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60" r:id="rId4"/>
    <p:sldId id="261" r:id="rId5"/>
    <p:sldId id="262" r:id="rId6"/>
    <p:sldId id="329" r:id="rId7"/>
    <p:sldId id="263" r:id="rId8"/>
    <p:sldId id="265" r:id="rId9"/>
    <p:sldId id="264" r:id="rId10"/>
    <p:sldId id="266" r:id="rId11"/>
    <p:sldId id="267" r:id="rId12"/>
    <p:sldId id="268" r:id="rId13"/>
    <p:sldId id="273" r:id="rId14"/>
    <p:sldId id="269" r:id="rId15"/>
    <p:sldId id="334" r:id="rId16"/>
    <p:sldId id="333" r:id="rId17"/>
    <p:sldId id="270" r:id="rId18"/>
    <p:sldId id="272" r:id="rId19"/>
    <p:sldId id="274" r:id="rId20"/>
    <p:sldId id="275" r:id="rId21"/>
    <p:sldId id="276" r:id="rId22"/>
    <p:sldId id="277" r:id="rId23"/>
    <p:sldId id="280" r:id="rId24"/>
    <p:sldId id="281" r:id="rId25"/>
    <p:sldId id="282" r:id="rId26"/>
    <p:sldId id="297" r:id="rId27"/>
    <p:sldId id="310" r:id="rId28"/>
    <p:sldId id="311" r:id="rId29"/>
    <p:sldId id="319" r:id="rId30"/>
    <p:sldId id="320" r:id="rId31"/>
    <p:sldId id="324" r:id="rId32"/>
    <p:sldId id="325" r:id="rId33"/>
    <p:sldId id="283" r:id="rId34"/>
    <p:sldId id="33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96" autoAdjust="0"/>
    <p:restoredTop sz="94434" autoAdjust="0"/>
  </p:normalViewPr>
  <p:slideViewPr>
    <p:cSldViewPr snapToGrid="0">
      <p:cViewPr>
        <p:scale>
          <a:sx n="110" d="100"/>
          <a:sy n="110" d="100"/>
        </p:scale>
        <p:origin x="400" y="448"/>
      </p:cViewPr>
      <p:guideLst>
        <p:guide orient="horz" pos="2160"/>
        <p:guide pos="3840"/>
      </p:guideLst>
    </p:cSldViewPr>
  </p:slideViewPr>
  <p:outlineViewPr>
    <p:cViewPr>
      <p:scale>
        <a:sx n="33" d="100"/>
        <a:sy n="33" d="100"/>
      </p:scale>
      <p:origin x="0" y="-2226"/>
    </p:cViewPr>
  </p:outlineViewPr>
  <p:notesTextViewPr>
    <p:cViewPr>
      <p:scale>
        <a:sx n="1" d="1"/>
        <a:sy n="1" d="1"/>
      </p:scale>
      <p:origin x="0" y="0"/>
    </p:cViewPr>
  </p:notesTextViewPr>
  <p:sorterViewPr>
    <p:cViewPr>
      <p:scale>
        <a:sx n="100" d="100"/>
        <a:sy n="100" d="100"/>
      </p:scale>
      <p:origin x="0" y="-10764"/>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1524AD-BADB-4727-A7BA-435F6DC37E04}" type="datetimeFigureOut">
              <a:rPr lang="en-US" smtClean="0"/>
              <a:pPr/>
              <a:t>1/1/17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43B0BD-2F6F-4699-98F0-47E521B2FA5E}" type="slidenum">
              <a:rPr lang="en-US" smtClean="0"/>
              <a:pPr/>
              <a:t>‹#›</a:t>
            </a:fld>
            <a:endParaRPr lang="en-US"/>
          </a:p>
        </p:txBody>
      </p:sp>
    </p:spTree>
    <p:extLst>
      <p:ext uri="{BB962C8B-B14F-4D97-AF65-F5344CB8AC3E}">
        <p14:creationId xmlns:p14="http://schemas.microsoft.com/office/powerpoint/2010/main" val="1159346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the log of 2 is 0.3, a change in pH</a:t>
            </a:r>
            <a:r>
              <a:rPr lang="en-US" baseline="0" dirty="0" smtClean="0"/>
              <a:t> of 0.3 is associated with a twofold change in [H+]: e.g. pH/[H+] 7.4/40 &amp; 7.7/20; 7.6/25 &amp; 7.3/50; 7.2/63 &amp; 6.9/125</a:t>
            </a:r>
            <a:endParaRPr lang="en-US" dirty="0"/>
          </a:p>
        </p:txBody>
      </p:sp>
      <p:sp>
        <p:nvSpPr>
          <p:cNvPr id="4" name="Slide Number Placeholder 3"/>
          <p:cNvSpPr>
            <a:spLocks noGrp="1"/>
          </p:cNvSpPr>
          <p:nvPr>
            <p:ph type="sldNum" sz="quarter" idx="10"/>
          </p:nvPr>
        </p:nvSpPr>
        <p:spPr/>
        <p:txBody>
          <a:bodyPr/>
          <a:lstStyle/>
          <a:p>
            <a:fld id="{7043B0BD-2F6F-4699-98F0-47E521B2FA5E}" type="slidenum">
              <a:rPr lang="en-US" smtClean="0"/>
              <a:pPr/>
              <a:t>3</a:t>
            </a:fld>
            <a:endParaRPr lang="en-US"/>
          </a:p>
        </p:txBody>
      </p:sp>
    </p:spTree>
    <p:extLst>
      <p:ext uri="{BB962C8B-B14F-4D97-AF65-F5344CB8AC3E}">
        <p14:creationId xmlns:p14="http://schemas.microsoft.com/office/powerpoint/2010/main" val="1235598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43B0BD-2F6F-4699-98F0-47E521B2FA5E}" type="slidenum">
              <a:rPr lang="en-US" smtClean="0"/>
              <a:pPr/>
              <a:t>4</a:t>
            </a:fld>
            <a:endParaRPr lang="en-US"/>
          </a:p>
        </p:txBody>
      </p:sp>
    </p:spTree>
    <p:extLst>
      <p:ext uri="{BB962C8B-B14F-4D97-AF65-F5344CB8AC3E}">
        <p14:creationId xmlns:p14="http://schemas.microsoft.com/office/powerpoint/2010/main" val="81131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43B0BD-2F6F-4699-98F0-47E521B2FA5E}" type="slidenum">
              <a:rPr lang="en-US" smtClean="0"/>
              <a:pPr/>
              <a:t>5</a:t>
            </a:fld>
            <a:endParaRPr lang="en-US"/>
          </a:p>
        </p:txBody>
      </p:sp>
    </p:spTree>
    <p:extLst>
      <p:ext uri="{BB962C8B-B14F-4D97-AF65-F5344CB8AC3E}">
        <p14:creationId xmlns:p14="http://schemas.microsoft.com/office/powerpoint/2010/main" val="4031208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fld id="{89F6B997-DE01-4916-8322-6376833F31C9}" type="slidenum">
              <a:rPr lang="en-US">
                <a:latin typeface="Times New Roman" panose="02020603050405020304" pitchFamily="18" charset="0"/>
              </a:rPr>
              <a:pPr/>
              <a:t>6</a:t>
            </a:fld>
            <a:endParaRPr lang="en-US">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89167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408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696190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7858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3640535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AB9CA-843A-4406-A920-EDABD8883F17}" type="datetimeFigureOut">
              <a:rPr lang="en-US" smtClean="0"/>
              <a:pPr/>
              <a:t>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9895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8AB9CA-843A-4406-A920-EDABD8883F17}" type="datetimeFigureOut">
              <a:rPr lang="en-US" smtClean="0"/>
              <a:pPr/>
              <a:t>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55629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E8AB9CA-843A-4406-A920-EDABD8883F17}" type="datetimeFigureOut">
              <a:rPr lang="en-US" smtClean="0"/>
              <a:pPr/>
              <a:t>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58025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AB9CA-843A-4406-A920-EDABD8883F17}" type="datetimeFigureOut">
              <a:rPr lang="en-US" smtClean="0"/>
              <a:pPr/>
              <a:t>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075701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E8AB9CA-843A-4406-A920-EDABD8883F17}" type="datetimeFigureOut">
              <a:rPr lang="en-US" smtClean="0"/>
              <a:pPr/>
              <a:t>1/1/17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549874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E8AB9CA-843A-4406-A920-EDABD8883F17}" type="datetimeFigureOut">
              <a:rPr lang="en-US" smtClean="0"/>
              <a:pPr/>
              <a:t>1/1/17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230BFFA-CBA2-428C-A2D8-AA5D578915D1}" type="slidenum">
              <a:rPr lang="en-US" smtClean="0"/>
              <a:pPr/>
              <a:t>‹#›</a:t>
            </a:fld>
            <a:endParaRPr lang="en-US"/>
          </a:p>
        </p:txBody>
      </p:sp>
    </p:spTree>
    <p:extLst>
      <p:ext uri="{BB962C8B-B14F-4D97-AF65-F5344CB8AC3E}">
        <p14:creationId xmlns:p14="http://schemas.microsoft.com/office/powerpoint/2010/main" val="3865727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AB9CA-843A-4406-A920-EDABD8883F17}" type="datetimeFigureOut">
              <a:rPr lang="en-US" smtClean="0"/>
              <a:pPr/>
              <a:t>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3328488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8AB9CA-843A-4406-A920-EDABD8883F17}" type="datetimeFigureOut">
              <a:rPr lang="en-US" smtClean="0"/>
              <a:pPr/>
              <a:t>1/1/17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230BFFA-CBA2-428C-A2D8-AA5D578915D1}"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48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9575" y="720852"/>
            <a:ext cx="10347315" cy="3566160"/>
          </a:xfrm>
        </p:spPr>
        <p:txBody>
          <a:bodyPr/>
          <a:lstStyle/>
          <a:p>
            <a:pPr algn="ctr"/>
            <a:r>
              <a:rPr lang="en-US" b="1" dirty="0" smtClean="0">
                <a:solidFill>
                  <a:srgbClr val="C00000"/>
                </a:solidFill>
              </a:rPr>
              <a:t>Acid-Base Disorders &amp; Blood </a:t>
            </a:r>
            <a:r>
              <a:rPr lang="en-US" b="1" smtClean="0">
                <a:solidFill>
                  <a:srgbClr val="C00000"/>
                </a:solidFill>
              </a:rPr>
              <a:t>Gas Analysis</a:t>
            </a:r>
            <a:br>
              <a:rPr lang="en-US" b="1" smtClean="0">
                <a:solidFill>
                  <a:srgbClr val="C00000"/>
                </a:solidFill>
              </a:rPr>
            </a:br>
            <a:r>
              <a:rPr lang="en-US" b="1" smtClean="0">
                <a:solidFill>
                  <a:srgbClr val="C00000"/>
                </a:solidFill>
              </a:rPr>
              <a:t>(Part </a:t>
            </a:r>
            <a:r>
              <a:rPr lang="en-US" b="1" dirty="0" smtClean="0">
                <a:solidFill>
                  <a:srgbClr val="C00000"/>
                </a:solidFill>
              </a:rPr>
              <a:t>I)</a:t>
            </a:r>
            <a:endParaRPr lang="en-US" b="1" dirty="0">
              <a:solidFill>
                <a:srgbClr val="C00000"/>
              </a:solidFill>
            </a:endParaRPr>
          </a:p>
        </p:txBody>
      </p:sp>
      <p:sp>
        <p:nvSpPr>
          <p:cNvPr id="3" name="Subtitle 2"/>
          <p:cNvSpPr>
            <a:spLocks noGrp="1"/>
          </p:cNvSpPr>
          <p:nvPr>
            <p:ph type="subTitle" idx="1"/>
          </p:nvPr>
        </p:nvSpPr>
        <p:spPr/>
        <p:txBody>
          <a:bodyPr>
            <a:normAutofit/>
          </a:bodyPr>
          <a:lstStyle/>
          <a:p>
            <a:pPr>
              <a:tabLst>
                <a:tab pos="9036050" algn="l"/>
                <a:tab pos="9144000" algn="l"/>
              </a:tabLst>
            </a:pPr>
            <a:r>
              <a:rPr lang="en-US" dirty="0" smtClean="0"/>
              <a:t>December 2016</a:t>
            </a:r>
          </a:p>
          <a:p>
            <a:pPr>
              <a:tabLst>
                <a:tab pos="9036050" algn="l"/>
                <a:tab pos="9144000" algn="l"/>
              </a:tabLst>
            </a:pPr>
            <a:r>
              <a:rPr lang="en-US" dirty="0" smtClean="0"/>
              <a:t>Clinical Pathology fellowship program</a:t>
            </a:r>
            <a:endParaRPr lang="en-US" dirty="0"/>
          </a:p>
        </p:txBody>
      </p:sp>
    </p:spTree>
    <p:extLst>
      <p:ext uri="{BB962C8B-B14F-4D97-AF65-F5344CB8AC3E}">
        <p14:creationId xmlns:p14="http://schemas.microsoft.com/office/powerpoint/2010/main" val="4294808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Buffers</a:t>
            </a:r>
            <a:endParaRPr lang="en-US" dirty="0"/>
          </a:p>
        </p:txBody>
      </p:sp>
      <p:sp>
        <p:nvSpPr>
          <p:cNvPr id="3" name="Content Placeholder 2"/>
          <p:cNvSpPr>
            <a:spLocks noGrp="1"/>
          </p:cNvSpPr>
          <p:nvPr>
            <p:ph idx="1"/>
          </p:nvPr>
        </p:nvSpPr>
        <p:spPr/>
        <p:txBody>
          <a:bodyPr>
            <a:normAutofit/>
          </a:bodyPr>
          <a:lstStyle/>
          <a:p>
            <a:r>
              <a:rPr lang="en-US" sz="2400" b="1" dirty="0" smtClean="0">
                <a:solidFill>
                  <a:srgbClr val="C00000"/>
                </a:solidFill>
              </a:rPr>
              <a:t>1- Relative </a:t>
            </a:r>
            <a:r>
              <a:rPr lang="en-US" sz="2400" b="1" dirty="0" smtClean="0"/>
              <a:t>amounts of buffer components</a:t>
            </a:r>
          </a:p>
          <a:p>
            <a:r>
              <a:rPr lang="en-US" sz="2400" b="1" dirty="0" smtClean="0"/>
              <a:t>A- Maximum buffering capacity:</a:t>
            </a:r>
          </a:p>
          <a:p>
            <a:pPr lvl="1"/>
            <a:r>
              <a:rPr lang="en-US" sz="2400" b="1" dirty="0" smtClean="0"/>
              <a:t>when the weak acid and its conjugate base are roughly equal</a:t>
            </a:r>
          </a:p>
          <a:p>
            <a:r>
              <a:rPr lang="en-US" sz="2400" b="1" dirty="0" smtClean="0"/>
              <a:t>B- Less, (but still working) buffering capacity:</a:t>
            </a:r>
          </a:p>
          <a:p>
            <a:pPr lvl="1"/>
            <a:r>
              <a:rPr lang="en-US" sz="2400" b="1" dirty="0" smtClean="0"/>
              <a:t>when the ratio of acid to base conc. ranged from 10:1 to 1:10 i.e. within </a:t>
            </a:r>
            <a:r>
              <a:rPr lang="en-US" sz="2400" b="1" dirty="0" smtClean="0">
                <a:sym typeface="Symbol" panose="05050102010706020507" pitchFamily="18" charset="2"/>
              </a:rPr>
              <a:t> 1 of the </a:t>
            </a:r>
            <a:r>
              <a:rPr lang="en-US" sz="2400" b="1" dirty="0" err="1" smtClean="0">
                <a:sym typeface="Symbol" panose="05050102010706020507" pitchFamily="18" charset="2"/>
              </a:rPr>
              <a:t>pK</a:t>
            </a:r>
            <a:r>
              <a:rPr lang="en-US" sz="2400" b="1" baseline="-25000" dirty="0" err="1">
                <a:sym typeface="Symbol" panose="05050102010706020507" pitchFamily="18" charset="2"/>
              </a:rPr>
              <a:t>a</a:t>
            </a:r>
            <a:r>
              <a:rPr lang="en-US" sz="2400" b="1" dirty="0" smtClean="0">
                <a:sym typeface="Symbol" panose="05050102010706020507" pitchFamily="18" charset="2"/>
              </a:rPr>
              <a:t> of the weak acid.</a:t>
            </a:r>
          </a:p>
          <a:p>
            <a:r>
              <a:rPr lang="en-US" sz="2400" b="1" dirty="0" smtClean="0">
                <a:sym typeface="Symbol" panose="05050102010706020507" pitchFamily="18" charset="2"/>
              </a:rPr>
              <a:t>C- Ineffective buffering capacity:</a:t>
            </a:r>
          </a:p>
          <a:p>
            <a:pPr lvl="1"/>
            <a:r>
              <a:rPr lang="en-US" sz="2400" b="1" dirty="0" smtClean="0"/>
              <a:t>when </a:t>
            </a:r>
            <a:r>
              <a:rPr lang="en-US" sz="2400" b="1" dirty="0"/>
              <a:t>the ratio of acid to base </a:t>
            </a:r>
            <a:r>
              <a:rPr lang="en-US" sz="2400" b="1" dirty="0" smtClean="0"/>
              <a:t>conc. is beyond 10:1 </a:t>
            </a:r>
            <a:r>
              <a:rPr lang="en-US" sz="2400" b="1" dirty="0"/>
              <a:t>to 1:10 i.e. </a:t>
            </a:r>
            <a:r>
              <a:rPr lang="en-US" sz="2400" b="1" dirty="0" smtClean="0"/>
              <a:t>beyond </a:t>
            </a:r>
            <a:r>
              <a:rPr lang="en-US" sz="2400" b="1" dirty="0" smtClean="0">
                <a:sym typeface="Symbol" panose="05050102010706020507" pitchFamily="18" charset="2"/>
              </a:rPr>
              <a:t> </a:t>
            </a:r>
            <a:r>
              <a:rPr lang="en-US" sz="2400" b="1" dirty="0">
                <a:sym typeface="Symbol" panose="05050102010706020507" pitchFamily="18" charset="2"/>
              </a:rPr>
              <a:t>1 of the </a:t>
            </a:r>
            <a:r>
              <a:rPr lang="en-US" sz="2400" b="1" dirty="0" err="1">
                <a:sym typeface="Symbol" panose="05050102010706020507" pitchFamily="18" charset="2"/>
              </a:rPr>
              <a:t>pK</a:t>
            </a:r>
            <a:r>
              <a:rPr lang="en-US" sz="2400" b="1" baseline="-25000" dirty="0" err="1">
                <a:sym typeface="Symbol" panose="05050102010706020507" pitchFamily="18" charset="2"/>
              </a:rPr>
              <a:t>a</a:t>
            </a:r>
            <a:r>
              <a:rPr lang="en-US" sz="2400" b="1" dirty="0">
                <a:sym typeface="Symbol" panose="05050102010706020507" pitchFamily="18" charset="2"/>
              </a:rPr>
              <a:t> of the weak acid</a:t>
            </a:r>
            <a:endParaRPr lang="en-US" sz="2400" b="1" dirty="0" smtClean="0"/>
          </a:p>
          <a:p>
            <a:endParaRPr lang="en-US" sz="2400" b="1" dirty="0" smtClean="0"/>
          </a:p>
          <a:p>
            <a:endParaRPr lang="en-US" sz="2400" b="1" dirty="0"/>
          </a:p>
        </p:txBody>
      </p:sp>
    </p:spTree>
    <p:extLst>
      <p:ext uri="{BB962C8B-B14F-4D97-AF65-F5344CB8AC3E}">
        <p14:creationId xmlns:p14="http://schemas.microsoft.com/office/powerpoint/2010/main" val="1084135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Buffers</a:t>
            </a:r>
            <a:endParaRPr lang="en-US" dirty="0"/>
          </a:p>
        </p:txBody>
      </p:sp>
      <p:sp>
        <p:nvSpPr>
          <p:cNvPr id="3" name="Content Placeholder 2"/>
          <p:cNvSpPr>
            <a:spLocks noGrp="1"/>
          </p:cNvSpPr>
          <p:nvPr>
            <p:ph idx="1"/>
          </p:nvPr>
        </p:nvSpPr>
        <p:spPr/>
        <p:txBody>
          <a:bodyPr>
            <a:normAutofit/>
          </a:bodyPr>
          <a:lstStyle/>
          <a:p>
            <a:r>
              <a:rPr lang="en-US" sz="2400" b="1" dirty="0" smtClean="0">
                <a:solidFill>
                  <a:srgbClr val="C00000"/>
                </a:solidFill>
              </a:rPr>
              <a:t>1- Absolute </a:t>
            </a:r>
            <a:r>
              <a:rPr lang="en-US" sz="2400" b="1" dirty="0" smtClean="0"/>
              <a:t>amounts of buffer components</a:t>
            </a:r>
          </a:p>
          <a:p>
            <a:pPr lvl="1"/>
            <a:r>
              <a:rPr lang="en-US" sz="2400" b="1" dirty="0" smtClean="0"/>
              <a:t>when there is </a:t>
            </a:r>
            <a:r>
              <a:rPr lang="en-US" sz="2400" b="1" dirty="0"/>
              <a:t>1 </a:t>
            </a:r>
            <a:r>
              <a:rPr lang="en-US" sz="2400" b="1" dirty="0" smtClean="0"/>
              <a:t>mmol of the weak acid and </a:t>
            </a:r>
            <a:r>
              <a:rPr lang="en-US" sz="2400" b="1" dirty="0"/>
              <a:t>1 mmol </a:t>
            </a:r>
            <a:r>
              <a:rPr lang="en-US" sz="2400" b="1" dirty="0" smtClean="0"/>
              <a:t>of its conjugate base: the buffer is weaker (i.e. less resistant to the addition of acid or alkali) than would a solution containing 1 </a:t>
            </a:r>
            <a:r>
              <a:rPr lang="en-US" sz="2400" b="1" dirty="0" err="1" smtClean="0"/>
              <a:t>mol</a:t>
            </a:r>
            <a:r>
              <a:rPr lang="en-US" sz="2400" b="1" dirty="0" smtClean="0"/>
              <a:t> of </a:t>
            </a:r>
            <a:r>
              <a:rPr lang="en-US" sz="2400" b="1" dirty="0"/>
              <a:t>the weak acid and 1 </a:t>
            </a:r>
            <a:r>
              <a:rPr lang="en-US" sz="2400" b="1" dirty="0" err="1" smtClean="0"/>
              <a:t>mol</a:t>
            </a:r>
            <a:r>
              <a:rPr lang="en-US" sz="2400" b="1" dirty="0" smtClean="0"/>
              <a:t> </a:t>
            </a:r>
            <a:r>
              <a:rPr lang="en-US" sz="2400" b="1" dirty="0"/>
              <a:t>of its conjugate base </a:t>
            </a:r>
            <a:endParaRPr lang="en-US" sz="2400" b="1" dirty="0" smtClean="0"/>
          </a:p>
          <a:p>
            <a:pPr lvl="1"/>
            <a:r>
              <a:rPr lang="en-US" sz="2400" b="1" dirty="0" smtClean="0"/>
              <a:t>2 mixtures of buffer (acid and its conjugate base) will have the same pH when the ratio of acid to base is the same. However, their buffering capacity would be more in the mixture having higher molar conc. of the buffer components.</a:t>
            </a:r>
            <a:endParaRPr lang="en-US" sz="2400" b="1" dirty="0"/>
          </a:p>
        </p:txBody>
      </p:sp>
    </p:spTree>
    <p:extLst>
      <p:ext uri="{BB962C8B-B14F-4D97-AF65-F5344CB8AC3E}">
        <p14:creationId xmlns:p14="http://schemas.microsoft.com/office/powerpoint/2010/main" val="4235277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Physiological Buffers in our Body</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68687533"/>
              </p:ext>
            </p:extLst>
          </p:nvPr>
        </p:nvGraphicFramePr>
        <p:xfrm>
          <a:off x="404905" y="1831489"/>
          <a:ext cx="11092330" cy="3352800"/>
        </p:xfrm>
        <a:graphic>
          <a:graphicData uri="http://schemas.openxmlformats.org/drawingml/2006/table">
            <a:tbl>
              <a:tblPr firstRow="1" bandRow="1">
                <a:tableStyleId>{5C22544A-7EE6-4342-B048-85BDC9FD1C3A}</a:tableStyleId>
              </a:tblPr>
              <a:tblGrid>
                <a:gridCol w="2219933"/>
                <a:gridCol w="1877632"/>
                <a:gridCol w="2557236"/>
                <a:gridCol w="4437529"/>
              </a:tblGrid>
              <a:tr h="370840">
                <a:tc>
                  <a:txBody>
                    <a:bodyPr/>
                    <a:lstStyle/>
                    <a:p>
                      <a:pPr algn="ctr"/>
                      <a:r>
                        <a:rPr lang="en-US" sz="2400" dirty="0" smtClean="0">
                          <a:solidFill>
                            <a:schemeClr val="bg1"/>
                          </a:solidFill>
                        </a:rPr>
                        <a:t>Buffering</a:t>
                      </a:r>
                      <a:r>
                        <a:rPr lang="en-US" sz="2400" baseline="0" dirty="0" smtClean="0">
                          <a:solidFill>
                            <a:schemeClr val="bg1"/>
                          </a:solidFill>
                        </a:rPr>
                        <a:t> agent</a:t>
                      </a:r>
                      <a:endParaRPr lang="en-US" sz="2400" dirty="0">
                        <a:solidFill>
                          <a:schemeClr val="bg1"/>
                        </a:solidFill>
                      </a:endParaRPr>
                    </a:p>
                  </a:txBody>
                  <a:tcPr/>
                </a:tc>
                <a:tc>
                  <a:txBody>
                    <a:bodyPr/>
                    <a:lstStyle/>
                    <a:p>
                      <a:pPr algn="ctr"/>
                      <a:r>
                        <a:rPr lang="en-US" sz="2400" b="1" i="1" dirty="0" err="1" smtClean="0">
                          <a:solidFill>
                            <a:schemeClr val="bg1"/>
                          </a:solidFill>
                        </a:rPr>
                        <a:t>pK</a:t>
                      </a:r>
                      <a:r>
                        <a:rPr lang="en-US" sz="2400" b="1" i="1" baseline="-25000" dirty="0" err="1" smtClean="0">
                          <a:solidFill>
                            <a:schemeClr val="bg1"/>
                          </a:solidFill>
                        </a:rPr>
                        <a:t>a</a:t>
                      </a:r>
                      <a:r>
                        <a:rPr lang="en-US" sz="2400" b="1" dirty="0" smtClean="0">
                          <a:solidFill>
                            <a:schemeClr val="bg1"/>
                          </a:solidFill>
                        </a:rPr>
                        <a:t> </a:t>
                      </a:r>
                      <a:endParaRPr lang="en-US" sz="24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rPr>
                        <a:t>% of the blood buffering capacity</a:t>
                      </a:r>
                      <a:endParaRPr lang="en-US" sz="2400" dirty="0">
                        <a:solidFill>
                          <a:schemeClr val="bg1"/>
                        </a:solidFill>
                      </a:endParaRPr>
                    </a:p>
                  </a:txBody>
                  <a:tcPr/>
                </a:tc>
                <a:tc>
                  <a:txBody>
                    <a:bodyPr/>
                    <a:lstStyle/>
                    <a:p>
                      <a:pPr algn="ctr"/>
                      <a:r>
                        <a:rPr lang="en-US" sz="2400" dirty="0" smtClean="0">
                          <a:solidFill>
                            <a:schemeClr val="bg1"/>
                          </a:solidFill>
                        </a:rPr>
                        <a:t>Comment</a:t>
                      </a:r>
                      <a:endParaRPr lang="en-US" sz="2400" dirty="0">
                        <a:solidFill>
                          <a:schemeClr val="bg1"/>
                        </a:solidFill>
                      </a:endParaRPr>
                    </a:p>
                  </a:txBody>
                  <a:tcPr/>
                </a:tc>
              </a:tr>
              <a:tr h="370840">
                <a:tc>
                  <a:txBody>
                    <a:bodyPr/>
                    <a:lstStyle/>
                    <a:p>
                      <a:r>
                        <a:rPr lang="en-US" sz="2000" b="1" kern="1200" dirty="0" smtClean="0">
                          <a:solidFill>
                            <a:srgbClr val="C00000"/>
                          </a:solidFill>
                          <a:latin typeface="+mn-lt"/>
                          <a:ea typeface="+mn-ea"/>
                          <a:cs typeface="+mn-cs"/>
                        </a:rPr>
                        <a:t>Hemoglobin</a:t>
                      </a:r>
                      <a:endParaRPr lang="en-US" sz="2000" b="1" kern="1200" dirty="0">
                        <a:solidFill>
                          <a:srgbClr val="C00000"/>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rgbClr val="C00000"/>
                          </a:solidFill>
                          <a:latin typeface="+mn-lt"/>
                          <a:ea typeface="+mn-ea"/>
                          <a:cs typeface="+mn-cs"/>
                        </a:rPr>
                        <a:t>~ 6.8</a:t>
                      </a:r>
                    </a:p>
                    <a:p>
                      <a:endParaRPr lang="en-US" sz="2000" b="1" kern="1200" dirty="0">
                        <a:solidFill>
                          <a:srgbClr val="C00000"/>
                        </a:solidFill>
                        <a:latin typeface="+mn-lt"/>
                        <a:ea typeface="+mn-ea"/>
                        <a:cs typeface="+mn-cs"/>
                      </a:endParaRPr>
                    </a:p>
                  </a:txBody>
                  <a:tcPr/>
                </a:tc>
                <a:tc>
                  <a:txBody>
                    <a:bodyPr/>
                    <a:lstStyle/>
                    <a:p>
                      <a:r>
                        <a:rPr lang="en-US" sz="2000" b="1" kern="1200" dirty="0" smtClean="0">
                          <a:solidFill>
                            <a:srgbClr val="C00000"/>
                          </a:solidFill>
                          <a:latin typeface="+mn-lt"/>
                          <a:ea typeface="+mn-ea"/>
                          <a:cs typeface="+mn-cs"/>
                        </a:rPr>
                        <a:t> 80</a:t>
                      </a:r>
                      <a:endParaRPr lang="en-US" sz="2000" b="1" kern="1200" dirty="0">
                        <a:solidFill>
                          <a:srgbClr val="C00000"/>
                        </a:solidFill>
                        <a:latin typeface="+mn-lt"/>
                        <a:ea typeface="+mn-ea"/>
                        <a:cs typeface="+mn-cs"/>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rgbClr val="C00000"/>
                          </a:solidFill>
                          <a:latin typeface="+mn-lt"/>
                          <a:ea typeface="+mn-ea"/>
                          <a:cs typeface="+mn-cs"/>
                        </a:rPr>
                        <a:t>Although</a:t>
                      </a:r>
                      <a:r>
                        <a:rPr lang="en-US" sz="2000" b="1" kern="1200" baseline="0" dirty="0" smtClean="0">
                          <a:solidFill>
                            <a:srgbClr val="C00000"/>
                          </a:solidFill>
                          <a:latin typeface="+mn-lt"/>
                          <a:ea typeface="+mn-ea"/>
                          <a:cs typeface="+mn-cs"/>
                        </a:rPr>
                        <a:t> hemoglobin is </a:t>
                      </a:r>
                      <a:r>
                        <a:rPr lang="en-US" sz="2000" b="1" kern="1200" dirty="0" smtClean="0">
                          <a:solidFill>
                            <a:srgbClr val="C00000"/>
                          </a:solidFill>
                          <a:latin typeface="+mn-lt"/>
                          <a:ea typeface="+mn-ea"/>
                          <a:cs typeface="+mn-cs"/>
                        </a:rPr>
                        <a:t>the most abundant buffer;</a:t>
                      </a:r>
                      <a:r>
                        <a:rPr lang="en-US" sz="2000" b="1" kern="1200" baseline="0" dirty="0" smtClean="0">
                          <a:solidFill>
                            <a:srgbClr val="C00000"/>
                          </a:solidFill>
                          <a:latin typeface="+mn-lt"/>
                          <a:ea typeface="+mn-ea"/>
                          <a:cs typeface="+mn-cs"/>
                        </a:rPr>
                        <a:t> CA/</a:t>
                      </a:r>
                      <a:r>
                        <a:rPr lang="en-US" sz="2000" b="1" kern="1200" baseline="0" dirty="0" err="1" smtClean="0">
                          <a:solidFill>
                            <a:srgbClr val="C00000"/>
                          </a:solidFill>
                          <a:latin typeface="+mn-lt"/>
                          <a:ea typeface="+mn-ea"/>
                          <a:cs typeface="+mn-cs"/>
                        </a:rPr>
                        <a:t>Bicarb</a:t>
                      </a:r>
                      <a:r>
                        <a:rPr lang="en-US" sz="2000" b="1" kern="1200" baseline="0" dirty="0" smtClean="0">
                          <a:solidFill>
                            <a:srgbClr val="C00000"/>
                          </a:solidFill>
                          <a:latin typeface="+mn-lt"/>
                          <a:ea typeface="+mn-ea"/>
                          <a:cs typeface="+mn-cs"/>
                        </a:rPr>
                        <a:t> is t</a:t>
                      </a:r>
                      <a:r>
                        <a:rPr lang="en-US" sz="2000" b="1" kern="1200" dirty="0" smtClean="0">
                          <a:solidFill>
                            <a:srgbClr val="C00000"/>
                          </a:solidFill>
                          <a:latin typeface="+mn-lt"/>
                          <a:ea typeface="+mn-ea"/>
                          <a:cs typeface="+mn-cs"/>
                        </a:rPr>
                        <a:t>he most important buffer system </a:t>
                      </a:r>
                      <a:r>
                        <a:rPr lang="en-US" sz="2000" b="1" i="1" kern="1200" dirty="0" smtClean="0">
                          <a:solidFill>
                            <a:srgbClr val="C00000"/>
                          </a:solidFill>
                          <a:latin typeface="+mn-lt"/>
                          <a:ea typeface="+mn-ea"/>
                          <a:cs typeface="+mn-cs"/>
                        </a:rPr>
                        <a:t>in vivo</a:t>
                      </a:r>
                      <a:r>
                        <a:rPr lang="en-US" sz="2000" b="1" kern="1200" dirty="0" smtClean="0">
                          <a:solidFill>
                            <a:srgbClr val="C00000"/>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rgbClr val="7030A0"/>
                          </a:solidFill>
                          <a:latin typeface="+mn-lt"/>
                          <a:ea typeface="+mn-ea"/>
                          <a:cs typeface="+mn-cs"/>
                        </a:rPr>
                        <a:t>WHY??</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rgbClr val="C00000"/>
                          </a:solidFill>
                          <a:latin typeface="+mn-lt"/>
                          <a:ea typeface="+mn-ea"/>
                          <a:cs typeface="+mn-cs"/>
                        </a:rPr>
                        <a:t>The body can change the conc. of either CA (as pCO</a:t>
                      </a:r>
                      <a:r>
                        <a:rPr lang="en-US" sz="2000" b="1" kern="1200" baseline="-25000" dirty="0" smtClean="0">
                          <a:solidFill>
                            <a:srgbClr val="C00000"/>
                          </a:solidFill>
                          <a:latin typeface="+mn-lt"/>
                          <a:ea typeface="+mn-ea"/>
                          <a:cs typeface="+mn-cs"/>
                        </a:rPr>
                        <a:t>2</a:t>
                      </a:r>
                      <a:r>
                        <a:rPr lang="en-US" sz="2000" b="1" kern="1200" dirty="0" smtClean="0">
                          <a:solidFill>
                            <a:srgbClr val="C00000"/>
                          </a:solidFill>
                          <a:latin typeface="+mn-lt"/>
                          <a:ea typeface="+mn-ea"/>
                          <a:cs typeface="+mn-cs"/>
                        </a:rPr>
                        <a:t>) or bicarbonate relatively quickly, keeping </a:t>
                      </a:r>
                      <a:r>
                        <a:rPr lang="en-US" sz="2000" b="1" kern="1200" dirty="0" err="1" smtClean="0">
                          <a:solidFill>
                            <a:srgbClr val="C00000"/>
                          </a:solidFill>
                          <a:latin typeface="+mn-lt"/>
                          <a:ea typeface="+mn-ea"/>
                          <a:cs typeface="+mn-cs"/>
                        </a:rPr>
                        <a:t>CA:Bicarb</a:t>
                      </a:r>
                      <a:r>
                        <a:rPr lang="en-US" sz="2000" b="1" kern="1200" dirty="0" smtClean="0">
                          <a:solidFill>
                            <a:srgbClr val="C00000"/>
                          </a:solidFill>
                          <a:latin typeface="+mn-lt"/>
                          <a:ea typeface="+mn-ea"/>
                          <a:cs typeface="+mn-cs"/>
                        </a:rPr>
                        <a:t> relatively constant </a:t>
                      </a:r>
                      <a:r>
                        <a:rPr lang="en-US" sz="2000" b="1" kern="1200" dirty="0" smtClean="0">
                          <a:solidFill>
                            <a:srgbClr val="C00000"/>
                          </a:solidFill>
                          <a:latin typeface="+mn-lt"/>
                          <a:ea typeface="+mn-ea"/>
                          <a:cs typeface="+mn-cs"/>
                          <a:sym typeface="Wingdings" panose="05000000000000000000" pitchFamily="2" charset="2"/>
                        </a:rPr>
                        <a:t> minimizing pH changes</a:t>
                      </a:r>
                      <a:endParaRPr lang="en-US" sz="2000" b="1" kern="1200" dirty="0" smtClean="0">
                        <a:solidFill>
                          <a:srgbClr val="C00000"/>
                        </a:solidFill>
                        <a:latin typeface="+mn-lt"/>
                        <a:ea typeface="+mn-ea"/>
                        <a:cs typeface="+mn-cs"/>
                      </a:endParaRPr>
                    </a:p>
                  </a:txBody>
                  <a:tcPr/>
                </a:tc>
              </a:tr>
              <a:tr h="370840">
                <a:tc>
                  <a:txBody>
                    <a:bodyPr/>
                    <a:lstStyle/>
                    <a:p>
                      <a:r>
                        <a:rPr lang="en-US" sz="2000" b="1" kern="1200" dirty="0" smtClean="0">
                          <a:solidFill>
                            <a:srgbClr val="C00000"/>
                          </a:solidFill>
                          <a:latin typeface="+mn-lt"/>
                          <a:ea typeface="+mn-ea"/>
                          <a:cs typeface="+mn-cs"/>
                        </a:rPr>
                        <a:t>Serum protein</a:t>
                      </a:r>
                      <a:endParaRPr lang="en-US" sz="2000" b="1" kern="1200" dirty="0">
                        <a:solidFill>
                          <a:srgbClr val="C00000"/>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rgbClr val="C00000"/>
                          </a:solidFill>
                          <a:latin typeface="+mn-lt"/>
                          <a:ea typeface="+mn-ea"/>
                          <a:cs typeface="+mn-cs"/>
                        </a:rPr>
                        <a:t>6-8</a:t>
                      </a:r>
                    </a:p>
                    <a:p>
                      <a:endParaRPr lang="en-US" sz="2000" b="1" kern="1200" dirty="0">
                        <a:solidFill>
                          <a:srgbClr val="C00000"/>
                        </a:solidFill>
                        <a:latin typeface="+mn-lt"/>
                        <a:ea typeface="+mn-ea"/>
                        <a:cs typeface="+mn-cs"/>
                      </a:endParaRPr>
                    </a:p>
                  </a:txBody>
                  <a:tcPr/>
                </a:tc>
                <a:tc>
                  <a:txBody>
                    <a:bodyPr/>
                    <a:lstStyle/>
                    <a:p>
                      <a:r>
                        <a:rPr lang="en-US" sz="2000" b="1" kern="1200" dirty="0" smtClean="0">
                          <a:solidFill>
                            <a:srgbClr val="C00000"/>
                          </a:solidFill>
                          <a:latin typeface="+mn-lt"/>
                          <a:ea typeface="+mn-ea"/>
                          <a:cs typeface="+mn-cs"/>
                        </a:rPr>
                        <a:t>14</a:t>
                      </a:r>
                      <a:endParaRPr lang="en-US" sz="2000" b="1" kern="1200" dirty="0">
                        <a:solidFill>
                          <a:srgbClr val="C00000"/>
                        </a:solidFill>
                        <a:latin typeface="+mn-lt"/>
                        <a:ea typeface="+mn-ea"/>
                        <a:cs typeface="+mn-cs"/>
                      </a:endParaRPr>
                    </a:p>
                  </a:txBody>
                  <a:tcPr/>
                </a:tc>
                <a:tc vMerge="1">
                  <a:txBody>
                    <a:bodyPr/>
                    <a:lstStyle/>
                    <a:p>
                      <a:endParaRPr lang="en-US" sz="2000" dirty="0"/>
                    </a:p>
                  </a:txBody>
                  <a:tcPr/>
                </a:tc>
              </a:tr>
              <a:tr h="370840">
                <a:tc>
                  <a:txBody>
                    <a:bodyPr/>
                    <a:lstStyle/>
                    <a:p>
                      <a:r>
                        <a:rPr lang="en-US" sz="2000" b="1" kern="1200" dirty="0" smtClean="0">
                          <a:solidFill>
                            <a:srgbClr val="C00000"/>
                          </a:solidFill>
                          <a:latin typeface="+mn-lt"/>
                          <a:ea typeface="+mn-ea"/>
                          <a:cs typeface="+mn-cs"/>
                        </a:rPr>
                        <a:t>Carbonic Acid /Bicarbonate system</a:t>
                      </a:r>
                      <a:endParaRPr lang="en-US" sz="2000" b="1" kern="1200" dirty="0">
                        <a:solidFill>
                          <a:srgbClr val="C00000"/>
                        </a:solidFill>
                        <a:latin typeface="+mn-lt"/>
                        <a:ea typeface="+mn-ea"/>
                        <a:cs typeface="+mn-cs"/>
                      </a:endParaRPr>
                    </a:p>
                  </a:txBody>
                  <a:tcPr/>
                </a:tc>
                <a:tc>
                  <a:txBody>
                    <a:bodyPr/>
                    <a:lstStyle/>
                    <a:p>
                      <a:r>
                        <a:rPr lang="en-US" sz="2000" b="1" kern="1200" dirty="0" smtClean="0">
                          <a:solidFill>
                            <a:srgbClr val="C00000"/>
                          </a:solidFill>
                          <a:latin typeface="+mn-lt"/>
                          <a:ea typeface="+mn-ea"/>
                          <a:cs typeface="+mn-cs"/>
                        </a:rPr>
                        <a:t>6.1</a:t>
                      </a:r>
                      <a:endParaRPr lang="en-US" sz="2000" b="1" kern="1200" dirty="0">
                        <a:solidFill>
                          <a:srgbClr val="C00000"/>
                        </a:solidFill>
                        <a:latin typeface="+mn-lt"/>
                        <a:ea typeface="+mn-ea"/>
                        <a:cs typeface="+mn-cs"/>
                      </a:endParaRPr>
                    </a:p>
                  </a:txBody>
                  <a:tcPr/>
                </a:tc>
                <a:tc>
                  <a:txBody>
                    <a:bodyPr/>
                    <a:lstStyle/>
                    <a:p>
                      <a:r>
                        <a:rPr lang="en-US" sz="2000" b="1" kern="1200" dirty="0" smtClean="0">
                          <a:solidFill>
                            <a:srgbClr val="C00000"/>
                          </a:solidFill>
                          <a:latin typeface="+mn-lt"/>
                          <a:ea typeface="+mn-ea"/>
                          <a:cs typeface="+mn-cs"/>
                        </a:rPr>
                        <a:t>6</a:t>
                      </a:r>
                      <a:endParaRPr lang="en-US" sz="2000" b="1" kern="1200" dirty="0">
                        <a:solidFill>
                          <a:srgbClr val="C00000"/>
                        </a:solidFill>
                        <a:latin typeface="+mn-lt"/>
                        <a:ea typeface="+mn-ea"/>
                        <a:cs typeface="+mn-cs"/>
                      </a:endParaRPr>
                    </a:p>
                  </a:txBody>
                  <a:tcPr/>
                </a:tc>
                <a:tc vMerge="1">
                  <a:txBody>
                    <a:bodyPr/>
                    <a:lstStyle/>
                    <a:p>
                      <a:endParaRPr lang="en-US" sz="2000" dirty="0"/>
                    </a:p>
                  </a:txBody>
                  <a:tcPr/>
                </a:tc>
              </a:tr>
            </a:tbl>
          </a:graphicData>
        </a:graphic>
      </p:graphicFrame>
    </p:spTree>
    <p:extLst>
      <p:ext uri="{BB962C8B-B14F-4D97-AF65-F5344CB8AC3E}">
        <p14:creationId xmlns:p14="http://schemas.microsoft.com/office/powerpoint/2010/main" val="736196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b="1" dirty="0" smtClean="0">
                <a:solidFill>
                  <a:srgbClr val="FF0000"/>
                </a:solidFill>
              </a:rPr>
              <a:t>Acidosis vs. </a:t>
            </a:r>
            <a:r>
              <a:rPr lang="en-US" sz="4000" b="1" dirty="0" err="1">
                <a:solidFill>
                  <a:srgbClr val="FF0000"/>
                </a:solidFill>
              </a:rPr>
              <a:t>Acidemia</a:t>
            </a:r>
            <a:endParaRPr lang="en-US" sz="4000" b="1" dirty="0">
              <a:solidFill>
                <a:srgbClr val="FF0000"/>
              </a:solidFill>
            </a:endParaRPr>
          </a:p>
        </p:txBody>
      </p:sp>
      <p:sp>
        <p:nvSpPr>
          <p:cNvPr id="6" name="Content Placeholder 5"/>
          <p:cNvSpPr>
            <a:spLocks noGrp="1"/>
          </p:cNvSpPr>
          <p:nvPr>
            <p:ph sz="half" idx="2"/>
          </p:nvPr>
        </p:nvSpPr>
        <p:spPr>
          <a:xfrm>
            <a:off x="519056" y="2649570"/>
            <a:ext cx="4937760" cy="994584"/>
          </a:xfrm>
          <a:ln>
            <a:solidFill>
              <a:srgbClr val="7030A0"/>
            </a:solidFill>
          </a:ln>
        </p:spPr>
        <p:txBody>
          <a:bodyPr/>
          <a:lstStyle/>
          <a:p>
            <a:pPr algn="ctr"/>
            <a:r>
              <a:rPr lang="en-US" sz="2400" b="1" dirty="0">
                <a:solidFill>
                  <a:srgbClr val="FF0000"/>
                </a:solidFill>
              </a:rPr>
              <a:t>Acidosis</a:t>
            </a:r>
          </a:p>
          <a:p>
            <a:r>
              <a:rPr lang="en-US" sz="2400" dirty="0" smtClean="0"/>
              <a:t>A net increase in acid relative to base</a:t>
            </a:r>
            <a:endParaRPr lang="en-US" sz="2400" dirty="0"/>
          </a:p>
        </p:txBody>
      </p:sp>
      <p:sp>
        <p:nvSpPr>
          <p:cNvPr id="8" name="Content Placeholder 7"/>
          <p:cNvSpPr>
            <a:spLocks noGrp="1"/>
          </p:cNvSpPr>
          <p:nvPr>
            <p:ph sz="quarter" idx="4"/>
          </p:nvPr>
        </p:nvSpPr>
        <p:spPr>
          <a:xfrm>
            <a:off x="5981700" y="2649570"/>
            <a:ext cx="6210300" cy="1160430"/>
          </a:xfrm>
          <a:ln>
            <a:solidFill>
              <a:srgbClr val="7030A0"/>
            </a:solidFill>
          </a:ln>
        </p:spPr>
        <p:txBody>
          <a:bodyPr>
            <a:normAutofit fontScale="92500"/>
          </a:bodyPr>
          <a:lstStyle/>
          <a:p>
            <a:pPr algn="ctr"/>
            <a:r>
              <a:rPr lang="en-US" sz="2600" b="1" dirty="0" err="1">
                <a:solidFill>
                  <a:srgbClr val="FF0000"/>
                </a:solidFill>
              </a:rPr>
              <a:t>Acidemia</a:t>
            </a:r>
            <a:endParaRPr lang="en-US" sz="2600" b="1" dirty="0">
              <a:solidFill>
                <a:srgbClr val="FF0000"/>
              </a:solidFill>
            </a:endParaRPr>
          </a:p>
          <a:p>
            <a:r>
              <a:rPr lang="en-US" sz="2400" dirty="0" smtClean="0"/>
              <a:t>An increase in the blood [H</a:t>
            </a:r>
            <a:r>
              <a:rPr lang="en-US" sz="2400" baseline="30000" dirty="0" smtClean="0"/>
              <a:t>+</a:t>
            </a:r>
            <a:r>
              <a:rPr lang="en-US" sz="2400" dirty="0" smtClean="0"/>
              <a:t>] and a decrease in pH</a:t>
            </a:r>
          </a:p>
        </p:txBody>
      </p:sp>
      <p:sp>
        <p:nvSpPr>
          <p:cNvPr id="9" name="Rectangle 8"/>
          <p:cNvSpPr/>
          <p:nvPr/>
        </p:nvSpPr>
        <p:spPr>
          <a:xfrm>
            <a:off x="107576" y="4047910"/>
            <a:ext cx="12084424" cy="461665"/>
          </a:xfrm>
          <a:prstGeom prst="rect">
            <a:avLst/>
          </a:prstGeom>
          <a:ln>
            <a:solidFill>
              <a:srgbClr val="7030A0"/>
            </a:solidFill>
          </a:ln>
        </p:spPr>
        <p:txBody>
          <a:bodyPr wrap="square">
            <a:spAutoFit/>
          </a:bodyPr>
          <a:lstStyle/>
          <a:p>
            <a:r>
              <a:rPr lang="en-US" sz="2400" dirty="0"/>
              <a:t>All individuals who are academic have an acidosis, but not all who are acidotic have </a:t>
            </a:r>
            <a:r>
              <a:rPr lang="en-US" sz="2400" dirty="0" err="1"/>
              <a:t>acidemia</a:t>
            </a:r>
            <a:endParaRPr lang="en-US" sz="2400" dirty="0"/>
          </a:p>
        </p:txBody>
      </p:sp>
    </p:spTree>
    <p:extLst>
      <p:ext uri="{BB962C8B-B14F-4D97-AF65-F5344CB8AC3E}">
        <p14:creationId xmlns:p14="http://schemas.microsoft.com/office/powerpoint/2010/main" val="2011975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151"/>
            <a:ext cx="12192000" cy="660163"/>
          </a:xfrm>
        </p:spPr>
        <p:txBody>
          <a:bodyPr>
            <a:normAutofit/>
          </a:bodyPr>
          <a:lstStyle/>
          <a:p>
            <a:pPr algn="ctr"/>
            <a:r>
              <a:rPr lang="en-US" sz="3000" b="1" dirty="0" smtClean="0"/>
              <a:t>Changes in </a:t>
            </a:r>
            <a:r>
              <a:rPr lang="en-US" sz="3000" b="1" u="sng" dirty="0" smtClean="0">
                <a:solidFill>
                  <a:srgbClr val="FF0000"/>
                </a:solidFill>
              </a:rPr>
              <a:t>Simple</a:t>
            </a:r>
            <a:r>
              <a:rPr lang="en-US" sz="3000" b="1" dirty="0" smtClean="0"/>
              <a:t> Acid-Base Parameters in Various Acid-Base Disorders</a:t>
            </a:r>
            <a:endParaRPr lang="en-US" sz="3000" b="1" dirty="0"/>
          </a:p>
        </p:txBody>
      </p:sp>
      <p:graphicFrame>
        <p:nvGraphicFramePr>
          <p:cNvPr id="5" name="Table 4"/>
          <p:cNvGraphicFramePr>
            <a:graphicFrameLocks noGrp="1"/>
          </p:cNvGraphicFramePr>
          <p:nvPr>
            <p:extLst>
              <p:ext uri="{D42A27DB-BD31-4B8C-83A1-F6EECF244321}">
                <p14:modId xmlns:p14="http://schemas.microsoft.com/office/powerpoint/2010/main" val="1842247677"/>
              </p:ext>
            </p:extLst>
          </p:nvPr>
        </p:nvGraphicFramePr>
        <p:xfrm>
          <a:off x="332936" y="632012"/>
          <a:ext cx="11231535" cy="4880385"/>
        </p:xfrm>
        <a:graphic>
          <a:graphicData uri="http://schemas.openxmlformats.org/drawingml/2006/table">
            <a:tbl>
              <a:tblPr firstRow="1" bandRow="1">
                <a:tableStyleId>{5C22544A-7EE6-4342-B048-85BDC9FD1C3A}</a:tableStyleId>
              </a:tblPr>
              <a:tblGrid>
                <a:gridCol w="1482417"/>
                <a:gridCol w="868823"/>
                <a:gridCol w="1591989"/>
                <a:gridCol w="2030506"/>
                <a:gridCol w="5257800"/>
              </a:tblGrid>
              <a:tr h="752194">
                <a:tc>
                  <a:txBody>
                    <a:bodyPr/>
                    <a:lstStyle/>
                    <a:p>
                      <a:pPr algn="ctr"/>
                      <a:r>
                        <a:rPr lang="en-US" sz="2400" dirty="0" smtClean="0">
                          <a:solidFill>
                            <a:schemeClr val="bg1"/>
                          </a:solidFill>
                        </a:rPr>
                        <a:t>Disorder</a:t>
                      </a:r>
                      <a:endParaRPr lang="en-US" sz="2400" dirty="0">
                        <a:solidFill>
                          <a:schemeClr val="bg1"/>
                        </a:solidFill>
                      </a:endParaRPr>
                    </a:p>
                  </a:txBody>
                  <a:tcPr/>
                </a:tc>
                <a:tc>
                  <a:txBody>
                    <a:bodyPr/>
                    <a:lstStyle/>
                    <a:p>
                      <a:pPr algn="ctr"/>
                      <a:r>
                        <a:rPr lang="en-US" sz="2400" b="1" i="0" dirty="0" smtClean="0">
                          <a:solidFill>
                            <a:schemeClr val="bg1"/>
                          </a:solidFill>
                        </a:rPr>
                        <a:t>pH</a:t>
                      </a:r>
                      <a:endParaRPr lang="en-US" sz="2400" i="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rPr>
                        <a:t>Primary change</a:t>
                      </a:r>
                      <a:endParaRPr lang="en-US" sz="24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Compensation </a:t>
                      </a:r>
                      <a:endParaRPr lang="en-US" sz="24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smtClean="0">
                          <a:solidFill>
                            <a:schemeClr val="bg1"/>
                          </a:solidFill>
                        </a:rPr>
                        <a:t>Comments</a:t>
                      </a:r>
                      <a:endParaRPr lang="en-US" sz="2400" dirty="0">
                        <a:solidFill>
                          <a:schemeClr val="bg1"/>
                        </a:solidFill>
                      </a:endParaRPr>
                    </a:p>
                  </a:txBody>
                  <a:tcPr/>
                </a:tc>
              </a:tr>
              <a:tr h="1342016">
                <a:tc>
                  <a:txBody>
                    <a:bodyPr/>
                    <a:lstStyle/>
                    <a:p>
                      <a:r>
                        <a:rPr lang="en-US" sz="2000" b="1" kern="1200" dirty="0" smtClean="0">
                          <a:solidFill>
                            <a:schemeClr val="tx1"/>
                          </a:solidFill>
                          <a:latin typeface="+mn-lt"/>
                          <a:ea typeface="+mn-ea"/>
                          <a:cs typeface="+mn-cs"/>
                        </a:rPr>
                        <a:t>Respiratory</a:t>
                      </a:r>
                      <a:r>
                        <a:rPr lang="en-US" sz="2000" b="1" kern="1200" baseline="0" dirty="0" smtClean="0">
                          <a:solidFill>
                            <a:schemeClr val="tx1"/>
                          </a:solidFill>
                          <a:latin typeface="+mn-lt"/>
                          <a:ea typeface="+mn-ea"/>
                          <a:cs typeface="+mn-cs"/>
                        </a:rPr>
                        <a:t> Acidosis</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a:t>
                      </a:r>
                      <a:endParaRPr lang="en-US" sz="2000" b="1" kern="1200" dirty="0">
                        <a:solidFill>
                          <a:schemeClr val="tx1"/>
                        </a:solidFill>
                        <a:latin typeface="+mn-lt"/>
                        <a:ea typeface="+mn-ea"/>
                        <a:cs typeface="+mn-cs"/>
                      </a:endParaRPr>
                    </a:p>
                  </a:txBody>
                  <a:tcPr/>
                </a:tc>
                <a:tc>
                  <a:txBody>
                    <a:bodyPr/>
                    <a:lstStyle/>
                    <a:p>
                      <a:r>
                        <a:rPr lang="en-US" sz="2000" b="1" kern="1200" dirty="0" smtClean="0">
                          <a:solidFill>
                            <a:schemeClr val="tx1"/>
                          </a:solidFill>
                          <a:latin typeface="+mn-lt"/>
                          <a:ea typeface="+mn-ea"/>
                          <a:cs typeface="+mn-cs"/>
                        </a:rPr>
                        <a:t> ↑   pCO</a:t>
                      </a:r>
                      <a:r>
                        <a:rPr lang="en-US" sz="2000" b="1" kern="1200" baseline="-25000" dirty="0" smtClean="0">
                          <a:solidFill>
                            <a:schemeClr val="tx1"/>
                          </a:solidFill>
                          <a:latin typeface="+mn-lt"/>
                          <a:ea typeface="+mn-ea"/>
                          <a:cs typeface="+mn-cs"/>
                        </a:rPr>
                        <a:t>2</a:t>
                      </a:r>
                      <a:endParaRPr lang="en-US" sz="2000" b="1" kern="1200" dirty="0">
                        <a:solidFill>
                          <a:schemeClr val="tx1"/>
                        </a:solidFill>
                        <a:latin typeface="+mn-lt"/>
                        <a:ea typeface="+mn-ea"/>
                        <a:cs typeface="+mn-cs"/>
                      </a:endParaRPr>
                    </a:p>
                  </a:txBody>
                  <a:tcPr/>
                </a:tc>
                <a:tc>
                  <a:txBody>
                    <a:bodyPr/>
                    <a:lstStyle/>
                    <a:p>
                      <a:r>
                        <a:rPr lang="en-US" sz="2000" b="1" kern="1200" dirty="0" smtClean="0">
                          <a:solidFill>
                            <a:schemeClr val="tx1"/>
                          </a:solidFill>
                          <a:latin typeface="+mn-lt"/>
                          <a:ea typeface="+mn-ea"/>
                          <a:cs typeface="+mn-cs"/>
                        </a:rPr>
                        <a:t>↑   HCO</a:t>
                      </a:r>
                      <a:r>
                        <a:rPr lang="en-US" sz="2000" b="1" kern="1200" baseline="-25000" dirty="0" smtClean="0">
                          <a:solidFill>
                            <a:schemeClr val="tx1"/>
                          </a:solidFill>
                          <a:latin typeface="+mn-lt"/>
                          <a:ea typeface="+mn-ea"/>
                          <a:cs typeface="+mn-cs"/>
                        </a:rPr>
                        <a:t>3</a:t>
                      </a:r>
                      <a:r>
                        <a:rPr lang="en-US" sz="2000" b="1" kern="1200" baseline="30000" dirty="0" smtClean="0">
                          <a:solidFill>
                            <a:schemeClr val="tx1"/>
                          </a:solidFill>
                          <a:latin typeface="+mn-lt"/>
                          <a:ea typeface="+mn-ea"/>
                          <a:cs typeface="+mn-cs"/>
                        </a:rPr>
                        <a:t>-</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Metabolic compensation works by changing </a:t>
                      </a:r>
                      <a:r>
                        <a:rPr lang="en-US" sz="2000" b="0" kern="1200" dirty="0" smtClean="0">
                          <a:solidFill>
                            <a:schemeClr val="tx1"/>
                          </a:solidFill>
                          <a:latin typeface="+mn-lt"/>
                          <a:ea typeface="+mn-ea"/>
                          <a:cs typeface="+mn-cs"/>
                        </a:rPr>
                        <a:t>HCO</a:t>
                      </a:r>
                      <a:r>
                        <a:rPr lang="en-US" sz="2000" b="0" kern="1200" baseline="-25000" dirty="0" smtClean="0">
                          <a:solidFill>
                            <a:schemeClr val="tx1"/>
                          </a:solidFill>
                          <a:latin typeface="+mn-lt"/>
                          <a:ea typeface="+mn-ea"/>
                          <a:cs typeface="+mn-cs"/>
                        </a:rPr>
                        <a:t>3</a:t>
                      </a:r>
                      <a:r>
                        <a:rPr lang="en-US" sz="2000" b="0" kern="1200" baseline="30000" dirty="0" smtClean="0">
                          <a:solidFill>
                            <a:schemeClr val="tx1"/>
                          </a:solidFill>
                          <a:latin typeface="+mn-lt"/>
                          <a:ea typeface="+mn-ea"/>
                          <a:cs typeface="+mn-cs"/>
                        </a:rPr>
                        <a:t>-</a:t>
                      </a:r>
                      <a:r>
                        <a:rPr lang="en-US" sz="2000" b="0" kern="1200" baseline="0" dirty="0" smtClean="0">
                          <a:solidFill>
                            <a:schemeClr val="tx1"/>
                          </a:solidFill>
                          <a:latin typeface="+mn-lt"/>
                          <a:ea typeface="+mn-ea"/>
                          <a:cs typeface="+mn-cs"/>
                        </a:rPr>
                        <a:t> renal excretion </a:t>
                      </a:r>
                      <a:r>
                        <a:rPr lang="en-US" sz="1800" b="0" i="1" kern="1200" baseline="0" dirty="0" smtClean="0">
                          <a:solidFill>
                            <a:schemeClr val="tx1"/>
                          </a:solidFill>
                          <a:latin typeface="+mn-lt"/>
                          <a:ea typeface="+mn-ea"/>
                          <a:cs typeface="+mn-cs"/>
                        </a:rPr>
                        <a:t>(HCO</a:t>
                      </a:r>
                      <a:r>
                        <a:rPr lang="en-US" sz="1800" b="0" i="1" kern="1200" baseline="-25000" dirty="0" smtClean="0">
                          <a:solidFill>
                            <a:schemeClr val="tx1"/>
                          </a:solidFill>
                          <a:latin typeface="+mn-lt"/>
                          <a:ea typeface="+mn-ea"/>
                          <a:cs typeface="+mn-cs"/>
                        </a:rPr>
                        <a:t>3</a:t>
                      </a:r>
                      <a:r>
                        <a:rPr lang="en-US" sz="1800" b="0" i="1" kern="1200" baseline="30000" dirty="0" smtClean="0">
                          <a:solidFill>
                            <a:schemeClr val="tx1"/>
                          </a:solidFill>
                          <a:latin typeface="+mn-lt"/>
                          <a:ea typeface="+mn-ea"/>
                          <a:cs typeface="+mn-cs"/>
                        </a:rPr>
                        <a:t>-</a:t>
                      </a:r>
                      <a:r>
                        <a:rPr lang="en-US" sz="1800" b="0" i="1" kern="1200" baseline="0" dirty="0" smtClean="0">
                          <a:solidFill>
                            <a:schemeClr val="tx1"/>
                          </a:solidFill>
                          <a:latin typeface="+mn-lt"/>
                          <a:ea typeface="+mn-ea"/>
                          <a:cs typeface="+mn-cs"/>
                        </a:rPr>
                        <a:t> retention by kidneys).</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It begins quickly.</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It does not reach maximum for 3-5 days</a:t>
                      </a:r>
                      <a:endParaRPr lang="en-US" sz="2000" b="0" kern="1200" dirty="0" smtClean="0">
                        <a:solidFill>
                          <a:schemeClr val="tx1"/>
                        </a:solidFill>
                        <a:latin typeface="+mn-lt"/>
                        <a:ea typeface="+mn-ea"/>
                        <a:cs typeface="+mn-cs"/>
                      </a:endParaRPr>
                    </a:p>
                  </a:txBody>
                  <a:tcPr/>
                </a:tc>
              </a:tr>
              <a:tr h="1313329">
                <a:tc>
                  <a:txBody>
                    <a:bodyPr/>
                    <a:lstStyle/>
                    <a:p>
                      <a:r>
                        <a:rPr lang="en-US" sz="2000" b="1" kern="1200" dirty="0" smtClean="0">
                          <a:solidFill>
                            <a:schemeClr val="tx1"/>
                          </a:solidFill>
                          <a:latin typeface="+mn-lt"/>
                          <a:ea typeface="+mn-ea"/>
                          <a:cs typeface="+mn-cs"/>
                        </a:rPr>
                        <a:t>Metabolic</a:t>
                      </a:r>
                      <a:r>
                        <a:rPr lang="en-US" sz="2000" b="1" kern="1200" baseline="0" dirty="0" smtClean="0">
                          <a:solidFill>
                            <a:schemeClr val="tx1"/>
                          </a:solidFill>
                          <a:latin typeface="+mn-lt"/>
                          <a:ea typeface="+mn-ea"/>
                          <a:cs typeface="+mn-cs"/>
                        </a:rPr>
                        <a:t> Acidosis</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a:t>
                      </a:r>
                    </a:p>
                    <a:p>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a:t>
                      </a:r>
                      <a:r>
                        <a:rPr lang="en-US" sz="2000" b="1" kern="1200" baseline="0" dirty="0" smtClean="0">
                          <a:solidFill>
                            <a:schemeClr val="tx1"/>
                          </a:solidFill>
                          <a:latin typeface="+mn-lt"/>
                          <a:ea typeface="+mn-ea"/>
                          <a:cs typeface="+mn-cs"/>
                        </a:rPr>
                        <a:t> </a:t>
                      </a:r>
                      <a:r>
                        <a:rPr lang="en-US" sz="2000" b="1" kern="1200" dirty="0" smtClean="0">
                          <a:solidFill>
                            <a:schemeClr val="tx1"/>
                          </a:solidFill>
                          <a:latin typeface="+mn-lt"/>
                          <a:ea typeface="+mn-ea"/>
                          <a:cs typeface="+mn-cs"/>
                        </a:rPr>
                        <a:t>HCO</a:t>
                      </a:r>
                      <a:r>
                        <a:rPr lang="en-US" sz="2000" b="1" kern="1200" baseline="-25000" dirty="0" smtClean="0">
                          <a:solidFill>
                            <a:schemeClr val="tx1"/>
                          </a:solidFill>
                          <a:latin typeface="+mn-lt"/>
                          <a:ea typeface="+mn-ea"/>
                          <a:cs typeface="+mn-cs"/>
                        </a:rPr>
                        <a:t>3</a:t>
                      </a:r>
                      <a:r>
                        <a:rPr lang="en-US" sz="2000" b="1" kern="1200" baseline="30000" dirty="0" smtClean="0">
                          <a:solidFill>
                            <a:schemeClr val="tx1"/>
                          </a:solidFill>
                          <a:latin typeface="+mn-lt"/>
                          <a:ea typeface="+mn-ea"/>
                          <a:cs typeface="+mn-cs"/>
                        </a:rPr>
                        <a:t>-</a:t>
                      </a:r>
                      <a:endParaRPr lang="en-US" sz="2000" b="1" kern="1200" baseline="300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pCO</a:t>
                      </a:r>
                      <a:r>
                        <a:rPr lang="en-US" sz="2000" b="1" kern="1200" baseline="-25000" dirty="0" smtClean="0">
                          <a:solidFill>
                            <a:schemeClr val="tx1"/>
                          </a:solidFill>
                          <a:latin typeface="+mn-lt"/>
                          <a:ea typeface="+mn-ea"/>
                          <a:cs typeface="+mn-cs"/>
                        </a:rPr>
                        <a:t>2</a:t>
                      </a:r>
                      <a:endParaRPr lang="en-US" sz="2000" b="1" kern="1200" baseline="300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Respiratory compensation works by changing pCO</a:t>
                      </a:r>
                      <a:r>
                        <a:rPr lang="en-US" sz="2000" b="0" baseline="-25000" dirty="0" smtClean="0">
                          <a:solidFill>
                            <a:schemeClr val="tx1"/>
                          </a:solidFill>
                        </a:rPr>
                        <a:t>2</a:t>
                      </a:r>
                      <a:r>
                        <a:rPr lang="en-US" sz="2000" b="0" dirty="0" smtClean="0">
                          <a:solidFill>
                            <a:schemeClr val="tx1"/>
                          </a:solidFill>
                        </a:rPr>
                        <a:t> excretion </a:t>
                      </a:r>
                      <a:r>
                        <a:rPr lang="en-US" sz="1800" b="0" i="1" dirty="0" smtClean="0">
                          <a:solidFill>
                            <a:schemeClr val="tx1"/>
                          </a:solidFill>
                        </a:rPr>
                        <a:t>(CO</a:t>
                      </a:r>
                      <a:r>
                        <a:rPr lang="en-US" sz="1800" b="0" i="1" baseline="-25000" dirty="0" smtClean="0">
                          <a:solidFill>
                            <a:schemeClr val="tx1"/>
                          </a:solidFill>
                        </a:rPr>
                        <a:t>2</a:t>
                      </a:r>
                      <a:r>
                        <a:rPr lang="en-US" sz="1800" b="0" i="1" dirty="0" smtClean="0">
                          <a:solidFill>
                            <a:schemeClr val="tx1"/>
                          </a:solidFill>
                        </a:rPr>
                        <a:t> excretion by lungs).</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It begins quickly</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It does not reach max for 12 hr.</a:t>
                      </a:r>
                      <a:endParaRPr lang="en-US" sz="2000" b="0" kern="1200" baseline="30000" dirty="0" smtClean="0">
                        <a:solidFill>
                          <a:schemeClr val="tx1"/>
                        </a:solidFill>
                        <a:latin typeface="+mn-lt"/>
                        <a:ea typeface="+mn-ea"/>
                        <a:cs typeface="+mn-cs"/>
                      </a:endParaRPr>
                    </a:p>
                  </a:txBody>
                  <a:tcPr/>
                </a:tc>
              </a:tr>
              <a:tr h="640757">
                <a:tc>
                  <a:txBody>
                    <a:bodyPr/>
                    <a:lstStyle/>
                    <a:p>
                      <a:r>
                        <a:rPr lang="en-US" sz="2000" b="1" kern="1200" dirty="0" smtClean="0">
                          <a:solidFill>
                            <a:schemeClr val="tx1"/>
                          </a:solidFill>
                          <a:latin typeface="+mn-lt"/>
                          <a:ea typeface="+mn-ea"/>
                          <a:cs typeface="+mn-cs"/>
                        </a:rPr>
                        <a:t>Respiratory</a:t>
                      </a:r>
                      <a:r>
                        <a:rPr lang="en-US" sz="2000" b="1" kern="1200" baseline="0" dirty="0" smtClean="0">
                          <a:solidFill>
                            <a:schemeClr val="tx1"/>
                          </a:solidFill>
                          <a:latin typeface="+mn-lt"/>
                          <a:ea typeface="+mn-ea"/>
                          <a:cs typeface="+mn-cs"/>
                        </a:rPr>
                        <a:t> Alkalosis</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a:t>
                      </a:r>
                    </a:p>
                    <a:p>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  </a:t>
                      </a:r>
                      <a:r>
                        <a:rPr lang="en-US" sz="2000" b="1" kern="1200" baseline="0" dirty="0" smtClean="0">
                          <a:solidFill>
                            <a:schemeClr val="tx1"/>
                          </a:solidFill>
                          <a:latin typeface="+mn-lt"/>
                          <a:ea typeface="+mn-ea"/>
                          <a:cs typeface="+mn-cs"/>
                        </a:rPr>
                        <a:t> </a:t>
                      </a:r>
                      <a:r>
                        <a:rPr lang="en-US" sz="2000" b="1" kern="1200" dirty="0" smtClean="0">
                          <a:solidFill>
                            <a:schemeClr val="tx1"/>
                          </a:solidFill>
                          <a:latin typeface="+mn-lt"/>
                          <a:ea typeface="+mn-ea"/>
                          <a:cs typeface="+mn-cs"/>
                        </a:rPr>
                        <a:t>pCO</a:t>
                      </a:r>
                      <a:r>
                        <a:rPr lang="en-US" sz="2000" b="1" kern="1200" baseline="-25000" dirty="0" smtClean="0">
                          <a:solidFill>
                            <a:schemeClr val="tx1"/>
                          </a:solidFill>
                          <a:latin typeface="+mn-lt"/>
                          <a:ea typeface="+mn-ea"/>
                          <a:cs typeface="+mn-cs"/>
                        </a:rPr>
                        <a:t>2</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HCO</a:t>
                      </a:r>
                      <a:r>
                        <a:rPr lang="en-US" sz="2000" b="1" kern="1200" baseline="-25000" dirty="0" smtClean="0">
                          <a:solidFill>
                            <a:schemeClr val="tx1"/>
                          </a:solidFill>
                          <a:latin typeface="+mn-lt"/>
                          <a:ea typeface="+mn-ea"/>
                          <a:cs typeface="+mn-cs"/>
                        </a:rPr>
                        <a:t>3</a:t>
                      </a:r>
                      <a:r>
                        <a:rPr lang="en-US" sz="2000" b="1" kern="1200" baseline="30000" dirty="0" smtClean="0">
                          <a:solidFill>
                            <a:schemeClr val="tx1"/>
                          </a:solidFill>
                          <a:latin typeface="+mn-lt"/>
                          <a:ea typeface="+mn-ea"/>
                          <a:cs typeface="+mn-cs"/>
                        </a:rPr>
                        <a:t>-</a:t>
                      </a:r>
                      <a:endParaRPr lang="en-US" sz="20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Metabolic compensation </a:t>
                      </a:r>
                      <a:r>
                        <a:rPr lang="en-US" sz="1800" b="0" i="1" kern="1200" baseline="0" dirty="0" smtClean="0">
                          <a:solidFill>
                            <a:schemeClr val="tx1"/>
                          </a:solidFill>
                          <a:latin typeface="+mn-lt"/>
                          <a:ea typeface="+mn-ea"/>
                          <a:cs typeface="+mn-cs"/>
                        </a:rPr>
                        <a:t>(HCO</a:t>
                      </a:r>
                      <a:r>
                        <a:rPr lang="en-US" sz="1800" b="0" i="1" kern="1200" baseline="-25000" dirty="0" smtClean="0">
                          <a:solidFill>
                            <a:schemeClr val="tx1"/>
                          </a:solidFill>
                          <a:latin typeface="+mn-lt"/>
                          <a:ea typeface="+mn-ea"/>
                          <a:cs typeface="+mn-cs"/>
                        </a:rPr>
                        <a:t>3</a:t>
                      </a:r>
                      <a:r>
                        <a:rPr lang="en-US" sz="1800" b="0" i="1" kern="1200" baseline="30000" dirty="0" smtClean="0">
                          <a:solidFill>
                            <a:schemeClr val="tx1"/>
                          </a:solidFill>
                          <a:latin typeface="+mn-lt"/>
                          <a:ea typeface="+mn-ea"/>
                          <a:cs typeface="+mn-cs"/>
                        </a:rPr>
                        <a:t>-</a:t>
                      </a:r>
                      <a:r>
                        <a:rPr lang="en-US" sz="1800" b="0" i="1" kern="1200" baseline="0" dirty="0" smtClean="0">
                          <a:solidFill>
                            <a:schemeClr val="tx1"/>
                          </a:solidFill>
                          <a:latin typeface="+mn-lt"/>
                          <a:ea typeface="+mn-ea"/>
                          <a:cs typeface="+mn-cs"/>
                        </a:rPr>
                        <a:t> retention by kidneys).</a:t>
                      </a:r>
                      <a:endParaRPr lang="en-US" sz="1800" b="0" i="1" kern="1200" dirty="0">
                        <a:solidFill>
                          <a:schemeClr val="tx1"/>
                        </a:solidFill>
                        <a:latin typeface="+mn-lt"/>
                        <a:ea typeface="+mn-ea"/>
                        <a:cs typeface="+mn-cs"/>
                      </a:endParaRPr>
                    </a:p>
                  </a:txBody>
                  <a:tcPr/>
                </a:tc>
              </a:tr>
              <a:tr h="640757">
                <a:tc>
                  <a:txBody>
                    <a:bodyPr/>
                    <a:lstStyle/>
                    <a:p>
                      <a:r>
                        <a:rPr lang="en-US" sz="2000" b="1" kern="1200" dirty="0" smtClean="0">
                          <a:solidFill>
                            <a:schemeClr val="tx1"/>
                          </a:solidFill>
                          <a:latin typeface="+mn-lt"/>
                          <a:ea typeface="+mn-ea"/>
                          <a:cs typeface="+mn-cs"/>
                        </a:rPr>
                        <a:t>Metabolic</a:t>
                      </a:r>
                      <a:r>
                        <a:rPr lang="en-US" sz="2000" b="1" kern="1200" baseline="0" dirty="0" smtClean="0">
                          <a:solidFill>
                            <a:schemeClr val="tx1"/>
                          </a:solidFill>
                          <a:latin typeface="+mn-lt"/>
                          <a:ea typeface="+mn-ea"/>
                          <a:cs typeface="+mn-cs"/>
                        </a:rPr>
                        <a:t> Alkalosis</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a:t>
                      </a:r>
                    </a:p>
                    <a:p>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a:t>
                      </a:r>
                      <a:r>
                        <a:rPr lang="en-US" sz="2000" b="1" kern="1200" baseline="0" dirty="0" smtClean="0">
                          <a:solidFill>
                            <a:schemeClr val="tx1"/>
                          </a:solidFill>
                          <a:latin typeface="+mn-lt"/>
                          <a:ea typeface="+mn-ea"/>
                          <a:cs typeface="+mn-cs"/>
                        </a:rPr>
                        <a:t> </a:t>
                      </a:r>
                      <a:r>
                        <a:rPr lang="en-US" sz="2000" b="1" kern="1200" dirty="0" smtClean="0">
                          <a:solidFill>
                            <a:schemeClr val="tx1"/>
                          </a:solidFill>
                          <a:latin typeface="+mn-lt"/>
                          <a:ea typeface="+mn-ea"/>
                          <a:cs typeface="+mn-cs"/>
                        </a:rPr>
                        <a:t>HCO</a:t>
                      </a:r>
                      <a:r>
                        <a:rPr lang="en-US" sz="2000" b="1" kern="1200" baseline="-25000" dirty="0" smtClean="0">
                          <a:solidFill>
                            <a:schemeClr val="tx1"/>
                          </a:solidFill>
                          <a:latin typeface="+mn-lt"/>
                          <a:ea typeface="+mn-ea"/>
                          <a:cs typeface="+mn-cs"/>
                        </a:rPr>
                        <a:t>3</a:t>
                      </a:r>
                      <a:r>
                        <a:rPr lang="en-US" sz="2000" b="1" kern="1200" baseline="30000" dirty="0" smtClean="0">
                          <a:solidFill>
                            <a:schemeClr val="tx1"/>
                          </a:solidFill>
                          <a:latin typeface="+mn-lt"/>
                          <a:ea typeface="+mn-ea"/>
                          <a:cs typeface="+mn-cs"/>
                        </a:rPr>
                        <a:t>-</a:t>
                      </a:r>
                      <a:endParaRPr lang="en-US" sz="2000" b="1" kern="1200" baseline="300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   pCO</a:t>
                      </a:r>
                      <a:r>
                        <a:rPr lang="en-US" sz="2000" b="1" kern="1200" baseline="-25000" dirty="0" smtClean="0">
                          <a:solidFill>
                            <a:schemeClr val="tx1"/>
                          </a:solidFill>
                          <a:latin typeface="+mn-lt"/>
                          <a:ea typeface="+mn-ea"/>
                          <a:cs typeface="+mn-cs"/>
                        </a:rPr>
                        <a:t>2</a:t>
                      </a:r>
                      <a:endParaRPr lang="en-US" sz="20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kern="1200" baseline="300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Respiratory compensation </a:t>
                      </a:r>
                      <a:r>
                        <a:rPr lang="en-US" sz="1800" b="0" i="1" dirty="0" smtClean="0">
                          <a:solidFill>
                            <a:schemeClr val="tx1"/>
                          </a:solidFill>
                        </a:rPr>
                        <a:t>(CO</a:t>
                      </a:r>
                      <a:r>
                        <a:rPr lang="en-US" sz="1800" b="0" i="1" baseline="-25000" dirty="0" smtClean="0">
                          <a:solidFill>
                            <a:schemeClr val="tx1"/>
                          </a:solidFill>
                        </a:rPr>
                        <a:t>2</a:t>
                      </a:r>
                      <a:r>
                        <a:rPr lang="en-US" sz="1800" b="0" i="1" dirty="0" smtClean="0">
                          <a:solidFill>
                            <a:schemeClr val="tx1"/>
                          </a:solidFill>
                        </a:rPr>
                        <a:t> retention by lungs).</a:t>
                      </a:r>
                      <a:endParaRPr lang="en-US" sz="1800" b="1" i="1" kern="1200" baseline="30000" dirty="0">
                        <a:solidFill>
                          <a:schemeClr val="tx1"/>
                        </a:solidFill>
                        <a:latin typeface="+mn-lt"/>
                        <a:ea typeface="+mn-ea"/>
                        <a:cs typeface="+mn-cs"/>
                      </a:endParaRPr>
                    </a:p>
                  </a:txBody>
                  <a:tcPr/>
                </a:tc>
              </a:tr>
            </a:tbl>
          </a:graphicData>
        </a:graphic>
      </p:graphicFrame>
      <p:sp>
        <p:nvSpPr>
          <p:cNvPr id="8" name="Oval 7"/>
          <p:cNvSpPr/>
          <p:nvPr/>
        </p:nvSpPr>
        <p:spPr>
          <a:xfrm>
            <a:off x="1841851" y="2832228"/>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64235" y="2832229"/>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649312" y="2856573"/>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841850" y="4844875"/>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264234" y="4857295"/>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718658" y="4857295"/>
            <a:ext cx="422031" cy="32355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264235" y="1524896"/>
            <a:ext cx="422031" cy="323557"/>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762509" y="1518279"/>
            <a:ext cx="422031" cy="323557"/>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4264234" y="4216181"/>
            <a:ext cx="422031" cy="323557"/>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762508" y="4171493"/>
            <a:ext cx="422031" cy="323557"/>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37625" y="5600133"/>
            <a:ext cx="11493304" cy="830997"/>
          </a:xfrm>
          <a:prstGeom prst="rect">
            <a:avLst/>
          </a:prstGeom>
          <a:noFill/>
          <a:ln>
            <a:solidFill>
              <a:srgbClr val="7030A0"/>
            </a:solidFill>
          </a:ln>
        </p:spPr>
        <p:txBody>
          <a:bodyPr wrap="square" rtlCol="0">
            <a:spAutoFit/>
          </a:bodyPr>
          <a:lstStyle/>
          <a:p>
            <a:pPr algn="ctr"/>
            <a:r>
              <a:rPr lang="en-US" sz="2400" b="1" dirty="0" smtClean="0"/>
              <a:t>In simple Acid-base disorders, the change in HCO</a:t>
            </a:r>
            <a:r>
              <a:rPr lang="en-US" sz="2400" b="1" baseline="-25000" dirty="0" smtClean="0"/>
              <a:t>3</a:t>
            </a:r>
            <a:r>
              <a:rPr lang="en-US" sz="2400" b="1" baseline="30000" dirty="0" smtClean="0"/>
              <a:t>- </a:t>
            </a:r>
            <a:r>
              <a:rPr lang="en-US" sz="2400" b="1" dirty="0" smtClean="0"/>
              <a:t>should be accompanied by an equal change </a:t>
            </a:r>
            <a:r>
              <a:rPr lang="en-US" sz="2400" b="1" dirty="0"/>
              <a:t>in </a:t>
            </a:r>
            <a:r>
              <a:rPr lang="en-US" sz="2400" b="1" dirty="0" err="1" smtClean="0"/>
              <a:t>Cl</a:t>
            </a:r>
            <a:r>
              <a:rPr lang="en-US" sz="2400" b="1" baseline="30000" dirty="0" smtClean="0"/>
              <a:t>-</a:t>
            </a:r>
            <a:r>
              <a:rPr lang="en-US" sz="2400" b="1" dirty="0"/>
              <a:t> </a:t>
            </a:r>
            <a:r>
              <a:rPr lang="en-US" sz="2400" b="1" dirty="0" smtClean="0"/>
              <a:t>(equal in amount but in the opposite direction to maintain </a:t>
            </a:r>
            <a:r>
              <a:rPr lang="en-US" sz="2400" b="1" dirty="0" err="1" smtClean="0"/>
              <a:t>electronutrality</a:t>
            </a:r>
            <a:r>
              <a:rPr lang="en-US" sz="2400" b="1" dirty="0" smtClean="0"/>
              <a:t>) </a:t>
            </a:r>
            <a:endParaRPr lang="en-US" sz="2400" b="1" dirty="0"/>
          </a:p>
        </p:txBody>
      </p:sp>
    </p:spTree>
    <p:extLst>
      <p:ext uri="{BB962C8B-B14F-4D97-AF65-F5344CB8AC3E}">
        <p14:creationId xmlns:p14="http://schemas.microsoft.com/office/powerpoint/2010/main" val="1204101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5" grpId="0" animBg="1"/>
      <p:bldP spid="16" grpId="0" animBg="1"/>
      <p:bldP spid="17" grpId="0" animBg="1"/>
      <p:bldP spid="18" grpId="0" animBg="1"/>
      <p:bldP spid="19" grpId="0" animBg="1"/>
      <p:bldP spid="20" grpId="0" animBg="1"/>
      <p:bldP spid="21"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b="1" dirty="0" smtClean="0">
                <a:solidFill>
                  <a:srgbClr val="FF0000"/>
                </a:solidFill>
              </a:rPr>
              <a:t>Respiratory Compensation Mechanism(s)</a:t>
            </a:r>
            <a:endParaRPr lang="en-US" sz="2800" b="1" i="1" dirty="0">
              <a:solidFill>
                <a:srgbClr val="FF0000"/>
              </a:solidFill>
            </a:endParaRPr>
          </a:p>
        </p:txBody>
      </p:sp>
      <p:grpSp>
        <p:nvGrpSpPr>
          <p:cNvPr id="18" name="Group 17"/>
          <p:cNvGrpSpPr/>
          <p:nvPr/>
        </p:nvGrpSpPr>
        <p:grpSpPr>
          <a:xfrm>
            <a:off x="3920942" y="2282607"/>
            <a:ext cx="6563976" cy="523220"/>
            <a:chOff x="2844492" y="4273460"/>
            <a:chExt cx="6563976" cy="523220"/>
          </a:xfrm>
        </p:grpSpPr>
        <p:sp>
          <p:nvSpPr>
            <p:cNvPr id="11" name="TextBox 10"/>
            <p:cNvSpPr txBox="1"/>
            <p:nvPr/>
          </p:nvSpPr>
          <p:spPr>
            <a:xfrm>
              <a:off x="2844492" y="4273460"/>
              <a:ext cx="6563976" cy="523220"/>
            </a:xfrm>
            <a:prstGeom prst="rect">
              <a:avLst/>
            </a:prstGeom>
            <a:noFill/>
          </p:spPr>
          <p:txBody>
            <a:bodyPr wrap="none" rtlCol="0">
              <a:spAutoFit/>
            </a:bodyPr>
            <a:lstStyle/>
            <a:p>
              <a:r>
                <a:rPr lang="en-US" sz="2800" dirty="0" smtClean="0"/>
                <a:t>CO</a:t>
              </a:r>
              <a:r>
                <a:rPr lang="en-US" sz="2800" baseline="-25000" dirty="0" smtClean="0"/>
                <a:t>2</a:t>
              </a:r>
              <a:r>
                <a:rPr lang="en-US" sz="2800" dirty="0" smtClean="0"/>
                <a:t>   +   H</a:t>
              </a:r>
              <a:r>
                <a:rPr lang="en-US" sz="2800" baseline="-25000" dirty="0" smtClean="0"/>
                <a:t>2</a:t>
              </a:r>
              <a:r>
                <a:rPr lang="en-US" sz="2800" dirty="0" smtClean="0"/>
                <a:t>O   ⟷   H</a:t>
              </a:r>
              <a:r>
                <a:rPr lang="en-US" sz="2800" baseline="-25000" dirty="0" smtClean="0"/>
                <a:t>2</a:t>
              </a:r>
              <a:r>
                <a:rPr lang="en-US" sz="2800" dirty="0" smtClean="0"/>
                <a:t>CO</a:t>
              </a:r>
              <a:r>
                <a:rPr lang="en-US" sz="2800" baseline="-25000" dirty="0" smtClean="0"/>
                <a:t>3</a:t>
              </a:r>
              <a:r>
                <a:rPr lang="en-US" sz="2800" dirty="0" smtClean="0"/>
                <a:t>   ⟷   H</a:t>
              </a:r>
              <a:r>
                <a:rPr lang="en-US" sz="2800" baseline="30000" dirty="0" smtClean="0"/>
                <a:t>+</a:t>
              </a:r>
              <a:r>
                <a:rPr lang="en-US" sz="2800" dirty="0" smtClean="0"/>
                <a:t>   +   HCO</a:t>
              </a:r>
              <a:r>
                <a:rPr lang="en-US" sz="2800" baseline="-25000" dirty="0" smtClean="0"/>
                <a:t>3</a:t>
              </a:r>
              <a:r>
                <a:rPr lang="en-US" sz="2800" baseline="30000" dirty="0" smtClean="0"/>
                <a:t>-</a:t>
              </a:r>
              <a:endParaRPr lang="en-US" sz="2800" baseline="30000" dirty="0"/>
            </a:p>
          </p:txBody>
        </p:sp>
        <p:sp>
          <p:nvSpPr>
            <p:cNvPr id="17" name="Rounded Rectangle 16"/>
            <p:cNvSpPr/>
            <p:nvPr/>
          </p:nvSpPr>
          <p:spPr>
            <a:xfrm>
              <a:off x="7360549" y="4273460"/>
              <a:ext cx="1935852" cy="523220"/>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3920942" y="4587177"/>
            <a:ext cx="6563976" cy="523220"/>
            <a:chOff x="2844492" y="4273460"/>
            <a:chExt cx="6563976" cy="523220"/>
          </a:xfrm>
        </p:grpSpPr>
        <p:sp>
          <p:nvSpPr>
            <p:cNvPr id="20" name="TextBox 19"/>
            <p:cNvSpPr txBox="1"/>
            <p:nvPr/>
          </p:nvSpPr>
          <p:spPr>
            <a:xfrm>
              <a:off x="2844492" y="4273460"/>
              <a:ext cx="6563976" cy="523220"/>
            </a:xfrm>
            <a:prstGeom prst="rect">
              <a:avLst/>
            </a:prstGeom>
            <a:noFill/>
          </p:spPr>
          <p:txBody>
            <a:bodyPr wrap="none" rtlCol="0">
              <a:spAutoFit/>
            </a:bodyPr>
            <a:lstStyle/>
            <a:p>
              <a:r>
                <a:rPr lang="en-US" sz="2800" smtClean="0"/>
                <a:t>CO</a:t>
              </a:r>
              <a:r>
                <a:rPr lang="en-US" sz="2800" baseline="-25000" smtClean="0"/>
                <a:t>2</a:t>
              </a:r>
              <a:r>
                <a:rPr lang="en-US" sz="2800" smtClean="0"/>
                <a:t>   +   H</a:t>
              </a:r>
              <a:r>
                <a:rPr lang="en-US" sz="2800" baseline="-25000" smtClean="0"/>
                <a:t>2</a:t>
              </a:r>
              <a:r>
                <a:rPr lang="en-US" sz="2800" smtClean="0"/>
                <a:t>O   </a:t>
              </a:r>
              <a:r>
                <a:rPr lang="en-US" sz="2800" dirty="0" smtClean="0"/>
                <a:t>⟷   H</a:t>
              </a:r>
              <a:r>
                <a:rPr lang="en-US" sz="2800" baseline="-25000" dirty="0" smtClean="0"/>
                <a:t>2</a:t>
              </a:r>
              <a:r>
                <a:rPr lang="en-US" sz="2800" dirty="0" smtClean="0"/>
                <a:t>CO</a:t>
              </a:r>
              <a:r>
                <a:rPr lang="en-US" sz="2800" baseline="-25000" dirty="0" smtClean="0"/>
                <a:t>3</a:t>
              </a:r>
              <a:r>
                <a:rPr lang="en-US" sz="2800" dirty="0" smtClean="0"/>
                <a:t>   ⟷   H</a:t>
              </a:r>
              <a:r>
                <a:rPr lang="en-US" sz="2800" baseline="30000" dirty="0" smtClean="0"/>
                <a:t>+</a:t>
              </a:r>
              <a:r>
                <a:rPr lang="en-US" sz="2800" dirty="0" smtClean="0"/>
                <a:t>   +   HCO</a:t>
              </a:r>
              <a:r>
                <a:rPr lang="en-US" sz="2800" baseline="-25000" dirty="0" smtClean="0"/>
                <a:t>3</a:t>
              </a:r>
              <a:r>
                <a:rPr lang="en-US" sz="2800" baseline="30000" dirty="0" smtClean="0"/>
                <a:t>-</a:t>
              </a:r>
              <a:endParaRPr lang="en-US" sz="2800" baseline="30000" dirty="0"/>
            </a:p>
          </p:txBody>
        </p:sp>
        <p:sp>
          <p:nvSpPr>
            <p:cNvPr id="21" name="Rounded Rectangle 20"/>
            <p:cNvSpPr/>
            <p:nvPr/>
          </p:nvSpPr>
          <p:spPr>
            <a:xfrm>
              <a:off x="7360549" y="4273460"/>
              <a:ext cx="1935852" cy="523220"/>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p:cNvSpPr txBox="1"/>
          <p:nvPr/>
        </p:nvSpPr>
        <p:spPr>
          <a:xfrm>
            <a:off x="291298" y="3519470"/>
            <a:ext cx="1689309" cy="523220"/>
          </a:xfrm>
          <a:prstGeom prst="rect">
            <a:avLst/>
          </a:prstGeom>
          <a:noFill/>
        </p:spPr>
        <p:txBody>
          <a:bodyPr wrap="none" rtlCol="0">
            <a:spAutoFit/>
          </a:bodyPr>
          <a:lstStyle/>
          <a:p>
            <a:r>
              <a:rPr lang="en-US" sz="2800" b="1" dirty="0" smtClean="0">
                <a:solidFill>
                  <a:srgbClr val="0070C0"/>
                </a:solidFill>
              </a:rPr>
              <a:t>Metabolic</a:t>
            </a:r>
            <a:endParaRPr lang="en-US" sz="2800" b="1" dirty="0">
              <a:solidFill>
                <a:srgbClr val="0070C0"/>
              </a:solidFill>
            </a:endParaRPr>
          </a:p>
        </p:txBody>
      </p:sp>
      <p:sp>
        <p:nvSpPr>
          <p:cNvPr id="28" name="TextBox 27"/>
          <p:cNvSpPr txBox="1"/>
          <p:nvPr/>
        </p:nvSpPr>
        <p:spPr>
          <a:xfrm>
            <a:off x="2366052" y="2250864"/>
            <a:ext cx="1369286" cy="523220"/>
          </a:xfrm>
          <a:prstGeom prst="rect">
            <a:avLst/>
          </a:prstGeom>
          <a:noFill/>
        </p:spPr>
        <p:txBody>
          <a:bodyPr wrap="none" rtlCol="0">
            <a:spAutoFit/>
          </a:bodyPr>
          <a:lstStyle/>
          <a:p>
            <a:r>
              <a:rPr lang="en-US" sz="2800" dirty="0" smtClean="0">
                <a:solidFill>
                  <a:srgbClr val="0070C0"/>
                </a:solidFill>
              </a:rPr>
              <a:t>acidosis</a:t>
            </a:r>
            <a:endParaRPr lang="en-US" sz="2800" dirty="0">
              <a:solidFill>
                <a:srgbClr val="0070C0"/>
              </a:solidFill>
            </a:endParaRPr>
          </a:p>
        </p:txBody>
      </p:sp>
      <p:sp>
        <p:nvSpPr>
          <p:cNvPr id="29" name="TextBox 28"/>
          <p:cNvSpPr txBox="1"/>
          <p:nvPr/>
        </p:nvSpPr>
        <p:spPr>
          <a:xfrm>
            <a:off x="2366052" y="4556739"/>
            <a:ext cx="1401666" cy="523220"/>
          </a:xfrm>
          <a:prstGeom prst="rect">
            <a:avLst/>
          </a:prstGeom>
          <a:noFill/>
        </p:spPr>
        <p:txBody>
          <a:bodyPr wrap="none" rtlCol="0">
            <a:spAutoFit/>
          </a:bodyPr>
          <a:lstStyle/>
          <a:p>
            <a:r>
              <a:rPr lang="en-US" sz="2800" dirty="0" smtClean="0">
                <a:solidFill>
                  <a:srgbClr val="0070C0"/>
                </a:solidFill>
              </a:rPr>
              <a:t>alkalosis</a:t>
            </a:r>
            <a:endParaRPr lang="en-US" sz="2800" dirty="0">
              <a:solidFill>
                <a:srgbClr val="0070C0"/>
              </a:solidFill>
            </a:endParaRPr>
          </a:p>
        </p:txBody>
      </p:sp>
      <p:cxnSp>
        <p:nvCxnSpPr>
          <p:cNvPr id="45" name="Straight Arrow Connector 44"/>
          <p:cNvCxnSpPr/>
          <p:nvPr/>
        </p:nvCxnSpPr>
        <p:spPr>
          <a:xfrm rot="10800000">
            <a:off x="4267189" y="2831930"/>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10800000">
            <a:off x="8339054" y="2390934"/>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234393" y="5160379"/>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8333241" y="4719959"/>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9402477" y="2414084"/>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0800000">
            <a:off x="9385090" y="4673659"/>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4433104" y="5341424"/>
            <a:ext cx="3960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4433099" y="3084356"/>
            <a:ext cx="3960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rot="19685932">
            <a:off x="10373085" y="2025867"/>
            <a:ext cx="1754711" cy="369332"/>
          </a:xfrm>
          <a:prstGeom prst="rect">
            <a:avLst/>
          </a:prstGeom>
          <a:noFill/>
        </p:spPr>
        <p:txBody>
          <a:bodyPr wrap="none" rtlCol="0">
            <a:spAutoFit/>
          </a:bodyPr>
          <a:lstStyle/>
          <a:p>
            <a:r>
              <a:rPr lang="en-US" smtClean="0">
                <a:solidFill>
                  <a:srgbClr val="C00000"/>
                </a:solidFill>
              </a:rPr>
              <a:t>Hyperventilation</a:t>
            </a:r>
            <a:endParaRPr lang="en-US" dirty="0">
              <a:solidFill>
                <a:srgbClr val="C00000"/>
              </a:solidFill>
            </a:endParaRPr>
          </a:p>
        </p:txBody>
      </p:sp>
      <p:sp>
        <p:nvSpPr>
          <p:cNvPr id="59" name="TextBox 58"/>
          <p:cNvSpPr txBox="1"/>
          <p:nvPr/>
        </p:nvSpPr>
        <p:spPr>
          <a:xfrm rot="19685932">
            <a:off x="10378634" y="4354318"/>
            <a:ext cx="1678023" cy="369332"/>
          </a:xfrm>
          <a:prstGeom prst="rect">
            <a:avLst/>
          </a:prstGeom>
          <a:noFill/>
        </p:spPr>
        <p:txBody>
          <a:bodyPr wrap="none" rtlCol="0">
            <a:spAutoFit/>
          </a:bodyPr>
          <a:lstStyle/>
          <a:p>
            <a:r>
              <a:rPr lang="en-US" smtClean="0">
                <a:solidFill>
                  <a:srgbClr val="002060"/>
                </a:solidFill>
              </a:rPr>
              <a:t>Hypoventilation</a:t>
            </a:r>
            <a:endParaRPr lang="en-US">
              <a:solidFill>
                <a:srgbClr val="002060"/>
              </a:solidFill>
            </a:endParaRPr>
          </a:p>
        </p:txBody>
      </p:sp>
      <p:sp>
        <p:nvSpPr>
          <p:cNvPr id="2" name="TextBox 1"/>
          <p:cNvSpPr txBox="1"/>
          <p:nvPr/>
        </p:nvSpPr>
        <p:spPr>
          <a:xfrm>
            <a:off x="8804955" y="2696259"/>
            <a:ext cx="629596" cy="369332"/>
          </a:xfrm>
          <a:prstGeom prst="rect">
            <a:avLst/>
          </a:prstGeom>
          <a:noFill/>
        </p:spPr>
        <p:txBody>
          <a:bodyPr wrap="none" rtlCol="0">
            <a:spAutoFit/>
          </a:bodyPr>
          <a:lstStyle/>
          <a:p>
            <a:r>
              <a:rPr lang="en-US" smtClean="0"/>
              <a:t>&amp;/or</a:t>
            </a:r>
            <a:endParaRPr lang="en-US"/>
          </a:p>
        </p:txBody>
      </p:sp>
      <p:sp>
        <p:nvSpPr>
          <p:cNvPr id="42" name="TextBox 41"/>
          <p:cNvSpPr txBox="1"/>
          <p:nvPr/>
        </p:nvSpPr>
        <p:spPr>
          <a:xfrm>
            <a:off x="8748632" y="5012913"/>
            <a:ext cx="629596" cy="369332"/>
          </a:xfrm>
          <a:prstGeom prst="rect">
            <a:avLst/>
          </a:prstGeom>
          <a:noFill/>
        </p:spPr>
        <p:txBody>
          <a:bodyPr wrap="none" rtlCol="0">
            <a:spAutoFit/>
          </a:bodyPr>
          <a:lstStyle/>
          <a:p>
            <a:r>
              <a:rPr lang="en-US" smtClean="0"/>
              <a:t>&amp;/or</a:t>
            </a:r>
            <a:endParaRPr lang="en-US"/>
          </a:p>
        </p:txBody>
      </p:sp>
    </p:spTree>
    <p:extLst>
      <p:ext uri="{BB962C8B-B14F-4D97-AF65-F5344CB8AC3E}">
        <p14:creationId xmlns:p14="http://schemas.microsoft.com/office/powerpoint/2010/main" val="60008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fltVal val="0"/>
                                          </p:val>
                                        </p:tav>
                                        <p:tav tm="100000">
                                          <p:val>
                                            <p:strVal val="#ppt_w"/>
                                          </p:val>
                                        </p:tav>
                                      </p:tavLst>
                                    </p:anim>
                                    <p:anim calcmode="lin" valueType="num">
                                      <p:cBhvr>
                                        <p:cTn id="24" dur="500" fill="hold"/>
                                        <p:tgtEl>
                                          <p:spTgt spid="55"/>
                                        </p:tgtEl>
                                        <p:attrNameLst>
                                          <p:attrName>ppt_h</p:attrName>
                                        </p:attrNameLst>
                                      </p:cBhvr>
                                      <p:tavLst>
                                        <p:tav tm="0">
                                          <p:val>
                                            <p:fltVal val="0"/>
                                          </p:val>
                                        </p:tav>
                                        <p:tav tm="100000">
                                          <p:val>
                                            <p:strVal val="#ppt_h"/>
                                          </p:val>
                                        </p:tav>
                                      </p:tavLst>
                                    </p:anim>
                                    <p:animEffect transition="in" filter="fade">
                                      <p:cBhvr>
                                        <p:cTn id="25" dur="500"/>
                                        <p:tgtEl>
                                          <p:spTgt spid="55"/>
                                        </p:tgtEl>
                                      </p:cBhvr>
                                    </p:animEffect>
                                  </p:childTnLst>
                                </p:cTn>
                              </p:par>
                            </p:childTnLst>
                          </p:cTn>
                        </p:par>
                        <p:par>
                          <p:cTn id="26" fill="hold">
                            <p:stCondLst>
                              <p:cond delay="500"/>
                            </p:stCondLst>
                            <p:childTnLst>
                              <p:par>
                                <p:cTn id="27" presetID="1" presetClass="entr" presetSubtype="0" fill="hold" nodeType="afterEffect">
                                  <p:stCondLst>
                                    <p:cond delay="100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childTnLst>
                                </p:cTn>
                              </p:par>
                            </p:childTnLst>
                          </p:cTn>
                        </p:par>
                        <p:par>
                          <p:cTn id="56" fill="hold">
                            <p:stCondLst>
                              <p:cond delay="500"/>
                            </p:stCondLst>
                            <p:childTnLst>
                              <p:par>
                                <p:cTn id="57" presetID="1" presetClass="entr" presetSubtype="0" fill="hold" nodeType="afterEffect">
                                  <p:stCondLst>
                                    <p:cond delay="1000"/>
                                  </p:stCondLst>
                                  <p:childTnLst>
                                    <p:set>
                                      <p:cBhvr>
                                        <p:cTn id="58" dur="1" fill="hold">
                                          <p:stCondLst>
                                            <p:cond delay="0"/>
                                          </p:stCondLst>
                                        </p:cTn>
                                        <p:tgtEl>
                                          <p:spTgt spid="4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58" grpId="0"/>
      <p:bldP spid="59" grpId="0"/>
      <p:bldP spid="2"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b="1" dirty="0" smtClean="0">
                <a:solidFill>
                  <a:srgbClr val="FF0000"/>
                </a:solidFill>
              </a:rPr>
              <a:t>Renal Compensation Mechanism(s</a:t>
            </a:r>
            <a:r>
              <a:rPr lang="en-US" sz="4000" b="1" dirty="0">
                <a:solidFill>
                  <a:srgbClr val="FF0000"/>
                </a:solidFill>
              </a:rPr>
              <a:t>)</a:t>
            </a:r>
            <a:endParaRPr lang="en-US" sz="2800" b="1" dirty="0">
              <a:solidFill>
                <a:srgbClr val="FF0000"/>
              </a:solidFill>
            </a:endParaRPr>
          </a:p>
        </p:txBody>
      </p:sp>
      <p:grpSp>
        <p:nvGrpSpPr>
          <p:cNvPr id="13" name="Group 12"/>
          <p:cNvGrpSpPr/>
          <p:nvPr/>
        </p:nvGrpSpPr>
        <p:grpSpPr>
          <a:xfrm>
            <a:off x="3920942" y="2558012"/>
            <a:ext cx="6563976" cy="523220"/>
            <a:chOff x="2844492" y="2095017"/>
            <a:chExt cx="6563976" cy="523220"/>
          </a:xfrm>
        </p:grpSpPr>
        <p:sp>
          <p:nvSpPr>
            <p:cNvPr id="5" name="TextBox 4"/>
            <p:cNvSpPr txBox="1"/>
            <p:nvPr/>
          </p:nvSpPr>
          <p:spPr>
            <a:xfrm>
              <a:off x="2844492" y="2095017"/>
              <a:ext cx="6563976" cy="523220"/>
            </a:xfrm>
            <a:prstGeom prst="rect">
              <a:avLst/>
            </a:prstGeom>
            <a:noFill/>
          </p:spPr>
          <p:txBody>
            <a:bodyPr wrap="none" rtlCol="0">
              <a:spAutoFit/>
            </a:bodyPr>
            <a:lstStyle/>
            <a:p>
              <a:r>
                <a:rPr lang="en-US" sz="2800" smtClean="0"/>
                <a:t>CO</a:t>
              </a:r>
              <a:r>
                <a:rPr lang="en-US" sz="2800" baseline="-25000" smtClean="0"/>
                <a:t>2</a:t>
              </a:r>
              <a:r>
                <a:rPr lang="en-US" sz="2800" smtClean="0"/>
                <a:t>   +   H</a:t>
              </a:r>
              <a:r>
                <a:rPr lang="en-US" sz="2800" baseline="-25000" smtClean="0"/>
                <a:t>2</a:t>
              </a:r>
              <a:r>
                <a:rPr lang="en-US" sz="2800" smtClean="0"/>
                <a:t>O   </a:t>
              </a:r>
              <a:r>
                <a:rPr lang="en-US" sz="2800" dirty="0" smtClean="0"/>
                <a:t>⟷   H</a:t>
              </a:r>
              <a:r>
                <a:rPr lang="en-US" sz="2800" baseline="-25000" dirty="0" smtClean="0"/>
                <a:t>2</a:t>
              </a:r>
              <a:r>
                <a:rPr lang="en-US" sz="2800" dirty="0" smtClean="0"/>
                <a:t>CO</a:t>
              </a:r>
              <a:r>
                <a:rPr lang="en-US" sz="2800" baseline="-25000" dirty="0" smtClean="0"/>
                <a:t>3</a:t>
              </a:r>
              <a:r>
                <a:rPr lang="en-US" sz="2800" dirty="0" smtClean="0"/>
                <a:t>   ⟷   H</a:t>
              </a:r>
              <a:r>
                <a:rPr lang="en-US" sz="2800" baseline="30000" dirty="0" smtClean="0"/>
                <a:t>+</a:t>
              </a:r>
              <a:r>
                <a:rPr lang="en-US" sz="2800" dirty="0" smtClean="0"/>
                <a:t>   +   HCO</a:t>
              </a:r>
              <a:r>
                <a:rPr lang="en-US" sz="2800" baseline="-25000" dirty="0" smtClean="0"/>
                <a:t>3</a:t>
              </a:r>
              <a:r>
                <a:rPr lang="en-US" sz="2800" baseline="30000" dirty="0" smtClean="0"/>
                <a:t>-</a:t>
              </a:r>
              <a:endParaRPr lang="en-US" sz="2800" baseline="30000" dirty="0"/>
            </a:p>
          </p:txBody>
        </p:sp>
        <p:sp>
          <p:nvSpPr>
            <p:cNvPr id="7" name="Rounded Rectangle 6"/>
            <p:cNvSpPr/>
            <p:nvPr/>
          </p:nvSpPr>
          <p:spPr>
            <a:xfrm>
              <a:off x="2844492" y="2095017"/>
              <a:ext cx="1935852" cy="523220"/>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3920942" y="4584784"/>
            <a:ext cx="6563976" cy="523220"/>
            <a:chOff x="2844492" y="2095017"/>
            <a:chExt cx="6563976" cy="523220"/>
          </a:xfrm>
        </p:grpSpPr>
        <p:sp>
          <p:nvSpPr>
            <p:cNvPr id="15" name="TextBox 14"/>
            <p:cNvSpPr txBox="1"/>
            <p:nvPr/>
          </p:nvSpPr>
          <p:spPr>
            <a:xfrm>
              <a:off x="2844492" y="2095017"/>
              <a:ext cx="6563976" cy="523220"/>
            </a:xfrm>
            <a:prstGeom prst="rect">
              <a:avLst/>
            </a:prstGeom>
            <a:noFill/>
          </p:spPr>
          <p:txBody>
            <a:bodyPr wrap="none" rtlCol="0">
              <a:spAutoFit/>
            </a:bodyPr>
            <a:lstStyle/>
            <a:p>
              <a:r>
                <a:rPr lang="en-US" sz="2800" dirty="0" smtClean="0"/>
                <a:t>CO</a:t>
              </a:r>
              <a:r>
                <a:rPr lang="en-US" sz="2800" baseline="-25000" dirty="0" smtClean="0"/>
                <a:t>2</a:t>
              </a:r>
              <a:r>
                <a:rPr lang="en-US" sz="2800" dirty="0" smtClean="0"/>
                <a:t>   +   H</a:t>
              </a:r>
              <a:r>
                <a:rPr lang="en-US" sz="2800" baseline="-25000" dirty="0" smtClean="0"/>
                <a:t>2</a:t>
              </a:r>
              <a:r>
                <a:rPr lang="en-US" sz="2800" dirty="0" smtClean="0"/>
                <a:t>O   ⟷   H</a:t>
              </a:r>
              <a:r>
                <a:rPr lang="en-US" sz="2800" baseline="-25000" dirty="0" smtClean="0"/>
                <a:t>2</a:t>
              </a:r>
              <a:r>
                <a:rPr lang="en-US" sz="2800" dirty="0" smtClean="0"/>
                <a:t>CO</a:t>
              </a:r>
              <a:r>
                <a:rPr lang="en-US" sz="2800" baseline="-25000" dirty="0" smtClean="0"/>
                <a:t>3</a:t>
              </a:r>
              <a:r>
                <a:rPr lang="en-US" sz="2800" dirty="0" smtClean="0"/>
                <a:t>   ⟷   H</a:t>
              </a:r>
              <a:r>
                <a:rPr lang="en-US" sz="2800" baseline="30000" dirty="0" smtClean="0"/>
                <a:t>+</a:t>
              </a:r>
              <a:r>
                <a:rPr lang="en-US" sz="2800" dirty="0" smtClean="0"/>
                <a:t>   +   HCO</a:t>
              </a:r>
              <a:r>
                <a:rPr lang="en-US" sz="2800" baseline="-25000" dirty="0" smtClean="0"/>
                <a:t>3</a:t>
              </a:r>
              <a:r>
                <a:rPr lang="en-US" sz="2800" baseline="30000" dirty="0" smtClean="0"/>
                <a:t>-</a:t>
              </a:r>
              <a:endParaRPr lang="en-US" sz="2800" baseline="30000" dirty="0"/>
            </a:p>
          </p:txBody>
        </p:sp>
        <p:sp>
          <p:nvSpPr>
            <p:cNvPr id="16" name="Rounded Rectangle 15"/>
            <p:cNvSpPr/>
            <p:nvPr/>
          </p:nvSpPr>
          <p:spPr>
            <a:xfrm>
              <a:off x="2844492" y="2095017"/>
              <a:ext cx="1935852" cy="523220"/>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289368" y="3610154"/>
            <a:ext cx="1895134" cy="523220"/>
          </a:xfrm>
          <a:prstGeom prst="rect">
            <a:avLst/>
          </a:prstGeom>
          <a:noFill/>
        </p:spPr>
        <p:txBody>
          <a:bodyPr wrap="none" rtlCol="0">
            <a:spAutoFit/>
          </a:bodyPr>
          <a:lstStyle/>
          <a:p>
            <a:r>
              <a:rPr lang="en-US" sz="2800" b="1" dirty="0" smtClean="0">
                <a:solidFill>
                  <a:schemeClr val="accent1">
                    <a:lumMod val="75000"/>
                  </a:schemeClr>
                </a:solidFill>
              </a:rPr>
              <a:t>Respiratory</a:t>
            </a:r>
            <a:endParaRPr lang="en-US" sz="2800" b="1" dirty="0">
              <a:solidFill>
                <a:schemeClr val="accent1">
                  <a:lumMod val="75000"/>
                </a:schemeClr>
              </a:solidFill>
            </a:endParaRPr>
          </a:p>
        </p:txBody>
      </p:sp>
      <p:sp>
        <p:nvSpPr>
          <p:cNvPr id="23" name="TextBox 22"/>
          <p:cNvSpPr txBox="1"/>
          <p:nvPr/>
        </p:nvSpPr>
        <p:spPr>
          <a:xfrm>
            <a:off x="2364122" y="2561459"/>
            <a:ext cx="1369286" cy="523220"/>
          </a:xfrm>
          <a:prstGeom prst="rect">
            <a:avLst/>
          </a:prstGeom>
          <a:noFill/>
        </p:spPr>
        <p:txBody>
          <a:bodyPr wrap="none" rtlCol="0">
            <a:spAutoFit/>
          </a:bodyPr>
          <a:lstStyle/>
          <a:p>
            <a:r>
              <a:rPr lang="en-US" sz="2800" dirty="0" smtClean="0">
                <a:solidFill>
                  <a:schemeClr val="accent1">
                    <a:lumMod val="75000"/>
                  </a:schemeClr>
                </a:solidFill>
              </a:rPr>
              <a:t>acidosis</a:t>
            </a:r>
            <a:endParaRPr lang="en-US" sz="2800" dirty="0">
              <a:solidFill>
                <a:schemeClr val="accent1">
                  <a:lumMod val="75000"/>
                </a:schemeClr>
              </a:solidFill>
            </a:endParaRPr>
          </a:p>
        </p:txBody>
      </p:sp>
      <p:sp>
        <p:nvSpPr>
          <p:cNvPr id="24" name="TextBox 23"/>
          <p:cNvSpPr txBox="1"/>
          <p:nvPr/>
        </p:nvSpPr>
        <p:spPr>
          <a:xfrm>
            <a:off x="2364122" y="4543243"/>
            <a:ext cx="1401666" cy="523220"/>
          </a:xfrm>
          <a:prstGeom prst="rect">
            <a:avLst/>
          </a:prstGeom>
          <a:noFill/>
        </p:spPr>
        <p:txBody>
          <a:bodyPr wrap="none" rtlCol="0">
            <a:spAutoFit/>
          </a:bodyPr>
          <a:lstStyle/>
          <a:p>
            <a:r>
              <a:rPr lang="en-US" sz="2800" dirty="0" smtClean="0">
                <a:solidFill>
                  <a:schemeClr val="accent1">
                    <a:lumMod val="75000"/>
                  </a:schemeClr>
                </a:solidFill>
              </a:rPr>
              <a:t>alkalosis</a:t>
            </a:r>
            <a:endParaRPr lang="en-US" sz="2800" dirty="0">
              <a:solidFill>
                <a:schemeClr val="accent1">
                  <a:lumMod val="75000"/>
                </a:schemeClr>
              </a:solidFill>
            </a:endParaRPr>
          </a:p>
        </p:txBody>
      </p:sp>
      <p:cxnSp>
        <p:nvCxnSpPr>
          <p:cNvPr id="34" name="Straight Arrow Connector 33"/>
          <p:cNvCxnSpPr/>
          <p:nvPr/>
        </p:nvCxnSpPr>
        <p:spPr>
          <a:xfrm rot="10800000">
            <a:off x="3816767" y="2639037"/>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0800000">
            <a:off x="8393102" y="2639037"/>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830241" y="4706463"/>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8398845" y="4713279"/>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247911" y="3298789"/>
            <a:ext cx="4140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4479402" y="5337293"/>
            <a:ext cx="3960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48130" y="3130953"/>
            <a:ext cx="1215345" cy="360000"/>
            <a:chOff x="8648130" y="3130953"/>
            <a:chExt cx="1215345" cy="360000"/>
          </a:xfrm>
        </p:grpSpPr>
        <p:cxnSp>
          <p:nvCxnSpPr>
            <p:cNvPr id="21" name="Straight Arrow Connector 20"/>
            <p:cNvCxnSpPr/>
            <p:nvPr/>
          </p:nvCxnSpPr>
          <p:spPr>
            <a:xfrm>
              <a:off x="8648130" y="3130953"/>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9863475" y="3130953"/>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8648130" y="5066463"/>
            <a:ext cx="1207532" cy="401541"/>
            <a:chOff x="8648130" y="5066463"/>
            <a:chExt cx="1207532" cy="401541"/>
          </a:xfrm>
        </p:grpSpPr>
        <p:cxnSp>
          <p:nvCxnSpPr>
            <p:cNvPr id="27" name="Straight Arrow Connector 26"/>
            <p:cNvCxnSpPr/>
            <p:nvPr/>
          </p:nvCxnSpPr>
          <p:spPr>
            <a:xfrm flipV="1">
              <a:off x="8648130" y="5066463"/>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9855662" y="5108004"/>
              <a:ext cx="0" cy="36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83459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childTnLst>
                          </p:cTn>
                        </p:par>
                        <p:par>
                          <p:cTn id="24" fill="hold">
                            <p:stCondLst>
                              <p:cond delay="500"/>
                            </p:stCondLst>
                            <p:childTnLst>
                              <p:par>
                                <p:cTn id="25" presetID="1" presetClass="entr" presetSubtype="0" fill="hold" nodeType="afterEffect">
                                  <p:stCondLst>
                                    <p:cond delay="100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childTnLst>
                          </p:cTn>
                        </p:par>
                        <p:par>
                          <p:cTn id="48" fill="hold">
                            <p:stCondLst>
                              <p:cond delay="500"/>
                            </p:stCondLst>
                            <p:childTnLst>
                              <p:par>
                                <p:cTn id="49" presetID="1" presetClass="entr" presetSubtype="0" fill="hold" nodeType="afterEffect">
                                  <p:stCondLst>
                                    <p:cond delay="100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Changes in </a:t>
            </a:r>
            <a:r>
              <a:rPr lang="en-US" b="1" u="sng" dirty="0" smtClean="0">
                <a:solidFill>
                  <a:srgbClr val="FF0000"/>
                </a:solidFill>
              </a:rPr>
              <a:t>Mixed </a:t>
            </a:r>
            <a:r>
              <a:rPr lang="en-US" b="1" dirty="0" smtClean="0"/>
              <a:t>Acid-Base Disorders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dirty="0" smtClean="0"/>
              <a:t>Mixed Acid-base disorders are when patients have more than one disorder.</a:t>
            </a:r>
          </a:p>
          <a:p>
            <a:pPr>
              <a:buFont typeface="Wingdings" panose="05000000000000000000" pitchFamily="2" charset="2"/>
              <a:buChar char="Ø"/>
            </a:pPr>
            <a:r>
              <a:rPr lang="en-US" sz="2400" dirty="0" smtClean="0"/>
              <a:t>They occur much more common than simple disorder</a:t>
            </a:r>
          </a:p>
          <a:p>
            <a:pPr>
              <a:buFont typeface="Wingdings" panose="05000000000000000000" pitchFamily="2" charset="2"/>
              <a:buChar char="Ø"/>
            </a:pPr>
            <a:r>
              <a:rPr lang="en-US" sz="2400" dirty="0" smtClean="0"/>
              <a:t>Unlike in Simple Acid-Base disorders, in mixed Acid-Base disorders the change in pCO</a:t>
            </a:r>
            <a:r>
              <a:rPr lang="en-US" sz="2400" baseline="-25000" dirty="0" smtClean="0"/>
              <a:t>2</a:t>
            </a:r>
            <a:r>
              <a:rPr lang="en-US" sz="2400" dirty="0" smtClean="0"/>
              <a:t> and HCO</a:t>
            </a:r>
            <a:r>
              <a:rPr lang="en-US" sz="2400" baseline="-25000" dirty="0"/>
              <a:t>3</a:t>
            </a:r>
            <a:r>
              <a:rPr lang="en-US" sz="2400" baseline="30000" dirty="0" smtClean="0"/>
              <a:t>-</a:t>
            </a:r>
            <a:r>
              <a:rPr lang="en-US" sz="2400" dirty="0" smtClean="0"/>
              <a:t> are in opposite directions</a:t>
            </a:r>
          </a:p>
          <a:p>
            <a:pPr>
              <a:buFont typeface="Wingdings" panose="05000000000000000000" pitchFamily="2" charset="2"/>
              <a:buChar char="Ø"/>
            </a:pPr>
            <a:r>
              <a:rPr lang="en-US" sz="2400" dirty="0" smtClean="0"/>
              <a:t>It is important to be able to recognize what changes represents compensation and what changes indicate the presence of mixed acid-base disorders.</a:t>
            </a:r>
          </a:p>
          <a:p>
            <a:pPr>
              <a:buFont typeface="Wingdings" panose="05000000000000000000" pitchFamily="2" charset="2"/>
              <a:buChar char="Ø"/>
            </a:pPr>
            <a:endParaRPr lang="en-US" sz="2400" dirty="0"/>
          </a:p>
          <a:p>
            <a:pPr>
              <a:buFont typeface="Wingdings" panose="05000000000000000000" pitchFamily="2" charset="2"/>
              <a:buChar char="Ø"/>
            </a:pPr>
            <a:endParaRPr lang="en-US" sz="2400" dirty="0"/>
          </a:p>
          <a:p>
            <a:pPr>
              <a:buFont typeface="Wingdings" panose="05000000000000000000" pitchFamily="2" charset="2"/>
              <a:buChar char="Ø"/>
            </a:pPr>
            <a:endParaRPr lang="en-US" sz="2400" dirty="0"/>
          </a:p>
        </p:txBody>
      </p:sp>
    </p:spTree>
    <p:extLst>
      <p:ext uri="{BB962C8B-B14F-4D97-AF65-F5344CB8AC3E}">
        <p14:creationId xmlns:p14="http://schemas.microsoft.com/office/powerpoint/2010/main" val="414496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Anion Gap</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It is the difference between the major measured cations (Na</a:t>
            </a:r>
            <a:r>
              <a:rPr lang="en-US" baseline="30000" dirty="0" smtClean="0"/>
              <a:t>+</a:t>
            </a:r>
            <a:r>
              <a:rPr lang="en-US" dirty="0" smtClean="0"/>
              <a:t> and K</a:t>
            </a:r>
            <a:r>
              <a:rPr lang="en-US" baseline="30000" dirty="0" smtClean="0"/>
              <a:t>+</a:t>
            </a:r>
            <a:r>
              <a:rPr lang="en-US" dirty="0" smtClean="0"/>
              <a:t>) and the major measured anions (Cl</a:t>
            </a:r>
            <a:r>
              <a:rPr lang="en-US" baseline="30000" dirty="0" smtClean="0"/>
              <a:t>-</a:t>
            </a:r>
            <a:r>
              <a:rPr lang="en-US" dirty="0" smtClean="0"/>
              <a:t> and HCO</a:t>
            </a:r>
            <a:r>
              <a:rPr lang="en-US" baseline="-25000" dirty="0" smtClean="0"/>
              <a:t>3</a:t>
            </a:r>
            <a:r>
              <a:rPr lang="en-US" baseline="30000" dirty="0" smtClean="0"/>
              <a:t>-</a:t>
            </a:r>
            <a:r>
              <a:rPr lang="en-US" dirty="0" smtClean="0"/>
              <a:t>). </a:t>
            </a:r>
          </a:p>
          <a:p>
            <a:pPr marL="201168" lvl="1" indent="0" algn="ctr">
              <a:buNone/>
            </a:pPr>
            <a:r>
              <a:rPr lang="en-US" sz="2400" b="1" dirty="0" smtClean="0"/>
              <a:t>(Na</a:t>
            </a:r>
            <a:r>
              <a:rPr lang="en-US" sz="2400" b="1" baseline="30000" dirty="0" smtClean="0"/>
              <a:t>+</a:t>
            </a:r>
            <a:r>
              <a:rPr lang="en-US" sz="2400" b="1" dirty="0" smtClean="0"/>
              <a:t> + K</a:t>
            </a:r>
            <a:r>
              <a:rPr lang="en-US" sz="2400" b="1" baseline="30000" dirty="0" smtClean="0"/>
              <a:t>+</a:t>
            </a:r>
            <a:r>
              <a:rPr lang="en-US" sz="2400" b="1" dirty="0" smtClean="0"/>
              <a:t>) </a:t>
            </a:r>
            <a:r>
              <a:rPr lang="en-US" sz="2400" b="1" dirty="0"/>
              <a:t>- (Cl</a:t>
            </a:r>
            <a:r>
              <a:rPr lang="en-US" sz="2400" b="1" baseline="30000" dirty="0"/>
              <a:t>-</a:t>
            </a:r>
            <a:r>
              <a:rPr lang="en-US" sz="2400" b="1" dirty="0"/>
              <a:t> + HCO</a:t>
            </a:r>
            <a:r>
              <a:rPr lang="en-US" sz="2400" b="1" baseline="-25000" dirty="0"/>
              <a:t>3</a:t>
            </a:r>
            <a:r>
              <a:rPr lang="en-US" sz="2400" b="1" baseline="30000" dirty="0"/>
              <a:t>-</a:t>
            </a:r>
            <a:r>
              <a:rPr lang="en-US" sz="2400" b="1" dirty="0" smtClean="0"/>
              <a:t>) </a:t>
            </a:r>
            <a:r>
              <a:rPr lang="en-US" sz="2400" b="1" dirty="0" smtClean="0">
                <a:sym typeface="Wingdings"/>
              </a:rPr>
              <a:t> normal state = 15</a:t>
            </a:r>
            <a:endParaRPr lang="en-US" sz="2400" b="1" dirty="0"/>
          </a:p>
          <a:p>
            <a:r>
              <a:rPr lang="en-US" b="1" dirty="0" smtClean="0"/>
              <a:t>Increased Anion gap</a:t>
            </a:r>
            <a:r>
              <a:rPr lang="en-US" dirty="0" smtClean="0"/>
              <a:t>: Occurs whenever there is production of a metabolic acid (e.g. lactate) that is buffered by</a:t>
            </a:r>
            <a:r>
              <a:rPr lang="en-US" b="1" dirty="0"/>
              <a:t> </a:t>
            </a:r>
            <a:r>
              <a:rPr lang="en-US" dirty="0"/>
              <a:t>HCO</a:t>
            </a:r>
            <a:r>
              <a:rPr lang="en-US" b="1" baseline="-25000" dirty="0"/>
              <a:t>3</a:t>
            </a:r>
            <a:r>
              <a:rPr lang="en-US" b="1" baseline="30000" dirty="0"/>
              <a:t>-</a:t>
            </a:r>
            <a:r>
              <a:rPr lang="en-US" dirty="0" smtClean="0"/>
              <a:t> .</a:t>
            </a:r>
          </a:p>
          <a:p>
            <a:r>
              <a:rPr lang="en-US" b="1" dirty="0"/>
              <a:t>What are the other major “unmeasured’ ions?</a:t>
            </a:r>
            <a:r>
              <a:rPr lang="en-US" dirty="0"/>
              <a:t> </a:t>
            </a:r>
          </a:p>
          <a:p>
            <a:pPr lvl="1"/>
            <a:r>
              <a:rPr lang="en-US" b="1" dirty="0" err="1"/>
              <a:t>Cations</a:t>
            </a:r>
            <a:r>
              <a:rPr lang="en-US" dirty="0"/>
              <a:t>: Calcium, magnesium, and </a:t>
            </a:r>
            <a:r>
              <a:rPr lang="en-US" dirty="0" err="1"/>
              <a:t>IgG</a:t>
            </a:r>
            <a:endParaRPr lang="en-US" dirty="0"/>
          </a:p>
          <a:p>
            <a:pPr lvl="1"/>
            <a:r>
              <a:rPr lang="en-US" b="1" dirty="0"/>
              <a:t>Anions: </a:t>
            </a:r>
            <a:r>
              <a:rPr lang="en-US" dirty="0"/>
              <a:t>albumin, phosphate, </a:t>
            </a:r>
            <a:r>
              <a:rPr lang="en-US" dirty="0" smtClean="0"/>
              <a:t>Amino Acids </a:t>
            </a:r>
            <a:endParaRPr lang="en-US" dirty="0"/>
          </a:p>
          <a:p>
            <a:r>
              <a:rPr lang="en-US" b="1" dirty="0" smtClean="0"/>
              <a:t>Low Anion gap </a:t>
            </a:r>
            <a:r>
              <a:rPr lang="en-US" dirty="0" smtClean="0"/>
              <a:t>is due to: </a:t>
            </a:r>
          </a:p>
          <a:p>
            <a:pPr lvl="1"/>
            <a:r>
              <a:rPr lang="en-US" dirty="0" smtClean="0"/>
              <a:t>increased </a:t>
            </a:r>
            <a:r>
              <a:rPr lang="en-US" dirty="0" err="1" smtClean="0"/>
              <a:t>IgG</a:t>
            </a:r>
            <a:r>
              <a:rPr lang="en-US" dirty="0" smtClean="0"/>
              <a:t>  &amp;/or</a:t>
            </a:r>
          </a:p>
          <a:p>
            <a:pPr lvl="1"/>
            <a:r>
              <a:rPr lang="en-US" dirty="0" smtClean="0"/>
              <a:t>Decreased albumin</a:t>
            </a:r>
          </a:p>
          <a:p>
            <a:pPr lvl="1"/>
            <a:r>
              <a:rPr lang="en-US" dirty="0" smtClean="0"/>
              <a:t>Low Anion gap is common in multiple myeloma, HIV*, and cirrhosis.</a:t>
            </a:r>
          </a:p>
          <a:p>
            <a:pPr marL="201168" lvl="1" indent="0">
              <a:buNone/>
            </a:pPr>
            <a:r>
              <a:rPr lang="en-US" dirty="0" smtClean="0"/>
              <a:t>*HIV </a:t>
            </a:r>
            <a:r>
              <a:rPr lang="en-US" dirty="0"/>
              <a:t>patients may have lower serum albumin and higher serum globulin concentrations. </a:t>
            </a:r>
            <a:endParaRPr lang="en-US" dirty="0" smtClean="0"/>
          </a:p>
          <a:p>
            <a:pPr lvl="1"/>
            <a:endParaRPr lang="en-US" b="1" dirty="0"/>
          </a:p>
        </p:txBody>
      </p:sp>
      <p:sp>
        <p:nvSpPr>
          <p:cNvPr id="4" name="Rounded Rectangle 3"/>
          <p:cNvSpPr/>
          <p:nvPr/>
        </p:nvSpPr>
        <p:spPr>
          <a:xfrm>
            <a:off x="3576576" y="2178424"/>
            <a:ext cx="5324355" cy="497542"/>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438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Lab Tests of Acid-Base Status:</a:t>
            </a:r>
            <a:r>
              <a:rPr lang="en-US" dirty="0" smtClean="0"/>
              <a:t/>
            </a:r>
            <a:br>
              <a:rPr lang="en-US" dirty="0" smtClean="0"/>
            </a:br>
            <a:r>
              <a:rPr lang="en-US" dirty="0" smtClean="0">
                <a:solidFill>
                  <a:srgbClr val="C00000"/>
                </a:solidFill>
                <a:latin typeface="+mn-lt"/>
              </a:rPr>
              <a:t>Serum </a:t>
            </a:r>
            <a:r>
              <a:rPr lang="en-US" dirty="0">
                <a:solidFill>
                  <a:srgbClr val="C00000"/>
                </a:solidFill>
                <a:latin typeface="+mn-lt"/>
              </a:rPr>
              <a:t>electrolytes</a:t>
            </a:r>
          </a:p>
        </p:txBody>
      </p:sp>
      <p:sp>
        <p:nvSpPr>
          <p:cNvPr id="3" name="Content Placeholder 2"/>
          <p:cNvSpPr>
            <a:spLocks noGrp="1"/>
          </p:cNvSpPr>
          <p:nvPr>
            <p:ph idx="1"/>
          </p:nvPr>
        </p:nvSpPr>
        <p:spPr/>
        <p:txBody>
          <a:bodyPr/>
          <a:lstStyle/>
          <a:p>
            <a:pPr algn="ctr"/>
            <a:r>
              <a:rPr lang="en-US" sz="2400" dirty="0" smtClean="0"/>
              <a:t>Bicarbonate, Chloride, Potassium</a:t>
            </a:r>
          </a:p>
          <a:p>
            <a:pPr algn="just"/>
            <a:r>
              <a:rPr lang="en-US" b="1" u="sng" dirty="0" smtClean="0"/>
              <a:t>Bicarbonate</a:t>
            </a:r>
            <a:r>
              <a:rPr lang="en-US" dirty="0" smtClean="0"/>
              <a:t>: normal </a:t>
            </a:r>
            <a:r>
              <a:rPr lang="en-US" dirty="0" err="1" smtClean="0"/>
              <a:t>Bicarb</a:t>
            </a:r>
            <a:r>
              <a:rPr lang="en-US" dirty="0" smtClean="0"/>
              <a:t>, and Anion Gap (AG) rules out all acid-base disorders except for acute respiratory abnormalities.</a:t>
            </a:r>
          </a:p>
          <a:p>
            <a:pPr algn="just"/>
            <a:r>
              <a:rPr lang="en-US" dirty="0" smtClean="0"/>
              <a:t>Most instruments currently measure bicarb directly by enzymatic methods or ion-selective electrodes.</a:t>
            </a:r>
          </a:p>
          <a:p>
            <a:pPr algn="just"/>
            <a:r>
              <a:rPr lang="en-US" dirty="0" smtClean="0"/>
              <a:t>Some older method report total CO</a:t>
            </a:r>
            <a:r>
              <a:rPr lang="en-US" baseline="-25000" dirty="0" smtClean="0"/>
              <a:t>2 </a:t>
            </a:r>
            <a:r>
              <a:rPr lang="en-US" dirty="0" smtClean="0"/>
              <a:t>: this overestimates </a:t>
            </a:r>
            <a:r>
              <a:rPr lang="en-US" dirty="0" err="1" smtClean="0"/>
              <a:t>bicarb</a:t>
            </a:r>
            <a:r>
              <a:rPr lang="en-US" dirty="0" smtClean="0"/>
              <a:t> by ~ 1-2 mmol/L because it also measures any dissolved CO</a:t>
            </a:r>
            <a:r>
              <a:rPr lang="en-US" baseline="-25000" dirty="0" smtClean="0"/>
              <a:t>2</a:t>
            </a:r>
            <a:r>
              <a:rPr lang="en-US" dirty="0" smtClean="0"/>
              <a:t> gas or that bound to protein.</a:t>
            </a:r>
            <a:endParaRPr lang="en-US" dirty="0"/>
          </a:p>
        </p:txBody>
      </p:sp>
    </p:spTree>
    <p:extLst>
      <p:ext uri="{BB962C8B-B14F-4D97-AF65-F5344CB8AC3E}">
        <p14:creationId xmlns:p14="http://schemas.microsoft.com/office/powerpoint/2010/main" val="355943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6622566"/>
              </p:ext>
            </p:extLst>
          </p:nvPr>
        </p:nvGraphicFramePr>
        <p:xfrm>
          <a:off x="242047" y="2042160"/>
          <a:ext cx="11846859" cy="4206240"/>
        </p:xfrm>
        <a:graphic>
          <a:graphicData uri="http://schemas.openxmlformats.org/drawingml/2006/table">
            <a:tbl>
              <a:tblPr firstRow="1" bandRow="1">
                <a:tableStyleId>{5C22544A-7EE6-4342-B048-85BDC9FD1C3A}</a:tableStyleId>
              </a:tblPr>
              <a:tblGrid>
                <a:gridCol w="1667435"/>
                <a:gridCol w="10179424"/>
              </a:tblGrid>
              <a:tr h="370840">
                <a:tc>
                  <a:txBody>
                    <a:bodyPr/>
                    <a:lstStyle/>
                    <a:p>
                      <a:r>
                        <a:rPr lang="en-US" sz="2000" b="1" dirty="0" smtClean="0"/>
                        <a:t>Term</a:t>
                      </a:r>
                      <a:endParaRPr lang="en-US" sz="2000" b="1" dirty="0"/>
                    </a:p>
                  </a:txBody>
                  <a:tcPr/>
                </a:tc>
                <a:tc>
                  <a:txBody>
                    <a:bodyPr/>
                    <a:lstStyle/>
                    <a:p>
                      <a:r>
                        <a:rPr lang="en-US" sz="2000" b="1" dirty="0" smtClean="0"/>
                        <a:t>Definition</a:t>
                      </a:r>
                      <a:endParaRPr lang="en-US" sz="2000" b="1" dirty="0"/>
                    </a:p>
                  </a:txBody>
                  <a:tcPr/>
                </a:tc>
              </a:tr>
              <a:tr h="370840">
                <a:tc>
                  <a:txBody>
                    <a:bodyPr/>
                    <a:lstStyle/>
                    <a:p>
                      <a:r>
                        <a:rPr lang="en-US" sz="2000" b="1" dirty="0" smtClean="0"/>
                        <a:t>Acid: (HA)</a:t>
                      </a:r>
                      <a:endParaRPr lang="en-US" sz="2000" b="1" dirty="0"/>
                    </a:p>
                  </a:txBody>
                  <a:tcPr/>
                </a:tc>
                <a:tc>
                  <a:txBody>
                    <a:bodyPr/>
                    <a:lstStyle/>
                    <a:p>
                      <a:r>
                        <a:rPr lang="en-US" sz="2000" b="1" dirty="0" smtClean="0"/>
                        <a:t>A substance that gives off a H</a:t>
                      </a:r>
                      <a:r>
                        <a:rPr lang="en-US" sz="2000" b="1" baseline="30000" dirty="0" smtClean="0"/>
                        <a:t>+</a:t>
                      </a:r>
                      <a:endParaRPr lang="en-US" sz="2000" b="1" baseline="30000" dirty="0"/>
                    </a:p>
                  </a:txBody>
                  <a:tcPr/>
                </a:tc>
              </a:tr>
              <a:tr h="370840">
                <a:tc>
                  <a:txBody>
                    <a:bodyPr/>
                    <a:lstStyle/>
                    <a:p>
                      <a:r>
                        <a:rPr lang="en-US" sz="2000" b="1" dirty="0" smtClean="0"/>
                        <a:t>Base (A</a:t>
                      </a:r>
                      <a:r>
                        <a:rPr lang="en-US" sz="2000" b="1" baseline="30000" dirty="0" smtClean="0"/>
                        <a:t>-</a:t>
                      </a:r>
                      <a:r>
                        <a:rPr lang="en-US" sz="2000" b="1" dirty="0" smtClean="0"/>
                        <a:t>)</a:t>
                      </a:r>
                      <a:endParaRPr lang="en-US" sz="20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A substance that neutralizes</a:t>
                      </a:r>
                      <a:r>
                        <a:rPr lang="en-US" sz="2000" b="1" baseline="0" dirty="0" smtClean="0"/>
                        <a:t> </a:t>
                      </a:r>
                      <a:r>
                        <a:rPr lang="en-US" sz="2000" b="1" dirty="0" smtClean="0"/>
                        <a:t>H</a:t>
                      </a:r>
                      <a:r>
                        <a:rPr lang="en-US" sz="2000" b="1" baseline="30000" dirty="0" smtClean="0"/>
                        <a:t>+</a:t>
                      </a:r>
                    </a:p>
                  </a:txBody>
                  <a:tcPr/>
                </a:tc>
              </a:tr>
              <a:tr h="370840">
                <a:tc>
                  <a:txBody>
                    <a:bodyPr/>
                    <a:lstStyle/>
                    <a:p>
                      <a:r>
                        <a:rPr lang="en-US" sz="2000" b="1" dirty="0" smtClean="0"/>
                        <a:t>pH</a:t>
                      </a:r>
                      <a:endParaRPr lang="en-US" sz="20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A</a:t>
                      </a:r>
                      <a:r>
                        <a:rPr lang="en-US" sz="2000" b="1" baseline="0" dirty="0" smtClean="0"/>
                        <a:t>n expression describing the [H</a:t>
                      </a:r>
                      <a:r>
                        <a:rPr lang="en-US" sz="2000" b="1" baseline="30000" dirty="0" smtClean="0"/>
                        <a:t>+</a:t>
                      </a:r>
                      <a:r>
                        <a:rPr lang="en-US" sz="2000" b="1"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t>pH = - log [H</a:t>
                      </a:r>
                      <a:r>
                        <a:rPr lang="en-US" sz="2000" b="1" baseline="30000" dirty="0" smtClean="0"/>
                        <a:t>+</a:t>
                      </a:r>
                      <a:r>
                        <a:rPr lang="en-US" sz="2000" b="1" baseline="0" dirty="0" smtClean="0"/>
                        <a:t>]</a:t>
                      </a:r>
                      <a:endParaRPr lang="en-US" sz="2000" b="1" dirty="0"/>
                    </a:p>
                  </a:txBody>
                  <a:tcPr/>
                </a:tc>
              </a:tr>
              <a:tr h="370840">
                <a:tc>
                  <a:txBody>
                    <a:bodyPr/>
                    <a:lstStyle/>
                    <a:p>
                      <a:r>
                        <a:rPr lang="en-US" sz="2000" b="1" dirty="0" smtClean="0"/>
                        <a:t>Equilibrium</a:t>
                      </a:r>
                      <a:r>
                        <a:rPr lang="en-US" sz="2000" b="1" baseline="0" dirty="0" smtClean="0"/>
                        <a:t> in chemical reactions</a:t>
                      </a:r>
                      <a:endParaRPr lang="en-US" sz="2000" b="1" dirty="0"/>
                    </a:p>
                  </a:txBody>
                  <a:tcPr/>
                </a:tc>
                <a:tc>
                  <a:txBody>
                    <a:bodyPr/>
                    <a:lstStyle/>
                    <a:p>
                      <a:r>
                        <a:rPr lang="en-US" sz="2000" b="1" dirty="0" smtClean="0"/>
                        <a:t>A state when there is no further change in conc. </a:t>
                      </a:r>
                      <a:endParaRPr lang="en-US" sz="2000" b="1" dirty="0"/>
                    </a:p>
                  </a:txBody>
                  <a:tcPr/>
                </a:tc>
              </a:tr>
              <a:tr h="370840">
                <a:tc>
                  <a:txBody>
                    <a:bodyPr/>
                    <a:lstStyle/>
                    <a:p>
                      <a:r>
                        <a:rPr lang="en-US" sz="2000" b="1" dirty="0" smtClean="0"/>
                        <a:t>Buffer</a:t>
                      </a:r>
                      <a:endParaRPr lang="en-US" sz="2000" b="1" dirty="0"/>
                    </a:p>
                  </a:txBody>
                  <a:tcPr/>
                </a:tc>
                <a:tc>
                  <a:txBody>
                    <a:bodyPr/>
                    <a:lstStyle/>
                    <a:p>
                      <a:r>
                        <a:rPr lang="en-US" sz="2000" b="1" dirty="0" smtClean="0"/>
                        <a:t>A substance or mixture of substances capable of resisting</a:t>
                      </a:r>
                      <a:r>
                        <a:rPr lang="en-US" sz="2000" b="1" baseline="0" dirty="0" smtClean="0"/>
                        <a:t> pH changes when either acid or alkali is added</a:t>
                      </a:r>
                    </a:p>
                    <a:p>
                      <a:r>
                        <a:rPr lang="en-US" sz="2000" b="1" baseline="0" dirty="0" smtClean="0"/>
                        <a:t>It can be a mixture of a weak acid and its conjugate base</a:t>
                      </a:r>
                    </a:p>
                    <a:p>
                      <a:r>
                        <a:rPr lang="en-US" sz="2000" b="1" baseline="0" dirty="0" smtClean="0"/>
                        <a:t>Proteins act as buffers because they have both acidic and basic side groups</a:t>
                      </a:r>
                      <a:endParaRPr lang="en-US" sz="2000" b="1" dirty="0"/>
                    </a:p>
                  </a:txBody>
                  <a:tcPr/>
                </a:tc>
              </a:tr>
            </a:tbl>
          </a:graphicData>
        </a:graphic>
      </p:graphicFrame>
      <p:sp>
        <p:nvSpPr>
          <p:cNvPr id="5" name="TextBox 4"/>
          <p:cNvSpPr txBox="1"/>
          <p:nvPr/>
        </p:nvSpPr>
        <p:spPr>
          <a:xfrm>
            <a:off x="398521" y="1670125"/>
            <a:ext cx="11218515" cy="400110"/>
          </a:xfrm>
          <a:prstGeom prst="rect">
            <a:avLst/>
          </a:prstGeom>
          <a:noFill/>
        </p:spPr>
        <p:txBody>
          <a:bodyPr wrap="square" rtlCol="0">
            <a:spAutoFit/>
          </a:bodyPr>
          <a:lstStyle/>
          <a:p>
            <a:r>
              <a:rPr lang="en-US" sz="2000" b="1" dirty="0" smtClean="0"/>
              <a:t>In any solution, the amount of H</a:t>
            </a:r>
            <a:r>
              <a:rPr lang="en-US" sz="2000" b="1" baseline="30000" dirty="0" smtClean="0"/>
              <a:t>+</a:t>
            </a:r>
            <a:r>
              <a:rPr lang="en-US" sz="2000" b="1" dirty="0" smtClean="0"/>
              <a:t> depends on the relative amounts of acid and base present</a:t>
            </a:r>
          </a:p>
        </p:txBody>
      </p:sp>
    </p:spTree>
    <p:extLst>
      <p:ext uri="{BB962C8B-B14F-4D97-AF65-F5344CB8AC3E}">
        <p14:creationId xmlns:p14="http://schemas.microsoft.com/office/powerpoint/2010/main" val="39990643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45733"/>
            <a:ext cx="10058400" cy="4705537"/>
          </a:xfrm>
        </p:spPr>
        <p:txBody>
          <a:bodyPr>
            <a:normAutofit/>
          </a:bodyPr>
          <a:lstStyle/>
          <a:p>
            <a:pPr algn="ctr"/>
            <a:r>
              <a:rPr lang="en-US" sz="2400" dirty="0" smtClean="0"/>
              <a:t>Bicarbonate, Chloride, Potassium</a:t>
            </a:r>
          </a:p>
          <a:p>
            <a:r>
              <a:rPr lang="en-US" b="1" u="sng" dirty="0" smtClean="0"/>
              <a:t>Chloride</a:t>
            </a:r>
            <a:r>
              <a:rPr lang="en-US" dirty="0" smtClean="0"/>
              <a:t>: normally changes in parallel with sodium.</a:t>
            </a:r>
          </a:p>
          <a:p>
            <a:r>
              <a:rPr lang="en-US" dirty="0" smtClean="0"/>
              <a:t>A change in Cl greater than any change in sodium: indicates the presence of an acid-base disorder.</a:t>
            </a:r>
          </a:p>
          <a:p>
            <a:r>
              <a:rPr lang="en-US" dirty="0" smtClean="0"/>
              <a:t>It changes in the opposite direction to bicarb, but by the same amount, in all acid-base disorder except increased anion gap metabolic acidosis.</a:t>
            </a:r>
          </a:p>
          <a:p>
            <a:r>
              <a:rPr lang="en-US" dirty="0" smtClean="0"/>
              <a:t>If chloride and bicarb change in the same direction, independent of a change in sodium, then more than one acid-base disorder is present.</a:t>
            </a:r>
          </a:p>
          <a:p>
            <a:r>
              <a:rPr lang="en-US" b="1" u="sng" dirty="0"/>
              <a:t>Potassium</a:t>
            </a:r>
            <a:r>
              <a:rPr lang="en-US" dirty="0"/>
              <a:t>: Potassium (</a:t>
            </a:r>
            <a:r>
              <a:rPr lang="en-US" dirty="0" smtClean="0"/>
              <a:t>K</a:t>
            </a:r>
            <a:r>
              <a:rPr lang="en-US" baseline="30000" dirty="0" smtClean="0"/>
              <a:t>+</a:t>
            </a:r>
            <a:r>
              <a:rPr lang="en-US" dirty="0" smtClean="0"/>
              <a:t>) </a:t>
            </a:r>
            <a:r>
              <a:rPr lang="en-US" dirty="0"/>
              <a:t>is the major intracellular cation in the body, with a concentration 20 times greater inside the cells than outside</a:t>
            </a:r>
            <a:r>
              <a:rPr lang="en-US" dirty="0" smtClean="0"/>
              <a:t>. </a:t>
            </a:r>
          </a:p>
          <a:p>
            <a:r>
              <a:rPr lang="en-US" dirty="0" smtClean="0"/>
              <a:t>Only </a:t>
            </a:r>
            <a:r>
              <a:rPr lang="en-US" dirty="0"/>
              <a:t>2% of the body’s total </a:t>
            </a:r>
            <a:r>
              <a:rPr lang="en-US" dirty="0" smtClean="0"/>
              <a:t>K</a:t>
            </a:r>
            <a:r>
              <a:rPr lang="en-US" baseline="30000" dirty="0" smtClean="0"/>
              <a:t>+</a:t>
            </a:r>
            <a:r>
              <a:rPr lang="en-US" dirty="0" smtClean="0"/>
              <a:t> </a:t>
            </a:r>
            <a:r>
              <a:rPr lang="en-US" dirty="0"/>
              <a:t>circulates in he plasma. </a:t>
            </a:r>
            <a:r>
              <a:rPr lang="en-US" dirty="0" smtClean="0"/>
              <a:t>K</a:t>
            </a:r>
            <a:r>
              <a:rPr lang="en-US" baseline="30000" dirty="0" smtClean="0"/>
              <a:t>+</a:t>
            </a:r>
            <a:r>
              <a:rPr lang="en-US" dirty="0" smtClean="0"/>
              <a:t> has several functions in </a:t>
            </a:r>
            <a:r>
              <a:rPr lang="en-US" dirty="0"/>
              <a:t>the body </a:t>
            </a:r>
            <a:r>
              <a:rPr lang="en-US" dirty="0" smtClean="0"/>
              <a:t>including regulation </a:t>
            </a:r>
            <a:r>
              <a:rPr lang="en-US" dirty="0"/>
              <a:t>of </a:t>
            </a:r>
            <a:r>
              <a:rPr lang="en-US" dirty="0" smtClean="0"/>
              <a:t>H</a:t>
            </a:r>
            <a:r>
              <a:rPr lang="en-US" baseline="30000" dirty="0" smtClean="0"/>
              <a:t>+</a:t>
            </a:r>
            <a:r>
              <a:rPr lang="en-US" dirty="0" smtClean="0"/>
              <a:t> </a:t>
            </a:r>
            <a:r>
              <a:rPr lang="en-US" dirty="0"/>
              <a:t>concentration. </a:t>
            </a:r>
          </a:p>
          <a:p>
            <a:endParaRPr lang="en-US" dirty="0"/>
          </a:p>
          <a:p>
            <a:endParaRPr lang="en-US" dirty="0"/>
          </a:p>
        </p:txBody>
      </p:sp>
      <p:sp>
        <p:nvSpPr>
          <p:cNvPr id="5" name="Title 1"/>
          <p:cNvSpPr>
            <a:spLocks noGrp="1"/>
          </p:cNvSpPr>
          <p:nvPr>
            <p:ph type="title"/>
          </p:nvPr>
        </p:nvSpPr>
        <p:spPr>
          <a:xfrm>
            <a:off x="1097280" y="286603"/>
            <a:ext cx="10058400" cy="1450757"/>
          </a:xfrm>
        </p:spPr>
        <p:txBody>
          <a:bodyPr/>
          <a:lstStyle/>
          <a:p>
            <a:r>
              <a:rPr lang="en-US" b="1" dirty="0" smtClean="0">
                <a:latin typeface="+mn-lt"/>
              </a:rPr>
              <a:t>Lab Tests of Acid-Base Status:</a:t>
            </a:r>
            <a:r>
              <a:rPr lang="en-US" dirty="0" smtClean="0"/>
              <a:t/>
            </a:r>
            <a:br>
              <a:rPr lang="en-US" dirty="0" smtClean="0"/>
            </a:br>
            <a:r>
              <a:rPr lang="en-US" dirty="0" smtClean="0">
                <a:solidFill>
                  <a:srgbClr val="C00000"/>
                </a:solidFill>
                <a:latin typeface="+mn-lt"/>
              </a:rPr>
              <a:t>Serum </a:t>
            </a:r>
            <a:r>
              <a:rPr lang="en-US" dirty="0">
                <a:solidFill>
                  <a:srgbClr val="C00000"/>
                </a:solidFill>
                <a:latin typeface="+mn-lt"/>
              </a:rPr>
              <a:t>electrolytes</a:t>
            </a:r>
          </a:p>
        </p:txBody>
      </p:sp>
    </p:spTree>
    <p:extLst>
      <p:ext uri="{BB962C8B-B14F-4D97-AF65-F5344CB8AC3E}">
        <p14:creationId xmlns:p14="http://schemas.microsoft.com/office/powerpoint/2010/main" val="337213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Lab Tests of Acid-Base Status:</a:t>
            </a:r>
            <a:r>
              <a:rPr lang="en-US" dirty="0" smtClean="0"/>
              <a:t/>
            </a:r>
            <a:br>
              <a:rPr lang="en-US" dirty="0" smtClean="0"/>
            </a:br>
            <a:r>
              <a:rPr lang="en-US" dirty="0" smtClean="0">
                <a:solidFill>
                  <a:srgbClr val="C00000"/>
                </a:solidFill>
                <a:latin typeface="+mn-lt"/>
              </a:rPr>
              <a:t>Arterial Blood Gas</a:t>
            </a:r>
            <a:endParaRPr lang="en-US" dirty="0">
              <a:solidFill>
                <a:srgbClr val="C00000"/>
              </a:solidFill>
              <a:latin typeface="+mn-lt"/>
            </a:endParaRPr>
          </a:p>
        </p:txBody>
      </p:sp>
      <p:sp>
        <p:nvSpPr>
          <p:cNvPr id="3" name="Content Placeholder 2"/>
          <p:cNvSpPr>
            <a:spLocks noGrp="1"/>
          </p:cNvSpPr>
          <p:nvPr>
            <p:ph idx="1"/>
          </p:nvPr>
        </p:nvSpPr>
        <p:spPr>
          <a:xfrm>
            <a:off x="1097280" y="1845733"/>
            <a:ext cx="10058400" cy="4420595"/>
          </a:xfrm>
        </p:spPr>
        <p:txBody>
          <a:bodyPr>
            <a:noAutofit/>
          </a:bodyPr>
          <a:lstStyle/>
          <a:p>
            <a:pPr>
              <a:lnSpc>
                <a:spcPct val="100000"/>
              </a:lnSpc>
            </a:pPr>
            <a:r>
              <a:rPr lang="en-US" sz="1800" dirty="0" smtClean="0"/>
              <a:t>It is the first line test for acid-base disorders, although it is done in far fewer individuals than electrolytes. </a:t>
            </a:r>
            <a:r>
              <a:rPr lang="en-US" sz="1800" b="1" dirty="0" smtClean="0"/>
              <a:t>Should be performed by a well trained personnel and following strict guidelines:</a:t>
            </a:r>
          </a:p>
          <a:p>
            <a:pPr>
              <a:lnSpc>
                <a:spcPct val="100000"/>
              </a:lnSpc>
            </a:pPr>
            <a:r>
              <a:rPr lang="en-US" sz="1800" b="1" dirty="0" smtClean="0">
                <a:solidFill>
                  <a:srgbClr val="FF0000"/>
                </a:solidFill>
              </a:rPr>
              <a:t>Example of pre-analytical errors: </a:t>
            </a:r>
          </a:p>
          <a:p>
            <a:pPr marL="342900" indent="-342900">
              <a:lnSpc>
                <a:spcPct val="100000"/>
              </a:lnSpc>
              <a:buFont typeface="+mj-lt"/>
              <a:buAutoNum type="arabicPeriod"/>
            </a:pPr>
            <a:r>
              <a:rPr lang="en-US" sz="1800" dirty="0" smtClean="0"/>
              <a:t>The presence of excess liquid or gas in the syringe used to collect blood gas specimens </a:t>
            </a:r>
            <a:r>
              <a:rPr lang="en-US" sz="1800" dirty="0" smtClean="0">
                <a:sym typeface="Wingdings" panose="05000000000000000000" pitchFamily="2" charset="2"/>
              </a:rPr>
              <a:t> diffusion of CO</a:t>
            </a:r>
            <a:r>
              <a:rPr lang="en-US" sz="1800" baseline="-25000" dirty="0" smtClean="0">
                <a:sym typeface="Wingdings" panose="05000000000000000000" pitchFamily="2" charset="2"/>
              </a:rPr>
              <a:t>2</a:t>
            </a:r>
            <a:r>
              <a:rPr lang="en-US" sz="1800" dirty="0" smtClean="0">
                <a:sym typeface="Wingdings" panose="05000000000000000000" pitchFamily="2" charset="2"/>
              </a:rPr>
              <a:t> out of the specimen (quick) and diffusion of O</a:t>
            </a:r>
            <a:r>
              <a:rPr lang="en-US" sz="1800" baseline="-25000" dirty="0" smtClean="0">
                <a:sym typeface="Wingdings" panose="05000000000000000000" pitchFamily="2" charset="2"/>
              </a:rPr>
              <a:t>2</a:t>
            </a:r>
            <a:r>
              <a:rPr lang="en-US" sz="1800" dirty="0" smtClean="0">
                <a:sym typeface="Wingdings" panose="05000000000000000000" pitchFamily="2" charset="2"/>
              </a:rPr>
              <a:t> into the specimen (to a lesser extent). If Arterial PO</a:t>
            </a:r>
            <a:r>
              <a:rPr lang="en-US" sz="1800" baseline="-25000" dirty="0" smtClean="0">
                <a:sym typeface="Wingdings" panose="05000000000000000000" pitchFamily="2" charset="2"/>
              </a:rPr>
              <a:t>2</a:t>
            </a:r>
            <a:r>
              <a:rPr lang="en-US" sz="1800" dirty="0" smtClean="0">
                <a:sym typeface="Wingdings" panose="05000000000000000000" pitchFamily="2" charset="2"/>
              </a:rPr>
              <a:t> is high, O</a:t>
            </a:r>
            <a:r>
              <a:rPr lang="en-US" sz="1800" baseline="-25000" dirty="0" smtClean="0">
                <a:sym typeface="Wingdings" panose="05000000000000000000" pitchFamily="2" charset="2"/>
              </a:rPr>
              <a:t>2</a:t>
            </a:r>
            <a:r>
              <a:rPr lang="en-US" sz="1800" dirty="0" smtClean="0">
                <a:sym typeface="Wingdings" panose="05000000000000000000" pitchFamily="2" charset="2"/>
              </a:rPr>
              <a:t> will also diffuse out of the sample. </a:t>
            </a:r>
          </a:p>
          <a:p>
            <a:pPr marL="342900" indent="-342900">
              <a:lnSpc>
                <a:spcPct val="100000"/>
              </a:lnSpc>
              <a:buFont typeface="+mj-lt"/>
              <a:buAutoNum type="arabicPeriod"/>
            </a:pPr>
            <a:r>
              <a:rPr lang="en-US" sz="1800" dirty="0" smtClean="0">
                <a:sym typeface="Wingdings" panose="05000000000000000000" pitchFamily="2" charset="2"/>
              </a:rPr>
              <a:t>Specimen is not adequately chilled  glucose metabolism will take place  acidic metabolites ↓ pH</a:t>
            </a:r>
          </a:p>
          <a:p>
            <a:pPr>
              <a:lnSpc>
                <a:spcPct val="100000"/>
              </a:lnSpc>
            </a:pPr>
            <a:r>
              <a:rPr lang="en-US" sz="1800" b="1" dirty="0" smtClean="0">
                <a:solidFill>
                  <a:srgbClr val="FF0000"/>
                </a:solidFill>
              </a:rPr>
              <a:t>How to verify the results of the Arterial Blood Gas? </a:t>
            </a:r>
            <a:endParaRPr lang="en-US" sz="1800" b="1" dirty="0">
              <a:solidFill>
                <a:srgbClr val="FF0000"/>
              </a:solidFill>
            </a:endParaRPr>
          </a:p>
          <a:p>
            <a:pPr marL="342900" indent="-342900">
              <a:lnSpc>
                <a:spcPct val="100000"/>
              </a:lnSpc>
              <a:buFont typeface="+mj-lt"/>
              <a:buAutoNum type="arabicPeriod"/>
            </a:pPr>
            <a:r>
              <a:rPr lang="en-US" sz="1800" dirty="0" smtClean="0"/>
              <a:t>Check the </a:t>
            </a:r>
            <a:r>
              <a:rPr lang="en-US" sz="1800" dirty="0" err="1" smtClean="0"/>
              <a:t>bicarb</a:t>
            </a:r>
            <a:r>
              <a:rPr lang="en-US" sz="1800" dirty="0" smtClean="0"/>
              <a:t> calculated from the Arterial blood gas</a:t>
            </a:r>
          </a:p>
          <a:p>
            <a:pPr marL="342900" indent="-342900">
              <a:lnSpc>
                <a:spcPct val="100000"/>
              </a:lnSpc>
              <a:buFont typeface="+mj-lt"/>
              <a:buAutoNum type="arabicPeriod"/>
            </a:pPr>
            <a:r>
              <a:rPr lang="en-US" sz="1800" dirty="0" smtClean="0"/>
              <a:t>Compare it with the measured </a:t>
            </a:r>
            <a:r>
              <a:rPr lang="en-US" sz="1800" dirty="0" err="1" smtClean="0"/>
              <a:t>bicarb</a:t>
            </a:r>
            <a:r>
              <a:rPr lang="en-US" sz="1800" dirty="0" smtClean="0"/>
              <a:t>. from the electrolyte tests</a:t>
            </a:r>
          </a:p>
          <a:p>
            <a:pPr marL="342900" indent="-342900">
              <a:lnSpc>
                <a:spcPct val="100000"/>
              </a:lnSpc>
              <a:buFont typeface="+mj-lt"/>
              <a:buAutoNum type="arabicPeriod"/>
            </a:pPr>
            <a:r>
              <a:rPr lang="en-US" sz="1800" dirty="0" smtClean="0"/>
              <a:t>The difference should not be &gt; 2-3 mmol/L, with the calculated </a:t>
            </a:r>
            <a:r>
              <a:rPr lang="en-US" sz="1800" dirty="0" err="1" smtClean="0"/>
              <a:t>bicarb</a:t>
            </a:r>
            <a:r>
              <a:rPr lang="en-US" sz="1800" dirty="0" smtClean="0"/>
              <a:t>. always lower.</a:t>
            </a:r>
            <a:endParaRPr lang="en-US" sz="1800" dirty="0"/>
          </a:p>
        </p:txBody>
      </p:sp>
    </p:spTree>
    <p:extLst>
      <p:ext uri="{BB962C8B-B14F-4D97-AF65-F5344CB8AC3E}">
        <p14:creationId xmlns:p14="http://schemas.microsoft.com/office/powerpoint/2010/main" val="300661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Lab Tests of Acid-Base Status:</a:t>
            </a:r>
            <a:r>
              <a:rPr lang="en-US" dirty="0" smtClean="0"/>
              <a:t/>
            </a:r>
            <a:br>
              <a:rPr lang="en-US" dirty="0" smtClean="0"/>
            </a:br>
            <a:r>
              <a:rPr lang="en-US" dirty="0" smtClean="0">
                <a:solidFill>
                  <a:srgbClr val="C00000"/>
                </a:solidFill>
                <a:latin typeface="+mn-lt"/>
              </a:rPr>
              <a:t>Second Line Tests</a:t>
            </a:r>
            <a:endParaRPr lang="en-US" dirty="0">
              <a:solidFill>
                <a:srgbClr val="C00000"/>
              </a:solidFill>
              <a:latin typeface="+mn-lt"/>
            </a:endParaRPr>
          </a:p>
        </p:txBody>
      </p:sp>
      <p:sp>
        <p:nvSpPr>
          <p:cNvPr id="3" name="Content Placeholder 2"/>
          <p:cNvSpPr>
            <a:spLocks noGrp="1"/>
          </p:cNvSpPr>
          <p:nvPr>
            <p:ph idx="1"/>
          </p:nvPr>
        </p:nvSpPr>
        <p:spPr/>
        <p:txBody>
          <a:bodyPr>
            <a:normAutofit/>
          </a:bodyPr>
          <a:lstStyle/>
          <a:p>
            <a:pPr algn="ctr"/>
            <a:r>
              <a:rPr lang="en-US" sz="2800" dirty="0" smtClean="0"/>
              <a:t>Ketone bodies, lactates, Osmotic gap</a:t>
            </a:r>
          </a:p>
          <a:p>
            <a:pPr algn="just"/>
            <a:r>
              <a:rPr lang="en-US" sz="2400" b="1" u="sng" dirty="0" smtClean="0"/>
              <a:t>Ketone bodies</a:t>
            </a:r>
            <a:r>
              <a:rPr lang="en-US" sz="2400" dirty="0" smtClean="0"/>
              <a:t>: Acetoacetate, beta </a:t>
            </a:r>
            <a:r>
              <a:rPr lang="en-US" sz="2400" dirty="0" err="1" smtClean="0"/>
              <a:t>hydroxybutyrate</a:t>
            </a:r>
            <a:r>
              <a:rPr lang="en-US" sz="2400" dirty="0" smtClean="0"/>
              <a:t>  are acids</a:t>
            </a:r>
          </a:p>
          <a:p>
            <a:pPr algn="just"/>
            <a:r>
              <a:rPr lang="en-US" sz="2400" dirty="0" smtClean="0"/>
              <a:t> Acetoacetate and acetone are measured by the nitroprusside test.</a:t>
            </a:r>
          </a:p>
          <a:p>
            <a:endParaRPr lang="en-US" sz="2400" dirty="0" smtClean="0"/>
          </a:p>
          <a:p>
            <a:r>
              <a:rPr lang="en-US" sz="2400" b="1" u="sng" dirty="0"/>
              <a:t>Lactate</a:t>
            </a:r>
            <a:r>
              <a:rPr lang="en-US" sz="2400" dirty="0"/>
              <a:t>: the end product of anaerobic metabolism of Glucose.</a:t>
            </a:r>
          </a:p>
          <a:p>
            <a:r>
              <a:rPr lang="en-US" sz="2400" dirty="0"/>
              <a:t>Blood should be collected without tourniquet (because lactate accumulates in tissues if venous drainage is impaired</a:t>
            </a:r>
            <a:r>
              <a:rPr lang="en-US" sz="2400" dirty="0" smtClean="0"/>
              <a:t>).</a:t>
            </a:r>
            <a:endParaRPr lang="en-US" sz="2400" dirty="0"/>
          </a:p>
        </p:txBody>
      </p:sp>
    </p:spTree>
    <p:extLst>
      <p:ext uri="{BB962C8B-B14F-4D97-AF65-F5344CB8AC3E}">
        <p14:creationId xmlns:p14="http://schemas.microsoft.com/office/powerpoint/2010/main" val="21001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282" y="1845734"/>
            <a:ext cx="11113684" cy="1164642"/>
          </a:xfrm>
        </p:spPr>
        <p:txBody>
          <a:bodyPr>
            <a:normAutofit lnSpcReduction="10000"/>
          </a:bodyPr>
          <a:lstStyle/>
          <a:p>
            <a:pPr algn="ctr"/>
            <a:r>
              <a:rPr lang="en-US" sz="2800" b="1" dirty="0" smtClean="0"/>
              <a:t>Osmotic gap</a:t>
            </a:r>
          </a:p>
          <a:p>
            <a:r>
              <a:rPr lang="en-US" b="1" u="sng" dirty="0" smtClean="0"/>
              <a:t>Osmotic Gap</a:t>
            </a:r>
            <a:r>
              <a:rPr lang="en-US" dirty="0" smtClean="0"/>
              <a:t>: It is the difference in between the measured osmolality and the calculated osmolality (which is the molar conc. of the major plasma solutes (electrolytes</a:t>
            </a:r>
            <a:r>
              <a:rPr lang="en-US" dirty="0"/>
              <a:t>, glucose, </a:t>
            </a:r>
            <a:r>
              <a:rPr lang="en-US" dirty="0" smtClean="0"/>
              <a:t>urea))</a:t>
            </a:r>
            <a:endParaRPr lang="en-US" dirty="0"/>
          </a:p>
        </p:txBody>
      </p:sp>
      <p:sp>
        <p:nvSpPr>
          <p:cNvPr id="4" name="Rounded Rectangle 3"/>
          <p:cNvSpPr/>
          <p:nvPr/>
        </p:nvSpPr>
        <p:spPr>
          <a:xfrm>
            <a:off x="309282" y="2360506"/>
            <a:ext cx="11380971" cy="64987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7830" y="3118750"/>
            <a:ext cx="4387728" cy="1785104"/>
          </a:xfrm>
          <a:prstGeom prst="rect">
            <a:avLst/>
          </a:prstGeom>
          <a:ln>
            <a:solidFill>
              <a:schemeClr val="accent1"/>
            </a:solidFill>
          </a:ln>
        </p:spPr>
        <p:txBody>
          <a:bodyPr wrap="square">
            <a:spAutoFit/>
          </a:bodyPr>
          <a:lstStyle/>
          <a:p>
            <a:r>
              <a:rPr lang="en-US" sz="2000" b="1" dirty="0">
                <a:solidFill>
                  <a:srgbClr val="FF0000"/>
                </a:solidFill>
              </a:rPr>
              <a:t>The osmotic pressure is measured by: </a:t>
            </a:r>
          </a:p>
          <a:p>
            <a:pPr marL="800100" lvl="1" indent="-342900" algn="just">
              <a:buFont typeface="+mj-lt"/>
              <a:buAutoNum type="arabicParenR"/>
            </a:pPr>
            <a:r>
              <a:rPr lang="en-US" dirty="0" smtClean="0"/>
              <a:t>Decrease </a:t>
            </a:r>
            <a:r>
              <a:rPr lang="en-US" dirty="0"/>
              <a:t>in </a:t>
            </a:r>
            <a:r>
              <a:rPr lang="en-US" dirty="0">
                <a:solidFill>
                  <a:srgbClr val="7030A0"/>
                </a:solidFill>
              </a:rPr>
              <a:t>freezing point </a:t>
            </a:r>
            <a:r>
              <a:rPr lang="en-US" dirty="0"/>
              <a:t>(used to detect ingested toxins because they are usually volatile and will not affect the vapor pressure)</a:t>
            </a:r>
          </a:p>
          <a:p>
            <a:pPr marL="800100" lvl="1" indent="-342900" algn="just">
              <a:buFont typeface="+mj-lt"/>
              <a:buAutoNum type="arabicParenR"/>
            </a:pPr>
            <a:r>
              <a:rPr lang="en-US" dirty="0" smtClean="0"/>
              <a:t>Decrease </a:t>
            </a:r>
            <a:r>
              <a:rPr lang="en-US" dirty="0"/>
              <a:t>in </a:t>
            </a:r>
            <a:r>
              <a:rPr lang="en-US" dirty="0">
                <a:solidFill>
                  <a:srgbClr val="7030A0"/>
                </a:solidFill>
              </a:rPr>
              <a:t>vapor pressure</a:t>
            </a:r>
          </a:p>
        </p:txBody>
      </p:sp>
      <p:sp>
        <p:nvSpPr>
          <p:cNvPr id="6" name="Rectangle 5"/>
          <p:cNvSpPr/>
          <p:nvPr/>
        </p:nvSpPr>
        <p:spPr>
          <a:xfrm>
            <a:off x="7455877" y="3672748"/>
            <a:ext cx="4234376" cy="677108"/>
          </a:xfrm>
          <a:prstGeom prst="rect">
            <a:avLst/>
          </a:prstGeom>
          <a:ln>
            <a:solidFill>
              <a:schemeClr val="accent1"/>
            </a:solidFill>
          </a:ln>
        </p:spPr>
        <p:txBody>
          <a:bodyPr wrap="square">
            <a:spAutoFit/>
          </a:bodyPr>
          <a:lstStyle/>
          <a:p>
            <a:pPr algn="ctr"/>
            <a:r>
              <a:rPr lang="en-US" sz="2000" b="1" dirty="0">
                <a:solidFill>
                  <a:srgbClr val="FF0000"/>
                </a:solidFill>
              </a:rPr>
              <a:t>Calculated osmolality </a:t>
            </a:r>
            <a:r>
              <a:rPr lang="en-US" b="1" dirty="0" smtClean="0"/>
              <a:t>=</a:t>
            </a:r>
          </a:p>
          <a:p>
            <a:pPr algn="ctr"/>
            <a:r>
              <a:rPr lang="en-US" b="1" dirty="0" smtClean="0"/>
              <a:t> </a:t>
            </a:r>
            <a:r>
              <a:rPr lang="en-US" b="1" dirty="0"/>
              <a:t>2 X (Na + </a:t>
            </a:r>
            <a:r>
              <a:rPr lang="en-US" b="1" dirty="0" err="1"/>
              <a:t>Glc</a:t>
            </a:r>
            <a:r>
              <a:rPr lang="en-US" b="1" dirty="0"/>
              <a:t> + BUN + Ethanol)</a:t>
            </a:r>
          </a:p>
        </p:txBody>
      </p:sp>
      <p:grpSp>
        <p:nvGrpSpPr>
          <p:cNvPr id="16" name="Group 15"/>
          <p:cNvGrpSpPr/>
          <p:nvPr/>
        </p:nvGrpSpPr>
        <p:grpSpPr>
          <a:xfrm>
            <a:off x="3750348" y="5301209"/>
            <a:ext cx="4965896" cy="646331"/>
            <a:chOff x="3750348" y="5301209"/>
            <a:chExt cx="4965896" cy="646331"/>
          </a:xfrm>
        </p:grpSpPr>
        <p:sp>
          <p:nvSpPr>
            <p:cNvPr id="7" name="Rectangle 6"/>
            <p:cNvSpPr/>
            <p:nvPr/>
          </p:nvSpPr>
          <p:spPr>
            <a:xfrm>
              <a:off x="3827893" y="5301209"/>
              <a:ext cx="4810805" cy="646331"/>
            </a:xfrm>
            <a:prstGeom prst="rect">
              <a:avLst/>
            </a:prstGeom>
          </p:spPr>
          <p:txBody>
            <a:bodyPr wrap="none">
              <a:spAutoFit/>
            </a:bodyPr>
            <a:lstStyle/>
            <a:p>
              <a:pPr algn="ctr"/>
              <a:r>
                <a:rPr lang="en-US" dirty="0" smtClean="0"/>
                <a:t>The difference between them is the Osmotic gap.</a:t>
              </a:r>
            </a:p>
            <a:p>
              <a:pPr algn="ctr"/>
              <a:r>
                <a:rPr lang="en-US" dirty="0" smtClean="0"/>
                <a:t>Normal </a:t>
              </a:r>
              <a:r>
                <a:rPr lang="en-US" dirty="0"/>
                <a:t>osmotic gap is &lt; 10</a:t>
              </a:r>
            </a:p>
          </p:txBody>
        </p:sp>
        <p:sp>
          <p:nvSpPr>
            <p:cNvPr id="8" name="Rounded Rectangle 7"/>
            <p:cNvSpPr/>
            <p:nvPr/>
          </p:nvSpPr>
          <p:spPr>
            <a:xfrm>
              <a:off x="3750348" y="5301209"/>
              <a:ext cx="4965896" cy="646331"/>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Arrow Connector 9"/>
          <p:cNvCxnSpPr/>
          <p:nvPr/>
        </p:nvCxnSpPr>
        <p:spPr>
          <a:xfrm>
            <a:off x="4895558" y="4903854"/>
            <a:ext cx="429064" cy="29346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736466" y="4349856"/>
            <a:ext cx="719411" cy="84746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p:nvPr>
        </p:nvSpPr>
        <p:spPr>
          <a:xfrm>
            <a:off x="1097280" y="286603"/>
            <a:ext cx="10058400" cy="1450757"/>
          </a:xfrm>
        </p:spPr>
        <p:txBody>
          <a:bodyPr/>
          <a:lstStyle/>
          <a:p>
            <a:r>
              <a:rPr lang="en-US" b="1" dirty="0" smtClean="0">
                <a:latin typeface="+mn-lt"/>
              </a:rPr>
              <a:t>Lab Tests of Acid-Base Status:</a:t>
            </a:r>
            <a:r>
              <a:rPr lang="en-US" dirty="0" smtClean="0"/>
              <a:t/>
            </a:r>
            <a:br>
              <a:rPr lang="en-US" dirty="0" smtClean="0"/>
            </a:br>
            <a:r>
              <a:rPr lang="en-US" dirty="0" smtClean="0">
                <a:solidFill>
                  <a:srgbClr val="C00000"/>
                </a:solidFill>
                <a:latin typeface="+mn-lt"/>
              </a:rPr>
              <a:t>Second Line Tests</a:t>
            </a:r>
            <a:endParaRPr lang="en-US" dirty="0">
              <a:solidFill>
                <a:srgbClr val="C00000"/>
              </a:solidFill>
              <a:latin typeface="+mn-lt"/>
            </a:endParaRPr>
          </a:p>
        </p:txBody>
      </p:sp>
    </p:spTree>
    <p:extLst>
      <p:ext uri="{BB962C8B-B14F-4D97-AF65-F5344CB8AC3E}">
        <p14:creationId xmlns:p14="http://schemas.microsoft.com/office/powerpoint/2010/main" val="18792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Acidosis </a:t>
            </a:r>
            <a:r>
              <a:rPr lang="en-US" sz="4000" b="1" dirty="0" smtClean="0">
                <a:latin typeface="+mn-lt"/>
              </a:rPr>
              <a:t>(due to increased acid production)</a:t>
            </a:r>
            <a:endParaRPr lang="en-US" sz="4000" b="1" dirty="0">
              <a:latin typeface="+mn-lt"/>
            </a:endParaRPr>
          </a:p>
        </p:txBody>
      </p:sp>
      <p:sp>
        <p:nvSpPr>
          <p:cNvPr id="3" name="Content Placeholder 2"/>
          <p:cNvSpPr>
            <a:spLocks noGrp="1"/>
          </p:cNvSpPr>
          <p:nvPr>
            <p:ph idx="1"/>
          </p:nvPr>
        </p:nvSpPr>
        <p:spPr>
          <a:xfrm>
            <a:off x="1097280" y="1845734"/>
            <a:ext cx="10058400" cy="4416170"/>
          </a:xfrm>
        </p:spPr>
        <p:txBody>
          <a:bodyPr/>
          <a:lstStyle/>
          <a:p>
            <a:pPr marL="457200" indent="-457200">
              <a:buFont typeface="+mj-lt"/>
              <a:buAutoNum type="arabicPeriod"/>
            </a:pPr>
            <a:r>
              <a:rPr lang="en-US" b="1" dirty="0" smtClean="0">
                <a:solidFill>
                  <a:srgbClr val="FF0000"/>
                </a:solidFill>
              </a:rPr>
              <a:t>Endogenous acids: </a:t>
            </a:r>
            <a:r>
              <a:rPr lang="en-US" dirty="0" smtClean="0"/>
              <a:t>increased generation of normal metabolic products (Ketone bodies, LA, congenital disorders of AA metabolism)</a:t>
            </a:r>
          </a:p>
          <a:p>
            <a:pPr marL="457200" indent="-457200">
              <a:buFont typeface="+mj-lt"/>
              <a:buAutoNum type="arabicPeriod"/>
            </a:pPr>
            <a:r>
              <a:rPr lang="en-US" b="1" dirty="0" smtClean="0">
                <a:solidFill>
                  <a:srgbClr val="FF0000"/>
                </a:solidFill>
              </a:rPr>
              <a:t>Exogenous </a:t>
            </a:r>
            <a:r>
              <a:rPr lang="en-US" b="1" dirty="0">
                <a:solidFill>
                  <a:srgbClr val="FF0000"/>
                </a:solidFill>
              </a:rPr>
              <a:t>acids: </a:t>
            </a:r>
            <a:r>
              <a:rPr lang="en-US" dirty="0" smtClean="0"/>
              <a:t>addition of exogenous products that can be metabolized to acids (methanol, salicylates)</a:t>
            </a:r>
          </a:p>
          <a:p>
            <a:r>
              <a:rPr lang="en-US" b="1" dirty="0" smtClean="0">
                <a:solidFill>
                  <a:srgbClr val="FF0000"/>
                </a:solidFill>
              </a:rPr>
              <a:t>Mechanisms of this type of acidosis:</a:t>
            </a:r>
          </a:p>
          <a:p>
            <a:pPr>
              <a:buFont typeface="Wingdings" panose="05000000000000000000" pitchFamily="2" charset="2"/>
              <a:buChar char="Ø"/>
            </a:pPr>
            <a:r>
              <a:rPr lang="en-US" dirty="0" smtClean="0"/>
              <a:t>Metabolic acids have </a:t>
            </a:r>
            <a:r>
              <a:rPr lang="en-US" dirty="0" err="1" smtClean="0"/>
              <a:t>pKa</a:t>
            </a:r>
            <a:r>
              <a:rPr lang="en-US" dirty="0" smtClean="0"/>
              <a:t> 4-5</a:t>
            </a:r>
            <a:r>
              <a:rPr lang="en-US" dirty="0"/>
              <a:t> </a:t>
            </a:r>
            <a:r>
              <a:rPr lang="en-US" dirty="0" smtClean="0"/>
              <a:t>(&amp; will be completely ionized at normal body pH)</a:t>
            </a:r>
          </a:p>
          <a:p>
            <a:pPr>
              <a:buFont typeface="Wingdings" panose="05000000000000000000" pitchFamily="2" charset="2"/>
              <a:buChar char="Ø"/>
            </a:pPr>
            <a:r>
              <a:rPr lang="en-US" dirty="0" smtClean="0"/>
              <a:t>The released H</a:t>
            </a:r>
            <a:r>
              <a:rPr lang="en-US" baseline="30000" dirty="0"/>
              <a:t>+</a:t>
            </a:r>
            <a:r>
              <a:rPr lang="en-US" dirty="0" smtClean="0"/>
              <a:t> will be buffered by HCO</a:t>
            </a:r>
            <a:r>
              <a:rPr lang="en-US" baseline="-25000" dirty="0" smtClean="0"/>
              <a:t>3</a:t>
            </a:r>
            <a:r>
              <a:rPr lang="en-US" baseline="30000" dirty="0" smtClean="0"/>
              <a:t>-</a:t>
            </a:r>
            <a:r>
              <a:rPr lang="en-US" dirty="0" smtClean="0"/>
              <a:t> </a:t>
            </a:r>
            <a:r>
              <a:rPr lang="en-US" dirty="0" smtClean="0">
                <a:sym typeface="Wingdings" panose="05000000000000000000" pitchFamily="2" charset="2"/>
              </a:rPr>
              <a:t> </a:t>
            </a:r>
            <a:r>
              <a:rPr lang="en-US" b="1" u="sng" dirty="0" smtClean="0">
                <a:solidFill>
                  <a:srgbClr val="FF0000"/>
                </a:solidFill>
                <a:sym typeface="Wingdings" panose="05000000000000000000" pitchFamily="2" charset="2"/>
              </a:rPr>
              <a:t>increased Anion gap metabolic acidosis</a:t>
            </a:r>
          </a:p>
          <a:p>
            <a:pPr>
              <a:buFont typeface="Wingdings" panose="05000000000000000000" pitchFamily="2" charset="2"/>
              <a:buChar char="Ø"/>
            </a:pPr>
            <a:r>
              <a:rPr lang="en-US" dirty="0" smtClean="0">
                <a:sym typeface="Wingdings" panose="05000000000000000000" pitchFamily="2" charset="2"/>
              </a:rPr>
              <a:t>Start by measuring the KB (</a:t>
            </a:r>
            <a:r>
              <a:rPr lang="en-US" dirty="0" err="1" smtClean="0">
                <a:sym typeface="Wingdings" panose="05000000000000000000" pitchFamily="2" charset="2"/>
              </a:rPr>
              <a:t>hydroxylbutyrate</a:t>
            </a:r>
            <a:r>
              <a:rPr lang="en-US" dirty="0" smtClean="0">
                <a:sym typeface="Wingdings" panose="05000000000000000000" pitchFamily="2" charset="2"/>
              </a:rPr>
              <a:t>) and LA </a:t>
            </a:r>
          </a:p>
          <a:p>
            <a:pPr>
              <a:buFont typeface="Wingdings" panose="05000000000000000000" pitchFamily="2" charset="2"/>
              <a:buChar char="Ø"/>
            </a:pPr>
            <a:r>
              <a:rPr lang="en-US" dirty="0" smtClean="0">
                <a:sym typeface="Wingdings" panose="05000000000000000000" pitchFamily="2" charset="2"/>
              </a:rPr>
              <a:t>If the increase in the AG is not equal to the measured molar conc. of the endogenous acids  ingestion of exogenous products in suspected.</a:t>
            </a:r>
          </a:p>
        </p:txBody>
      </p:sp>
    </p:spTree>
    <p:extLst>
      <p:ext uri="{BB962C8B-B14F-4D97-AF65-F5344CB8AC3E}">
        <p14:creationId xmlns:p14="http://schemas.microsoft.com/office/powerpoint/2010/main" val="189695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mn-lt"/>
              </a:rPr>
              <a:t>Acidosis </a:t>
            </a:r>
            <a:r>
              <a:rPr lang="en-US" sz="4400" b="1" dirty="0" smtClean="0">
                <a:latin typeface="+mn-lt"/>
              </a:rPr>
              <a:t>(due to decreased acid excretion)</a:t>
            </a:r>
            <a:r>
              <a:rPr lang="en-US" dirty="0" smtClean="0">
                <a:latin typeface="+mn-lt"/>
              </a:rPr>
              <a:t/>
            </a:r>
            <a:br>
              <a:rPr lang="en-US" dirty="0" smtClean="0">
                <a:latin typeface="+mn-lt"/>
              </a:rPr>
            </a:br>
            <a:r>
              <a:rPr lang="en-US" sz="3600" b="1" dirty="0" smtClean="0">
                <a:solidFill>
                  <a:srgbClr val="FF0000"/>
                </a:solidFill>
                <a:latin typeface="+mn-lt"/>
              </a:rPr>
              <a:t>Renal Failure</a:t>
            </a:r>
            <a:endParaRPr lang="en-US" sz="3600" b="1" dirty="0">
              <a:solidFill>
                <a:srgbClr val="FF0000"/>
              </a:solidFill>
              <a:latin typeface="+mn-lt"/>
            </a:endParaRPr>
          </a:p>
        </p:txBody>
      </p:sp>
      <p:sp>
        <p:nvSpPr>
          <p:cNvPr id="3" name="Content Placeholder 2"/>
          <p:cNvSpPr>
            <a:spLocks noGrp="1"/>
          </p:cNvSpPr>
          <p:nvPr>
            <p:ph idx="1"/>
          </p:nvPr>
        </p:nvSpPr>
        <p:spPr>
          <a:xfrm>
            <a:off x="1097280" y="2065653"/>
            <a:ext cx="10058400" cy="4023360"/>
          </a:xfrm>
        </p:spPr>
        <p:txBody>
          <a:bodyPr>
            <a:normAutofit/>
          </a:bodyPr>
          <a:lstStyle/>
          <a:p>
            <a:pPr algn="just">
              <a:buFont typeface="Wingdings" panose="05000000000000000000" pitchFamily="2" charset="2"/>
              <a:buChar char="Ø"/>
            </a:pPr>
            <a:r>
              <a:rPr lang="en-US" sz="2400" dirty="0" smtClean="0"/>
              <a:t>Disorders interfering with the ability of the lungs or kidney to excrete acids.</a:t>
            </a:r>
          </a:p>
          <a:p>
            <a:pPr algn="just">
              <a:buFont typeface="Wingdings" panose="05000000000000000000" pitchFamily="2" charset="2"/>
              <a:buChar char="Ø"/>
            </a:pPr>
            <a:r>
              <a:rPr lang="en-US" sz="2400" dirty="0" smtClean="0"/>
              <a:t>Renal failure</a:t>
            </a:r>
            <a:r>
              <a:rPr lang="en-US" sz="2400" dirty="0" smtClean="0">
                <a:sym typeface="Wingdings" panose="05000000000000000000" pitchFamily="2" charset="2"/>
              </a:rPr>
              <a:t> acidosis (because organic acids (LA, AA) &amp; inorganic acids (phosphoric, sulfuric) cannot be cleared at a normal rate</a:t>
            </a:r>
          </a:p>
          <a:p>
            <a:pPr lvl="1" algn="just">
              <a:buFont typeface="Wingdings" panose="05000000000000000000" pitchFamily="2" charset="2"/>
              <a:buChar char="Ø"/>
            </a:pPr>
            <a:r>
              <a:rPr lang="en-US" sz="2200" dirty="0" smtClean="0">
                <a:sym typeface="Wingdings" panose="05000000000000000000" pitchFamily="2" charset="2"/>
              </a:rPr>
              <a:t>With </a:t>
            </a:r>
            <a:r>
              <a:rPr lang="en-US" sz="2200" b="1" dirty="0" smtClean="0">
                <a:solidFill>
                  <a:srgbClr val="FF0000"/>
                </a:solidFill>
                <a:sym typeface="Wingdings" panose="05000000000000000000" pitchFamily="2" charset="2"/>
              </a:rPr>
              <a:t>acute RF</a:t>
            </a:r>
            <a:r>
              <a:rPr lang="en-US" sz="2200" dirty="0" smtClean="0">
                <a:sym typeface="Wingdings" panose="05000000000000000000" pitchFamily="2" charset="2"/>
              </a:rPr>
              <a:t>, glomerular filtration is rapidly impaired quick development of this acidosis</a:t>
            </a:r>
          </a:p>
          <a:p>
            <a:pPr lvl="1" algn="just">
              <a:buFont typeface="Wingdings" panose="05000000000000000000" pitchFamily="2" charset="2"/>
              <a:buChar char="Ø"/>
            </a:pPr>
            <a:r>
              <a:rPr lang="en-US" sz="2200" dirty="0" smtClean="0">
                <a:sym typeface="Wingdings" panose="05000000000000000000" pitchFamily="2" charset="2"/>
              </a:rPr>
              <a:t>With </a:t>
            </a:r>
            <a:r>
              <a:rPr lang="en-US" sz="2200" b="1" dirty="0" smtClean="0">
                <a:solidFill>
                  <a:srgbClr val="FF0000"/>
                </a:solidFill>
                <a:sym typeface="Wingdings" panose="05000000000000000000" pitchFamily="2" charset="2"/>
              </a:rPr>
              <a:t>chronic RF</a:t>
            </a:r>
            <a:r>
              <a:rPr lang="en-US" sz="2200" dirty="0" smtClean="0">
                <a:sym typeface="Wingdings" panose="05000000000000000000" pitchFamily="2" charset="2"/>
              </a:rPr>
              <a:t>, excretion of the anions is preserved till glomerular filtration is severely impaired (occurs when the S creatinine is 10-12 mg/</a:t>
            </a:r>
            <a:r>
              <a:rPr lang="en-US" sz="2200" dirty="0" err="1" smtClean="0">
                <a:sym typeface="Wingdings" panose="05000000000000000000" pitchFamily="2" charset="2"/>
              </a:rPr>
              <a:t>dL</a:t>
            </a:r>
            <a:r>
              <a:rPr lang="en-US" sz="2200" dirty="0" smtClean="0">
                <a:sym typeface="Wingdings" panose="05000000000000000000" pitchFamily="2" charset="2"/>
              </a:rPr>
              <a:t> i.e. 880-1000 µ</a:t>
            </a:r>
            <a:r>
              <a:rPr lang="en-US" sz="2200" dirty="0" err="1" smtClean="0">
                <a:sym typeface="Wingdings" panose="05000000000000000000" pitchFamily="2" charset="2"/>
              </a:rPr>
              <a:t>mol</a:t>
            </a:r>
            <a:r>
              <a:rPr lang="en-US" sz="2200" dirty="0" smtClean="0">
                <a:sym typeface="Wingdings" panose="05000000000000000000" pitchFamily="2" charset="2"/>
              </a:rPr>
              <a:t>/L)  acidosis in the very late stages of chronic RF </a:t>
            </a:r>
            <a:endParaRPr lang="en-US" sz="2200" dirty="0"/>
          </a:p>
        </p:txBody>
      </p:sp>
    </p:spTree>
    <p:extLst>
      <p:ext uri="{BB962C8B-B14F-4D97-AF65-F5344CB8AC3E}">
        <p14:creationId xmlns:p14="http://schemas.microsoft.com/office/powerpoint/2010/main" val="225012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065656"/>
            <a:ext cx="10058400" cy="3281851"/>
          </a:xfrm>
        </p:spPr>
        <p:txBody>
          <a:bodyPr>
            <a:normAutofit/>
          </a:bodyPr>
          <a:lstStyle/>
          <a:p>
            <a:pPr marL="276225" indent="-276225" algn="just">
              <a:buFont typeface="Wingdings" panose="05000000000000000000" pitchFamily="2" charset="2"/>
              <a:buChar char="Ø"/>
            </a:pPr>
            <a:r>
              <a:rPr lang="en-US" sz="2400" dirty="0" smtClean="0"/>
              <a:t>Respiratory acidosis differs from other forms of acidosis in that the serum HCO</a:t>
            </a:r>
            <a:r>
              <a:rPr lang="en-US" sz="2400" baseline="-25000" dirty="0" smtClean="0"/>
              <a:t>3</a:t>
            </a:r>
            <a:r>
              <a:rPr lang="en-US" sz="2400" baseline="30000" dirty="0" smtClean="0"/>
              <a:t>-</a:t>
            </a:r>
            <a:r>
              <a:rPr lang="en-US" sz="2400" dirty="0" smtClean="0"/>
              <a:t> and pCO</a:t>
            </a:r>
            <a:r>
              <a:rPr lang="en-US" sz="2400" baseline="-25000" dirty="0" smtClean="0"/>
              <a:t>2</a:t>
            </a:r>
            <a:r>
              <a:rPr lang="en-US" sz="2400" dirty="0" smtClean="0"/>
              <a:t> are increased rather than decreased.</a:t>
            </a:r>
          </a:p>
          <a:p>
            <a:pPr algn="just">
              <a:buFont typeface="Wingdings" panose="05000000000000000000" pitchFamily="2" charset="2"/>
              <a:buChar char="Ø"/>
            </a:pPr>
            <a:r>
              <a:rPr lang="en-US" sz="2400" dirty="0" smtClean="0"/>
              <a:t>Causes of Respiratory acidosis:</a:t>
            </a:r>
          </a:p>
          <a:p>
            <a:pPr lvl="1" algn="just">
              <a:buFont typeface="Wingdings" panose="05000000000000000000" pitchFamily="2" charset="2"/>
              <a:buChar char="Ø"/>
            </a:pPr>
            <a:r>
              <a:rPr lang="en-US" sz="2200" dirty="0" smtClean="0"/>
              <a:t>Severe pneumonia </a:t>
            </a:r>
          </a:p>
          <a:p>
            <a:pPr lvl="1" algn="just">
              <a:buFont typeface="Wingdings" panose="05000000000000000000" pitchFamily="2" charset="2"/>
              <a:buChar char="Ø"/>
            </a:pPr>
            <a:r>
              <a:rPr lang="en-US" sz="2200" dirty="0" smtClean="0"/>
              <a:t>Adult and neonatal respiratory distress syndromes</a:t>
            </a:r>
          </a:p>
          <a:p>
            <a:pPr lvl="1" algn="just">
              <a:buFont typeface="Wingdings" panose="05000000000000000000" pitchFamily="2" charset="2"/>
              <a:buChar char="Ø"/>
            </a:pPr>
            <a:r>
              <a:rPr lang="en-US" sz="2200" dirty="0" smtClean="0"/>
              <a:t>Decrease gas expiration with acute or chronic airway obstruction</a:t>
            </a:r>
          </a:p>
          <a:p>
            <a:pPr lvl="1" algn="just">
              <a:buFont typeface="Wingdings" panose="05000000000000000000" pitchFamily="2" charset="2"/>
              <a:buChar char="Ø"/>
            </a:pPr>
            <a:r>
              <a:rPr lang="en-US" sz="2200" dirty="0" smtClean="0"/>
              <a:t>Chest wall injuries</a:t>
            </a:r>
          </a:p>
          <a:p>
            <a:pPr lvl="1" algn="just">
              <a:buFont typeface="Wingdings" panose="05000000000000000000" pitchFamily="2" charset="2"/>
              <a:buChar char="Ø"/>
            </a:pPr>
            <a:r>
              <a:rPr lang="en-US" sz="2200" dirty="0" smtClean="0"/>
              <a:t>Severe muscle weakness</a:t>
            </a:r>
            <a:endParaRPr lang="en-US" sz="2200" dirty="0"/>
          </a:p>
        </p:txBody>
      </p:sp>
      <p:sp>
        <p:nvSpPr>
          <p:cNvPr id="5" name="Title 1"/>
          <p:cNvSpPr>
            <a:spLocks noGrp="1"/>
          </p:cNvSpPr>
          <p:nvPr>
            <p:ph type="title"/>
          </p:nvPr>
        </p:nvSpPr>
        <p:spPr>
          <a:xfrm>
            <a:off x="1097280" y="286603"/>
            <a:ext cx="10058400" cy="1450757"/>
          </a:xfrm>
        </p:spPr>
        <p:txBody>
          <a:bodyPr>
            <a:normAutofit/>
          </a:bodyPr>
          <a:lstStyle/>
          <a:p>
            <a:r>
              <a:rPr lang="en-US" b="1" dirty="0" smtClean="0">
                <a:latin typeface="+mn-lt"/>
              </a:rPr>
              <a:t>Acidosis </a:t>
            </a:r>
            <a:r>
              <a:rPr lang="en-US" sz="4400" b="1" dirty="0" smtClean="0">
                <a:latin typeface="+mn-lt"/>
              </a:rPr>
              <a:t>(due to decreased acid excretion)</a:t>
            </a:r>
            <a:r>
              <a:rPr lang="en-US" dirty="0" smtClean="0">
                <a:latin typeface="+mn-lt"/>
              </a:rPr>
              <a:t/>
            </a:r>
            <a:br>
              <a:rPr lang="en-US" dirty="0" smtClean="0">
                <a:latin typeface="+mn-lt"/>
              </a:rPr>
            </a:br>
            <a:r>
              <a:rPr lang="en-US" sz="3600" b="1" dirty="0" smtClean="0">
                <a:solidFill>
                  <a:srgbClr val="FF0000"/>
                </a:solidFill>
                <a:latin typeface="+mn-lt"/>
              </a:rPr>
              <a:t>Respiratory Failure</a:t>
            </a:r>
            <a:endParaRPr lang="en-US" sz="3600" b="1" dirty="0">
              <a:solidFill>
                <a:srgbClr val="FF0000"/>
              </a:solidFill>
              <a:latin typeface="+mn-lt"/>
            </a:endParaRPr>
          </a:p>
        </p:txBody>
      </p:sp>
    </p:spTree>
    <p:extLst>
      <p:ext uri="{BB962C8B-B14F-4D97-AF65-F5344CB8AC3E}">
        <p14:creationId xmlns:p14="http://schemas.microsoft.com/office/powerpoint/2010/main" val="226794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latin typeface="+mn-lt"/>
              </a:rPr>
              <a:t>Case 1</a:t>
            </a:r>
            <a:endParaRPr lang="en-US" b="1" dirty="0">
              <a:latin typeface="+mn-lt"/>
            </a:endParaRPr>
          </a:p>
        </p:txBody>
      </p:sp>
      <p:sp>
        <p:nvSpPr>
          <p:cNvPr id="3" name="Content Placeholder 2"/>
          <p:cNvSpPr>
            <a:spLocks noGrp="1"/>
          </p:cNvSpPr>
          <p:nvPr>
            <p:ph idx="1"/>
          </p:nvPr>
        </p:nvSpPr>
        <p:spPr>
          <a:xfrm>
            <a:off x="1097280" y="1845734"/>
            <a:ext cx="10058400" cy="4624514"/>
          </a:xfrm>
        </p:spPr>
        <p:txBody>
          <a:bodyPr>
            <a:normAutofit/>
          </a:bodyPr>
          <a:lstStyle/>
          <a:p>
            <a:pPr algn="just"/>
            <a:r>
              <a:rPr lang="en-US" dirty="0"/>
              <a:t>A 75-year-old widow, a known heavy smoker and chronic </a:t>
            </a:r>
            <a:r>
              <a:rPr lang="en-US" dirty="0" err="1"/>
              <a:t>bronchitic</a:t>
            </a:r>
            <a:r>
              <a:rPr lang="en-US" dirty="0"/>
              <a:t>, and a patient in a long-stay hospital, became very breathless and wheezy. The senior nurse called the doctor who was on duty, but he was unable to come at once because he was treating another emergency. He asked the nurse </a:t>
            </a:r>
            <a:r>
              <a:rPr lang="en-US" dirty="0" smtClean="0"/>
              <a:t>to </a:t>
            </a:r>
            <a:r>
              <a:rPr lang="en-US" dirty="0"/>
              <a:t>start the patient on 24% oxygen. One hour later, when the doctor arrived, he examined the patient and took an arterial specimen to determine her blood gases. The results were </a:t>
            </a:r>
            <a:r>
              <a:rPr lang="en-US" dirty="0" smtClean="0"/>
              <a:t>as shown </a:t>
            </a:r>
            <a:r>
              <a:rPr lang="en-US" dirty="0" smtClean="0"/>
              <a:t>below. </a:t>
            </a:r>
            <a:r>
              <a:rPr lang="en-US" sz="1600" i="1" dirty="0"/>
              <a:t>(Lecture Notes, </a:t>
            </a:r>
            <a:r>
              <a:rPr lang="en-US" sz="1600" i="1" dirty="0" smtClean="0"/>
              <a:t>9</a:t>
            </a:r>
            <a:r>
              <a:rPr lang="en-US" sz="1600" i="1" baseline="30000" dirty="0" smtClean="0"/>
              <a:t>th</a:t>
            </a:r>
            <a:r>
              <a:rPr lang="en-US" sz="1600" i="1" dirty="0" smtClean="0"/>
              <a:t> </a:t>
            </a:r>
            <a:r>
              <a:rPr lang="en-US" sz="1600" i="1" dirty="0" err="1"/>
              <a:t>ed</a:t>
            </a:r>
            <a:r>
              <a:rPr lang="en-US" sz="1600" i="1" dirty="0"/>
              <a:t>, p </a:t>
            </a:r>
            <a:r>
              <a:rPr lang="en-US" sz="1600" i="1" dirty="0" smtClean="0"/>
              <a:t>34, </a:t>
            </a:r>
            <a:r>
              <a:rPr lang="en-US" sz="1600" i="1" dirty="0"/>
              <a:t>case 3.1)</a:t>
            </a:r>
          </a:p>
          <a:p>
            <a:endParaRPr lang="ar-SA" dirty="0" smtClean="0"/>
          </a:p>
          <a:p>
            <a:endParaRPr lang="ar-SA" dirty="0"/>
          </a:p>
          <a:p>
            <a:endParaRPr lang="ar-SA" dirty="0" smtClean="0"/>
          </a:p>
          <a:p>
            <a:pPr>
              <a:lnSpc>
                <a:spcPct val="150000"/>
              </a:lnSpc>
            </a:pPr>
            <a:endParaRPr lang="ar-SA" dirty="0"/>
          </a:p>
          <a:p>
            <a:r>
              <a:rPr lang="en-US" b="1" dirty="0" smtClean="0"/>
              <a:t>How </a:t>
            </a:r>
            <a:r>
              <a:rPr lang="en-US" b="1" dirty="0"/>
              <a:t>would you describe the patient's acid-base status? Do you think that she was breathing 24% O</a:t>
            </a:r>
            <a:r>
              <a:rPr lang="en-US" b="1" baseline="-25000" dirty="0"/>
              <a:t>2</a:t>
            </a:r>
            <a:r>
              <a:rPr lang="en-US" b="1" dirty="0"/>
              <a:t>?</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80032941"/>
              </p:ext>
            </p:extLst>
          </p:nvPr>
        </p:nvGraphicFramePr>
        <p:xfrm>
          <a:off x="4453330" y="3681273"/>
          <a:ext cx="3986531" cy="1854200"/>
        </p:xfrm>
        <a:graphic>
          <a:graphicData uri="http://schemas.openxmlformats.org/drawingml/2006/table">
            <a:tbl>
              <a:tblPr firstRow="1" bandRow="1">
                <a:tableStyleId>{5C22544A-7EE6-4342-B048-85BDC9FD1C3A}</a:tableStyleId>
              </a:tblPr>
              <a:tblGrid>
                <a:gridCol w="1944370"/>
                <a:gridCol w="912940"/>
                <a:gridCol w="1129221"/>
              </a:tblGrid>
              <a:tr h="370840">
                <a:tc>
                  <a:txBody>
                    <a:bodyPr/>
                    <a:lstStyle/>
                    <a:p>
                      <a:r>
                        <a:rPr lang="en-US" dirty="0" smtClean="0"/>
                        <a:t>Blood</a:t>
                      </a:r>
                      <a:r>
                        <a:rPr lang="en-US" baseline="0" dirty="0" smtClean="0"/>
                        <a:t> gas analysis</a:t>
                      </a:r>
                      <a:endParaRPr lang="en-US" dirty="0"/>
                    </a:p>
                  </a:txBody>
                  <a:tcPr/>
                </a:tc>
                <a:tc>
                  <a:txBody>
                    <a:bodyPr/>
                    <a:lstStyle/>
                    <a:p>
                      <a:r>
                        <a:rPr lang="en-US" dirty="0" smtClean="0"/>
                        <a:t>Results</a:t>
                      </a:r>
                      <a:endParaRPr lang="en-US" dirty="0"/>
                    </a:p>
                  </a:txBody>
                  <a:tcPr/>
                </a:tc>
                <a:tc>
                  <a:txBody>
                    <a:bodyPr/>
                    <a:lstStyle/>
                    <a:p>
                      <a:r>
                        <a:rPr lang="en-US" dirty="0" smtClean="0"/>
                        <a:t>Ref</a:t>
                      </a:r>
                      <a:r>
                        <a:rPr lang="en-US" baseline="0" dirty="0" smtClean="0"/>
                        <a:t> range</a:t>
                      </a:r>
                      <a:endParaRPr lang="en-US" dirty="0"/>
                    </a:p>
                  </a:txBody>
                  <a:tcPr/>
                </a:tc>
              </a:tr>
              <a:tr h="370840">
                <a:tc>
                  <a:txBody>
                    <a:bodyPr/>
                    <a:lstStyle/>
                    <a:p>
                      <a:r>
                        <a:rPr lang="en-US" dirty="0" smtClean="0"/>
                        <a:t>H</a:t>
                      </a:r>
                      <a:r>
                        <a:rPr lang="en-US" baseline="30000" dirty="0" smtClean="0"/>
                        <a:t>+</a:t>
                      </a:r>
                      <a:r>
                        <a:rPr lang="en-US" baseline="0" dirty="0" smtClean="0"/>
                        <a:t> </a:t>
                      </a:r>
                      <a:r>
                        <a:rPr lang="en-US" dirty="0" smtClean="0"/>
                        <a:t>(</a:t>
                      </a:r>
                      <a:r>
                        <a:rPr lang="en-US" dirty="0" err="1" smtClean="0"/>
                        <a:t>nM</a:t>
                      </a:r>
                      <a:r>
                        <a:rPr lang="en-US" dirty="0" smtClean="0"/>
                        <a:t>)</a:t>
                      </a:r>
                    </a:p>
                  </a:txBody>
                  <a:tcPr/>
                </a:tc>
                <a:tc>
                  <a:txBody>
                    <a:bodyPr/>
                    <a:lstStyle/>
                    <a:p>
                      <a:r>
                        <a:rPr lang="en-US" dirty="0" smtClean="0"/>
                        <a:t>97</a:t>
                      </a:r>
                      <a:endParaRPr lang="en-US" dirty="0"/>
                    </a:p>
                  </a:txBody>
                  <a:tcPr/>
                </a:tc>
                <a:tc>
                  <a:txBody>
                    <a:bodyPr/>
                    <a:lstStyle/>
                    <a:p>
                      <a:r>
                        <a:rPr lang="en-US" dirty="0" smtClean="0"/>
                        <a:t>37-45</a:t>
                      </a:r>
                      <a:endParaRPr lang="en-US" dirty="0"/>
                    </a:p>
                  </a:txBody>
                  <a:tcPr/>
                </a:tc>
              </a:tr>
              <a:tr h="370840">
                <a:tc>
                  <a:txBody>
                    <a:bodyPr/>
                    <a:lstStyle/>
                    <a:p>
                      <a:r>
                        <a:rPr lang="en-US" dirty="0" smtClean="0"/>
                        <a:t>PCO</a:t>
                      </a:r>
                      <a:r>
                        <a:rPr lang="en-US" baseline="-25000" dirty="0" smtClean="0"/>
                        <a:t>2</a:t>
                      </a:r>
                      <a:r>
                        <a:rPr lang="en-US" baseline="0" dirty="0" smtClean="0"/>
                        <a:t> (</a:t>
                      </a:r>
                      <a:r>
                        <a:rPr lang="en-US" baseline="0" dirty="0" err="1" smtClean="0"/>
                        <a:t>kPa</a:t>
                      </a:r>
                      <a:r>
                        <a:rPr lang="en-US" baseline="0" dirty="0" smtClean="0"/>
                        <a:t>)</a:t>
                      </a:r>
                      <a:endParaRPr lang="en-US" dirty="0"/>
                    </a:p>
                  </a:txBody>
                  <a:tcPr/>
                </a:tc>
                <a:tc>
                  <a:txBody>
                    <a:bodyPr/>
                    <a:lstStyle/>
                    <a:p>
                      <a:r>
                        <a:rPr lang="en-US" dirty="0" smtClean="0"/>
                        <a:t>21.8</a:t>
                      </a:r>
                      <a:endParaRPr lang="en-US" dirty="0"/>
                    </a:p>
                  </a:txBody>
                  <a:tcPr/>
                </a:tc>
                <a:tc>
                  <a:txBody>
                    <a:bodyPr/>
                    <a:lstStyle/>
                    <a:p>
                      <a:r>
                        <a:rPr lang="en-US" dirty="0" smtClean="0"/>
                        <a:t>4.5-6</a:t>
                      </a:r>
                      <a:endParaRPr lang="en-US" dirty="0"/>
                    </a:p>
                  </a:txBody>
                  <a:tcPr/>
                </a:tc>
              </a:tr>
              <a:tr h="370840">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42</a:t>
                      </a:r>
                      <a:endParaRPr lang="en-US" dirty="0"/>
                    </a:p>
                  </a:txBody>
                  <a:tcPr/>
                </a:tc>
                <a:tc>
                  <a:txBody>
                    <a:bodyPr/>
                    <a:lstStyle/>
                    <a:p>
                      <a:r>
                        <a:rPr lang="en-US" dirty="0" smtClean="0"/>
                        <a:t>21-29</a:t>
                      </a:r>
                      <a:endParaRPr lang="en-US" dirty="0"/>
                    </a:p>
                  </a:txBody>
                  <a:tcPr/>
                </a:tc>
              </a:tr>
              <a:tr h="370840">
                <a:tc>
                  <a:txBody>
                    <a:bodyPr/>
                    <a:lstStyle/>
                    <a:p>
                      <a:r>
                        <a:rPr lang="en-US" dirty="0" smtClean="0"/>
                        <a:t>PO</a:t>
                      </a:r>
                      <a:r>
                        <a:rPr lang="en-US" baseline="-25000" dirty="0" smtClean="0"/>
                        <a:t>2</a:t>
                      </a:r>
                      <a:endParaRPr lang="en-US" baseline="-25000" dirty="0"/>
                    </a:p>
                  </a:txBody>
                  <a:tcPr/>
                </a:tc>
                <a:tc>
                  <a:txBody>
                    <a:bodyPr/>
                    <a:lstStyle/>
                    <a:p>
                      <a:r>
                        <a:rPr lang="en-US" dirty="0" smtClean="0"/>
                        <a:t>22.5</a:t>
                      </a:r>
                      <a:endParaRPr lang="en-US" dirty="0"/>
                    </a:p>
                  </a:txBody>
                  <a:tcPr/>
                </a:tc>
                <a:tc>
                  <a:txBody>
                    <a:bodyPr/>
                    <a:lstStyle/>
                    <a:p>
                      <a:r>
                        <a:rPr lang="en-US" dirty="0" smtClean="0"/>
                        <a:t>12-15</a:t>
                      </a:r>
                      <a:endParaRPr lang="en-US" dirty="0"/>
                    </a:p>
                  </a:txBody>
                  <a:tcPr/>
                </a:tc>
              </a:tr>
            </a:tbl>
          </a:graphicData>
        </a:graphic>
      </p:graphicFrame>
    </p:spTree>
    <p:extLst>
      <p:ext uri="{BB962C8B-B14F-4D97-AF65-F5344CB8AC3E}">
        <p14:creationId xmlns:p14="http://schemas.microsoft.com/office/powerpoint/2010/main" val="150712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Case answer:</a:t>
            </a:r>
            <a:endParaRPr lang="en-US" b="1" dirty="0">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1200532963"/>
              </p:ext>
            </p:extLst>
          </p:nvPr>
        </p:nvGraphicFramePr>
        <p:xfrm>
          <a:off x="1097279" y="1844959"/>
          <a:ext cx="10130164" cy="4410423"/>
        </p:xfrm>
        <a:graphic>
          <a:graphicData uri="http://schemas.openxmlformats.org/drawingml/2006/table">
            <a:tbl>
              <a:tblPr firstRow="1" bandRow="1">
                <a:tableStyleId>{5C22544A-7EE6-4342-B048-85BDC9FD1C3A}</a:tableStyleId>
              </a:tblPr>
              <a:tblGrid>
                <a:gridCol w="1179975"/>
                <a:gridCol w="965536"/>
                <a:gridCol w="1084871"/>
                <a:gridCol w="6899782"/>
              </a:tblGrid>
              <a:tr h="860430">
                <a:tc>
                  <a:txBody>
                    <a:bodyPr/>
                    <a:lstStyle/>
                    <a:p>
                      <a:pPr algn="ctr"/>
                      <a:r>
                        <a:rPr lang="en-US" dirty="0" smtClean="0"/>
                        <a:t>Blood</a:t>
                      </a:r>
                      <a:r>
                        <a:rPr lang="en-US" baseline="0" dirty="0" smtClean="0"/>
                        <a:t> gas analysis</a:t>
                      </a:r>
                      <a:endParaRPr lang="en-US" dirty="0"/>
                    </a:p>
                  </a:txBody>
                  <a:tcPr/>
                </a:tc>
                <a:tc>
                  <a:txBody>
                    <a:bodyPr/>
                    <a:lstStyle/>
                    <a:p>
                      <a:pPr algn="ctr"/>
                      <a:r>
                        <a:rPr lang="en-US" dirty="0" smtClean="0"/>
                        <a:t>Results</a:t>
                      </a:r>
                      <a:endParaRPr lang="en-US" dirty="0"/>
                    </a:p>
                  </a:txBody>
                  <a:tcPr/>
                </a:tc>
                <a:tc>
                  <a:txBody>
                    <a:bodyPr/>
                    <a:lstStyle/>
                    <a:p>
                      <a:pPr algn="ctr"/>
                      <a:r>
                        <a:rPr lang="en-US" dirty="0" smtClean="0"/>
                        <a:t>Ref.</a:t>
                      </a:r>
                      <a:r>
                        <a:rPr lang="en-US" baseline="0" dirty="0" smtClean="0"/>
                        <a:t> range</a:t>
                      </a:r>
                      <a:endParaRPr lang="en-US" dirty="0"/>
                    </a:p>
                  </a:txBody>
                  <a:tcPr/>
                </a:tc>
                <a:tc>
                  <a:txBody>
                    <a:bodyPr/>
                    <a:lstStyle/>
                    <a:p>
                      <a:r>
                        <a:rPr lang="en-US" dirty="0" smtClean="0"/>
                        <a:t>Comment</a:t>
                      </a:r>
                      <a:endParaRPr lang="en-US" dirty="0"/>
                    </a:p>
                  </a:txBody>
                  <a:tcPr/>
                </a:tc>
              </a:tr>
              <a:tr h="532473">
                <a:tc>
                  <a:txBody>
                    <a:bodyPr/>
                    <a:lstStyle/>
                    <a:p>
                      <a:r>
                        <a:rPr lang="en-US" dirty="0" smtClean="0"/>
                        <a:t>H</a:t>
                      </a:r>
                      <a:r>
                        <a:rPr lang="en-US" baseline="30000" dirty="0" smtClean="0"/>
                        <a:t>+</a:t>
                      </a:r>
                      <a:r>
                        <a:rPr lang="en-US" dirty="0" smtClean="0"/>
                        <a:t> (</a:t>
                      </a:r>
                      <a:r>
                        <a:rPr lang="en-US" dirty="0" err="1" smtClean="0"/>
                        <a:t>nM</a:t>
                      </a:r>
                      <a:r>
                        <a:rPr lang="en-US" dirty="0" smtClean="0"/>
                        <a:t>)</a:t>
                      </a:r>
                    </a:p>
                  </a:txBody>
                  <a:tcPr/>
                </a:tc>
                <a:tc>
                  <a:txBody>
                    <a:bodyPr/>
                    <a:lstStyle/>
                    <a:p>
                      <a:r>
                        <a:rPr lang="en-US" dirty="0" smtClean="0"/>
                        <a:t>97</a:t>
                      </a:r>
                      <a:endParaRPr lang="en-US" dirty="0"/>
                    </a:p>
                  </a:txBody>
                  <a:tcPr/>
                </a:tc>
                <a:tc>
                  <a:txBody>
                    <a:bodyPr/>
                    <a:lstStyle/>
                    <a:p>
                      <a:r>
                        <a:rPr lang="en-US" dirty="0" smtClean="0"/>
                        <a:t>37-45</a:t>
                      </a:r>
                      <a:endParaRPr lang="en-US" dirty="0"/>
                    </a:p>
                  </a:txBody>
                  <a:tcPr/>
                </a:tc>
                <a:tc>
                  <a:txBody>
                    <a:bodyPr/>
                    <a:lstStyle/>
                    <a:p>
                      <a:pPr algn="just"/>
                      <a:r>
                        <a:rPr lang="en-US" dirty="0" smtClean="0"/>
                        <a:t>acidosis (high [H</a:t>
                      </a:r>
                      <a:r>
                        <a:rPr lang="en-US" baseline="30000" dirty="0" smtClean="0"/>
                        <a:t>+</a:t>
                      </a:r>
                      <a:r>
                        <a:rPr lang="en-US" dirty="0" smtClean="0"/>
                        <a:t>] and low</a:t>
                      </a:r>
                      <a:r>
                        <a:rPr lang="en-US" baseline="0" dirty="0" smtClean="0"/>
                        <a:t> pH</a:t>
                      </a:r>
                      <a:r>
                        <a:rPr lang="en-US" dirty="0" smtClean="0"/>
                        <a:t>). </a:t>
                      </a:r>
                      <a:endParaRPr lang="en-US" dirty="0"/>
                    </a:p>
                  </a:txBody>
                  <a:tcPr/>
                </a:tc>
              </a:tr>
              <a:tr h="602301">
                <a:tc>
                  <a:txBody>
                    <a:bodyPr/>
                    <a:lstStyle/>
                    <a:p>
                      <a:r>
                        <a:rPr lang="en-US" dirty="0" smtClean="0"/>
                        <a:t>PCO</a:t>
                      </a:r>
                      <a:r>
                        <a:rPr lang="en-US" baseline="-25000" dirty="0" smtClean="0"/>
                        <a:t>2</a:t>
                      </a:r>
                      <a:r>
                        <a:rPr lang="en-US" baseline="0" dirty="0" smtClean="0"/>
                        <a:t> (</a:t>
                      </a:r>
                      <a:r>
                        <a:rPr lang="en-US" baseline="0" dirty="0" err="1" smtClean="0"/>
                        <a:t>kPa</a:t>
                      </a:r>
                      <a:r>
                        <a:rPr lang="en-US" baseline="0" dirty="0" smtClean="0"/>
                        <a:t>)</a:t>
                      </a:r>
                      <a:endParaRPr lang="en-US" dirty="0"/>
                    </a:p>
                  </a:txBody>
                  <a:tcPr/>
                </a:tc>
                <a:tc>
                  <a:txBody>
                    <a:bodyPr/>
                    <a:lstStyle/>
                    <a:p>
                      <a:r>
                        <a:rPr lang="en-US" dirty="0" smtClean="0"/>
                        <a:t>21.8</a:t>
                      </a:r>
                      <a:endParaRPr lang="en-US" dirty="0"/>
                    </a:p>
                  </a:txBody>
                  <a:tcPr/>
                </a:tc>
                <a:tc>
                  <a:txBody>
                    <a:bodyPr/>
                    <a:lstStyle/>
                    <a:p>
                      <a:r>
                        <a:rPr lang="en-US" dirty="0" smtClean="0"/>
                        <a:t>4.5-6</a:t>
                      </a:r>
                      <a:endParaRPr lang="en-US" dirty="0"/>
                    </a:p>
                  </a:txBody>
                  <a:tcPr/>
                </a:tc>
                <a:tc>
                  <a:txBody>
                    <a:bodyPr/>
                    <a:lstStyle/>
                    <a:p>
                      <a:pPr algn="just"/>
                      <a:r>
                        <a:rPr lang="en-US" dirty="0" smtClean="0"/>
                        <a:t>Respiratory acidosis (the only acidosis where both the pCO</a:t>
                      </a:r>
                      <a:r>
                        <a:rPr lang="en-US" baseline="-25000" dirty="0" smtClean="0"/>
                        <a:t>2</a:t>
                      </a:r>
                      <a:r>
                        <a:rPr lang="en-US" dirty="0" smtClean="0"/>
                        <a:t> and HCO</a:t>
                      </a:r>
                      <a:r>
                        <a:rPr lang="en-US" baseline="-25000" dirty="0" smtClean="0"/>
                        <a:t>3</a:t>
                      </a:r>
                      <a:r>
                        <a:rPr lang="en-US" baseline="30000" dirty="0" smtClean="0"/>
                        <a:t>-</a:t>
                      </a:r>
                      <a:r>
                        <a:rPr lang="en-US" dirty="0" smtClean="0"/>
                        <a:t> are high)</a:t>
                      </a:r>
                      <a:endParaRPr lang="en-US" dirty="0"/>
                    </a:p>
                  </a:txBody>
                  <a:tcPr/>
                </a:tc>
              </a:tr>
              <a:tr h="852299">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42</a:t>
                      </a:r>
                      <a:endParaRPr lang="en-US" dirty="0"/>
                    </a:p>
                  </a:txBody>
                  <a:tcPr/>
                </a:tc>
                <a:tc>
                  <a:txBody>
                    <a:bodyPr/>
                    <a:lstStyle/>
                    <a:p>
                      <a:r>
                        <a:rPr lang="en-US" dirty="0" smtClean="0"/>
                        <a:t>21-29</a:t>
                      </a:r>
                      <a:endParaRPr lang="en-US"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t>Because the renal compensation by retention of HCO</a:t>
                      </a:r>
                      <a:r>
                        <a:rPr lang="en-US" baseline="-25000" dirty="0" smtClean="0"/>
                        <a:t>3</a:t>
                      </a:r>
                      <a:r>
                        <a:rPr lang="en-US" baseline="30000" dirty="0" smtClean="0"/>
                        <a:t>-</a:t>
                      </a:r>
                      <a:r>
                        <a:rPr lang="en-US" dirty="0" smtClean="0"/>
                        <a:t> requires few days to be maximum, this cannot be the reason for her high HCO</a:t>
                      </a:r>
                      <a:r>
                        <a:rPr lang="en-US" baseline="-25000" dirty="0" smtClean="0"/>
                        <a:t>3</a:t>
                      </a:r>
                      <a:r>
                        <a:rPr lang="en-US" baseline="30000" dirty="0" smtClean="0"/>
                        <a:t>-</a:t>
                      </a:r>
                      <a:r>
                        <a:rPr lang="en-US" dirty="0" smtClean="0"/>
                        <a:t>, since her recent illness is short in time despite her long history  of chest complaints.</a:t>
                      </a:r>
                    </a:p>
                  </a:txBody>
                  <a:tcPr/>
                </a:tc>
              </a:tr>
              <a:tr h="1107988">
                <a:tc>
                  <a:txBody>
                    <a:bodyPr/>
                    <a:lstStyle/>
                    <a:p>
                      <a:r>
                        <a:rPr lang="en-US" dirty="0" smtClean="0"/>
                        <a:t>PO</a:t>
                      </a:r>
                      <a:r>
                        <a:rPr lang="en-US" baseline="-25000" dirty="0" smtClean="0"/>
                        <a:t>2</a:t>
                      </a:r>
                      <a:endParaRPr lang="en-US" baseline="-25000" dirty="0"/>
                    </a:p>
                  </a:txBody>
                  <a:tcPr/>
                </a:tc>
                <a:tc>
                  <a:txBody>
                    <a:bodyPr/>
                    <a:lstStyle/>
                    <a:p>
                      <a:r>
                        <a:rPr lang="en-US" dirty="0" smtClean="0"/>
                        <a:t>22.5</a:t>
                      </a:r>
                      <a:endParaRPr lang="en-US" dirty="0"/>
                    </a:p>
                  </a:txBody>
                  <a:tcPr/>
                </a:tc>
                <a:tc>
                  <a:txBody>
                    <a:bodyPr/>
                    <a:lstStyle/>
                    <a:p>
                      <a:r>
                        <a:rPr lang="en-US" dirty="0" smtClean="0"/>
                        <a:t>12-15</a:t>
                      </a:r>
                      <a:endParaRPr lang="en-US" dirty="0"/>
                    </a:p>
                  </a:txBody>
                  <a:tcPr/>
                </a:tc>
                <a:tc>
                  <a:txBody>
                    <a:bodyPr/>
                    <a:lstStyle/>
                    <a:p>
                      <a:pPr algn="just"/>
                      <a:r>
                        <a:rPr lang="en-US" sz="1800" kern="1200" dirty="0" smtClean="0">
                          <a:solidFill>
                            <a:schemeClr val="dk1"/>
                          </a:solidFill>
                          <a:effectLst/>
                          <a:latin typeface="+mn-lt"/>
                          <a:ea typeface="+mn-ea"/>
                          <a:cs typeface="+mn-cs"/>
                        </a:rPr>
                        <a:t>Alveolar PO</a:t>
                      </a:r>
                      <a:r>
                        <a:rPr lang="en-US" sz="1800" kern="1200" baseline="-25000" dirty="0" smtClean="0">
                          <a:solidFill>
                            <a:schemeClr val="dk1"/>
                          </a:solidFill>
                          <a:effectLst/>
                          <a:latin typeface="+mn-lt"/>
                          <a:ea typeface="+mn-ea"/>
                          <a:cs typeface="+mn-cs"/>
                        </a:rPr>
                        <a:t>2</a:t>
                      </a:r>
                      <a:r>
                        <a:rPr lang="en-US" sz="1800" kern="1200" dirty="0" smtClean="0">
                          <a:solidFill>
                            <a:schemeClr val="dk1"/>
                          </a:solidFill>
                          <a:effectLst/>
                          <a:latin typeface="+mn-lt"/>
                          <a:ea typeface="+mn-ea"/>
                          <a:cs typeface="+mn-cs"/>
                        </a:rPr>
                        <a:t> must be greater than arterial PO</a:t>
                      </a:r>
                      <a:r>
                        <a:rPr lang="en-US" sz="1800" kern="1200" baseline="-25000" dirty="0" smtClean="0">
                          <a:solidFill>
                            <a:schemeClr val="dk1"/>
                          </a:solidFill>
                          <a:effectLst/>
                          <a:latin typeface="+mn-lt"/>
                          <a:ea typeface="+mn-ea"/>
                          <a:cs typeface="+mn-cs"/>
                        </a:rPr>
                        <a:t>2</a:t>
                      </a:r>
                      <a:r>
                        <a:rPr lang="en-US" sz="1800" kern="1200" dirty="0" smtClean="0">
                          <a:solidFill>
                            <a:schemeClr val="dk1"/>
                          </a:solidFill>
                          <a:effectLst/>
                          <a:latin typeface="+mn-lt"/>
                          <a:ea typeface="+mn-ea"/>
                          <a:cs typeface="+mn-cs"/>
                        </a:rPr>
                        <a:t>, so it was possible to conclude that the patient must have been breathing O</a:t>
                      </a:r>
                      <a:r>
                        <a:rPr lang="en-US" sz="1800" kern="1200" baseline="-25000" dirty="0" smtClean="0">
                          <a:solidFill>
                            <a:schemeClr val="dk1"/>
                          </a:solidFill>
                          <a:effectLst/>
                          <a:latin typeface="+mn-lt"/>
                          <a:ea typeface="+mn-ea"/>
                          <a:cs typeface="+mn-cs"/>
                        </a:rPr>
                        <a:t>2</a:t>
                      </a:r>
                      <a:r>
                        <a:rPr lang="en-US" sz="1800" kern="1200" dirty="0" smtClean="0">
                          <a:solidFill>
                            <a:schemeClr val="dk1"/>
                          </a:solidFill>
                          <a:effectLst/>
                          <a:latin typeface="+mn-lt"/>
                          <a:ea typeface="+mn-ea"/>
                          <a:cs typeface="+mn-cs"/>
                        </a:rPr>
                        <a:t> at a concentration of at least 40%. On checking, it was found that the wrong mask had been fitted, and that O</a:t>
                      </a:r>
                      <a:r>
                        <a:rPr lang="en-US" sz="1800" kern="1200" baseline="-25000" dirty="0" smtClean="0">
                          <a:solidFill>
                            <a:schemeClr val="dk1"/>
                          </a:solidFill>
                          <a:effectLst/>
                          <a:latin typeface="+mn-lt"/>
                          <a:ea typeface="+mn-ea"/>
                          <a:cs typeface="+mn-cs"/>
                        </a:rPr>
                        <a:t>2</a:t>
                      </a:r>
                      <a:r>
                        <a:rPr lang="en-US" sz="1800" kern="1200" dirty="0" smtClean="0">
                          <a:solidFill>
                            <a:schemeClr val="dk1"/>
                          </a:solidFill>
                          <a:effectLst/>
                          <a:latin typeface="+mn-lt"/>
                          <a:ea typeface="+mn-ea"/>
                          <a:cs typeface="+mn-cs"/>
                        </a:rPr>
                        <a:t> was being delivered at 60%. </a:t>
                      </a:r>
                      <a:endParaRPr lang="en-US" dirty="0"/>
                    </a:p>
                  </a:txBody>
                  <a:tcPr/>
                </a:tc>
              </a:tr>
            </a:tbl>
          </a:graphicData>
        </a:graphic>
      </p:graphicFrame>
      <p:sp>
        <p:nvSpPr>
          <p:cNvPr id="5" name="Rectangle 4"/>
          <p:cNvSpPr/>
          <p:nvPr/>
        </p:nvSpPr>
        <p:spPr>
          <a:xfrm>
            <a:off x="3262364" y="3238848"/>
            <a:ext cx="658907" cy="104378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38647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45733"/>
            <a:ext cx="10058400" cy="4404595"/>
          </a:xfrm>
        </p:spPr>
        <p:txBody>
          <a:bodyPr>
            <a:normAutofit lnSpcReduction="10000"/>
          </a:bodyPr>
          <a:lstStyle/>
          <a:p>
            <a:pPr>
              <a:lnSpc>
                <a:spcPct val="110000"/>
              </a:lnSpc>
            </a:pPr>
            <a:r>
              <a:rPr lang="en-US" dirty="0" smtClean="0"/>
              <a:t>A young man sustained injury to the chest in a road traffic accident. Effective ventilation was compromised by a large flail segment. </a:t>
            </a:r>
          </a:p>
          <a:p>
            <a:pPr>
              <a:lnSpc>
                <a:spcPct val="110000"/>
              </a:lnSpc>
            </a:pPr>
            <a:r>
              <a:rPr lang="en-US" dirty="0" smtClean="0"/>
              <a:t>Investigations: </a:t>
            </a:r>
          </a:p>
          <a:p>
            <a:endParaRPr lang="en-US" dirty="0"/>
          </a:p>
          <a:p>
            <a:endParaRPr lang="en-US" dirty="0" smtClean="0"/>
          </a:p>
          <a:p>
            <a:endParaRPr lang="en-US" dirty="0"/>
          </a:p>
          <a:p>
            <a:endParaRPr lang="en-US" dirty="0" smtClean="0"/>
          </a:p>
          <a:p>
            <a:endParaRPr lang="en-US" dirty="0" smtClean="0"/>
          </a:p>
          <a:p>
            <a:endParaRPr lang="en-US" dirty="0"/>
          </a:p>
          <a:p>
            <a:r>
              <a:rPr lang="en-US" b="1" dirty="0" smtClean="0"/>
              <a:t>What is your comment?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60124655"/>
              </p:ext>
            </p:extLst>
          </p:nvPr>
        </p:nvGraphicFramePr>
        <p:xfrm>
          <a:off x="2742929" y="3188579"/>
          <a:ext cx="6096000" cy="21234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Arterial</a:t>
                      </a:r>
                      <a:r>
                        <a:rPr lang="en-US" baseline="0" dirty="0" smtClean="0"/>
                        <a:t> blood parameter</a:t>
                      </a:r>
                      <a:endParaRPr lang="en-US" dirty="0"/>
                    </a:p>
                  </a:txBody>
                  <a:tcPr/>
                </a:tc>
                <a:tc>
                  <a:txBody>
                    <a:bodyPr/>
                    <a:lstStyle/>
                    <a:p>
                      <a:pPr algn="ctr"/>
                      <a:r>
                        <a:rPr lang="en-US" dirty="0" smtClean="0"/>
                        <a:t>value</a:t>
                      </a:r>
                      <a:endParaRPr lang="en-US" dirty="0"/>
                    </a:p>
                  </a:txBody>
                  <a:tcPr/>
                </a:tc>
                <a:tc>
                  <a:txBody>
                    <a:bodyPr/>
                    <a:lstStyle/>
                    <a:p>
                      <a:pPr algn="ctr"/>
                      <a:r>
                        <a:rPr lang="en-US" dirty="0" smtClean="0"/>
                        <a:t>Reference</a:t>
                      </a:r>
                      <a:r>
                        <a:rPr lang="en-US" baseline="0" dirty="0" smtClean="0"/>
                        <a:t> range</a:t>
                      </a:r>
                      <a:endParaRPr lang="en-US" dirty="0"/>
                    </a:p>
                  </a:txBody>
                  <a:tcPr/>
                </a:tc>
              </a:tr>
              <a:tr h="370840">
                <a:tc>
                  <a:txBody>
                    <a:bodyPr/>
                    <a:lstStyle/>
                    <a:p>
                      <a:r>
                        <a:rPr lang="en-US" dirty="0" smtClean="0"/>
                        <a:t>PO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8</a:t>
                      </a:r>
                      <a:endParaRPr lang="en-US" dirty="0"/>
                    </a:p>
                  </a:txBody>
                  <a:tcPr/>
                </a:tc>
                <a:tc>
                  <a:txBody>
                    <a:bodyPr/>
                    <a:lstStyle/>
                    <a:p>
                      <a:r>
                        <a:rPr lang="en-US" dirty="0" smtClean="0"/>
                        <a:t>12-15</a:t>
                      </a:r>
                      <a:endParaRPr lang="en-US" dirty="0"/>
                    </a:p>
                  </a:txBody>
                  <a:tcPr/>
                </a:tc>
              </a:tr>
              <a:tr h="370840">
                <a:tc>
                  <a:txBody>
                    <a:bodyPr/>
                    <a:lstStyle/>
                    <a:p>
                      <a:r>
                        <a:rPr lang="en-US" dirty="0" smtClean="0"/>
                        <a:t>PCO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8</a:t>
                      </a:r>
                      <a:endParaRPr lang="en-US" dirty="0"/>
                    </a:p>
                  </a:txBody>
                  <a:tcPr/>
                </a:tc>
                <a:tc>
                  <a:txBody>
                    <a:bodyPr/>
                    <a:lstStyle/>
                    <a:p>
                      <a:r>
                        <a:rPr lang="en-US" dirty="0" smtClean="0"/>
                        <a:t>4.5-6</a:t>
                      </a:r>
                      <a:endParaRPr lang="en-US" dirty="0"/>
                    </a:p>
                  </a:txBody>
                  <a:tcPr/>
                </a:tc>
              </a:tr>
              <a:tr h="370840">
                <a:tc>
                  <a:txBody>
                    <a:bodyPr/>
                    <a:lstStyle/>
                    <a:p>
                      <a:r>
                        <a:rPr lang="en-US" dirty="0" smtClean="0"/>
                        <a:t>[H</a:t>
                      </a:r>
                      <a:r>
                        <a:rPr lang="en-US" baseline="30000" dirty="0" smtClean="0"/>
                        <a:t>+</a:t>
                      </a:r>
                      <a:r>
                        <a:rPr lang="en-US" dirty="0" smtClean="0"/>
                        <a:t>] </a:t>
                      </a:r>
                      <a:r>
                        <a:rPr lang="en-US" dirty="0" err="1" smtClean="0"/>
                        <a:t>nM</a:t>
                      </a:r>
                      <a:endParaRPr lang="en-US" dirty="0"/>
                    </a:p>
                  </a:txBody>
                  <a:tcPr/>
                </a:tc>
                <a:tc>
                  <a:txBody>
                    <a:bodyPr/>
                    <a:lstStyle/>
                    <a:p>
                      <a:r>
                        <a:rPr lang="en-US" dirty="0" smtClean="0"/>
                        <a:t>58</a:t>
                      </a:r>
                      <a:endParaRPr lang="en-US" dirty="0"/>
                    </a:p>
                  </a:txBody>
                  <a:tcPr/>
                </a:tc>
                <a:tc>
                  <a:txBody>
                    <a:bodyPr/>
                    <a:lstStyle/>
                    <a:p>
                      <a:r>
                        <a:rPr lang="en-US" dirty="0" smtClean="0"/>
                        <a:t>37-45</a:t>
                      </a:r>
                      <a:endParaRPr lang="en-US" dirty="0"/>
                    </a:p>
                  </a:txBody>
                  <a:tcPr/>
                </a:tc>
              </a:tr>
              <a:tr h="370840">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25</a:t>
                      </a:r>
                      <a:endParaRPr lang="en-US" dirty="0"/>
                    </a:p>
                  </a:txBody>
                  <a:tcPr/>
                </a:tc>
                <a:tc>
                  <a:txBody>
                    <a:bodyPr/>
                    <a:lstStyle/>
                    <a:p>
                      <a:r>
                        <a:rPr lang="en-US" dirty="0" smtClean="0"/>
                        <a:t>21-29</a:t>
                      </a:r>
                      <a:endParaRPr lang="en-US" dirty="0"/>
                    </a:p>
                  </a:txBody>
                  <a:tcPr/>
                </a:tc>
              </a:tr>
            </a:tbl>
          </a:graphicData>
        </a:graphic>
      </p:graphicFrame>
      <p:sp>
        <p:nvSpPr>
          <p:cNvPr id="6" name="Title 1"/>
          <p:cNvSpPr>
            <a:spLocks noGrp="1"/>
          </p:cNvSpPr>
          <p:nvPr>
            <p:ph type="title"/>
          </p:nvPr>
        </p:nvSpPr>
        <p:spPr>
          <a:xfrm>
            <a:off x="1097280" y="286603"/>
            <a:ext cx="10058400" cy="1450757"/>
          </a:xfrm>
        </p:spPr>
        <p:txBody>
          <a:bodyPr/>
          <a:lstStyle/>
          <a:p>
            <a:r>
              <a:rPr lang="en-US" b="1" dirty="0" smtClean="0">
                <a:latin typeface="+mn-lt"/>
              </a:rPr>
              <a:t>Case 2</a:t>
            </a:r>
            <a:endParaRPr lang="en-US" b="1" dirty="0">
              <a:latin typeface="+mn-lt"/>
            </a:endParaRPr>
          </a:p>
        </p:txBody>
      </p:sp>
    </p:spTree>
    <p:extLst>
      <p:ext uri="{BB962C8B-B14F-4D97-AF65-F5344CB8AC3E}">
        <p14:creationId xmlns:p14="http://schemas.microsoft.com/office/powerpoint/2010/main" val="2420852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1711427874"/>
              </p:ext>
            </p:extLst>
          </p:nvPr>
        </p:nvGraphicFramePr>
        <p:xfrm>
          <a:off x="1216432" y="1280151"/>
          <a:ext cx="3688077" cy="5029200"/>
        </p:xfrm>
        <a:graphic>
          <a:graphicData uri="http://schemas.openxmlformats.org/drawingml/2006/table">
            <a:tbl>
              <a:tblPr firstRow="1" bandRow="1">
                <a:tableStyleId>{5C22544A-7EE6-4342-B048-85BDC9FD1C3A}</a:tableStyleId>
              </a:tblPr>
              <a:tblGrid>
                <a:gridCol w="1875903"/>
                <a:gridCol w="1812174"/>
              </a:tblGrid>
              <a:tr h="369777">
                <a:tc gridSpan="2">
                  <a:txBody>
                    <a:bodyPr/>
                    <a:lstStyle/>
                    <a:p>
                      <a:r>
                        <a:rPr lang="en-US" sz="2400" dirty="0" smtClean="0"/>
                        <a:t>Conversion from pH to [H</a:t>
                      </a:r>
                      <a:r>
                        <a:rPr lang="en-US" sz="2400" baseline="30000" dirty="0" smtClean="0"/>
                        <a:t>+ </a:t>
                      </a:r>
                      <a:r>
                        <a:rPr lang="en-US" sz="2400" dirty="0" smtClean="0"/>
                        <a:t>]</a:t>
                      </a:r>
                      <a:endParaRPr lang="en-US" sz="2400" dirty="0"/>
                    </a:p>
                  </a:txBody>
                  <a:tcPr>
                    <a:solidFill>
                      <a:schemeClr val="accent2"/>
                    </a:solidFill>
                  </a:tcPr>
                </a:tc>
                <a:tc hMerge="1">
                  <a:txBody>
                    <a:bodyPr/>
                    <a:lstStyle/>
                    <a:p>
                      <a:endParaRPr lang="en-US" dirty="0"/>
                    </a:p>
                  </a:txBody>
                  <a:tcPr>
                    <a:solidFill>
                      <a:schemeClr val="accent2"/>
                    </a:solidFill>
                  </a:tcPr>
                </a:tc>
              </a:tr>
              <a:tr h="3284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pH</a:t>
                      </a:r>
                    </a:p>
                  </a:txBody>
                  <a:tcPr>
                    <a:solidFill>
                      <a:schemeClr val="accent1"/>
                    </a:solidFill>
                  </a:tcPr>
                </a:tc>
                <a:tc>
                  <a:txBody>
                    <a:bodyPr/>
                    <a:lstStyle/>
                    <a:p>
                      <a:pPr marL="0" algn="l" defTabSz="914400" rtl="0" eaLnBrk="1" latinLnBrk="0" hangingPunct="1"/>
                      <a:r>
                        <a:rPr lang="en-US" sz="2400" dirty="0" smtClean="0"/>
                        <a:t>[H</a:t>
                      </a:r>
                      <a:r>
                        <a:rPr lang="en-US" sz="2400" baseline="30000" dirty="0" smtClean="0"/>
                        <a:t>+ </a:t>
                      </a:r>
                      <a:r>
                        <a:rPr lang="en-US" sz="2400" dirty="0" smtClean="0"/>
                        <a:t>]</a:t>
                      </a:r>
                      <a:r>
                        <a:rPr lang="en-US" sz="2400" baseline="0" dirty="0" smtClean="0"/>
                        <a:t> </a:t>
                      </a:r>
                      <a:r>
                        <a:rPr lang="en-US" sz="2400" baseline="0" dirty="0" err="1" smtClean="0"/>
                        <a:t>nM</a:t>
                      </a:r>
                      <a:endParaRPr lang="en-US" sz="2400" b="1" kern="1200" dirty="0">
                        <a:solidFill>
                          <a:schemeClr val="lt1"/>
                        </a:solidFill>
                        <a:latin typeface="+mn-lt"/>
                        <a:ea typeface="+mn-ea"/>
                        <a:cs typeface="+mn-cs"/>
                      </a:endParaRPr>
                    </a:p>
                  </a:txBody>
                  <a:tcPr>
                    <a:solidFill>
                      <a:schemeClr val="accent1"/>
                    </a:solidFill>
                  </a:tcPr>
                </a:tc>
              </a:tr>
              <a:tr h="369777">
                <a:tc>
                  <a:txBody>
                    <a:bodyPr/>
                    <a:lstStyle/>
                    <a:p>
                      <a:r>
                        <a:rPr lang="en-US" sz="2400" dirty="0" smtClean="0"/>
                        <a:t>7.7</a:t>
                      </a:r>
                      <a:endParaRPr lang="en-US" sz="2400" dirty="0"/>
                    </a:p>
                  </a:txBody>
                  <a:tcPr/>
                </a:tc>
                <a:tc>
                  <a:txBody>
                    <a:bodyPr/>
                    <a:lstStyle/>
                    <a:p>
                      <a:r>
                        <a:rPr lang="en-US" sz="2400" dirty="0" smtClean="0"/>
                        <a:t>20</a:t>
                      </a:r>
                      <a:endParaRPr lang="en-US" sz="2400" dirty="0"/>
                    </a:p>
                  </a:txBody>
                  <a:tcPr/>
                </a:tc>
              </a:tr>
              <a:tr h="369777">
                <a:tc>
                  <a:txBody>
                    <a:bodyPr/>
                    <a:lstStyle/>
                    <a:p>
                      <a:r>
                        <a:rPr lang="en-US" sz="2400" dirty="0" smtClean="0"/>
                        <a:t>7.65</a:t>
                      </a:r>
                      <a:endParaRPr lang="en-US" sz="2400" dirty="0"/>
                    </a:p>
                  </a:txBody>
                  <a:tcPr/>
                </a:tc>
                <a:tc>
                  <a:txBody>
                    <a:bodyPr/>
                    <a:lstStyle/>
                    <a:p>
                      <a:r>
                        <a:rPr lang="en-US" sz="2400" dirty="0" smtClean="0"/>
                        <a:t>22</a:t>
                      </a:r>
                      <a:endParaRPr lang="en-US" sz="2400" dirty="0"/>
                    </a:p>
                  </a:txBody>
                  <a:tcPr/>
                </a:tc>
              </a:tr>
              <a:tr h="369777">
                <a:tc>
                  <a:txBody>
                    <a:bodyPr/>
                    <a:lstStyle/>
                    <a:p>
                      <a:r>
                        <a:rPr lang="en-US" sz="2400" dirty="0" smtClean="0"/>
                        <a:t>7.6</a:t>
                      </a:r>
                      <a:endParaRPr lang="en-US" sz="2400" dirty="0"/>
                    </a:p>
                  </a:txBody>
                  <a:tcPr/>
                </a:tc>
                <a:tc>
                  <a:txBody>
                    <a:bodyPr/>
                    <a:lstStyle/>
                    <a:p>
                      <a:r>
                        <a:rPr lang="en-US" sz="2400" dirty="0" smtClean="0"/>
                        <a:t>25</a:t>
                      </a:r>
                      <a:endParaRPr lang="en-US" sz="2400" dirty="0"/>
                    </a:p>
                  </a:txBody>
                  <a:tcPr/>
                </a:tc>
              </a:tr>
              <a:tr h="369777">
                <a:tc>
                  <a:txBody>
                    <a:bodyPr/>
                    <a:lstStyle/>
                    <a:p>
                      <a:r>
                        <a:rPr lang="en-US" sz="2400" dirty="0" smtClean="0"/>
                        <a:t>7.55</a:t>
                      </a:r>
                      <a:endParaRPr lang="en-US" sz="2400" dirty="0"/>
                    </a:p>
                  </a:txBody>
                  <a:tcPr/>
                </a:tc>
                <a:tc>
                  <a:txBody>
                    <a:bodyPr/>
                    <a:lstStyle/>
                    <a:p>
                      <a:r>
                        <a:rPr lang="en-US" sz="2400" dirty="0" smtClean="0"/>
                        <a:t>28</a:t>
                      </a:r>
                      <a:endParaRPr lang="en-US" sz="2400" dirty="0"/>
                    </a:p>
                  </a:txBody>
                  <a:tcPr/>
                </a:tc>
              </a:tr>
              <a:tr h="369777">
                <a:tc>
                  <a:txBody>
                    <a:bodyPr/>
                    <a:lstStyle/>
                    <a:p>
                      <a:r>
                        <a:rPr lang="en-US" sz="2400" dirty="0" smtClean="0"/>
                        <a:t>7.5</a:t>
                      </a:r>
                      <a:endParaRPr lang="en-US" sz="2400" dirty="0"/>
                    </a:p>
                  </a:txBody>
                  <a:tcPr/>
                </a:tc>
                <a:tc>
                  <a:txBody>
                    <a:bodyPr/>
                    <a:lstStyle/>
                    <a:p>
                      <a:r>
                        <a:rPr lang="en-US" sz="2400" dirty="0" smtClean="0"/>
                        <a:t>31</a:t>
                      </a:r>
                      <a:endParaRPr lang="en-US" sz="2400" dirty="0"/>
                    </a:p>
                  </a:txBody>
                  <a:tcPr/>
                </a:tc>
              </a:tr>
              <a:tr h="369777">
                <a:tc>
                  <a:txBody>
                    <a:bodyPr/>
                    <a:lstStyle/>
                    <a:p>
                      <a:r>
                        <a:rPr lang="en-US" sz="2400" dirty="0" smtClean="0"/>
                        <a:t>7.45</a:t>
                      </a:r>
                      <a:endParaRPr lang="en-US" sz="2400" dirty="0"/>
                    </a:p>
                  </a:txBody>
                  <a:tcPr/>
                </a:tc>
                <a:tc>
                  <a:txBody>
                    <a:bodyPr/>
                    <a:lstStyle/>
                    <a:p>
                      <a:r>
                        <a:rPr lang="en-US" sz="2400" dirty="0" smtClean="0"/>
                        <a:t>35</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7.4</a:t>
                      </a:r>
                      <a:endParaRPr lang="en-US" sz="2400" dirty="0"/>
                    </a:p>
                  </a:txBody>
                  <a:tcPr/>
                </a:tc>
                <a:tc>
                  <a:txBody>
                    <a:bodyPr/>
                    <a:lstStyle/>
                    <a:p>
                      <a:r>
                        <a:rPr lang="en-US" sz="2400" dirty="0" smtClean="0"/>
                        <a:t>40</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7.35</a:t>
                      </a:r>
                      <a:endParaRPr lang="en-US" sz="2400" dirty="0"/>
                    </a:p>
                  </a:txBody>
                  <a:tcPr/>
                </a:tc>
                <a:tc>
                  <a:txBody>
                    <a:bodyPr/>
                    <a:lstStyle/>
                    <a:p>
                      <a:r>
                        <a:rPr lang="en-US" sz="2400" dirty="0" smtClean="0"/>
                        <a:t>45</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7.3</a:t>
                      </a:r>
                      <a:endParaRPr lang="en-US" sz="2400" dirty="0"/>
                    </a:p>
                  </a:txBody>
                  <a:tcPr/>
                </a:tc>
                <a:tc>
                  <a:txBody>
                    <a:bodyPr/>
                    <a:lstStyle/>
                    <a:p>
                      <a:r>
                        <a:rPr lang="en-US" sz="2400" dirty="0" smtClean="0"/>
                        <a:t>50</a:t>
                      </a:r>
                      <a:endParaRPr lang="en-US" sz="2400" dirty="0"/>
                    </a:p>
                  </a:txBody>
                  <a:tcPr/>
                </a:tc>
              </a:tr>
            </a:tbl>
          </a:graphicData>
        </a:graphic>
      </p:graphicFrame>
      <p:sp>
        <p:nvSpPr>
          <p:cNvPr id="7" name="Content Placeholder 6"/>
          <p:cNvSpPr>
            <a:spLocks noGrp="1"/>
          </p:cNvSpPr>
          <p:nvPr>
            <p:ph idx="1"/>
          </p:nvPr>
        </p:nvSpPr>
        <p:spPr>
          <a:xfrm>
            <a:off x="781396" y="232757"/>
            <a:ext cx="10424160" cy="1180407"/>
          </a:xfrm>
        </p:spPr>
        <p:txBody>
          <a:bodyPr>
            <a:noAutofit/>
          </a:bodyPr>
          <a:lstStyle/>
          <a:p>
            <a:pPr algn="ctr"/>
            <a:r>
              <a:rPr lang="en-US" sz="3600" b="1" dirty="0" smtClean="0"/>
              <a:t>Conversion between pH and [H</a:t>
            </a:r>
            <a:r>
              <a:rPr lang="en-US" sz="3600" b="1" baseline="30000" dirty="0" smtClean="0"/>
              <a:t>+</a:t>
            </a:r>
            <a:r>
              <a:rPr lang="en-US" sz="3600" b="1" dirty="0" smtClean="0"/>
              <a:t>] for selected values within the limits compatible with life</a:t>
            </a:r>
            <a:endParaRPr lang="en-US" sz="3600" b="1" dirty="0"/>
          </a:p>
        </p:txBody>
      </p:sp>
      <p:graphicFrame>
        <p:nvGraphicFramePr>
          <p:cNvPr id="8" name="Content Placeholder 3"/>
          <p:cNvGraphicFramePr>
            <a:graphicFrameLocks/>
          </p:cNvGraphicFramePr>
          <p:nvPr>
            <p:extLst>
              <p:ext uri="{D42A27DB-BD31-4B8C-83A1-F6EECF244321}">
                <p14:modId xmlns:p14="http://schemas.microsoft.com/office/powerpoint/2010/main" val="1326413446"/>
              </p:ext>
            </p:extLst>
          </p:nvPr>
        </p:nvGraphicFramePr>
        <p:xfrm>
          <a:off x="6522723" y="1271841"/>
          <a:ext cx="3688077" cy="5029200"/>
        </p:xfrm>
        <a:graphic>
          <a:graphicData uri="http://schemas.openxmlformats.org/drawingml/2006/table">
            <a:tbl>
              <a:tblPr firstRow="1" bandRow="1">
                <a:tableStyleId>{5C22544A-7EE6-4342-B048-85BDC9FD1C3A}</a:tableStyleId>
              </a:tblPr>
              <a:tblGrid>
                <a:gridCol w="1875903"/>
                <a:gridCol w="1812174"/>
              </a:tblGrid>
              <a:tr h="369777">
                <a:tc gridSpan="2">
                  <a:txBody>
                    <a:bodyPr/>
                    <a:lstStyle/>
                    <a:p>
                      <a:r>
                        <a:rPr lang="en-US" sz="2400" dirty="0" smtClean="0"/>
                        <a:t>Conversion from pH to [H</a:t>
                      </a:r>
                      <a:r>
                        <a:rPr lang="en-US" sz="2400" baseline="30000" dirty="0" smtClean="0"/>
                        <a:t>+ </a:t>
                      </a:r>
                      <a:r>
                        <a:rPr lang="en-US" sz="2400" dirty="0" smtClean="0"/>
                        <a:t>]</a:t>
                      </a:r>
                      <a:endParaRPr lang="en-US" sz="2400" dirty="0"/>
                    </a:p>
                  </a:txBody>
                  <a:tcPr>
                    <a:solidFill>
                      <a:schemeClr val="accent2"/>
                    </a:solidFill>
                  </a:tcPr>
                </a:tc>
                <a:tc hMerge="1">
                  <a:txBody>
                    <a:bodyPr/>
                    <a:lstStyle/>
                    <a:p>
                      <a:endParaRPr lang="en-US" dirty="0"/>
                    </a:p>
                  </a:txBody>
                  <a:tcPr>
                    <a:solidFill>
                      <a:schemeClr val="accent2"/>
                    </a:solidFill>
                  </a:tcPr>
                </a:tc>
              </a:tr>
              <a:tr h="3284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pH</a:t>
                      </a:r>
                    </a:p>
                  </a:txBody>
                  <a:tcPr>
                    <a:solidFill>
                      <a:schemeClr val="accent1"/>
                    </a:solidFill>
                  </a:tcPr>
                </a:tc>
                <a:tc>
                  <a:txBody>
                    <a:bodyPr/>
                    <a:lstStyle/>
                    <a:p>
                      <a:pPr marL="0" algn="l" defTabSz="914400" rtl="0" eaLnBrk="1" latinLnBrk="0" hangingPunct="1"/>
                      <a:r>
                        <a:rPr lang="en-US" sz="2400" dirty="0" smtClean="0"/>
                        <a:t>[H</a:t>
                      </a:r>
                      <a:r>
                        <a:rPr lang="en-US" sz="2400" baseline="30000" dirty="0" smtClean="0"/>
                        <a:t>+ </a:t>
                      </a:r>
                      <a:r>
                        <a:rPr lang="en-US" sz="2400" dirty="0" smtClean="0"/>
                        <a:t>]</a:t>
                      </a:r>
                      <a:r>
                        <a:rPr lang="en-US" sz="2400" baseline="0" dirty="0" smtClean="0"/>
                        <a:t> </a:t>
                      </a:r>
                      <a:r>
                        <a:rPr lang="en-US" sz="2400" baseline="0" dirty="0" err="1" smtClean="0"/>
                        <a:t>nM</a:t>
                      </a:r>
                      <a:endParaRPr lang="en-US" sz="2400" b="1" kern="1200" dirty="0">
                        <a:solidFill>
                          <a:schemeClr val="lt1"/>
                        </a:solidFill>
                        <a:latin typeface="+mn-lt"/>
                        <a:ea typeface="+mn-ea"/>
                        <a:cs typeface="+mn-cs"/>
                      </a:endParaRPr>
                    </a:p>
                  </a:txBody>
                  <a:tcPr>
                    <a:solidFill>
                      <a:schemeClr val="accent1"/>
                    </a:solidFill>
                  </a:tcPr>
                </a:tc>
              </a:tr>
              <a:tr h="369777">
                <a:tc>
                  <a:txBody>
                    <a:bodyPr/>
                    <a:lstStyle/>
                    <a:p>
                      <a:r>
                        <a:rPr lang="en-US" sz="2400" dirty="0" smtClean="0"/>
                        <a:t>7.25</a:t>
                      </a:r>
                      <a:endParaRPr lang="en-US" sz="2400" dirty="0"/>
                    </a:p>
                  </a:txBody>
                  <a:tcPr/>
                </a:tc>
                <a:tc>
                  <a:txBody>
                    <a:bodyPr/>
                    <a:lstStyle/>
                    <a:p>
                      <a:r>
                        <a:rPr lang="en-US" sz="2400" dirty="0" smtClean="0"/>
                        <a:t>56</a:t>
                      </a:r>
                      <a:endParaRPr lang="en-US" sz="2400" dirty="0"/>
                    </a:p>
                  </a:txBody>
                  <a:tcPr/>
                </a:tc>
              </a:tr>
              <a:tr h="369777">
                <a:tc>
                  <a:txBody>
                    <a:bodyPr/>
                    <a:lstStyle/>
                    <a:p>
                      <a:r>
                        <a:rPr lang="en-US" sz="2400" dirty="0" smtClean="0"/>
                        <a:t>7.2</a:t>
                      </a:r>
                      <a:endParaRPr lang="en-US" sz="2400" dirty="0"/>
                    </a:p>
                  </a:txBody>
                  <a:tcPr/>
                </a:tc>
                <a:tc>
                  <a:txBody>
                    <a:bodyPr/>
                    <a:lstStyle/>
                    <a:p>
                      <a:r>
                        <a:rPr lang="en-US" sz="2400" dirty="0" smtClean="0"/>
                        <a:t>63</a:t>
                      </a:r>
                      <a:endParaRPr lang="en-US" sz="2400" dirty="0"/>
                    </a:p>
                  </a:txBody>
                  <a:tcPr/>
                </a:tc>
              </a:tr>
              <a:tr h="369777">
                <a:tc>
                  <a:txBody>
                    <a:bodyPr/>
                    <a:lstStyle/>
                    <a:p>
                      <a:r>
                        <a:rPr lang="en-US" sz="2400" dirty="0" smtClean="0"/>
                        <a:t>7.15</a:t>
                      </a:r>
                      <a:endParaRPr lang="en-US" sz="2400" dirty="0"/>
                    </a:p>
                  </a:txBody>
                  <a:tcPr/>
                </a:tc>
                <a:tc>
                  <a:txBody>
                    <a:bodyPr/>
                    <a:lstStyle/>
                    <a:p>
                      <a:r>
                        <a:rPr lang="en-US" sz="2400" dirty="0" smtClean="0"/>
                        <a:t>71</a:t>
                      </a:r>
                      <a:endParaRPr lang="en-US" sz="2400" dirty="0"/>
                    </a:p>
                  </a:txBody>
                  <a:tcPr/>
                </a:tc>
              </a:tr>
              <a:tr h="369777">
                <a:tc>
                  <a:txBody>
                    <a:bodyPr/>
                    <a:lstStyle/>
                    <a:p>
                      <a:r>
                        <a:rPr lang="en-US" sz="2400" dirty="0" smtClean="0"/>
                        <a:t>7.1</a:t>
                      </a:r>
                      <a:endParaRPr lang="en-US" sz="2400" dirty="0"/>
                    </a:p>
                  </a:txBody>
                  <a:tcPr/>
                </a:tc>
                <a:tc>
                  <a:txBody>
                    <a:bodyPr/>
                    <a:lstStyle/>
                    <a:p>
                      <a:r>
                        <a:rPr lang="en-US" sz="2400" dirty="0" smtClean="0"/>
                        <a:t>79</a:t>
                      </a:r>
                      <a:endParaRPr lang="en-US" sz="2400" dirty="0"/>
                    </a:p>
                  </a:txBody>
                  <a:tcPr/>
                </a:tc>
              </a:tr>
              <a:tr h="369777">
                <a:tc>
                  <a:txBody>
                    <a:bodyPr/>
                    <a:lstStyle/>
                    <a:p>
                      <a:r>
                        <a:rPr lang="en-US" sz="2400" dirty="0" smtClean="0"/>
                        <a:t>7.05</a:t>
                      </a:r>
                      <a:endParaRPr lang="en-US" sz="2400" dirty="0"/>
                    </a:p>
                  </a:txBody>
                  <a:tcPr/>
                </a:tc>
                <a:tc>
                  <a:txBody>
                    <a:bodyPr/>
                    <a:lstStyle/>
                    <a:p>
                      <a:r>
                        <a:rPr lang="en-US" sz="2400" dirty="0" smtClean="0"/>
                        <a:t>89</a:t>
                      </a:r>
                      <a:endParaRPr lang="en-US" sz="2400" dirty="0"/>
                    </a:p>
                  </a:txBody>
                  <a:tcPr/>
                </a:tc>
              </a:tr>
              <a:tr h="369777">
                <a:tc>
                  <a:txBody>
                    <a:bodyPr/>
                    <a:lstStyle/>
                    <a:p>
                      <a:r>
                        <a:rPr lang="en-US" sz="2400" dirty="0" smtClean="0"/>
                        <a:t>7</a:t>
                      </a:r>
                      <a:endParaRPr lang="en-US" sz="2400" dirty="0"/>
                    </a:p>
                  </a:txBody>
                  <a:tcPr/>
                </a:tc>
                <a:tc>
                  <a:txBody>
                    <a:bodyPr/>
                    <a:lstStyle/>
                    <a:p>
                      <a:r>
                        <a:rPr lang="en-US" sz="2400" dirty="0" smtClean="0"/>
                        <a:t>100</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6.95</a:t>
                      </a:r>
                      <a:endParaRPr lang="en-US" sz="2400" dirty="0"/>
                    </a:p>
                  </a:txBody>
                  <a:tcPr/>
                </a:tc>
                <a:tc>
                  <a:txBody>
                    <a:bodyPr/>
                    <a:lstStyle/>
                    <a:p>
                      <a:r>
                        <a:rPr lang="en-US" sz="2400" dirty="0" smtClean="0"/>
                        <a:t>112</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6.9</a:t>
                      </a:r>
                      <a:endParaRPr lang="en-US" sz="2400" dirty="0"/>
                    </a:p>
                  </a:txBody>
                  <a:tcPr/>
                </a:tc>
                <a:tc>
                  <a:txBody>
                    <a:bodyPr/>
                    <a:lstStyle/>
                    <a:p>
                      <a:r>
                        <a:rPr lang="en-US" sz="2400" dirty="0" smtClean="0"/>
                        <a:t>125</a:t>
                      </a:r>
                      <a:endParaRPr lang="en-US" sz="2400" dirty="0"/>
                    </a:p>
                  </a:txBody>
                  <a:tcPr/>
                </a:tc>
              </a:tr>
              <a:tr h="3697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6.85</a:t>
                      </a:r>
                      <a:endParaRPr lang="en-US" sz="2400" dirty="0"/>
                    </a:p>
                  </a:txBody>
                  <a:tcPr/>
                </a:tc>
                <a:tc>
                  <a:txBody>
                    <a:bodyPr/>
                    <a:lstStyle/>
                    <a:p>
                      <a:r>
                        <a:rPr lang="en-US" sz="2400" dirty="0" smtClean="0"/>
                        <a:t>142</a:t>
                      </a:r>
                      <a:endParaRPr lang="en-US" sz="2400" dirty="0"/>
                    </a:p>
                  </a:txBody>
                  <a:tcPr/>
                </a:tc>
              </a:tr>
            </a:tbl>
          </a:graphicData>
        </a:graphic>
      </p:graphicFrame>
      <p:sp>
        <p:nvSpPr>
          <p:cNvPr id="2" name="Rounded Rectangle 1"/>
          <p:cNvSpPr/>
          <p:nvPr/>
        </p:nvSpPr>
        <p:spPr>
          <a:xfrm>
            <a:off x="6550429" y="3624350"/>
            <a:ext cx="3724102" cy="315884"/>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550429" y="4558147"/>
            <a:ext cx="3724102" cy="315884"/>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216431" y="2252748"/>
            <a:ext cx="3724102" cy="31588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216431" y="5043057"/>
            <a:ext cx="3724102" cy="31588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rved Right Arrow 2"/>
          <p:cNvSpPr/>
          <p:nvPr/>
        </p:nvSpPr>
        <p:spPr>
          <a:xfrm rot="10800000">
            <a:off x="3593870" y="2227811"/>
            <a:ext cx="615143" cy="3106193"/>
          </a:xfrm>
          <a:prstGeom prst="curvedRightArrow">
            <a:avLst/>
          </a:prstGeom>
          <a:solidFill>
            <a:srgbClr val="FF0000"/>
          </a:solidFill>
          <a:ln>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Right Arrow 10"/>
          <p:cNvSpPr/>
          <p:nvPr/>
        </p:nvSpPr>
        <p:spPr>
          <a:xfrm rot="10800000" flipH="1">
            <a:off x="648393" y="2252747"/>
            <a:ext cx="604060" cy="3025839"/>
          </a:xfrm>
          <a:prstGeom prst="curvedRightArrow">
            <a:avLst/>
          </a:prstGeom>
          <a:solidFill>
            <a:srgbClr val="FF0000"/>
          </a:solidFill>
          <a:ln>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rot="16200000">
            <a:off x="3755953" y="3440043"/>
            <a:ext cx="1921784" cy="707886"/>
          </a:xfrm>
          <a:prstGeom prst="rect">
            <a:avLst/>
          </a:prstGeom>
          <a:noFill/>
        </p:spPr>
        <p:txBody>
          <a:bodyPr wrap="square" rtlCol="0">
            <a:spAutoFit/>
          </a:bodyPr>
          <a:lstStyle/>
          <a:p>
            <a:pPr algn="ctr"/>
            <a:r>
              <a:rPr lang="en-US" sz="2000" b="1" dirty="0" smtClean="0">
                <a:solidFill>
                  <a:srgbClr val="FF0000"/>
                </a:solidFill>
              </a:rPr>
              <a:t>2 fold decrease in [H</a:t>
            </a:r>
            <a:r>
              <a:rPr lang="en-US" sz="2000" b="1" baseline="30000" dirty="0" smtClean="0">
                <a:solidFill>
                  <a:srgbClr val="FF0000"/>
                </a:solidFill>
              </a:rPr>
              <a:t>+</a:t>
            </a:r>
            <a:r>
              <a:rPr lang="en-US" sz="2000" b="1" dirty="0" smtClean="0">
                <a:solidFill>
                  <a:srgbClr val="FF0000"/>
                </a:solidFill>
              </a:rPr>
              <a:t>] </a:t>
            </a:r>
            <a:endParaRPr lang="en-US" sz="2000" b="1" dirty="0">
              <a:solidFill>
                <a:srgbClr val="FF0000"/>
              </a:solidFill>
            </a:endParaRPr>
          </a:p>
        </p:txBody>
      </p:sp>
      <p:sp>
        <p:nvSpPr>
          <p:cNvPr id="12" name="TextBox 11"/>
          <p:cNvSpPr txBox="1"/>
          <p:nvPr/>
        </p:nvSpPr>
        <p:spPr>
          <a:xfrm rot="16200000">
            <a:off x="-751326" y="3564759"/>
            <a:ext cx="2392365" cy="400110"/>
          </a:xfrm>
          <a:prstGeom prst="rect">
            <a:avLst/>
          </a:prstGeom>
          <a:noFill/>
        </p:spPr>
        <p:txBody>
          <a:bodyPr wrap="square" rtlCol="0">
            <a:spAutoFit/>
          </a:bodyPr>
          <a:lstStyle/>
          <a:p>
            <a:pPr algn="ctr"/>
            <a:r>
              <a:rPr lang="en-US" sz="2000" b="1" dirty="0" smtClean="0">
                <a:solidFill>
                  <a:srgbClr val="FF0000"/>
                </a:solidFill>
              </a:rPr>
              <a:t>0.3 increase in pH </a:t>
            </a:r>
            <a:endParaRPr lang="en-US" sz="2000" b="1" dirty="0">
              <a:solidFill>
                <a:srgbClr val="FF0000"/>
              </a:solidFill>
            </a:endParaRPr>
          </a:p>
        </p:txBody>
      </p:sp>
      <p:sp>
        <p:nvSpPr>
          <p:cNvPr id="14" name="Curved Right Arrow 13"/>
          <p:cNvSpPr/>
          <p:nvPr/>
        </p:nvSpPr>
        <p:spPr>
          <a:xfrm>
            <a:off x="6231042" y="3726867"/>
            <a:ext cx="291702" cy="1147164"/>
          </a:xfrm>
          <a:prstGeom prst="curvedRightArrow">
            <a:avLst/>
          </a:prstGeom>
          <a:solidFill>
            <a:srgbClr val="002060"/>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urved Right Arrow 17"/>
          <p:cNvSpPr/>
          <p:nvPr/>
        </p:nvSpPr>
        <p:spPr>
          <a:xfrm flipH="1">
            <a:off x="9027245" y="3726867"/>
            <a:ext cx="357238" cy="1147164"/>
          </a:xfrm>
          <a:prstGeom prst="curvedRightArrow">
            <a:avLst/>
          </a:prstGeom>
          <a:solidFill>
            <a:srgbClr val="002060"/>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flipH="1">
            <a:off x="4904511" y="4930836"/>
            <a:ext cx="1618233" cy="1083430"/>
          </a:xfrm>
          <a:prstGeom prst="straightConnector1">
            <a:avLst/>
          </a:prstGeom>
          <a:noFill/>
          <a:ln w="57150">
            <a:solidFill>
              <a:srgbClr val="00206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22" name="Rounded Rectangle 21"/>
          <p:cNvSpPr/>
          <p:nvPr/>
        </p:nvSpPr>
        <p:spPr>
          <a:xfrm>
            <a:off x="1300861" y="5957461"/>
            <a:ext cx="3639672" cy="329736"/>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rot="19507255">
            <a:off x="4804170" y="5122565"/>
            <a:ext cx="1712422" cy="461665"/>
          </a:xfrm>
          <a:prstGeom prst="rect">
            <a:avLst/>
          </a:prstGeom>
          <a:noFill/>
        </p:spPr>
        <p:txBody>
          <a:bodyPr wrap="square" rtlCol="0">
            <a:spAutoFit/>
          </a:bodyPr>
          <a:lstStyle/>
          <a:p>
            <a:pPr algn="ctr"/>
            <a:r>
              <a:rPr lang="en-US" sz="2400" b="1" dirty="0" smtClean="0">
                <a:solidFill>
                  <a:srgbClr val="002060"/>
                </a:solidFill>
              </a:rPr>
              <a:t>Log 2 = 0.3</a:t>
            </a:r>
            <a:endParaRPr lang="en-US" sz="2400" b="1" dirty="0">
              <a:solidFill>
                <a:srgbClr val="002060"/>
              </a:solidFill>
            </a:endParaRPr>
          </a:p>
        </p:txBody>
      </p:sp>
    </p:spTree>
    <p:extLst>
      <p:ext uri="{BB962C8B-B14F-4D97-AF65-F5344CB8AC3E}">
        <p14:creationId xmlns:p14="http://schemas.microsoft.com/office/powerpoint/2010/main" val="76324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9" grpId="0" animBg="1"/>
      <p:bldP spid="10" grpId="0" animBg="1"/>
      <p:bldP spid="3" grpId="0" animBg="1"/>
      <p:bldP spid="11" grpId="0" animBg="1"/>
      <p:bldP spid="4" grpId="0"/>
      <p:bldP spid="12" grpId="0"/>
      <p:bldP spid="14" grpId="0" animBg="1"/>
      <p:bldP spid="18" grpId="0" animBg="1"/>
      <p:bldP spid="22" grpId="0" animBg="1"/>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79" y="1954017"/>
            <a:ext cx="10153313" cy="4423633"/>
          </a:xfrm>
        </p:spPr>
        <p:txBody>
          <a:bodyPr>
            <a:normAutofit lnSpcReduction="10000"/>
          </a:bodyPr>
          <a:lstStyle/>
          <a:p>
            <a:pPr algn="just">
              <a:lnSpc>
                <a:spcPct val="110000"/>
              </a:lnSpc>
            </a:pPr>
            <a:r>
              <a:rPr lang="en-US" dirty="0" smtClean="0"/>
              <a:t> </a:t>
            </a:r>
          </a:p>
          <a:p>
            <a:pPr algn="just">
              <a:lnSpc>
                <a:spcPct val="110000"/>
              </a:lnSpc>
            </a:pPr>
            <a:endParaRPr lang="en-US" dirty="0" smtClean="0"/>
          </a:p>
          <a:p>
            <a:pPr algn="just">
              <a:lnSpc>
                <a:spcPct val="110000"/>
              </a:lnSpc>
            </a:pPr>
            <a:endParaRPr lang="en-US" dirty="0"/>
          </a:p>
          <a:p>
            <a:pPr algn="just">
              <a:lnSpc>
                <a:spcPct val="110000"/>
              </a:lnSpc>
            </a:pPr>
            <a:endParaRPr lang="en-US" dirty="0" smtClean="0"/>
          </a:p>
          <a:p>
            <a:pPr algn="just">
              <a:lnSpc>
                <a:spcPct val="110000"/>
              </a:lnSpc>
            </a:pPr>
            <a:endParaRPr lang="en-US" dirty="0"/>
          </a:p>
          <a:p>
            <a:pPr algn="just">
              <a:lnSpc>
                <a:spcPct val="110000"/>
              </a:lnSpc>
            </a:pPr>
            <a:endParaRPr lang="en-US" dirty="0" smtClean="0"/>
          </a:p>
          <a:p>
            <a:pPr algn="just">
              <a:lnSpc>
                <a:spcPct val="110000"/>
              </a:lnSpc>
            </a:pPr>
            <a:r>
              <a:rPr lang="en-US" dirty="0"/>
              <a:t>There is severe acidosis, and the raised pCO</a:t>
            </a:r>
            <a:r>
              <a:rPr lang="en-US" baseline="-25000" dirty="0"/>
              <a:t>2</a:t>
            </a:r>
            <a:r>
              <a:rPr lang="en-US" dirty="0"/>
              <a:t> indicates that it is respiratory. The magnitude of the increase in [H</a:t>
            </a:r>
            <a:r>
              <a:rPr lang="en-US" baseline="30000" dirty="0"/>
              <a:t>+</a:t>
            </a:r>
            <a:r>
              <a:rPr lang="en-US" dirty="0"/>
              <a:t>] suggests that no renal compensation has occurred. Such compensation can take several days to become fully effective, in contrast to the rapid respiratory compensation in non-respiratory disorders. </a:t>
            </a:r>
          </a:p>
        </p:txBody>
      </p:sp>
      <p:graphicFrame>
        <p:nvGraphicFramePr>
          <p:cNvPr id="4" name="Table 3"/>
          <p:cNvGraphicFramePr>
            <a:graphicFrameLocks noGrp="1"/>
          </p:cNvGraphicFramePr>
          <p:nvPr>
            <p:extLst>
              <p:ext uri="{D42A27DB-BD31-4B8C-83A1-F6EECF244321}">
                <p14:modId xmlns:p14="http://schemas.microsoft.com/office/powerpoint/2010/main" val="1790189933"/>
              </p:ext>
            </p:extLst>
          </p:nvPr>
        </p:nvGraphicFramePr>
        <p:xfrm>
          <a:off x="1454484" y="2016336"/>
          <a:ext cx="8497570" cy="2123440"/>
        </p:xfrm>
        <a:graphic>
          <a:graphicData uri="http://schemas.openxmlformats.org/drawingml/2006/table">
            <a:tbl>
              <a:tblPr firstRow="1" bandRow="1">
                <a:tableStyleId>{5C22544A-7EE6-4342-B048-85BDC9FD1C3A}</a:tableStyleId>
              </a:tblPr>
              <a:tblGrid>
                <a:gridCol w="2032000"/>
                <a:gridCol w="2032000"/>
                <a:gridCol w="2032000"/>
                <a:gridCol w="2401570"/>
              </a:tblGrid>
              <a:tr h="370840">
                <a:tc>
                  <a:txBody>
                    <a:bodyPr/>
                    <a:lstStyle/>
                    <a:p>
                      <a:r>
                        <a:rPr lang="en-US" dirty="0" smtClean="0"/>
                        <a:t>Arterial</a:t>
                      </a:r>
                      <a:r>
                        <a:rPr lang="en-US" baseline="0" dirty="0" smtClean="0"/>
                        <a:t> blood parameter</a:t>
                      </a:r>
                      <a:endParaRPr lang="en-US" dirty="0"/>
                    </a:p>
                  </a:txBody>
                  <a:tcPr/>
                </a:tc>
                <a:tc>
                  <a:txBody>
                    <a:bodyPr/>
                    <a:lstStyle/>
                    <a:p>
                      <a:r>
                        <a:rPr lang="en-US" dirty="0" smtClean="0"/>
                        <a:t>value</a:t>
                      </a:r>
                      <a:endParaRPr lang="en-US" dirty="0"/>
                    </a:p>
                  </a:txBody>
                  <a:tcPr/>
                </a:tc>
                <a:tc>
                  <a:txBody>
                    <a:bodyPr/>
                    <a:lstStyle/>
                    <a:p>
                      <a:r>
                        <a:rPr lang="en-US" dirty="0" smtClean="0"/>
                        <a:t>Reference</a:t>
                      </a:r>
                      <a:r>
                        <a:rPr lang="en-US" baseline="0" dirty="0" smtClean="0"/>
                        <a:t> range</a:t>
                      </a:r>
                      <a:endParaRPr lang="en-US" dirty="0"/>
                    </a:p>
                  </a:txBody>
                  <a:tcPr/>
                </a:tc>
                <a:tc>
                  <a:txBody>
                    <a:bodyPr/>
                    <a:lstStyle/>
                    <a:p>
                      <a:r>
                        <a:rPr lang="en-US" dirty="0" smtClean="0"/>
                        <a:t>Comment</a:t>
                      </a:r>
                      <a:endParaRPr lang="en-US" dirty="0"/>
                    </a:p>
                  </a:txBody>
                  <a:tcPr/>
                </a:tc>
              </a:tr>
              <a:tr h="370840">
                <a:tc>
                  <a:txBody>
                    <a:bodyPr/>
                    <a:lstStyle/>
                    <a:p>
                      <a:r>
                        <a:rPr lang="en-US" dirty="0" smtClean="0"/>
                        <a:t>PO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8</a:t>
                      </a:r>
                      <a:endParaRPr lang="en-US" dirty="0"/>
                    </a:p>
                  </a:txBody>
                  <a:tcPr/>
                </a:tc>
                <a:tc>
                  <a:txBody>
                    <a:bodyPr/>
                    <a:lstStyle/>
                    <a:p>
                      <a:r>
                        <a:rPr lang="en-US" dirty="0" smtClean="0"/>
                        <a:t>12-15</a:t>
                      </a:r>
                      <a:endParaRPr lang="en-US" dirty="0"/>
                    </a:p>
                  </a:txBody>
                  <a:tcPr/>
                </a:tc>
                <a:tc>
                  <a:txBody>
                    <a:bodyPr/>
                    <a:lstStyle/>
                    <a:p>
                      <a:r>
                        <a:rPr lang="en-US" dirty="0" smtClean="0"/>
                        <a:t>hypoxemia</a:t>
                      </a:r>
                      <a:endParaRPr lang="en-US" dirty="0"/>
                    </a:p>
                  </a:txBody>
                  <a:tcPr/>
                </a:tc>
              </a:tr>
              <a:tr h="370840">
                <a:tc>
                  <a:txBody>
                    <a:bodyPr/>
                    <a:lstStyle/>
                    <a:p>
                      <a:r>
                        <a:rPr lang="en-US" dirty="0" smtClean="0"/>
                        <a:t>PCO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8</a:t>
                      </a:r>
                      <a:endParaRPr lang="en-US" dirty="0"/>
                    </a:p>
                  </a:txBody>
                  <a:tcPr/>
                </a:tc>
                <a:tc>
                  <a:txBody>
                    <a:bodyPr/>
                    <a:lstStyle/>
                    <a:p>
                      <a:r>
                        <a:rPr lang="en-US" dirty="0" smtClean="0"/>
                        <a:t>4.5-6</a:t>
                      </a:r>
                      <a:endParaRPr lang="en-US" dirty="0"/>
                    </a:p>
                  </a:txBody>
                  <a:tcPr/>
                </a:tc>
                <a:tc>
                  <a:txBody>
                    <a:bodyPr/>
                    <a:lstStyle/>
                    <a:p>
                      <a:r>
                        <a:rPr lang="en-US" dirty="0" smtClean="0"/>
                        <a:t>respiratory</a:t>
                      </a:r>
                      <a:endParaRPr lang="en-US" dirty="0"/>
                    </a:p>
                  </a:txBody>
                  <a:tcPr/>
                </a:tc>
              </a:tr>
              <a:tr h="370840">
                <a:tc>
                  <a:txBody>
                    <a:bodyPr/>
                    <a:lstStyle/>
                    <a:p>
                      <a:r>
                        <a:rPr lang="en-US" dirty="0" smtClean="0"/>
                        <a:t>[H</a:t>
                      </a:r>
                      <a:r>
                        <a:rPr lang="en-US" baseline="30000" dirty="0" smtClean="0"/>
                        <a:t>+</a:t>
                      </a:r>
                      <a:r>
                        <a:rPr lang="en-US" dirty="0" smtClean="0"/>
                        <a:t>] </a:t>
                      </a:r>
                      <a:r>
                        <a:rPr lang="en-US" dirty="0" err="1" smtClean="0"/>
                        <a:t>nM</a:t>
                      </a:r>
                      <a:endParaRPr lang="en-US" dirty="0"/>
                    </a:p>
                  </a:txBody>
                  <a:tcPr/>
                </a:tc>
                <a:tc>
                  <a:txBody>
                    <a:bodyPr/>
                    <a:lstStyle/>
                    <a:p>
                      <a:r>
                        <a:rPr lang="en-US" dirty="0" smtClean="0"/>
                        <a:t>58</a:t>
                      </a:r>
                      <a:endParaRPr lang="en-US" dirty="0"/>
                    </a:p>
                  </a:txBody>
                  <a:tcPr/>
                </a:tc>
                <a:tc>
                  <a:txBody>
                    <a:bodyPr/>
                    <a:lstStyle/>
                    <a:p>
                      <a:r>
                        <a:rPr lang="en-US" dirty="0" smtClean="0"/>
                        <a:t>37-45</a:t>
                      </a:r>
                      <a:endParaRPr lang="en-US" dirty="0"/>
                    </a:p>
                  </a:txBody>
                  <a:tcPr/>
                </a:tc>
                <a:tc>
                  <a:txBody>
                    <a:bodyPr/>
                    <a:lstStyle/>
                    <a:p>
                      <a:r>
                        <a:rPr lang="en-US" dirty="0" smtClean="0"/>
                        <a:t>acidosis</a:t>
                      </a:r>
                      <a:endParaRPr lang="en-US" dirty="0"/>
                    </a:p>
                  </a:txBody>
                  <a:tcPr/>
                </a:tc>
              </a:tr>
              <a:tr h="370840">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25</a:t>
                      </a:r>
                      <a:endParaRPr lang="en-US" dirty="0"/>
                    </a:p>
                  </a:txBody>
                  <a:tcPr/>
                </a:tc>
                <a:tc>
                  <a:txBody>
                    <a:bodyPr/>
                    <a:lstStyle/>
                    <a:p>
                      <a:r>
                        <a:rPr lang="en-US" dirty="0" smtClean="0"/>
                        <a:t>21-29</a:t>
                      </a:r>
                      <a:endParaRPr lang="en-US" dirty="0"/>
                    </a:p>
                  </a:txBody>
                  <a:tcPr/>
                </a:tc>
                <a:tc>
                  <a:txBody>
                    <a:bodyPr/>
                    <a:lstStyle/>
                    <a:p>
                      <a:r>
                        <a:rPr lang="en-US" dirty="0" smtClean="0"/>
                        <a:t>No renal</a:t>
                      </a:r>
                      <a:r>
                        <a:rPr lang="en-US" baseline="0" dirty="0" smtClean="0"/>
                        <a:t> compensation</a:t>
                      </a:r>
                      <a:endParaRPr lang="en-US" dirty="0"/>
                    </a:p>
                  </a:txBody>
                  <a:tcPr/>
                </a:tc>
              </a:tr>
            </a:tbl>
          </a:graphicData>
        </a:graphic>
      </p:graphicFrame>
      <p:sp>
        <p:nvSpPr>
          <p:cNvPr id="6" name="Title 1"/>
          <p:cNvSpPr>
            <a:spLocks noGrp="1"/>
          </p:cNvSpPr>
          <p:nvPr>
            <p:ph type="title"/>
          </p:nvPr>
        </p:nvSpPr>
        <p:spPr>
          <a:xfrm>
            <a:off x="1097280" y="286603"/>
            <a:ext cx="10058400" cy="1450757"/>
          </a:xfrm>
        </p:spPr>
        <p:txBody>
          <a:bodyPr/>
          <a:lstStyle/>
          <a:p>
            <a:r>
              <a:rPr lang="en-US" b="1" dirty="0" smtClean="0">
                <a:latin typeface="+mn-lt"/>
              </a:rPr>
              <a:t>Case answer:</a:t>
            </a:r>
            <a:endParaRPr lang="en-US" b="1" dirty="0">
              <a:latin typeface="+mn-lt"/>
            </a:endParaRPr>
          </a:p>
        </p:txBody>
      </p:sp>
    </p:spTree>
    <p:extLst>
      <p:ext uri="{BB962C8B-B14F-4D97-AF65-F5344CB8AC3E}">
        <p14:creationId xmlns:p14="http://schemas.microsoft.com/office/powerpoint/2010/main" val="10339733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45733"/>
            <a:ext cx="10058400" cy="4566641"/>
          </a:xfrm>
        </p:spPr>
        <p:txBody>
          <a:bodyPr>
            <a:normAutofit/>
          </a:bodyPr>
          <a:lstStyle/>
          <a:p>
            <a:pPr algn="just">
              <a:lnSpc>
                <a:spcPct val="100000"/>
              </a:lnSpc>
            </a:pPr>
            <a:r>
              <a:rPr lang="en-US" dirty="0"/>
              <a:t>An elderly man was brought into the A&amp;E department after collapsing in the street. He was deeply comatose and cyanosed, with </a:t>
            </a:r>
            <a:r>
              <a:rPr lang="en-US" dirty="0" err="1"/>
              <a:t>unrecordable</a:t>
            </a:r>
            <a:r>
              <a:rPr lang="en-US" dirty="0"/>
              <a:t> blood pressure. The results of acid–base analysis were as </a:t>
            </a:r>
            <a:r>
              <a:rPr lang="en-US" dirty="0" smtClean="0"/>
              <a:t>shown below. </a:t>
            </a:r>
            <a:r>
              <a:rPr lang="en-US" i="1" dirty="0" smtClean="0"/>
              <a:t>(</a:t>
            </a:r>
            <a:r>
              <a:rPr lang="en-US" i="1" dirty="0"/>
              <a:t>Lecture Notes, </a:t>
            </a:r>
            <a:r>
              <a:rPr lang="en-US" i="1" dirty="0" smtClean="0"/>
              <a:t>9</a:t>
            </a:r>
            <a:r>
              <a:rPr lang="en-US" i="1" baseline="30000" dirty="0" smtClean="0"/>
              <a:t>th</a:t>
            </a:r>
            <a:r>
              <a:rPr lang="en-US" i="1" dirty="0" smtClean="0"/>
              <a:t> </a:t>
            </a:r>
            <a:r>
              <a:rPr lang="en-US" i="1" dirty="0" err="1"/>
              <a:t>ed</a:t>
            </a:r>
            <a:r>
              <a:rPr lang="en-US" i="1" dirty="0"/>
              <a:t>, p </a:t>
            </a:r>
            <a:r>
              <a:rPr lang="en-US" i="1" dirty="0" smtClean="0"/>
              <a:t>39, </a:t>
            </a:r>
            <a:r>
              <a:rPr lang="en-US" i="1" dirty="0"/>
              <a:t>case </a:t>
            </a:r>
            <a:r>
              <a:rPr lang="en-US" i="1" dirty="0" smtClean="0"/>
              <a:t>3.4)</a:t>
            </a:r>
          </a:p>
          <a:p>
            <a:pPr algn="just">
              <a:lnSpc>
                <a:spcPct val="100000"/>
              </a:lnSpc>
            </a:pPr>
            <a:endParaRPr lang="en-US" i="1" dirty="0"/>
          </a:p>
          <a:p>
            <a:pPr algn="just">
              <a:lnSpc>
                <a:spcPct val="100000"/>
              </a:lnSpc>
            </a:pPr>
            <a:endParaRPr lang="en-US" i="1" dirty="0" smtClean="0"/>
          </a:p>
          <a:p>
            <a:pPr algn="just">
              <a:lnSpc>
                <a:spcPct val="100000"/>
              </a:lnSpc>
            </a:pPr>
            <a:endParaRPr lang="en-US" i="1" dirty="0"/>
          </a:p>
          <a:p>
            <a:pPr algn="just">
              <a:lnSpc>
                <a:spcPct val="100000"/>
              </a:lnSpc>
            </a:pPr>
            <a:endParaRPr lang="en-US" i="1" dirty="0" smtClean="0"/>
          </a:p>
          <a:p>
            <a:pPr algn="just">
              <a:lnSpc>
                <a:spcPct val="100000"/>
              </a:lnSpc>
            </a:pPr>
            <a:endParaRPr lang="en-US" i="1" dirty="0" smtClean="0"/>
          </a:p>
          <a:p>
            <a:pPr algn="just">
              <a:lnSpc>
                <a:spcPct val="100000"/>
              </a:lnSpc>
            </a:pPr>
            <a:endParaRPr lang="en-US" i="1" dirty="0" smtClean="0"/>
          </a:p>
          <a:p>
            <a:pPr algn="just">
              <a:lnSpc>
                <a:spcPct val="100000"/>
              </a:lnSpc>
            </a:pPr>
            <a:r>
              <a:rPr lang="en-US" b="1" dirty="0"/>
              <a:t>What is you comment</a:t>
            </a:r>
            <a:r>
              <a:rPr lang="en-US" b="1" dirty="0" smtClean="0"/>
              <a:t>?</a:t>
            </a:r>
            <a:endParaRPr lang="en-US" b="1" i="1" dirty="0"/>
          </a:p>
        </p:txBody>
      </p:sp>
      <p:graphicFrame>
        <p:nvGraphicFramePr>
          <p:cNvPr id="4" name="Table 3"/>
          <p:cNvGraphicFramePr>
            <a:graphicFrameLocks noGrp="1"/>
          </p:cNvGraphicFramePr>
          <p:nvPr>
            <p:extLst>
              <p:ext uri="{D42A27DB-BD31-4B8C-83A1-F6EECF244321}">
                <p14:modId xmlns:p14="http://schemas.microsoft.com/office/powerpoint/2010/main" val="873880494"/>
              </p:ext>
            </p:extLst>
          </p:nvPr>
        </p:nvGraphicFramePr>
        <p:xfrm>
          <a:off x="1967426" y="3188578"/>
          <a:ext cx="8128000" cy="212344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t>Arterial</a:t>
                      </a:r>
                      <a:r>
                        <a:rPr lang="en-US" baseline="0" dirty="0" smtClean="0"/>
                        <a:t> blood parameter</a:t>
                      </a:r>
                      <a:endParaRPr lang="en-US" dirty="0"/>
                    </a:p>
                  </a:txBody>
                  <a:tcPr/>
                </a:tc>
                <a:tc>
                  <a:txBody>
                    <a:bodyPr/>
                    <a:lstStyle/>
                    <a:p>
                      <a:pPr algn="ctr"/>
                      <a:r>
                        <a:rPr lang="en-US" dirty="0" smtClean="0"/>
                        <a:t>value</a:t>
                      </a:r>
                      <a:endParaRPr lang="en-US" dirty="0"/>
                    </a:p>
                  </a:txBody>
                  <a:tcPr/>
                </a:tc>
                <a:tc>
                  <a:txBody>
                    <a:bodyPr/>
                    <a:lstStyle/>
                    <a:p>
                      <a:pPr algn="ctr"/>
                      <a:r>
                        <a:rPr lang="en-US" dirty="0" smtClean="0"/>
                        <a:t>Reference</a:t>
                      </a:r>
                      <a:r>
                        <a:rPr lang="en-US" baseline="0" dirty="0" smtClean="0"/>
                        <a:t> range</a:t>
                      </a:r>
                      <a:endParaRPr lang="en-US" dirty="0"/>
                    </a:p>
                  </a:txBody>
                  <a:tcPr/>
                </a:tc>
                <a:tc>
                  <a:txBody>
                    <a:bodyPr/>
                    <a:lstStyle/>
                    <a:p>
                      <a:pPr algn="ctr"/>
                      <a:r>
                        <a:rPr lang="en-US" dirty="0" smtClean="0"/>
                        <a:t>Comment</a:t>
                      </a:r>
                      <a:endParaRPr lang="en-US" dirty="0"/>
                    </a:p>
                  </a:txBody>
                  <a:tcPr/>
                </a:tc>
              </a:tr>
              <a:tr h="370840">
                <a:tc>
                  <a:txBody>
                    <a:bodyPr/>
                    <a:lstStyle/>
                    <a:p>
                      <a:r>
                        <a:rPr lang="en-US" dirty="0" smtClean="0"/>
                        <a:t>PO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4.8</a:t>
                      </a:r>
                      <a:endParaRPr lang="en-US" dirty="0"/>
                    </a:p>
                  </a:txBody>
                  <a:tcPr/>
                </a:tc>
                <a:tc>
                  <a:txBody>
                    <a:bodyPr/>
                    <a:lstStyle/>
                    <a:p>
                      <a:r>
                        <a:rPr lang="en-US" dirty="0" smtClean="0"/>
                        <a:t>12-15</a:t>
                      </a:r>
                      <a:endParaRPr lang="en-US" dirty="0"/>
                    </a:p>
                  </a:txBody>
                  <a:tcPr/>
                </a:tc>
                <a:tc>
                  <a:txBody>
                    <a:bodyPr/>
                    <a:lstStyle/>
                    <a:p>
                      <a:endParaRPr lang="en-US" dirty="0"/>
                    </a:p>
                  </a:txBody>
                  <a:tcPr/>
                </a:tc>
              </a:tr>
              <a:tr h="370840">
                <a:tc>
                  <a:txBody>
                    <a:bodyPr/>
                    <a:lstStyle/>
                    <a:p>
                      <a:r>
                        <a:rPr lang="en-US" dirty="0" smtClean="0"/>
                        <a:t>PCO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10.4</a:t>
                      </a:r>
                      <a:endParaRPr lang="en-US" dirty="0"/>
                    </a:p>
                  </a:txBody>
                  <a:tcPr/>
                </a:tc>
                <a:tc>
                  <a:txBody>
                    <a:bodyPr/>
                    <a:lstStyle/>
                    <a:p>
                      <a:r>
                        <a:rPr lang="en-US" dirty="0" smtClean="0"/>
                        <a:t>4.5-6</a:t>
                      </a:r>
                      <a:endParaRPr lang="en-US" dirty="0"/>
                    </a:p>
                  </a:txBody>
                  <a:tcPr/>
                </a:tc>
                <a:tc>
                  <a:txBody>
                    <a:bodyPr/>
                    <a:lstStyle/>
                    <a:p>
                      <a:endParaRPr lang="en-US" dirty="0"/>
                    </a:p>
                  </a:txBody>
                  <a:tcPr/>
                </a:tc>
              </a:tr>
              <a:tr h="370840">
                <a:tc>
                  <a:txBody>
                    <a:bodyPr/>
                    <a:lstStyle/>
                    <a:p>
                      <a:r>
                        <a:rPr lang="en-US" dirty="0" smtClean="0"/>
                        <a:t>[H</a:t>
                      </a:r>
                      <a:r>
                        <a:rPr lang="en-US" baseline="30000" dirty="0" smtClean="0"/>
                        <a:t>+</a:t>
                      </a:r>
                      <a:r>
                        <a:rPr lang="en-US" dirty="0" smtClean="0"/>
                        <a:t>] </a:t>
                      </a:r>
                      <a:r>
                        <a:rPr lang="en-US" dirty="0" err="1" smtClean="0"/>
                        <a:t>nM</a:t>
                      </a:r>
                      <a:endParaRPr lang="en-US" dirty="0"/>
                    </a:p>
                  </a:txBody>
                  <a:tcPr/>
                </a:tc>
                <a:tc>
                  <a:txBody>
                    <a:bodyPr/>
                    <a:lstStyle/>
                    <a:p>
                      <a:r>
                        <a:rPr lang="en-US" dirty="0" smtClean="0"/>
                        <a:t>124</a:t>
                      </a:r>
                      <a:endParaRPr lang="en-US" dirty="0"/>
                    </a:p>
                  </a:txBody>
                  <a:tcPr/>
                </a:tc>
                <a:tc>
                  <a:txBody>
                    <a:bodyPr/>
                    <a:lstStyle/>
                    <a:p>
                      <a:r>
                        <a:rPr lang="en-US" dirty="0" smtClean="0"/>
                        <a:t>37-45</a:t>
                      </a:r>
                      <a:endParaRPr lang="en-US" dirty="0"/>
                    </a:p>
                  </a:txBody>
                  <a:tcPr/>
                </a:tc>
                <a:tc>
                  <a:txBody>
                    <a:bodyPr/>
                    <a:lstStyle/>
                    <a:p>
                      <a:endParaRPr lang="en-US" dirty="0"/>
                    </a:p>
                  </a:txBody>
                  <a:tcPr/>
                </a:tc>
              </a:tr>
              <a:tr h="370840">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15.4</a:t>
                      </a:r>
                      <a:endParaRPr lang="en-US" dirty="0"/>
                    </a:p>
                  </a:txBody>
                  <a:tcPr/>
                </a:tc>
                <a:tc>
                  <a:txBody>
                    <a:bodyPr/>
                    <a:lstStyle/>
                    <a:p>
                      <a:r>
                        <a:rPr lang="en-US" dirty="0" smtClean="0"/>
                        <a:t>21-29</a:t>
                      </a:r>
                      <a:endParaRPr lang="en-US" dirty="0"/>
                    </a:p>
                  </a:txBody>
                  <a:tcPr/>
                </a:tc>
                <a:tc>
                  <a:txBody>
                    <a:bodyPr/>
                    <a:lstStyle/>
                    <a:p>
                      <a:endParaRPr lang="en-US" dirty="0"/>
                    </a:p>
                  </a:txBody>
                  <a:tcPr/>
                </a:tc>
              </a:tr>
            </a:tbl>
          </a:graphicData>
        </a:graphic>
      </p:graphicFrame>
      <p:sp>
        <p:nvSpPr>
          <p:cNvPr id="6" name="Title 1"/>
          <p:cNvSpPr>
            <a:spLocks noGrp="1"/>
          </p:cNvSpPr>
          <p:nvPr>
            <p:ph type="title"/>
          </p:nvPr>
        </p:nvSpPr>
        <p:spPr>
          <a:xfrm>
            <a:off x="1097280" y="286603"/>
            <a:ext cx="10058400" cy="1450757"/>
          </a:xfrm>
        </p:spPr>
        <p:txBody>
          <a:bodyPr/>
          <a:lstStyle/>
          <a:p>
            <a:r>
              <a:rPr lang="en-US" b="1" dirty="0" smtClean="0">
                <a:latin typeface="+mn-lt"/>
              </a:rPr>
              <a:t>Case 3</a:t>
            </a:r>
            <a:endParaRPr lang="en-US" b="1" dirty="0">
              <a:latin typeface="+mn-lt"/>
            </a:endParaRPr>
          </a:p>
        </p:txBody>
      </p:sp>
    </p:spTree>
    <p:extLst>
      <p:ext uri="{BB962C8B-B14F-4D97-AF65-F5344CB8AC3E}">
        <p14:creationId xmlns:p14="http://schemas.microsoft.com/office/powerpoint/2010/main" val="24858965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45734"/>
            <a:ext cx="10058400" cy="1904463"/>
          </a:xfrm>
        </p:spPr>
        <p:txBody>
          <a:bodyPr>
            <a:normAutofit/>
          </a:bodyPr>
          <a:lstStyle/>
          <a:p>
            <a:pPr algn="just">
              <a:lnSpc>
                <a:spcPct val="100000"/>
              </a:lnSpc>
            </a:pPr>
            <a:r>
              <a:rPr lang="en-US" dirty="0" smtClean="0"/>
              <a:t>He has combined metabolic and respiratory acidosis. Such results are seen in patients with markedly impaired circulatory and respiratory function, such as that which occurs after a cardiac arrest. The man was found to have a large abdominal aortic aneurism that had ruptured. </a:t>
            </a:r>
            <a:endParaRPr lang="en-US" i="1" dirty="0"/>
          </a:p>
          <a:p>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90426712"/>
              </p:ext>
            </p:extLst>
          </p:nvPr>
        </p:nvGraphicFramePr>
        <p:xfrm>
          <a:off x="1770656" y="3211727"/>
          <a:ext cx="8128000" cy="212344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t>Arterial</a:t>
                      </a:r>
                      <a:r>
                        <a:rPr lang="en-US" baseline="0" dirty="0" smtClean="0"/>
                        <a:t> blood parameter</a:t>
                      </a:r>
                      <a:endParaRPr lang="en-US" dirty="0"/>
                    </a:p>
                  </a:txBody>
                  <a:tcPr/>
                </a:tc>
                <a:tc>
                  <a:txBody>
                    <a:bodyPr/>
                    <a:lstStyle/>
                    <a:p>
                      <a:pPr algn="ctr"/>
                      <a:r>
                        <a:rPr lang="en-US" dirty="0" smtClean="0"/>
                        <a:t>value</a:t>
                      </a:r>
                      <a:endParaRPr lang="en-US" dirty="0"/>
                    </a:p>
                  </a:txBody>
                  <a:tcPr/>
                </a:tc>
                <a:tc>
                  <a:txBody>
                    <a:bodyPr/>
                    <a:lstStyle/>
                    <a:p>
                      <a:pPr algn="ctr"/>
                      <a:r>
                        <a:rPr lang="en-US" dirty="0" smtClean="0"/>
                        <a:t>Reference</a:t>
                      </a:r>
                      <a:r>
                        <a:rPr lang="en-US" baseline="0" dirty="0" smtClean="0"/>
                        <a:t> range</a:t>
                      </a:r>
                      <a:endParaRPr lang="en-US" dirty="0"/>
                    </a:p>
                  </a:txBody>
                  <a:tcPr/>
                </a:tc>
                <a:tc>
                  <a:txBody>
                    <a:bodyPr/>
                    <a:lstStyle/>
                    <a:p>
                      <a:pPr algn="ctr"/>
                      <a:r>
                        <a:rPr lang="en-US" dirty="0" smtClean="0"/>
                        <a:t>Comment</a:t>
                      </a:r>
                      <a:endParaRPr lang="en-US" dirty="0"/>
                    </a:p>
                  </a:txBody>
                  <a:tcPr/>
                </a:tc>
              </a:tr>
              <a:tr h="370840">
                <a:tc>
                  <a:txBody>
                    <a:bodyPr/>
                    <a:lstStyle/>
                    <a:p>
                      <a:r>
                        <a:rPr lang="en-US" dirty="0" smtClean="0"/>
                        <a:t>PO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4.8</a:t>
                      </a:r>
                      <a:endParaRPr lang="en-US" dirty="0"/>
                    </a:p>
                  </a:txBody>
                  <a:tcPr/>
                </a:tc>
                <a:tc>
                  <a:txBody>
                    <a:bodyPr/>
                    <a:lstStyle/>
                    <a:p>
                      <a:r>
                        <a:rPr lang="en-US" dirty="0" smtClean="0"/>
                        <a:t>12-15</a:t>
                      </a:r>
                      <a:endParaRPr lang="en-US" dirty="0"/>
                    </a:p>
                  </a:txBody>
                  <a:tcPr/>
                </a:tc>
                <a:tc>
                  <a:txBody>
                    <a:bodyPr/>
                    <a:lstStyle/>
                    <a:p>
                      <a:r>
                        <a:rPr lang="en-US" dirty="0" smtClean="0"/>
                        <a:t>Hypoxemia </a:t>
                      </a:r>
                      <a:endParaRPr lang="en-US" dirty="0"/>
                    </a:p>
                  </a:txBody>
                  <a:tcPr/>
                </a:tc>
              </a:tr>
              <a:tr h="370840">
                <a:tc>
                  <a:txBody>
                    <a:bodyPr/>
                    <a:lstStyle/>
                    <a:p>
                      <a:r>
                        <a:rPr lang="en-US" dirty="0" smtClean="0"/>
                        <a:t>PCO</a:t>
                      </a:r>
                      <a:r>
                        <a:rPr lang="en-US" baseline="-25000" dirty="0" smtClean="0"/>
                        <a:t>2</a:t>
                      </a:r>
                      <a:r>
                        <a:rPr lang="en-US" dirty="0" smtClean="0"/>
                        <a:t> (</a:t>
                      </a:r>
                      <a:r>
                        <a:rPr lang="en-US" dirty="0" err="1" smtClean="0"/>
                        <a:t>kPa</a:t>
                      </a:r>
                      <a:r>
                        <a:rPr lang="en-US" dirty="0" smtClean="0"/>
                        <a:t>)</a:t>
                      </a:r>
                      <a:endParaRPr lang="en-US" dirty="0"/>
                    </a:p>
                  </a:txBody>
                  <a:tcPr/>
                </a:tc>
                <a:tc>
                  <a:txBody>
                    <a:bodyPr/>
                    <a:lstStyle/>
                    <a:p>
                      <a:r>
                        <a:rPr lang="en-US" dirty="0" smtClean="0"/>
                        <a:t>10.4</a:t>
                      </a:r>
                      <a:endParaRPr lang="en-US" dirty="0"/>
                    </a:p>
                  </a:txBody>
                  <a:tcPr/>
                </a:tc>
                <a:tc>
                  <a:txBody>
                    <a:bodyPr/>
                    <a:lstStyle/>
                    <a:p>
                      <a:r>
                        <a:rPr lang="en-US" dirty="0" smtClean="0"/>
                        <a:t>4.5-6</a:t>
                      </a:r>
                      <a:endParaRPr lang="en-US" dirty="0"/>
                    </a:p>
                  </a:txBody>
                  <a:tcPr/>
                </a:tc>
                <a:tc>
                  <a:txBody>
                    <a:bodyPr/>
                    <a:lstStyle/>
                    <a:p>
                      <a:r>
                        <a:rPr lang="en-US" dirty="0" smtClean="0"/>
                        <a:t>Respiratory</a:t>
                      </a:r>
                      <a:endParaRPr lang="en-US" dirty="0"/>
                    </a:p>
                  </a:txBody>
                  <a:tcPr/>
                </a:tc>
              </a:tr>
              <a:tr h="370840">
                <a:tc>
                  <a:txBody>
                    <a:bodyPr/>
                    <a:lstStyle/>
                    <a:p>
                      <a:r>
                        <a:rPr lang="en-US" dirty="0" smtClean="0"/>
                        <a:t>[H</a:t>
                      </a:r>
                      <a:r>
                        <a:rPr lang="en-US" baseline="30000" dirty="0" smtClean="0"/>
                        <a:t>+</a:t>
                      </a:r>
                      <a:r>
                        <a:rPr lang="en-US" dirty="0" smtClean="0"/>
                        <a:t>] </a:t>
                      </a:r>
                      <a:r>
                        <a:rPr lang="en-US" dirty="0" err="1" smtClean="0"/>
                        <a:t>nM</a:t>
                      </a:r>
                      <a:endParaRPr lang="en-US" dirty="0"/>
                    </a:p>
                  </a:txBody>
                  <a:tcPr/>
                </a:tc>
                <a:tc>
                  <a:txBody>
                    <a:bodyPr/>
                    <a:lstStyle/>
                    <a:p>
                      <a:r>
                        <a:rPr lang="en-US" dirty="0" smtClean="0"/>
                        <a:t>124</a:t>
                      </a:r>
                      <a:endParaRPr lang="en-US" dirty="0"/>
                    </a:p>
                  </a:txBody>
                  <a:tcPr/>
                </a:tc>
                <a:tc>
                  <a:txBody>
                    <a:bodyPr/>
                    <a:lstStyle/>
                    <a:p>
                      <a:r>
                        <a:rPr lang="en-US" dirty="0" smtClean="0"/>
                        <a:t>37-45</a:t>
                      </a:r>
                      <a:endParaRPr lang="en-US" dirty="0"/>
                    </a:p>
                  </a:txBody>
                  <a:tcPr/>
                </a:tc>
                <a:tc>
                  <a:txBody>
                    <a:bodyPr/>
                    <a:lstStyle/>
                    <a:p>
                      <a:r>
                        <a:rPr lang="en-US" dirty="0" smtClean="0"/>
                        <a:t>Acidosis</a:t>
                      </a:r>
                      <a:endParaRPr lang="en-US" dirty="0"/>
                    </a:p>
                  </a:txBody>
                  <a:tcPr/>
                </a:tc>
              </a:tr>
              <a:tr h="370840">
                <a:tc>
                  <a:txBody>
                    <a:bodyPr/>
                    <a:lstStyle/>
                    <a:p>
                      <a:r>
                        <a:rPr lang="en-US" dirty="0" smtClean="0"/>
                        <a:t>HCO</a:t>
                      </a:r>
                      <a:r>
                        <a:rPr lang="en-US" baseline="-25000" dirty="0" smtClean="0"/>
                        <a:t>3</a:t>
                      </a:r>
                      <a:r>
                        <a:rPr lang="en-US" baseline="30000" dirty="0" smtClean="0"/>
                        <a:t>-</a:t>
                      </a:r>
                      <a:r>
                        <a:rPr lang="en-US" dirty="0" smtClean="0"/>
                        <a:t> mM</a:t>
                      </a:r>
                      <a:endParaRPr lang="en-US" dirty="0"/>
                    </a:p>
                  </a:txBody>
                  <a:tcPr/>
                </a:tc>
                <a:tc>
                  <a:txBody>
                    <a:bodyPr/>
                    <a:lstStyle/>
                    <a:p>
                      <a:r>
                        <a:rPr lang="en-US" dirty="0" smtClean="0"/>
                        <a:t>15.4</a:t>
                      </a:r>
                      <a:endParaRPr lang="en-US" dirty="0"/>
                    </a:p>
                  </a:txBody>
                  <a:tcPr/>
                </a:tc>
                <a:tc>
                  <a:txBody>
                    <a:bodyPr/>
                    <a:lstStyle/>
                    <a:p>
                      <a:r>
                        <a:rPr lang="en-US" dirty="0" smtClean="0"/>
                        <a:t>21-29</a:t>
                      </a:r>
                      <a:endParaRPr lang="en-US" dirty="0"/>
                    </a:p>
                  </a:txBody>
                  <a:tcPr/>
                </a:tc>
                <a:tc>
                  <a:txBody>
                    <a:bodyPr/>
                    <a:lstStyle/>
                    <a:p>
                      <a:r>
                        <a:rPr lang="en-US" dirty="0" smtClean="0"/>
                        <a:t>Metabolic</a:t>
                      </a:r>
                      <a:endParaRPr lang="en-US" dirty="0"/>
                    </a:p>
                  </a:txBody>
                  <a:tcPr/>
                </a:tc>
              </a:tr>
            </a:tbl>
          </a:graphicData>
        </a:graphic>
      </p:graphicFrame>
      <p:sp>
        <p:nvSpPr>
          <p:cNvPr id="6" name="Title 1"/>
          <p:cNvSpPr>
            <a:spLocks noGrp="1"/>
          </p:cNvSpPr>
          <p:nvPr>
            <p:ph type="title"/>
          </p:nvPr>
        </p:nvSpPr>
        <p:spPr>
          <a:xfrm>
            <a:off x="1097280" y="286603"/>
            <a:ext cx="10058400" cy="1450757"/>
          </a:xfrm>
        </p:spPr>
        <p:txBody>
          <a:bodyPr/>
          <a:lstStyle/>
          <a:p>
            <a:r>
              <a:rPr lang="en-US" b="1" dirty="0" smtClean="0">
                <a:latin typeface="+mn-lt"/>
              </a:rPr>
              <a:t>Case answer:</a:t>
            </a:r>
            <a:endParaRPr lang="en-US" b="1" dirty="0">
              <a:latin typeface="+mn-lt"/>
            </a:endParaRPr>
          </a:p>
        </p:txBody>
      </p:sp>
    </p:spTree>
    <p:extLst>
      <p:ext uri="{BB962C8B-B14F-4D97-AF65-F5344CB8AC3E}">
        <p14:creationId xmlns:p14="http://schemas.microsoft.com/office/powerpoint/2010/main" val="39138930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Acidosis </a:t>
            </a:r>
            <a:r>
              <a:rPr lang="en-US" sz="4000" b="1" dirty="0" smtClean="0">
                <a:latin typeface="+mn-lt"/>
              </a:rPr>
              <a:t>(due to increased base excretion)</a:t>
            </a:r>
            <a:endParaRPr lang="en-US" sz="4000" b="1" dirty="0">
              <a:latin typeface="+mn-lt"/>
            </a:endParaRPr>
          </a:p>
        </p:txBody>
      </p:sp>
      <p:sp>
        <p:nvSpPr>
          <p:cNvPr id="3" name="Content Placeholder 2"/>
          <p:cNvSpPr>
            <a:spLocks noGrp="1"/>
          </p:cNvSpPr>
          <p:nvPr>
            <p:ph idx="1"/>
          </p:nvPr>
        </p:nvSpPr>
        <p:spPr>
          <a:xfrm>
            <a:off x="1097280" y="2065654"/>
            <a:ext cx="10058400" cy="2298003"/>
          </a:xfrm>
        </p:spPr>
        <p:txBody>
          <a:bodyPr/>
          <a:lstStyle/>
          <a:p>
            <a:pPr>
              <a:lnSpc>
                <a:spcPct val="100000"/>
              </a:lnSpc>
              <a:buFont typeface="Wingdings" panose="05000000000000000000" pitchFamily="2" charset="2"/>
              <a:buChar char="Ø"/>
            </a:pPr>
            <a:r>
              <a:rPr lang="en-US" dirty="0" smtClean="0"/>
              <a:t>Characterized by decreased blood level of  HCO</a:t>
            </a:r>
            <a:r>
              <a:rPr lang="en-US" baseline="-25000" dirty="0" smtClean="0"/>
              <a:t>3</a:t>
            </a:r>
            <a:r>
              <a:rPr lang="en-US" baseline="30000" dirty="0" smtClean="0"/>
              <a:t>-</a:t>
            </a:r>
            <a:r>
              <a:rPr lang="en-US" dirty="0" smtClean="0"/>
              <a:t> and increased </a:t>
            </a:r>
            <a:r>
              <a:rPr lang="en-US" dirty="0" err="1" smtClean="0"/>
              <a:t>Cl</a:t>
            </a:r>
            <a:r>
              <a:rPr lang="en-US" baseline="30000" dirty="0"/>
              <a:t>- </a:t>
            </a:r>
            <a:endParaRPr lang="en-US" baseline="30000" dirty="0" smtClean="0"/>
          </a:p>
          <a:p>
            <a:pPr marL="0" indent="0" algn="ctr">
              <a:lnSpc>
                <a:spcPct val="100000"/>
              </a:lnSpc>
              <a:buNone/>
            </a:pPr>
            <a:r>
              <a:rPr lang="en-US" b="1" dirty="0" smtClean="0">
                <a:solidFill>
                  <a:srgbClr val="FF0000"/>
                </a:solidFill>
              </a:rPr>
              <a:t>WHY?</a:t>
            </a:r>
          </a:p>
          <a:p>
            <a:pPr>
              <a:lnSpc>
                <a:spcPct val="100000"/>
              </a:lnSpc>
              <a:buFont typeface="Wingdings" panose="05000000000000000000" pitchFamily="2" charset="2"/>
              <a:buChar char="Ø"/>
            </a:pPr>
            <a:r>
              <a:rPr lang="en-US" dirty="0" smtClean="0"/>
              <a:t>Because the kidneys are forced to reabsorb increased amounts of </a:t>
            </a:r>
            <a:r>
              <a:rPr lang="en-US" dirty="0" err="1"/>
              <a:t>Cl</a:t>
            </a:r>
            <a:r>
              <a:rPr lang="en-US" baseline="30000" dirty="0"/>
              <a:t>- </a:t>
            </a:r>
            <a:r>
              <a:rPr lang="en-US" dirty="0" smtClean="0"/>
              <a:t> along with sodium to maintain </a:t>
            </a:r>
            <a:r>
              <a:rPr lang="en-US" dirty="0" err="1" smtClean="0"/>
              <a:t>electroneutrality</a:t>
            </a:r>
            <a:r>
              <a:rPr lang="en-US" dirty="0" smtClean="0"/>
              <a:t> (since this acidosis is due to increased net excretion of HCO</a:t>
            </a:r>
            <a:r>
              <a:rPr lang="en-US" baseline="-25000" dirty="0" smtClean="0"/>
              <a:t>3</a:t>
            </a:r>
            <a:r>
              <a:rPr lang="en-US" baseline="30000" dirty="0" smtClean="0"/>
              <a:t>-</a:t>
            </a:r>
            <a:r>
              <a:rPr lang="en-US" dirty="0" smtClean="0"/>
              <a:t>)</a:t>
            </a:r>
            <a:endParaRPr lang="en-US" dirty="0"/>
          </a:p>
        </p:txBody>
      </p:sp>
    </p:spTree>
    <p:extLst>
      <p:ext uri="{BB962C8B-B14F-4D97-AF65-F5344CB8AC3E}">
        <p14:creationId xmlns:p14="http://schemas.microsoft.com/office/powerpoint/2010/main" val="54755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32905"/>
            <a:ext cx="10058400" cy="1450757"/>
          </a:xfrm>
        </p:spPr>
        <p:txBody>
          <a:bodyPr/>
          <a:lstStyle/>
          <a:p>
            <a:pPr algn="ctr"/>
            <a:r>
              <a:rPr lang="en-US" b="1" spc="0" dirty="0" smtClean="0">
                <a:ln w="22225">
                  <a:solidFill>
                    <a:schemeClr val="tx1"/>
                  </a:solidFill>
                  <a:prstDash val="solid"/>
                </a:ln>
                <a:solidFill>
                  <a:schemeClr val="accent2">
                    <a:lumMod val="40000"/>
                    <a:lumOff val="60000"/>
                  </a:schemeClr>
                </a:solidFill>
                <a:effectLst>
                  <a:glow rad="139700">
                    <a:schemeClr val="accent1">
                      <a:satMod val="175000"/>
                      <a:alpha val="40000"/>
                    </a:schemeClr>
                  </a:glow>
                  <a:innerShdw blurRad="63500" dist="50800" dir="16200000">
                    <a:prstClr val="black">
                      <a:alpha val="50000"/>
                    </a:prstClr>
                  </a:innerShdw>
                </a:effectLst>
              </a:rPr>
              <a:t>Followed in Part II of The Lecture</a:t>
            </a:r>
            <a:endParaRPr lang="en-US" b="1" spc="0" dirty="0">
              <a:ln w="22225">
                <a:solidFill>
                  <a:schemeClr val="tx1"/>
                </a:solidFill>
                <a:prstDash val="solid"/>
              </a:ln>
              <a:solidFill>
                <a:schemeClr val="accent2">
                  <a:lumMod val="40000"/>
                  <a:lumOff val="60000"/>
                </a:schemeClr>
              </a:solidFill>
              <a:effectLst>
                <a:glow rad="139700">
                  <a:schemeClr val="accent1">
                    <a:satMod val="175000"/>
                    <a:alpha val="40000"/>
                  </a:schemeClr>
                </a:glow>
                <a:innerShdw blurRad="63500" dist="50800" dir="16200000">
                  <a:prstClr val="black">
                    <a:alpha val="50000"/>
                  </a:prstClr>
                </a:innerShdw>
              </a:effectLst>
            </a:endParaRPr>
          </a:p>
        </p:txBody>
      </p:sp>
      <p:sp>
        <p:nvSpPr>
          <p:cNvPr id="6" name="Striped Right Arrow 5"/>
          <p:cNvSpPr/>
          <p:nvPr/>
        </p:nvSpPr>
        <p:spPr>
          <a:xfrm rot="5400000">
            <a:off x="5067396" y="3090441"/>
            <a:ext cx="2118168" cy="136581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0646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Dissociation Constants (</a:t>
            </a:r>
            <a:r>
              <a:rPr lang="en-US" b="1" dirty="0" err="1" smtClean="0">
                <a:solidFill>
                  <a:srgbClr val="C00000"/>
                </a:solidFill>
              </a:rPr>
              <a:t>K</a:t>
            </a:r>
            <a:r>
              <a:rPr lang="en-US" b="1" baseline="-25000" dirty="0" err="1" smtClean="0">
                <a:solidFill>
                  <a:srgbClr val="C00000"/>
                </a:solidFill>
              </a:rPr>
              <a:t>a</a:t>
            </a:r>
            <a:r>
              <a:rPr lang="en-US" b="1" dirty="0" smtClean="0">
                <a:solidFill>
                  <a:srgbClr val="C00000"/>
                </a:solidFill>
              </a:rPr>
              <a:t>)</a:t>
            </a:r>
            <a:endParaRPr lang="en-US" b="1" dirty="0">
              <a:solidFill>
                <a:srgbClr val="C00000"/>
              </a:solidFill>
            </a:endParaRPr>
          </a:p>
        </p:txBody>
      </p:sp>
      <p:sp>
        <p:nvSpPr>
          <p:cNvPr id="3" name="Content Placeholder 2"/>
          <p:cNvSpPr>
            <a:spLocks noGrp="1"/>
          </p:cNvSpPr>
          <p:nvPr>
            <p:ph idx="1"/>
          </p:nvPr>
        </p:nvSpPr>
        <p:spPr>
          <a:xfrm>
            <a:off x="1097280" y="1845734"/>
            <a:ext cx="10058400" cy="3565697"/>
          </a:xfrm>
        </p:spPr>
        <p:txBody>
          <a:bodyPr>
            <a:noAutofit/>
          </a:bodyPr>
          <a:lstStyle/>
          <a:p>
            <a:r>
              <a:rPr lang="en-US" sz="2400" dirty="0" smtClean="0"/>
              <a:t>In any chemical reaction, there will ultimately occur an equilibrium. For acids, this refers to the [H</a:t>
            </a:r>
            <a:r>
              <a:rPr lang="en-US" sz="2400" baseline="30000" dirty="0" smtClean="0"/>
              <a:t>+</a:t>
            </a:r>
            <a:r>
              <a:rPr lang="en-US" sz="2400" dirty="0" smtClean="0"/>
              <a:t>] at which the acid has half dissociated.</a:t>
            </a:r>
          </a:p>
          <a:p>
            <a:r>
              <a:rPr lang="en-US" sz="2400" dirty="0"/>
              <a:t>The dissociation constant </a:t>
            </a:r>
            <a:r>
              <a:rPr lang="en-US" sz="2400" dirty="0" smtClean="0"/>
              <a:t> (</a:t>
            </a:r>
            <a:r>
              <a:rPr lang="en-US" sz="2400" dirty="0" err="1" smtClean="0"/>
              <a:t>K</a:t>
            </a:r>
            <a:r>
              <a:rPr lang="en-US" sz="2400" baseline="-25000" dirty="0" err="1" smtClean="0"/>
              <a:t>a</a:t>
            </a:r>
            <a:r>
              <a:rPr lang="en-US" sz="2400" dirty="0" smtClean="0"/>
              <a:t>) describes </a:t>
            </a:r>
            <a:r>
              <a:rPr lang="en-US" sz="2400" dirty="0"/>
              <a:t>the concentration of the acid and base generated when the acid </a:t>
            </a:r>
            <a:r>
              <a:rPr lang="en-US" sz="2400" dirty="0" smtClean="0"/>
              <a:t>dissociates</a:t>
            </a:r>
          </a:p>
          <a:p>
            <a:r>
              <a:rPr lang="en-US" sz="2400" dirty="0" err="1" smtClean="0"/>
              <a:t>pK</a:t>
            </a:r>
            <a:r>
              <a:rPr lang="en-US" sz="2400" baseline="-25000" dirty="0" err="1" smtClean="0"/>
              <a:t>a</a:t>
            </a:r>
            <a:r>
              <a:rPr lang="en-US" sz="2400" baseline="-25000" dirty="0" smtClean="0"/>
              <a:t> </a:t>
            </a:r>
            <a:r>
              <a:rPr lang="en-US" sz="2400" dirty="0" smtClean="0"/>
              <a:t> </a:t>
            </a:r>
            <a:r>
              <a:rPr lang="en-US" sz="2400" dirty="0"/>
              <a:t>= - log </a:t>
            </a:r>
            <a:r>
              <a:rPr lang="en-US" sz="2400" dirty="0" err="1"/>
              <a:t>K</a:t>
            </a:r>
            <a:r>
              <a:rPr lang="en-US" sz="2400" baseline="-25000" dirty="0" err="1"/>
              <a:t>a</a:t>
            </a:r>
            <a:endParaRPr lang="en-US" sz="2400" baseline="-25000" dirty="0"/>
          </a:p>
          <a:p>
            <a:r>
              <a:rPr lang="en-US" sz="2400" dirty="0"/>
              <a:t>If we know the dissociation constant </a:t>
            </a:r>
            <a:r>
              <a:rPr lang="en-US" sz="2400" dirty="0" smtClean="0"/>
              <a:t>for an acid, we can use the concentrations of any 2 of the 3 compounds (hydrogen, acid, base) to solve for the unknown conc. of the third.</a:t>
            </a:r>
            <a:endParaRPr lang="en-US" sz="2400" dirty="0"/>
          </a:p>
          <a:p>
            <a:pPr marL="91440" lvl="8" indent="-91440">
              <a:spcBef>
                <a:spcPts val="1200"/>
              </a:spcBef>
              <a:spcAft>
                <a:spcPts val="200"/>
              </a:spcAft>
              <a:buSzPct val="100000"/>
              <a:buFont typeface="Calibri" panose="020F0502020204030204" pitchFamily="34" charset="0"/>
              <a:buChar char=" "/>
            </a:pPr>
            <a:endParaRPr lang="en-US" sz="2400" dirty="0"/>
          </a:p>
        </p:txBody>
      </p:sp>
      <p:sp>
        <p:nvSpPr>
          <p:cNvPr id="5" name="Left-Right Arrow 4"/>
          <p:cNvSpPr/>
          <p:nvPr/>
        </p:nvSpPr>
        <p:spPr>
          <a:xfrm>
            <a:off x="4759012" y="5070600"/>
            <a:ext cx="698269" cy="3990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p:cNvSpPr/>
          <p:nvPr/>
        </p:nvSpPr>
        <p:spPr>
          <a:xfrm>
            <a:off x="4014721" y="4918173"/>
            <a:ext cx="785793" cy="584775"/>
          </a:xfrm>
          <a:prstGeom prst="rect">
            <a:avLst/>
          </a:prstGeom>
        </p:spPr>
        <p:txBody>
          <a:bodyPr wrap="none">
            <a:spAutoFit/>
          </a:bodyPr>
          <a:lstStyle/>
          <a:p>
            <a:r>
              <a:rPr lang="en-US" sz="3200" b="1" dirty="0" smtClean="0"/>
              <a:t>HA </a:t>
            </a:r>
            <a:endParaRPr lang="en-US" sz="3200" b="1" dirty="0"/>
          </a:p>
        </p:txBody>
      </p:sp>
      <p:sp>
        <p:nvSpPr>
          <p:cNvPr id="7" name="Rectangle 6"/>
          <p:cNvSpPr/>
          <p:nvPr/>
        </p:nvSpPr>
        <p:spPr>
          <a:xfrm>
            <a:off x="5591646" y="4935030"/>
            <a:ext cx="670376" cy="584775"/>
          </a:xfrm>
          <a:prstGeom prst="rect">
            <a:avLst/>
          </a:prstGeom>
        </p:spPr>
        <p:txBody>
          <a:bodyPr wrap="none">
            <a:spAutoFit/>
          </a:bodyPr>
          <a:lstStyle/>
          <a:p>
            <a:r>
              <a:rPr lang="en-US" sz="3200" b="1" dirty="0" smtClean="0"/>
              <a:t> H</a:t>
            </a:r>
            <a:r>
              <a:rPr lang="en-US" sz="3200" b="1" baseline="30000" dirty="0" smtClean="0"/>
              <a:t>+</a:t>
            </a:r>
            <a:endParaRPr lang="en-US" sz="3200" b="1" dirty="0"/>
          </a:p>
        </p:txBody>
      </p:sp>
      <p:sp>
        <p:nvSpPr>
          <p:cNvPr id="8" name="Rectangle 7"/>
          <p:cNvSpPr/>
          <p:nvPr/>
        </p:nvSpPr>
        <p:spPr>
          <a:xfrm>
            <a:off x="6475822" y="4935029"/>
            <a:ext cx="389850" cy="584775"/>
          </a:xfrm>
          <a:prstGeom prst="rect">
            <a:avLst/>
          </a:prstGeom>
        </p:spPr>
        <p:txBody>
          <a:bodyPr wrap="none">
            <a:spAutoFit/>
          </a:bodyPr>
          <a:lstStyle/>
          <a:p>
            <a:r>
              <a:rPr lang="en-US" sz="3200" b="1" dirty="0" smtClean="0"/>
              <a:t>+</a:t>
            </a:r>
            <a:endParaRPr lang="en-US" sz="3200" b="1" dirty="0"/>
          </a:p>
        </p:txBody>
      </p:sp>
      <p:sp>
        <p:nvSpPr>
          <p:cNvPr id="9" name="Rectangle 8"/>
          <p:cNvSpPr/>
          <p:nvPr/>
        </p:nvSpPr>
        <p:spPr>
          <a:xfrm>
            <a:off x="6922537" y="4935028"/>
            <a:ext cx="609462" cy="584775"/>
          </a:xfrm>
          <a:prstGeom prst="rect">
            <a:avLst/>
          </a:prstGeom>
        </p:spPr>
        <p:txBody>
          <a:bodyPr wrap="none">
            <a:spAutoFit/>
          </a:bodyPr>
          <a:lstStyle/>
          <a:p>
            <a:r>
              <a:rPr lang="en-US" sz="3200" b="1" dirty="0" smtClean="0"/>
              <a:t> A</a:t>
            </a:r>
            <a:r>
              <a:rPr lang="en-US" sz="3200" b="1" baseline="30000" dirty="0" smtClean="0"/>
              <a:t>-</a:t>
            </a:r>
            <a:endParaRPr lang="en-US" sz="3200" b="1" dirty="0"/>
          </a:p>
        </p:txBody>
      </p:sp>
      <p:sp>
        <p:nvSpPr>
          <p:cNvPr id="12" name="Rectangle 11"/>
          <p:cNvSpPr/>
          <p:nvPr/>
        </p:nvSpPr>
        <p:spPr>
          <a:xfrm>
            <a:off x="2857613" y="5769191"/>
            <a:ext cx="1935210" cy="584775"/>
          </a:xfrm>
          <a:prstGeom prst="rect">
            <a:avLst/>
          </a:prstGeom>
        </p:spPr>
        <p:txBody>
          <a:bodyPr wrap="none">
            <a:spAutoFit/>
          </a:bodyPr>
          <a:lstStyle/>
          <a:p>
            <a:r>
              <a:rPr lang="en-US" sz="3200" b="1" dirty="0" smtClean="0"/>
              <a:t>Weak acid</a:t>
            </a:r>
            <a:endParaRPr lang="en-US" sz="3200" b="1" dirty="0"/>
          </a:p>
        </p:txBody>
      </p:sp>
      <p:sp>
        <p:nvSpPr>
          <p:cNvPr id="13" name="Rectangle 12"/>
          <p:cNvSpPr/>
          <p:nvPr/>
        </p:nvSpPr>
        <p:spPr>
          <a:xfrm>
            <a:off x="5168296" y="5778623"/>
            <a:ext cx="1345818" cy="584775"/>
          </a:xfrm>
          <a:prstGeom prst="rect">
            <a:avLst/>
          </a:prstGeom>
        </p:spPr>
        <p:txBody>
          <a:bodyPr wrap="none">
            <a:spAutoFit/>
          </a:bodyPr>
          <a:lstStyle/>
          <a:p>
            <a:r>
              <a:rPr lang="en-US" sz="3200" b="1" dirty="0" smtClean="0"/>
              <a:t>proton</a:t>
            </a:r>
            <a:endParaRPr lang="en-US" sz="3200" b="1" dirty="0"/>
          </a:p>
        </p:txBody>
      </p:sp>
      <p:sp>
        <p:nvSpPr>
          <p:cNvPr id="15" name="Rectangle 14"/>
          <p:cNvSpPr/>
          <p:nvPr/>
        </p:nvSpPr>
        <p:spPr>
          <a:xfrm>
            <a:off x="7639228" y="5805229"/>
            <a:ext cx="3974550" cy="584775"/>
          </a:xfrm>
          <a:prstGeom prst="rect">
            <a:avLst/>
          </a:prstGeom>
        </p:spPr>
        <p:txBody>
          <a:bodyPr wrap="none">
            <a:spAutoFit/>
          </a:bodyPr>
          <a:lstStyle/>
          <a:p>
            <a:r>
              <a:rPr lang="en-US" sz="3200" b="1" dirty="0" smtClean="0"/>
              <a:t>Salt or conjugate base</a:t>
            </a:r>
            <a:endParaRPr lang="en-US" sz="3200" b="1" dirty="0"/>
          </a:p>
        </p:txBody>
      </p:sp>
      <p:cxnSp>
        <p:nvCxnSpPr>
          <p:cNvPr id="17" name="Straight Arrow Connector 16"/>
          <p:cNvCxnSpPr/>
          <p:nvPr/>
        </p:nvCxnSpPr>
        <p:spPr>
          <a:xfrm flipH="1" flipV="1">
            <a:off x="7393333" y="5378544"/>
            <a:ext cx="491791" cy="28251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900855" y="5469611"/>
            <a:ext cx="63726" cy="44108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943440" y="5502948"/>
            <a:ext cx="266039" cy="40778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0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Henderson-</a:t>
            </a:r>
            <a:r>
              <a:rPr lang="en-US" dirty="0" err="1" smtClean="0"/>
              <a:t>Hasselbalch</a:t>
            </a:r>
            <a:r>
              <a:rPr lang="en-US" dirty="0" smtClean="0"/>
              <a:t> Equation</a:t>
            </a:r>
            <a:br>
              <a:rPr lang="en-US" dirty="0" smtClean="0"/>
            </a:br>
            <a:r>
              <a:rPr lang="en-US" sz="3200" dirty="0"/>
              <a:t>It is an equilibrium equation. pH is used to express [H</a:t>
            </a:r>
            <a:r>
              <a:rPr lang="en-US" sz="3200" baseline="30000" dirty="0" smtClean="0"/>
              <a:t>+</a:t>
            </a:r>
            <a:r>
              <a:rPr lang="en-US" sz="3200" dirty="0" smtClean="0"/>
              <a:t>]</a:t>
            </a:r>
            <a:endParaRPr lang="en-US" sz="3200" dirty="0"/>
          </a:p>
        </p:txBody>
      </p:sp>
      <p:grpSp>
        <p:nvGrpSpPr>
          <p:cNvPr id="44" name="Group 43"/>
          <p:cNvGrpSpPr/>
          <p:nvPr/>
        </p:nvGrpSpPr>
        <p:grpSpPr>
          <a:xfrm>
            <a:off x="4070236" y="5403300"/>
            <a:ext cx="4055766" cy="968089"/>
            <a:chOff x="4070236" y="5403300"/>
            <a:chExt cx="4055766" cy="968089"/>
          </a:xfrm>
        </p:grpSpPr>
        <p:sp>
          <p:nvSpPr>
            <p:cNvPr id="4" name="Rectangle 3"/>
            <p:cNvSpPr/>
            <p:nvPr/>
          </p:nvSpPr>
          <p:spPr>
            <a:xfrm>
              <a:off x="4070236" y="5449041"/>
              <a:ext cx="663964" cy="584775"/>
            </a:xfrm>
            <a:prstGeom prst="rect">
              <a:avLst/>
            </a:prstGeom>
          </p:spPr>
          <p:txBody>
            <a:bodyPr wrap="none">
              <a:spAutoFit/>
            </a:bodyPr>
            <a:lstStyle/>
            <a:p>
              <a:r>
                <a:rPr lang="en-US" sz="3200" b="1" dirty="0" smtClean="0"/>
                <a:t>pH</a:t>
              </a:r>
              <a:endParaRPr lang="en-US" sz="3200" b="1" dirty="0"/>
            </a:p>
          </p:txBody>
        </p:sp>
        <p:sp>
          <p:nvSpPr>
            <p:cNvPr id="5" name="Rectangle 4"/>
            <p:cNvSpPr/>
            <p:nvPr/>
          </p:nvSpPr>
          <p:spPr>
            <a:xfrm>
              <a:off x="7367119" y="5786614"/>
              <a:ext cx="692818" cy="584775"/>
            </a:xfrm>
            <a:prstGeom prst="rect">
              <a:avLst/>
            </a:prstGeom>
          </p:spPr>
          <p:txBody>
            <a:bodyPr wrap="none">
              <a:spAutoFit/>
            </a:bodyPr>
            <a:lstStyle/>
            <a:p>
              <a:r>
                <a:rPr lang="en-US" sz="3200" b="1" dirty="0" smtClean="0"/>
                <a:t>HA</a:t>
              </a:r>
              <a:endParaRPr lang="en-US" sz="3200" b="1" dirty="0"/>
            </a:p>
          </p:txBody>
        </p:sp>
        <p:sp>
          <p:nvSpPr>
            <p:cNvPr id="6" name="Rectangle 5"/>
            <p:cNvSpPr/>
            <p:nvPr/>
          </p:nvSpPr>
          <p:spPr>
            <a:xfrm>
              <a:off x="6256314" y="5465896"/>
              <a:ext cx="389850" cy="584775"/>
            </a:xfrm>
            <a:prstGeom prst="rect">
              <a:avLst/>
            </a:prstGeom>
          </p:spPr>
          <p:txBody>
            <a:bodyPr wrap="none">
              <a:spAutoFit/>
            </a:bodyPr>
            <a:lstStyle/>
            <a:p>
              <a:r>
                <a:rPr lang="en-US" sz="3200" b="1" dirty="0"/>
                <a:t>+</a:t>
              </a:r>
            </a:p>
          </p:txBody>
        </p:sp>
        <p:sp>
          <p:nvSpPr>
            <p:cNvPr id="7" name="Rectangle 6"/>
            <p:cNvSpPr/>
            <p:nvPr/>
          </p:nvSpPr>
          <p:spPr>
            <a:xfrm>
              <a:off x="6465453" y="5479560"/>
              <a:ext cx="793807" cy="584775"/>
            </a:xfrm>
            <a:prstGeom prst="rect">
              <a:avLst/>
            </a:prstGeom>
          </p:spPr>
          <p:txBody>
            <a:bodyPr wrap="none">
              <a:spAutoFit/>
            </a:bodyPr>
            <a:lstStyle/>
            <a:p>
              <a:r>
                <a:rPr lang="en-US" sz="3200" b="1" dirty="0" smtClean="0"/>
                <a:t> log</a:t>
              </a:r>
              <a:endParaRPr lang="en-US" sz="3200" b="1" dirty="0"/>
            </a:p>
          </p:txBody>
        </p:sp>
        <p:sp>
          <p:nvSpPr>
            <p:cNvPr id="8" name="Rectangle 7"/>
            <p:cNvSpPr/>
            <p:nvPr/>
          </p:nvSpPr>
          <p:spPr>
            <a:xfrm>
              <a:off x="4738553" y="5468672"/>
              <a:ext cx="389850" cy="584775"/>
            </a:xfrm>
            <a:prstGeom prst="rect">
              <a:avLst/>
            </a:prstGeom>
          </p:spPr>
          <p:txBody>
            <a:bodyPr wrap="none">
              <a:spAutoFit/>
            </a:bodyPr>
            <a:lstStyle/>
            <a:p>
              <a:r>
                <a:rPr lang="en-US" sz="3200" b="1" dirty="0" smtClean="0"/>
                <a:t>=</a:t>
              </a:r>
              <a:endParaRPr lang="en-US" sz="3200" b="1" dirty="0"/>
            </a:p>
          </p:txBody>
        </p:sp>
        <p:sp>
          <p:nvSpPr>
            <p:cNvPr id="9" name="Rectangle 8"/>
            <p:cNvSpPr/>
            <p:nvPr/>
          </p:nvSpPr>
          <p:spPr>
            <a:xfrm>
              <a:off x="5369800" y="5451815"/>
              <a:ext cx="758156" cy="584775"/>
            </a:xfrm>
            <a:prstGeom prst="rect">
              <a:avLst/>
            </a:prstGeom>
          </p:spPr>
          <p:txBody>
            <a:bodyPr wrap="none">
              <a:spAutoFit/>
            </a:bodyPr>
            <a:lstStyle/>
            <a:p>
              <a:r>
                <a:rPr lang="en-US" sz="3200" b="1" dirty="0" err="1" smtClean="0"/>
                <a:t>pK</a:t>
              </a:r>
              <a:r>
                <a:rPr lang="en-US" sz="3200" b="1" baseline="-25000" dirty="0" err="1"/>
                <a:t>a</a:t>
              </a:r>
              <a:endParaRPr lang="en-US" sz="3200" b="1" baseline="-25000" dirty="0"/>
            </a:p>
          </p:txBody>
        </p:sp>
        <p:sp>
          <p:nvSpPr>
            <p:cNvPr id="10" name="Rectangle 9"/>
            <p:cNvSpPr/>
            <p:nvPr/>
          </p:nvSpPr>
          <p:spPr>
            <a:xfrm>
              <a:off x="7466030" y="5403300"/>
              <a:ext cx="594954" cy="584775"/>
            </a:xfrm>
            <a:prstGeom prst="rect">
              <a:avLst/>
            </a:prstGeom>
          </p:spPr>
          <p:txBody>
            <a:bodyPr wrap="square">
              <a:spAutoFit/>
            </a:bodyPr>
            <a:lstStyle/>
            <a:p>
              <a:r>
                <a:rPr lang="en-US" sz="3200" b="1" dirty="0" smtClean="0"/>
                <a:t>A</a:t>
              </a:r>
              <a:r>
                <a:rPr lang="en-US" sz="3200" b="1" baseline="30000" dirty="0" smtClean="0"/>
                <a:t>-</a:t>
              </a:r>
              <a:endParaRPr lang="en-US" sz="3200" b="1" dirty="0"/>
            </a:p>
          </p:txBody>
        </p:sp>
        <p:cxnSp>
          <p:nvCxnSpPr>
            <p:cNvPr id="12" name="Straight Connector 11"/>
            <p:cNvCxnSpPr/>
            <p:nvPr/>
          </p:nvCxnSpPr>
          <p:spPr>
            <a:xfrm>
              <a:off x="7283212" y="5867639"/>
              <a:ext cx="84279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4067293" y="4307065"/>
            <a:ext cx="4055766" cy="927178"/>
            <a:chOff x="4067293" y="4307065"/>
            <a:chExt cx="4055766" cy="927178"/>
          </a:xfrm>
        </p:grpSpPr>
        <p:sp>
          <p:nvSpPr>
            <p:cNvPr id="13" name="Rectangle 12"/>
            <p:cNvSpPr/>
            <p:nvPr/>
          </p:nvSpPr>
          <p:spPr>
            <a:xfrm>
              <a:off x="4067293" y="4363870"/>
              <a:ext cx="663964" cy="584775"/>
            </a:xfrm>
            <a:prstGeom prst="rect">
              <a:avLst/>
            </a:prstGeom>
          </p:spPr>
          <p:txBody>
            <a:bodyPr wrap="none">
              <a:spAutoFit/>
            </a:bodyPr>
            <a:lstStyle/>
            <a:p>
              <a:r>
                <a:rPr lang="en-US" sz="3200" b="1" dirty="0" smtClean="0"/>
                <a:t>pH</a:t>
              </a:r>
              <a:endParaRPr lang="en-US" sz="3200" b="1" dirty="0"/>
            </a:p>
          </p:txBody>
        </p:sp>
        <p:sp>
          <p:nvSpPr>
            <p:cNvPr id="14" name="Rectangle 13"/>
            <p:cNvSpPr/>
            <p:nvPr/>
          </p:nvSpPr>
          <p:spPr>
            <a:xfrm>
              <a:off x="7242056" y="4307065"/>
              <a:ext cx="785793" cy="584775"/>
            </a:xfrm>
            <a:prstGeom prst="rect">
              <a:avLst/>
            </a:prstGeom>
          </p:spPr>
          <p:txBody>
            <a:bodyPr wrap="none">
              <a:spAutoFit/>
            </a:bodyPr>
            <a:lstStyle/>
            <a:p>
              <a:r>
                <a:rPr lang="en-US" sz="3200" b="1" dirty="0" smtClean="0"/>
                <a:t> H</a:t>
              </a:r>
              <a:r>
                <a:rPr lang="en-US" sz="3200" b="1" dirty="0"/>
                <a:t>A</a:t>
              </a:r>
            </a:p>
          </p:txBody>
        </p:sp>
        <p:sp>
          <p:nvSpPr>
            <p:cNvPr id="15" name="Rectangle 14"/>
            <p:cNvSpPr/>
            <p:nvPr/>
          </p:nvSpPr>
          <p:spPr>
            <a:xfrm>
              <a:off x="6253371" y="4380725"/>
              <a:ext cx="309700" cy="584775"/>
            </a:xfrm>
            <a:prstGeom prst="rect">
              <a:avLst/>
            </a:prstGeom>
          </p:spPr>
          <p:txBody>
            <a:bodyPr wrap="none">
              <a:spAutoFit/>
            </a:bodyPr>
            <a:lstStyle/>
            <a:p>
              <a:r>
                <a:rPr lang="en-US" sz="3200" b="1" dirty="0" smtClean="0"/>
                <a:t>-</a:t>
              </a:r>
              <a:endParaRPr lang="en-US" sz="3200" b="1" dirty="0"/>
            </a:p>
          </p:txBody>
        </p:sp>
        <p:sp>
          <p:nvSpPr>
            <p:cNvPr id="16" name="Rectangle 15"/>
            <p:cNvSpPr/>
            <p:nvPr/>
          </p:nvSpPr>
          <p:spPr>
            <a:xfrm>
              <a:off x="6462510" y="4394389"/>
              <a:ext cx="793807" cy="584775"/>
            </a:xfrm>
            <a:prstGeom prst="rect">
              <a:avLst/>
            </a:prstGeom>
          </p:spPr>
          <p:txBody>
            <a:bodyPr wrap="none">
              <a:spAutoFit/>
            </a:bodyPr>
            <a:lstStyle/>
            <a:p>
              <a:r>
                <a:rPr lang="en-US" sz="3200" b="1" dirty="0" smtClean="0"/>
                <a:t> log</a:t>
              </a:r>
              <a:endParaRPr lang="en-US" sz="3200" b="1" dirty="0"/>
            </a:p>
          </p:txBody>
        </p:sp>
        <p:sp>
          <p:nvSpPr>
            <p:cNvPr id="17" name="Rectangle 16"/>
            <p:cNvSpPr/>
            <p:nvPr/>
          </p:nvSpPr>
          <p:spPr>
            <a:xfrm>
              <a:off x="4735610" y="4383501"/>
              <a:ext cx="389850" cy="584775"/>
            </a:xfrm>
            <a:prstGeom prst="rect">
              <a:avLst/>
            </a:prstGeom>
          </p:spPr>
          <p:txBody>
            <a:bodyPr wrap="none">
              <a:spAutoFit/>
            </a:bodyPr>
            <a:lstStyle/>
            <a:p>
              <a:r>
                <a:rPr lang="en-US" sz="3200" b="1" dirty="0" smtClean="0"/>
                <a:t>=</a:t>
              </a:r>
              <a:endParaRPr lang="en-US" sz="3200" b="1" dirty="0"/>
            </a:p>
          </p:txBody>
        </p:sp>
        <p:sp>
          <p:nvSpPr>
            <p:cNvPr id="18" name="Rectangle 17"/>
            <p:cNvSpPr/>
            <p:nvPr/>
          </p:nvSpPr>
          <p:spPr>
            <a:xfrm>
              <a:off x="5366857" y="4366644"/>
              <a:ext cx="758156" cy="584775"/>
            </a:xfrm>
            <a:prstGeom prst="rect">
              <a:avLst/>
            </a:prstGeom>
          </p:spPr>
          <p:txBody>
            <a:bodyPr wrap="none">
              <a:spAutoFit/>
            </a:bodyPr>
            <a:lstStyle/>
            <a:p>
              <a:r>
                <a:rPr lang="en-US" sz="3200" b="1" dirty="0" err="1" smtClean="0"/>
                <a:t>pK</a:t>
              </a:r>
              <a:r>
                <a:rPr lang="en-US" sz="3200" b="1" baseline="-25000" dirty="0" err="1" smtClean="0"/>
                <a:t>a</a:t>
              </a:r>
              <a:endParaRPr lang="en-US" sz="3200" b="1" baseline="-25000" dirty="0"/>
            </a:p>
          </p:txBody>
        </p:sp>
        <p:sp>
          <p:nvSpPr>
            <p:cNvPr id="19" name="Rectangle 18"/>
            <p:cNvSpPr/>
            <p:nvPr/>
          </p:nvSpPr>
          <p:spPr>
            <a:xfrm>
              <a:off x="7512326" y="4649468"/>
              <a:ext cx="594954" cy="584775"/>
            </a:xfrm>
            <a:prstGeom prst="rect">
              <a:avLst/>
            </a:prstGeom>
          </p:spPr>
          <p:txBody>
            <a:bodyPr wrap="square">
              <a:spAutoFit/>
            </a:bodyPr>
            <a:lstStyle/>
            <a:p>
              <a:r>
                <a:rPr lang="en-US" sz="3200" b="1" dirty="0" smtClean="0"/>
                <a:t>A</a:t>
              </a:r>
              <a:r>
                <a:rPr lang="en-US" sz="3200" b="1" baseline="30000" dirty="0" smtClean="0"/>
                <a:t>-</a:t>
              </a:r>
              <a:endParaRPr lang="en-US" sz="3200" b="1" dirty="0"/>
            </a:p>
          </p:txBody>
        </p:sp>
        <p:cxnSp>
          <p:nvCxnSpPr>
            <p:cNvPr id="20" name="Straight Connector 19"/>
            <p:cNvCxnSpPr/>
            <p:nvPr/>
          </p:nvCxnSpPr>
          <p:spPr>
            <a:xfrm>
              <a:off x="7280269" y="4782468"/>
              <a:ext cx="84279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4011199" y="3230538"/>
            <a:ext cx="3945249" cy="908801"/>
            <a:chOff x="4011199" y="3230538"/>
            <a:chExt cx="3945249" cy="908801"/>
          </a:xfrm>
        </p:grpSpPr>
        <p:sp>
          <p:nvSpPr>
            <p:cNvPr id="21" name="Rectangle 20"/>
            <p:cNvSpPr/>
            <p:nvPr/>
          </p:nvSpPr>
          <p:spPr>
            <a:xfrm>
              <a:off x="4011199" y="3370469"/>
              <a:ext cx="580608" cy="584775"/>
            </a:xfrm>
            <a:prstGeom prst="rect">
              <a:avLst/>
            </a:prstGeom>
          </p:spPr>
          <p:txBody>
            <a:bodyPr wrap="none">
              <a:spAutoFit/>
            </a:bodyPr>
            <a:lstStyle/>
            <a:p>
              <a:r>
                <a:rPr lang="en-US" sz="3200" b="1" dirty="0" smtClean="0"/>
                <a:t>H</a:t>
              </a:r>
              <a:r>
                <a:rPr lang="en-US" sz="3200" b="1" baseline="30000" dirty="0" smtClean="0"/>
                <a:t>+</a:t>
              </a:r>
              <a:endParaRPr lang="en-US" sz="3200" b="1" baseline="30000" dirty="0"/>
            </a:p>
          </p:txBody>
        </p:sp>
        <p:sp>
          <p:nvSpPr>
            <p:cNvPr id="22" name="Rectangle 21"/>
            <p:cNvSpPr/>
            <p:nvPr/>
          </p:nvSpPr>
          <p:spPr>
            <a:xfrm>
              <a:off x="7086839" y="3230538"/>
              <a:ext cx="785793" cy="584775"/>
            </a:xfrm>
            <a:prstGeom prst="rect">
              <a:avLst/>
            </a:prstGeom>
          </p:spPr>
          <p:txBody>
            <a:bodyPr wrap="none">
              <a:spAutoFit/>
            </a:bodyPr>
            <a:lstStyle/>
            <a:p>
              <a:r>
                <a:rPr lang="en-US" sz="3200" b="1" dirty="0" smtClean="0"/>
                <a:t> H</a:t>
              </a:r>
              <a:r>
                <a:rPr lang="en-US" sz="3200" b="1" dirty="0"/>
                <a:t>A</a:t>
              </a:r>
            </a:p>
          </p:txBody>
        </p:sp>
        <p:sp>
          <p:nvSpPr>
            <p:cNvPr id="23" name="Rectangle 22"/>
            <p:cNvSpPr/>
            <p:nvPr/>
          </p:nvSpPr>
          <p:spPr>
            <a:xfrm>
              <a:off x="6197277" y="3387324"/>
              <a:ext cx="373820" cy="584775"/>
            </a:xfrm>
            <a:prstGeom prst="rect">
              <a:avLst/>
            </a:prstGeom>
          </p:spPr>
          <p:txBody>
            <a:bodyPr wrap="none">
              <a:spAutoFit/>
            </a:bodyPr>
            <a:lstStyle/>
            <a:p>
              <a:r>
                <a:rPr lang="en-US" sz="3200" b="1" dirty="0" smtClean="0"/>
                <a:t>x</a:t>
              </a:r>
              <a:endParaRPr lang="en-US" sz="3200" b="1" dirty="0"/>
            </a:p>
          </p:txBody>
        </p:sp>
        <p:sp>
          <p:nvSpPr>
            <p:cNvPr id="25" name="Rectangle 24"/>
            <p:cNvSpPr/>
            <p:nvPr/>
          </p:nvSpPr>
          <p:spPr>
            <a:xfrm>
              <a:off x="4679516" y="3390100"/>
              <a:ext cx="389850" cy="584775"/>
            </a:xfrm>
            <a:prstGeom prst="rect">
              <a:avLst/>
            </a:prstGeom>
          </p:spPr>
          <p:txBody>
            <a:bodyPr wrap="none">
              <a:spAutoFit/>
            </a:bodyPr>
            <a:lstStyle/>
            <a:p>
              <a:r>
                <a:rPr lang="en-US" sz="3200" b="1" dirty="0" smtClean="0"/>
                <a:t>=</a:t>
              </a:r>
              <a:endParaRPr lang="en-US" sz="3200" b="1" dirty="0"/>
            </a:p>
          </p:txBody>
        </p:sp>
        <p:sp>
          <p:nvSpPr>
            <p:cNvPr id="26" name="Rectangle 25"/>
            <p:cNvSpPr/>
            <p:nvPr/>
          </p:nvSpPr>
          <p:spPr>
            <a:xfrm>
              <a:off x="5310763" y="3373243"/>
              <a:ext cx="538545" cy="584775"/>
            </a:xfrm>
            <a:prstGeom prst="rect">
              <a:avLst/>
            </a:prstGeom>
          </p:spPr>
          <p:txBody>
            <a:bodyPr wrap="none">
              <a:spAutoFit/>
            </a:bodyPr>
            <a:lstStyle/>
            <a:p>
              <a:r>
                <a:rPr lang="en-US" sz="3200" b="1" dirty="0" err="1" smtClean="0"/>
                <a:t>K</a:t>
              </a:r>
              <a:r>
                <a:rPr lang="en-US" sz="3200" b="1" baseline="-25000" dirty="0" err="1" smtClean="0"/>
                <a:t>a</a:t>
              </a:r>
              <a:endParaRPr lang="en-US" sz="3200" b="1" baseline="-25000" dirty="0"/>
            </a:p>
          </p:txBody>
        </p:sp>
        <p:sp>
          <p:nvSpPr>
            <p:cNvPr id="27" name="Rectangle 26"/>
            <p:cNvSpPr/>
            <p:nvPr/>
          </p:nvSpPr>
          <p:spPr>
            <a:xfrm>
              <a:off x="7361494" y="3554564"/>
              <a:ext cx="594954" cy="584775"/>
            </a:xfrm>
            <a:prstGeom prst="rect">
              <a:avLst/>
            </a:prstGeom>
          </p:spPr>
          <p:txBody>
            <a:bodyPr wrap="square">
              <a:spAutoFit/>
            </a:bodyPr>
            <a:lstStyle/>
            <a:p>
              <a:r>
                <a:rPr lang="en-US" sz="3200" b="1" dirty="0" smtClean="0"/>
                <a:t>A</a:t>
              </a:r>
              <a:r>
                <a:rPr lang="en-US" sz="3200" b="1" baseline="30000" dirty="0" smtClean="0"/>
                <a:t>-</a:t>
              </a:r>
              <a:endParaRPr lang="en-US" sz="3200" b="1" dirty="0"/>
            </a:p>
          </p:txBody>
        </p:sp>
        <p:cxnSp>
          <p:nvCxnSpPr>
            <p:cNvPr id="28" name="Straight Connector 27"/>
            <p:cNvCxnSpPr/>
            <p:nvPr/>
          </p:nvCxnSpPr>
          <p:spPr>
            <a:xfrm>
              <a:off x="7104575" y="3680776"/>
              <a:ext cx="84279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4198910" y="2208768"/>
            <a:ext cx="3517278" cy="601632"/>
            <a:chOff x="4198910" y="2208768"/>
            <a:chExt cx="3517278" cy="601632"/>
          </a:xfrm>
        </p:grpSpPr>
        <p:sp>
          <p:nvSpPr>
            <p:cNvPr id="29" name="Left-Right Arrow 28"/>
            <p:cNvSpPr/>
            <p:nvPr/>
          </p:nvSpPr>
          <p:spPr>
            <a:xfrm>
              <a:off x="4943201" y="2361195"/>
              <a:ext cx="698269" cy="3990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Rectangle 29"/>
            <p:cNvSpPr/>
            <p:nvPr/>
          </p:nvSpPr>
          <p:spPr>
            <a:xfrm>
              <a:off x="4198910" y="2208768"/>
              <a:ext cx="785793" cy="584775"/>
            </a:xfrm>
            <a:prstGeom prst="rect">
              <a:avLst/>
            </a:prstGeom>
          </p:spPr>
          <p:txBody>
            <a:bodyPr wrap="none">
              <a:spAutoFit/>
            </a:bodyPr>
            <a:lstStyle/>
            <a:p>
              <a:r>
                <a:rPr lang="en-US" sz="3200" b="1" dirty="0" smtClean="0"/>
                <a:t>HA </a:t>
              </a:r>
              <a:endParaRPr lang="en-US" sz="3200" b="1" dirty="0"/>
            </a:p>
          </p:txBody>
        </p:sp>
        <p:sp>
          <p:nvSpPr>
            <p:cNvPr id="31" name="Rectangle 30"/>
            <p:cNvSpPr/>
            <p:nvPr/>
          </p:nvSpPr>
          <p:spPr>
            <a:xfrm>
              <a:off x="5775835" y="2225625"/>
              <a:ext cx="670376" cy="584775"/>
            </a:xfrm>
            <a:prstGeom prst="rect">
              <a:avLst/>
            </a:prstGeom>
          </p:spPr>
          <p:txBody>
            <a:bodyPr wrap="none">
              <a:spAutoFit/>
            </a:bodyPr>
            <a:lstStyle/>
            <a:p>
              <a:r>
                <a:rPr lang="en-US" sz="3200" b="1" dirty="0" smtClean="0"/>
                <a:t> H</a:t>
              </a:r>
              <a:r>
                <a:rPr lang="en-US" sz="3200" b="1" baseline="30000" dirty="0" smtClean="0"/>
                <a:t>+</a:t>
              </a:r>
              <a:endParaRPr lang="en-US" sz="3200" b="1" dirty="0"/>
            </a:p>
          </p:txBody>
        </p:sp>
        <p:sp>
          <p:nvSpPr>
            <p:cNvPr id="32" name="Rectangle 31"/>
            <p:cNvSpPr/>
            <p:nvPr/>
          </p:nvSpPr>
          <p:spPr>
            <a:xfrm>
              <a:off x="6660011" y="2225624"/>
              <a:ext cx="389850" cy="584775"/>
            </a:xfrm>
            <a:prstGeom prst="rect">
              <a:avLst/>
            </a:prstGeom>
          </p:spPr>
          <p:txBody>
            <a:bodyPr wrap="none">
              <a:spAutoFit/>
            </a:bodyPr>
            <a:lstStyle/>
            <a:p>
              <a:r>
                <a:rPr lang="en-US" sz="3200" b="1" dirty="0" smtClean="0"/>
                <a:t>+</a:t>
              </a:r>
              <a:endParaRPr lang="en-US" sz="3200" b="1" dirty="0"/>
            </a:p>
          </p:txBody>
        </p:sp>
        <p:sp>
          <p:nvSpPr>
            <p:cNvPr id="33" name="Rectangle 32"/>
            <p:cNvSpPr/>
            <p:nvPr/>
          </p:nvSpPr>
          <p:spPr>
            <a:xfrm>
              <a:off x="7106726" y="2225623"/>
              <a:ext cx="609462" cy="584775"/>
            </a:xfrm>
            <a:prstGeom prst="rect">
              <a:avLst/>
            </a:prstGeom>
          </p:spPr>
          <p:txBody>
            <a:bodyPr wrap="none">
              <a:spAutoFit/>
            </a:bodyPr>
            <a:lstStyle/>
            <a:p>
              <a:r>
                <a:rPr lang="en-US" sz="3200" b="1" dirty="0" smtClean="0"/>
                <a:t> A</a:t>
              </a:r>
              <a:r>
                <a:rPr lang="en-US" sz="3200" b="1" baseline="30000" dirty="0" smtClean="0"/>
                <a:t>-</a:t>
              </a:r>
              <a:endParaRPr lang="en-US" sz="3200" b="1" dirty="0"/>
            </a:p>
          </p:txBody>
        </p:sp>
      </p:grpSp>
      <p:grpSp>
        <p:nvGrpSpPr>
          <p:cNvPr id="42" name="Group 41"/>
          <p:cNvGrpSpPr/>
          <p:nvPr/>
        </p:nvGrpSpPr>
        <p:grpSpPr>
          <a:xfrm>
            <a:off x="9236511" y="3301849"/>
            <a:ext cx="1734528" cy="758988"/>
            <a:chOff x="8912422" y="3301849"/>
            <a:chExt cx="1734528" cy="758988"/>
          </a:xfrm>
        </p:grpSpPr>
        <p:grpSp>
          <p:nvGrpSpPr>
            <p:cNvPr id="34" name="Group 33"/>
            <p:cNvGrpSpPr/>
            <p:nvPr/>
          </p:nvGrpSpPr>
          <p:grpSpPr>
            <a:xfrm>
              <a:off x="8912422" y="3301849"/>
              <a:ext cx="1650267" cy="758988"/>
              <a:chOff x="4130145" y="3242047"/>
              <a:chExt cx="1650267" cy="758988"/>
            </a:xfrm>
          </p:grpSpPr>
          <p:sp>
            <p:nvSpPr>
              <p:cNvPr id="35" name="Rectangle 34"/>
              <p:cNvSpPr/>
              <p:nvPr/>
            </p:nvSpPr>
            <p:spPr>
              <a:xfrm>
                <a:off x="4740407" y="3243148"/>
                <a:ext cx="591829" cy="400110"/>
              </a:xfrm>
              <a:prstGeom prst="rect">
                <a:avLst/>
              </a:prstGeom>
            </p:spPr>
            <p:txBody>
              <a:bodyPr wrap="none">
                <a:spAutoFit/>
              </a:bodyPr>
              <a:lstStyle/>
              <a:p>
                <a:r>
                  <a:rPr lang="en-US" sz="2000" b="1" dirty="0" smtClean="0">
                    <a:solidFill>
                      <a:srgbClr val="FF0000"/>
                    </a:solidFill>
                  </a:rPr>
                  <a:t>(H</a:t>
                </a:r>
                <a:r>
                  <a:rPr lang="en-US" sz="2000" b="1" baseline="30000" dirty="0" smtClean="0">
                    <a:solidFill>
                      <a:srgbClr val="FF0000"/>
                    </a:solidFill>
                  </a:rPr>
                  <a:t>+</a:t>
                </a:r>
                <a:r>
                  <a:rPr lang="en-US" sz="2000" b="1" dirty="0" smtClean="0">
                    <a:solidFill>
                      <a:srgbClr val="FF0000"/>
                    </a:solidFill>
                  </a:rPr>
                  <a:t>)</a:t>
                </a:r>
                <a:endParaRPr lang="en-US" sz="2000" b="1" dirty="0">
                  <a:solidFill>
                    <a:srgbClr val="FF0000"/>
                  </a:solidFill>
                </a:endParaRPr>
              </a:p>
            </p:txBody>
          </p:sp>
          <p:sp>
            <p:nvSpPr>
              <p:cNvPr id="36" name="Rectangle 35"/>
              <p:cNvSpPr/>
              <p:nvPr/>
            </p:nvSpPr>
            <p:spPr>
              <a:xfrm>
                <a:off x="4957102" y="3600925"/>
                <a:ext cx="559769" cy="400110"/>
              </a:xfrm>
              <a:prstGeom prst="rect">
                <a:avLst/>
              </a:prstGeom>
            </p:spPr>
            <p:txBody>
              <a:bodyPr wrap="none">
                <a:spAutoFit/>
              </a:bodyPr>
              <a:lstStyle/>
              <a:p>
                <a:r>
                  <a:rPr lang="en-US" sz="2000" b="1" dirty="0" smtClean="0">
                    <a:solidFill>
                      <a:srgbClr val="FF0000"/>
                    </a:solidFill>
                  </a:rPr>
                  <a:t> H</a:t>
                </a:r>
                <a:r>
                  <a:rPr lang="en-US" sz="2000" b="1" dirty="0">
                    <a:solidFill>
                      <a:srgbClr val="FF0000"/>
                    </a:solidFill>
                  </a:rPr>
                  <a:t>A</a:t>
                </a:r>
              </a:p>
            </p:txBody>
          </p:sp>
          <p:sp>
            <p:nvSpPr>
              <p:cNvPr id="38" name="Rectangle 37"/>
              <p:cNvSpPr/>
              <p:nvPr/>
            </p:nvSpPr>
            <p:spPr>
              <a:xfrm>
                <a:off x="4448023" y="3390100"/>
                <a:ext cx="312906" cy="400110"/>
              </a:xfrm>
              <a:prstGeom prst="rect">
                <a:avLst/>
              </a:prstGeom>
            </p:spPr>
            <p:txBody>
              <a:bodyPr wrap="none">
                <a:spAutoFit/>
              </a:bodyPr>
              <a:lstStyle/>
              <a:p>
                <a:r>
                  <a:rPr lang="en-US" sz="2000" b="1" dirty="0" smtClean="0">
                    <a:solidFill>
                      <a:srgbClr val="FF0000"/>
                    </a:solidFill>
                  </a:rPr>
                  <a:t>=</a:t>
                </a:r>
                <a:endParaRPr lang="en-US" sz="2000" b="1" dirty="0">
                  <a:solidFill>
                    <a:srgbClr val="FF0000"/>
                  </a:solidFill>
                </a:endParaRPr>
              </a:p>
            </p:txBody>
          </p:sp>
          <p:sp>
            <p:nvSpPr>
              <p:cNvPr id="39" name="Rectangle 38"/>
              <p:cNvSpPr/>
              <p:nvPr/>
            </p:nvSpPr>
            <p:spPr>
              <a:xfrm>
                <a:off x="4130145" y="3373243"/>
                <a:ext cx="407612" cy="400110"/>
              </a:xfrm>
              <a:prstGeom prst="rect">
                <a:avLst/>
              </a:prstGeom>
            </p:spPr>
            <p:txBody>
              <a:bodyPr wrap="none">
                <a:spAutoFit/>
              </a:bodyPr>
              <a:lstStyle/>
              <a:p>
                <a:r>
                  <a:rPr lang="en-US" sz="2000" b="1" dirty="0" err="1" smtClean="0">
                    <a:solidFill>
                      <a:srgbClr val="FF0000"/>
                    </a:solidFill>
                  </a:rPr>
                  <a:t>K</a:t>
                </a:r>
                <a:r>
                  <a:rPr lang="en-US" sz="2000" b="1" baseline="-25000" dirty="0" err="1" smtClean="0">
                    <a:solidFill>
                      <a:srgbClr val="FF0000"/>
                    </a:solidFill>
                  </a:rPr>
                  <a:t>a</a:t>
                </a:r>
                <a:endParaRPr lang="en-US" sz="2000" b="1" baseline="-25000" dirty="0">
                  <a:solidFill>
                    <a:srgbClr val="FF0000"/>
                  </a:solidFill>
                </a:endParaRPr>
              </a:p>
            </p:txBody>
          </p:sp>
          <p:sp>
            <p:nvSpPr>
              <p:cNvPr id="40" name="Rectangle 39"/>
              <p:cNvSpPr/>
              <p:nvPr/>
            </p:nvSpPr>
            <p:spPr>
              <a:xfrm>
                <a:off x="5185458" y="3242047"/>
                <a:ext cx="594954" cy="400110"/>
              </a:xfrm>
              <a:prstGeom prst="rect">
                <a:avLst/>
              </a:prstGeom>
            </p:spPr>
            <p:txBody>
              <a:bodyPr wrap="square">
                <a:spAutoFit/>
              </a:bodyPr>
              <a:lstStyle/>
              <a:p>
                <a:r>
                  <a:rPr lang="en-US" sz="2000" b="1" smtClean="0">
                    <a:solidFill>
                      <a:srgbClr val="FF0000"/>
                    </a:solidFill>
                  </a:rPr>
                  <a:t>(A</a:t>
                </a:r>
                <a:r>
                  <a:rPr lang="en-US" sz="2000" b="1" baseline="30000" smtClean="0">
                    <a:solidFill>
                      <a:srgbClr val="FF0000"/>
                    </a:solidFill>
                  </a:rPr>
                  <a:t>-</a:t>
                </a:r>
                <a:r>
                  <a:rPr lang="en-US" sz="2000" b="1" dirty="0" smtClean="0">
                    <a:solidFill>
                      <a:srgbClr val="FF0000"/>
                    </a:solidFill>
                  </a:rPr>
                  <a:t>)</a:t>
                </a:r>
                <a:endParaRPr lang="en-US" sz="2000" b="1" dirty="0">
                  <a:solidFill>
                    <a:srgbClr val="FF0000"/>
                  </a:solidFill>
                </a:endParaRPr>
              </a:p>
            </p:txBody>
          </p:sp>
          <p:cxnSp>
            <p:nvCxnSpPr>
              <p:cNvPr id="41" name="Straight Connector 40"/>
              <p:cNvCxnSpPr/>
              <p:nvPr/>
            </p:nvCxnSpPr>
            <p:spPr>
              <a:xfrm>
                <a:off x="4835938" y="3634476"/>
                <a:ext cx="84279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8924083" y="3310358"/>
              <a:ext cx="1722867" cy="7206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12040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57538" y="2262188"/>
            <a:ext cx="6011862" cy="874713"/>
            <a:chOff x="3157538" y="2262188"/>
            <a:chExt cx="6011862" cy="874713"/>
          </a:xfrm>
        </p:grpSpPr>
        <p:sp>
          <p:nvSpPr>
            <p:cNvPr id="52226" name="Text Box 3"/>
            <p:cNvSpPr txBox="1">
              <a:spLocks noChangeArrowheads="1"/>
            </p:cNvSpPr>
            <p:nvPr/>
          </p:nvSpPr>
          <p:spPr bwMode="auto">
            <a:xfrm>
              <a:off x="3157538" y="2435226"/>
              <a:ext cx="60118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3200" b="1" dirty="0">
                  <a:latin typeface="Arial" panose="020B0604020202020204" pitchFamily="34" charset="0"/>
                </a:rPr>
                <a:t>CO</a:t>
              </a:r>
              <a:r>
                <a:rPr lang="en-US" sz="4000" b="1" baseline="-8000" dirty="0">
                  <a:latin typeface="Arial" panose="020B0604020202020204" pitchFamily="34" charset="0"/>
                </a:rPr>
                <a:t>2</a:t>
              </a:r>
              <a:r>
                <a:rPr lang="en-US" sz="3200" b="1" dirty="0">
                  <a:latin typeface="Arial" panose="020B0604020202020204" pitchFamily="34" charset="0"/>
                </a:rPr>
                <a:t>  +  H</a:t>
              </a:r>
              <a:r>
                <a:rPr lang="en-US" sz="4000" b="1" baseline="-8000" dirty="0">
                  <a:latin typeface="Arial" panose="020B0604020202020204" pitchFamily="34" charset="0"/>
                </a:rPr>
                <a:t>2</a:t>
              </a:r>
              <a:r>
                <a:rPr lang="en-US" sz="3200" b="1" dirty="0">
                  <a:latin typeface="Arial" panose="020B0604020202020204" pitchFamily="34" charset="0"/>
                </a:rPr>
                <a:t>O                    H</a:t>
              </a:r>
              <a:r>
                <a:rPr lang="en-US" sz="4000" b="1" baseline="-8000" dirty="0">
                  <a:latin typeface="Arial" panose="020B0604020202020204" pitchFamily="34" charset="0"/>
                </a:rPr>
                <a:t>2</a:t>
              </a:r>
              <a:r>
                <a:rPr lang="en-US" sz="3200" b="1" dirty="0">
                  <a:latin typeface="Arial" panose="020B0604020202020204" pitchFamily="34" charset="0"/>
                </a:rPr>
                <a:t>CO</a:t>
              </a:r>
              <a:r>
                <a:rPr lang="en-US" sz="4000" b="1" baseline="-8000" dirty="0">
                  <a:latin typeface="Arial" panose="020B0604020202020204" pitchFamily="34" charset="0"/>
                </a:rPr>
                <a:t>3</a:t>
              </a:r>
              <a:endParaRPr lang="en-US" sz="3200" b="1" dirty="0">
                <a:latin typeface="Arial" panose="020B0604020202020204" pitchFamily="34" charset="0"/>
              </a:endParaRPr>
            </a:p>
          </p:txBody>
        </p:sp>
        <p:sp>
          <p:nvSpPr>
            <p:cNvPr id="52228" name="AutoShape 5"/>
            <p:cNvSpPr>
              <a:spLocks noChangeArrowheads="1"/>
            </p:cNvSpPr>
            <p:nvPr/>
          </p:nvSpPr>
          <p:spPr bwMode="auto">
            <a:xfrm rot="10800000">
              <a:off x="6019801" y="28702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2229" name="Text Box 8"/>
            <p:cNvSpPr txBox="1">
              <a:spLocks noChangeArrowheads="1"/>
            </p:cNvSpPr>
            <p:nvPr/>
          </p:nvSpPr>
          <p:spPr bwMode="auto">
            <a:xfrm>
              <a:off x="6080125" y="2262188"/>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2400" b="1">
                  <a:latin typeface="Arial" panose="020B0604020202020204" pitchFamily="34" charset="0"/>
                </a:rPr>
                <a:t>C.A.</a:t>
              </a:r>
            </a:p>
          </p:txBody>
        </p:sp>
        <p:sp>
          <p:nvSpPr>
            <p:cNvPr id="52231" name="AutoShape 10"/>
            <p:cNvSpPr>
              <a:spLocks noChangeArrowheads="1"/>
            </p:cNvSpPr>
            <p:nvPr/>
          </p:nvSpPr>
          <p:spPr bwMode="auto">
            <a:xfrm>
              <a:off x="6035676" y="26924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eaLnBrk="1" hangingPunct="1">
                <a:spcBef>
                  <a:spcPct val="0"/>
                </a:spcBef>
              </a:pPr>
              <a:endParaRPr lang="en-US" sz="2800" b="1">
                <a:latin typeface="Times New Roman" panose="02020603050405020304" pitchFamily="18" charset="0"/>
              </a:endParaRPr>
            </a:p>
          </p:txBody>
        </p:sp>
      </p:grpSp>
      <p:grpSp>
        <p:nvGrpSpPr>
          <p:cNvPr id="3" name="Group 2"/>
          <p:cNvGrpSpPr/>
          <p:nvPr/>
        </p:nvGrpSpPr>
        <p:grpSpPr>
          <a:xfrm>
            <a:off x="3215649" y="3446462"/>
            <a:ext cx="6113463" cy="701675"/>
            <a:chOff x="2833687" y="3446462"/>
            <a:chExt cx="6113463" cy="701675"/>
          </a:xfrm>
        </p:grpSpPr>
        <p:sp>
          <p:nvSpPr>
            <p:cNvPr id="52227" name="AutoShape 4"/>
            <p:cNvSpPr>
              <a:spLocks noChangeArrowheads="1"/>
            </p:cNvSpPr>
            <p:nvPr/>
          </p:nvSpPr>
          <p:spPr bwMode="auto">
            <a:xfrm>
              <a:off x="5105401" y="362585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2230" name="Text Box 9"/>
            <p:cNvSpPr txBox="1">
              <a:spLocks noChangeArrowheads="1"/>
            </p:cNvSpPr>
            <p:nvPr/>
          </p:nvSpPr>
          <p:spPr bwMode="auto">
            <a:xfrm>
              <a:off x="2833687" y="3446462"/>
              <a:ext cx="6113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3200" b="1" dirty="0">
                  <a:latin typeface="Arial" panose="020B0604020202020204" pitchFamily="34" charset="0"/>
                </a:rPr>
                <a:t>H</a:t>
              </a:r>
              <a:r>
                <a:rPr lang="en-US" sz="4000" b="1" baseline="-8000" dirty="0">
                  <a:latin typeface="Arial" panose="020B0604020202020204" pitchFamily="34" charset="0"/>
                </a:rPr>
                <a:t>2</a:t>
              </a:r>
              <a:r>
                <a:rPr lang="en-US" sz="3200" b="1" dirty="0">
                  <a:latin typeface="Arial" panose="020B0604020202020204" pitchFamily="34" charset="0"/>
                </a:rPr>
                <a:t>CO</a:t>
              </a:r>
              <a:r>
                <a:rPr lang="en-US" sz="4000" b="1" baseline="-8000" dirty="0">
                  <a:latin typeface="Arial" panose="020B0604020202020204" pitchFamily="34" charset="0"/>
                </a:rPr>
                <a:t>3</a:t>
              </a:r>
              <a:r>
                <a:rPr lang="en-US" sz="3200" b="1" dirty="0">
                  <a:latin typeface="Arial" panose="020B0604020202020204" pitchFamily="34" charset="0"/>
                </a:rPr>
                <a:t>                    H</a:t>
              </a:r>
              <a:r>
                <a:rPr lang="en-US" sz="4000" b="1" baseline="40000" dirty="0">
                  <a:latin typeface="Arial" panose="020B0604020202020204" pitchFamily="34" charset="0"/>
                </a:rPr>
                <a:t>+</a:t>
              </a:r>
              <a:r>
                <a:rPr lang="en-US" sz="3200" b="1" dirty="0">
                  <a:latin typeface="Arial" panose="020B0604020202020204" pitchFamily="34" charset="0"/>
                </a:rPr>
                <a:t>  +  HCO</a:t>
              </a:r>
              <a:r>
                <a:rPr lang="en-US" sz="4000" b="1" baseline="-8000" dirty="0">
                  <a:latin typeface="Arial" panose="020B0604020202020204" pitchFamily="34" charset="0"/>
                </a:rPr>
                <a:t>3</a:t>
              </a:r>
              <a:r>
                <a:rPr lang="en-US" sz="4000" b="1" baseline="40000" dirty="0">
                  <a:latin typeface="Arial" panose="020B0604020202020204" pitchFamily="34" charset="0"/>
                </a:rPr>
                <a:t>-</a:t>
              </a:r>
              <a:endParaRPr lang="en-US" sz="3200" b="1" dirty="0">
                <a:latin typeface="Arial" panose="020B0604020202020204" pitchFamily="34" charset="0"/>
              </a:endParaRPr>
            </a:p>
          </p:txBody>
        </p:sp>
        <p:sp>
          <p:nvSpPr>
            <p:cNvPr id="52232" name="AutoShape 11"/>
            <p:cNvSpPr>
              <a:spLocks noChangeArrowheads="1"/>
            </p:cNvSpPr>
            <p:nvPr/>
          </p:nvSpPr>
          <p:spPr bwMode="auto">
            <a:xfrm rot="10800000">
              <a:off x="5105401" y="37973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grpSp>
      <p:sp>
        <p:nvSpPr>
          <p:cNvPr id="52233" name="Text Box 13"/>
          <p:cNvSpPr txBox="1">
            <a:spLocks noChangeArrowheads="1"/>
          </p:cNvSpPr>
          <p:nvPr/>
        </p:nvSpPr>
        <p:spPr bwMode="auto">
          <a:xfrm>
            <a:off x="1411942" y="1030941"/>
            <a:ext cx="10240304" cy="707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r>
              <a:rPr lang="en-US" sz="4000" b="1" dirty="0">
                <a:solidFill>
                  <a:srgbClr val="C00000"/>
                </a:solidFill>
              </a:rPr>
              <a:t>Formation </a:t>
            </a:r>
            <a:r>
              <a:rPr lang="en-US" sz="4000" b="1" dirty="0" smtClean="0">
                <a:solidFill>
                  <a:srgbClr val="C00000"/>
                </a:solidFill>
              </a:rPr>
              <a:t>and Dissociation of Carbonic acid</a:t>
            </a:r>
            <a:endParaRPr lang="en-US" sz="4000" b="1" dirty="0">
              <a:solidFill>
                <a:srgbClr val="C00000"/>
              </a:solidFill>
            </a:endParaRPr>
          </a:p>
        </p:txBody>
      </p:sp>
      <p:sp>
        <p:nvSpPr>
          <p:cNvPr id="10" name="TextBox 9"/>
          <p:cNvSpPr txBox="1"/>
          <p:nvPr/>
        </p:nvSpPr>
        <p:spPr>
          <a:xfrm>
            <a:off x="3980329" y="5716195"/>
            <a:ext cx="3582969" cy="461665"/>
          </a:xfrm>
          <a:prstGeom prst="rect">
            <a:avLst/>
          </a:prstGeom>
          <a:noFill/>
        </p:spPr>
        <p:txBody>
          <a:bodyPr wrap="none" rtlCol="0">
            <a:spAutoFit/>
          </a:bodyPr>
          <a:lstStyle/>
          <a:p>
            <a:r>
              <a:rPr lang="en-US" sz="2400" b="1" dirty="0" smtClean="0"/>
              <a:t>C.A. = Carbonic </a:t>
            </a:r>
            <a:r>
              <a:rPr lang="en-US" sz="2400" b="1" dirty="0" err="1" smtClean="0"/>
              <a:t>Anhydrase</a:t>
            </a:r>
            <a:endParaRPr lang="en-US" sz="2400" b="1" dirty="0"/>
          </a:p>
        </p:txBody>
      </p:sp>
    </p:spTree>
    <p:extLst>
      <p:ext uri="{BB962C8B-B14F-4D97-AF65-F5344CB8AC3E}">
        <p14:creationId xmlns:p14="http://schemas.microsoft.com/office/powerpoint/2010/main" val="3356156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735" y="154035"/>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dirty="0" smtClean="0"/>
              <a:t>Example: Carbonic Acid (C.A.)</a:t>
            </a:r>
            <a:endParaRPr lang="en-US" sz="3200" dirty="0"/>
          </a:p>
        </p:txBody>
      </p:sp>
      <p:sp>
        <p:nvSpPr>
          <p:cNvPr id="37" name="Content Placeholder 36"/>
          <p:cNvSpPr>
            <a:spLocks noGrp="1"/>
          </p:cNvSpPr>
          <p:nvPr>
            <p:ph idx="1"/>
          </p:nvPr>
        </p:nvSpPr>
        <p:spPr/>
        <p:txBody>
          <a:bodyPr>
            <a:normAutofit fontScale="85000" lnSpcReduction="20000"/>
          </a:bodyPr>
          <a:lstStyle/>
          <a:p>
            <a:r>
              <a:rPr lang="en-US" sz="2800" b="1" i="1" u="sng" dirty="0"/>
              <a:t>For carbonic acid:</a:t>
            </a:r>
          </a:p>
          <a:p>
            <a:r>
              <a:rPr lang="en-US" sz="2800" b="1" dirty="0" err="1"/>
              <a:t>K</a:t>
            </a:r>
            <a:r>
              <a:rPr lang="en-US" sz="2800" b="1" baseline="-25000" dirty="0" err="1"/>
              <a:t>a</a:t>
            </a:r>
            <a:r>
              <a:rPr lang="en-US" sz="2800" b="1" baseline="-25000" dirty="0"/>
              <a:t> </a:t>
            </a:r>
            <a:r>
              <a:rPr lang="en-US" sz="2800" b="1" dirty="0"/>
              <a:t>= 8 x 10 </a:t>
            </a:r>
            <a:r>
              <a:rPr lang="en-US" sz="2800" b="1" baseline="30000" dirty="0"/>
              <a:t>-7</a:t>
            </a:r>
            <a:r>
              <a:rPr lang="en-US" sz="2800" b="1" dirty="0"/>
              <a:t> </a:t>
            </a:r>
          </a:p>
          <a:p>
            <a:r>
              <a:rPr lang="en-US" sz="2800" b="1" dirty="0" err="1"/>
              <a:t>pK</a:t>
            </a:r>
            <a:r>
              <a:rPr lang="en-US" sz="2800" b="1" baseline="-25000" dirty="0" err="1"/>
              <a:t>a</a:t>
            </a:r>
            <a:r>
              <a:rPr lang="en-US" sz="2800" b="1" dirty="0"/>
              <a:t> = 6.1</a:t>
            </a:r>
          </a:p>
          <a:p>
            <a:r>
              <a:rPr lang="en-US" sz="2800" b="1" dirty="0"/>
              <a:t>The source of carbonic acid in our body </a:t>
            </a:r>
            <a:r>
              <a:rPr lang="en-US" sz="2800" b="1" dirty="0" smtClean="0"/>
              <a:t>is dissolved </a:t>
            </a:r>
            <a:r>
              <a:rPr lang="en-US" sz="2800" b="1" dirty="0"/>
              <a:t>CO</a:t>
            </a:r>
            <a:r>
              <a:rPr lang="en-US" sz="2800" b="1" baseline="-25000" dirty="0"/>
              <a:t>2</a:t>
            </a:r>
            <a:r>
              <a:rPr lang="en-US" sz="2800" b="1" dirty="0"/>
              <a:t> gas</a:t>
            </a:r>
          </a:p>
          <a:p>
            <a:r>
              <a:rPr lang="en-US" sz="2800" b="1" dirty="0"/>
              <a:t>Followed by hydration to form carbonic </a:t>
            </a:r>
            <a:r>
              <a:rPr lang="en-US" sz="2800" b="1" dirty="0" smtClean="0"/>
              <a:t>acid (H</a:t>
            </a:r>
            <a:r>
              <a:rPr lang="en-US" sz="2800" b="1" baseline="-25000" dirty="0"/>
              <a:t>2</a:t>
            </a:r>
            <a:r>
              <a:rPr lang="en-US" sz="2800" b="1" dirty="0" smtClean="0"/>
              <a:t>CO</a:t>
            </a:r>
            <a:r>
              <a:rPr lang="en-US" sz="2800" b="1" baseline="-25000" dirty="0"/>
              <a:t>3</a:t>
            </a:r>
            <a:r>
              <a:rPr lang="en-US" sz="2800" b="1" dirty="0" smtClean="0"/>
              <a:t>).</a:t>
            </a:r>
            <a:endParaRPr lang="en-US" sz="2800" b="1" dirty="0"/>
          </a:p>
          <a:p>
            <a:endParaRPr lang="en-US" sz="2800" b="1" dirty="0" smtClean="0"/>
          </a:p>
          <a:p>
            <a:pPr algn="just">
              <a:lnSpc>
                <a:spcPct val="120000"/>
              </a:lnSpc>
            </a:pPr>
            <a:r>
              <a:rPr lang="en-US" sz="2800" b="1" i="1" dirty="0">
                <a:solidFill>
                  <a:srgbClr val="0070C0"/>
                </a:solidFill>
              </a:rPr>
              <a:t>Carbonic acid </a:t>
            </a:r>
            <a:r>
              <a:rPr lang="en-US" sz="2800" b="1" dirty="0">
                <a:solidFill>
                  <a:srgbClr val="0070C0"/>
                </a:solidFill>
              </a:rPr>
              <a:t>concentration can be calculated using the solubility coefficient of CO</a:t>
            </a:r>
            <a:r>
              <a:rPr lang="en-US" sz="2800" b="1" baseline="-25000" dirty="0">
                <a:solidFill>
                  <a:srgbClr val="0070C0"/>
                </a:solidFill>
              </a:rPr>
              <a:t>2</a:t>
            </a:r>
            <a:r>
              <a:rPr lang="en-US" sz="2800" b="1" dirty="0">
                <a:solidFill>
                  <a:srgbClr val="0070C0"/>
                </a:solidFill>
              </a:rPr>
              <a:t> in plasma at 37°C. The solubility constant to convert </a:t>
            </a:r>
            <a:r>
              <a:rPr lang="en-US" sz="2800" b="1" u="sng" dirty="0">
                <a:solidFill>
                  <a:srgbClr val="0070C0"/>
                </a:solidFill>
              </a:rPr>
              <a:t>pCO</a:t>
            </a:r>
            <a:r>
              <a:rPr lang="en-US" sz="2800" b="1" u="sng" baseline="-25000" dirty="0">
                <a:solidFill>
                  <a:srgbClr val="0070C0"/>
                </a:solidFill>
              </a:rPr>
              <a:t>2</a:t>
            </a:r>
            <a:r>
              <a:rPr lang="en-US" sz="2800" b="1" dirty="0">
                <a:solidFill>
                  <a:srgbClr val="0070C0"/>
                </a:solidFill>
              </a:rPr>
              <a:t> to </a:t>
            </a:r>
            <a:r>
              <a:rPr lang="en-US" sz="2800" b="1" dirty="0" err="1" smtClean="0">
                <a:solidFill>
                  <a:srgbClr val="0070C0"/>
                </a:solidFill>
              </a:rPr>
              <a:t>mmol</a:t>
            </a:r>
            <a:r>
              <a:rPr lang="en-US" sz="2800" b="1" dirty="0" smtClean="0">
                <a:solidFill>
                  <a:srgbClr val="0070C0"/>
                </a:solidFill>
              </a:rPr>
              <a:t>/L </a:t>
            </a:r>
            <a:r>
              <a:rPr lang="en-US" sz="2800" b="1" dirty="0">
                <a:solidFill>
                  <a:srgbClr val="0070C0"/>
                </a:solidFill>
              </a:rPr>
              <a:t>of H</a:t>
            </a:r>
            <a:r>
              <a:rPr lang="en-US" sz="2800" b="1" baseline="-25000" dirty="0">
                <a:solidFill>
                  <a:srgbClr val="0070C0"/>
                </a:solidFill>
              </a:rPr>
              <a:t>2</a:t>
            </a:r>
            <a:r>
              <a:rPr lang="en-US" sz="2800" b="1" dirty="0">
                <a:solidFill>
                  <a:srgbClr val="0070C0"/>
                </a:solidFill>
              </a:rPr>
              <a:t>CO</a:t>
            </a:r>
            <a:r>
              <a:rPr lang="en-US" sz="2800" b="1" baseline="-25000" dirty="0">
                <a:solidFill>
                  <a:srgbClr val="0070C0"/>
                </a:solidFill>
              </a:rPr>
              <a:t>3</a:t>
            </a:r>
            <a:r>
              <a:rPr lang="en-US" sz="2800" b="1" dirty="0">
                <a:solidFill>
                  <a:srgbClr val="0070C0"/>
                </a:solidFill>
              </a:rPr>
              <a:t> is </a:t>
            </a:r>
            <a:r>
              <a:rPr lang="en-US" sz="2800" b="1" u="sng" dirty="0">
                <a:solidFill>
                  <a:srgbClr val="0070C0"/>
                </a:solidFill>
              </a:rPr>
              <a:t>0.0307</a:t>
            </a:r>
            <a:r>
              <a:rPr lang="en-US" sz="2800" b="1" dirty="0" smtClean="0">
                <a:solidFill>
                  <a:srgbClr val="0070C0"/>
                </a:solidFill>
              </a:rPr>
              <a:t>.</a:t>
            </a:r>
            <a:endParaRPr lang="en-US" sz="2800" b="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14450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16735" y="154035"/>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b="1" dirty="0" smtClean="0"/>
              <a:t>For C.A.:</a:t>
            </a:r>
            <a:endParaRPr lang="en-US" sz="3200" b="1" dirty="0"/>
          </a:p>
        </p:txBody>
      </p:sp>
      <p:grpSp>
        <p:nvGrpSpPr>
          <p:cNvPr id="37" name="Group 36"/>
          <p:cNvGrpSpPr/>
          <p:nvPr/>
        </p:nvGrpSpPr>
        <p:grpSpPr>
          <a:xfrm>
            <a:off x="5745935" y="2042145"/>
            <a:ext cx="5183941" cy="948160"/>
            <a:chOff x="5745935" y="2042145"/>
            <a:chExt cx="5183941" cy="948160"/>
          </a:xfrm>
        </p:grpSpPr>
        <p:grpSp>
          <p:nvGrpSpPr>
            <p:cNvPr id="2" name="Group 1"/>
            <p:cNvGrpSpPr/>
            <p:nvPr/>
          </p:nvGrpSpPr>
          <p:grpSpPr>
            <a:xfrm>
              <a:off x="5745935" y="2358217"/>
              <a:ext cx="4738473" cy="632088"/>
              <a:chOff x="5745935" y="1976242"/>
              <a:chExt cx="4738473" cy="632088"/>
            </a:xfrm>
          </p:grpSpPr>
          <p:sp>
            <p:nvSpPr>
              <p:cNvPr id="27" name="Left-Right Arrow 26"/>
              <p:cNvSpPr/>
              <p:nvPr/>
            </p:nvSpPr>
            <p:spPr>
              <a:xfrm>
                <a:off x="7068424" y="2111814"/>
                <a:ext cx="698269" cy="3990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 name="Rectangle 27"/>
              <p:cNvSpPr/>
              <p:nvPr/>
            </p:nvSpPr>
            <p:spPr>
              <a:xfrm>
                <a:off x="5745935" y="2023555"/>
                <a:ext cx="1215589" cy="584775"/>
              </a:xfrm>
              <a:prstGeom prst="rect">
                <a:avLst/>
              </a:prstGeom>
            </p:spPr>
            <p:txBody>
              <a:bodyPr wrap="none">
                <a:spAutoFit/>
              </a:bodyPr>
              <a:lstStyle/>
              <a:p>
                <a:r>
                  <a:rPr lang="en-US" sz="3200" b="1" dirty="0" smtClean="0"/>
                  <a:t>H</a:t>
                </a:r>
                <a:r>
                  <a:rPr lang="en-US" sz="3200" b="1" baseline="-25000" dirty="0" smtClean="0"/>
                  <a:t>2</a:t>
                </a:r>
                <a:r>
                  <a:rPr lang="en-US" sz="3200" b="1" dirty="0" smtClean="0"/>
                  <a:t>CO</a:t>
                </a:r>
                <a:r>
                  <a:rPr lang="en-US" sz="3200" b="1" baseline="-25000" dirty="0" smtClean="0"/>
                  <a:t>3</a:t>
                </a:r>
                <a:endParaRPr lang="en-US" sz="3200" b="1" dirty="0"/>
              </a:p>
            </p:txBody>
          </p:sp>
          <p:sp>
            <p:nvSpPr>
              <p:cNvPr id="29" name="Rectangle 28"/>
              <p:cNvSpPr/>
              <p:nvPr/>
            </p:nvSpPr>
            <p:spPr>
              <a:xfrm>
                <a:off x="7901058" y="1976244"/>
                <a:ext cx="670376" cy="584775"/>
              </a:xfrm>
              <a:prstGeom prst="rect">
                <a:avLst/>
              </a:prstGeom>
            </p:spPr>
            <p:txBody>
              <a:bodyPr wrap="none">
                <a:spAutoFit/>
              </a:bodyPr>
              <a:lstStyle/>
              <a:p>
                <a:r>
                  <a:rPr lang="en-US" sz="3200" b="1" dirty="0" smtClean="0"/>
                  <a:t> H</a:t>
                </a:r>
                <a:r>
                  <a:rPr lang="en-US" sz="3200" b="1" baseline="30000" dirty="0" smtClean="0"/>
                  <a:t>+</a:t>
                </a:r>
                <a:endParaRPr lang="en-US" sz="3200" b="1" dirty="0"/>
              </a:p>
            </p:txBody>
          </p:sp>
          <p:sp>
            <p:nvSpPr>
              <p:cNvPr id="30" name="Rectangle 29"/>
              <p:cNvSpPr/>
              <p:nvPr/>
            </p:nvSpPr>
            <p:spPr>
              <a:xfrm>
                <a:off x="8785234" y="1976243"/>
                <a:ext cx="389850" cy="584775"/>
              </a:xfrm>
              <a:prstGeom prst="rect">
                <a:avLst/>
              </a:prstGeom>
            </p:spPr>
            <p:txBody>
              <a:bodyPr wrap="none">
                <a:spAutoFit/>
              </a:bodyPr>
              <a:lstStyle/>
              <a:p>
                <a:r>
                  <a:rPr lang="en-US" sz="3200" b="1" dirty="0" smtClean="0"/>
                  <a:t>+</a:t>
                </a:r>
                <a:endParaRPr lang="en-US" sz="3200" b="1" dirty="0"/>
              </a:p>
            </p:txBody>
          </p:sp>
          <p:sp>
            <p:nvSpPr>
              <p:cNvPr id="31" name="Rectangle 30"/>
              <p:cNvSpPr/>
              <p:nvPr/>
            </p:nvSpPr>
            <p:spPr>
              <a:xfrm>
                <a:off x="9231949" y="1976242"/>
                <a:ext cx="1252459" cy="584775"/>
              </a:xfrm>
              <a:prstGeom prst="rect">
                <a:avLst/>
              </a:prstGeom>
            </p:spPr>
            <p:txBody>
              <a:bodyPr wrap="none">
                <a:spAutoFit/>
              </a:bodyPr>
              <a:lstStyle/>
              <a:p>
                <a:r>
                  <a:rPr lang="en-US" sz="3200" b="1" dirty="0" smtClean="0"/>
                  <a:t> HCO</a:t>
                </a:r>
                <a:r>
                  <a:rPr lang="en-US" sz="3200" b="1" baseline="-25000" dirty="0" smtClean="0"/>
                  <a:t>3</a:t>
                </a:r>
                <a:r>
                  <a:rPr lang="en-US" sz="3200" b="1" baseline="30000" dirty="0" smtClean="0"/>
                  <a:t>-</a:t>
                </a:r>
                <a:endParaRPr lang="en-US" sz="3200" b="1" dirty="0"/>
              </a:p>
            </p:txBody>
          </p:sp>
        </p:grpSp>
        <p:grpSp>
          <p:nvGrpSpPr>
            <p:cNvPr id="36" name="Group 35"/>
            <p:cNvGrpSpPr/>
            <p:nvPr/>
          </p:nvGrpSpPr>
          <p:grpSpPr>
            <a:xfrm>
              <a:off x="5762856" y="2042145"/>
              <a:ext cx="5167020" cy="370224"/>
              <a:chOff x="5762856" y="2111595"/>
              <a:chExt cx="5167020" cy="370224"/>
            </a:xfrm>
          </p:grpSpPr>
          <p:sp>
            <p:nvSpPr>
              <p:cNvPr id="32" name="Rectangle 31"/>
              <p:cNvSpPr/>
              <p:nvPr/>
            </p:nvSpPr>
            <p:spPr>
              <a:xfrm>
                <a:off x="5762856" y="2111595"/>
                <a:ext cx="1088760" cy="369332"/>
              </a:xfrm>
              <a:prstGeom prst="rect">
                <a:avLst/>
              </a:prstGeom>
            </p:spPr>
            <p:txBody>
              <a:bodyPr wrap="none">
                <a:spAutoFit/>
              </a:bodyPr>
              <a:lstStyle/>
              <a:p>
                <a:r>
                  <a:rPr lang="en-US" dirty="0" smtClean="0">
                    <a:solidFill>
                      <a:srgbClr val="FF0000"/>
                    </a:solidFill>
                  </a:rPr>
                  <a:t>Acid = HA</a:t>
                </a:r>
                <a:endParaRPr lang="en-US" dirty="0">
                  <a:solidFill>
                    <a:srgbClr val="FF0000"/>
                  </a:solidFill>
                </a:endParaRPr>
              </a:p>
            </p:txBody>
          </p:sp>
          <p:sp>
            <p:nvSpPr>
              <p:cNvPr id="33" name="Rectangle 32"/>
              <p:cNvSpPr/>
              <p:nvPr/>
            </p:nvSpPr>
            <p:spPr>
              <a:xfrm>
                <a:off x="7567306" y="2111595"/>
                <a:ext cx="1300997" cy="369332"/>
              </a:xfrm>
              <a:prstGeom prst="rect">
                <a:avLst/>
              </a:prstGeom>
            </p:spPr>
            <p:txBody>
              <a:bodyPr wrap="none">
                <a:spAutoFit/>
              </a:bodyPr>
              <a:lstStyle/>
              <a:p>
                <a:r>
                  <a:rPr lang="en-US" dirty="0" smtClean="0">
                    <a:solidFill>
                      <a:srgbClr val="FF0000"/>
                    </a:solidFill>
                  </a:rPr>
                  <a:t>Proton = H</a:t>
                </a:r>
                <a:r>
                  <a:rPr lang="en-US" baseline="30000" dirty="0" smtClean="0">
                    <a:solidFill>
                      <a:srgbClr val="FF0000"/>
                    </a:solidFill>
                  </a:rPr>
                  <a:t>+</a:t>
                </a:r>
                <a:endParaRPr lang="en-US" baseline="30000" dirty="0">
                  <a:solidFill>
                    <a:srgbClr val="FF0000"/>
                  </a:solidFill>
                </a:endParaRPr>
              </a:p>
            </p:txBody>
          </p:sp>
          <p:sp>
            <p:nvSpPr>
              <p:cNvPr id="34" name="Rectangle 33"/>
              <p:cNvSpPr/>
              <p:nvPr/>
            </p:nvSpPr>
            <p:spPr>
              <a:xfrm>
                <a:off x="8936189" y="2112487"/>
                <a:ext cx="1993687" cy="369332"/>
              </a:xfrm>
              <a:prstGeom prst="rect">
                <a:avLst/>
              </a:prstGeom>
            </p:spPr>
            <p:txBody>
              <a:bodyPr wrap="none">
                <a:spAutoFit/>
              </a:bodyPr>
              <a:lstStyle/>
              <a:p>
                <a:r>
                  <a:rPr lang="en-US" dirty="0" smtClean="0">
                    <a:solidFill>
                      <a:srgbClr val="FF0000"/>
                    </a:solidFill>
                  </a:rPr>
                  <a:t>conjugate base = A</a:t>
                </a:r>
                <a:r>
                  <a:rPr lang="en-US" baseline="30000" dirty="0" smtClean="0">
                    <a:solidFill>
                      <a:srgbClr val="FF0000"/>
                    </a:solidFill>
                  </a:rPr>
                  <a:t>-</a:t>
                </a:r>
                <a:endParaRPr lang="en-US" baseline="30000" dirty="0">
                  <a:solidFill>
                    <a:srgbClr val="FF0000"/>
                  </a:solidFill>
                </a:endParaRPr>
              </a:p>
            </p:txBody>
          </p:sp>
        </p:grpSp>
      </p:grpSp>
      <p:sp>
        <p:nvSpPr>
          <p:cNvPr id="38" name="Rectangle 37"/>
          <p:cNvSpPr/>
          <p:nvPr/>
        </p:nvSpPr>
        <p:spPr>
          <a:xfrm>
            <a:off x="357873" y="2127260"/>
            <a:ext cx="4448527" cy="923330"/>
          </a:xfrm>
          <a:prstGeom prst="rect">
            <a:avLst/>
          </a:prstGeom>
        </p:spPr>
        <p:txBody>
          <a:bodyPr wrap="square">
            <a:spAutoFit/>
          </a:bodyPr>
          <a:lstStyle/>
          <a:p>
            <a:r>
              <a:rPr lang="en-US" b="1" dirty="0" err="1"/>
              <a:t>K</a:t>
            </a:r>
            <a:r>
              <a:rPr lang="en-US" b="1" baseline="-25000" dirty="0" err="1"/>
              <a:t>a</a:t>
            </a:r>
            <a:r>
              <a:rPr lang="en-US" b="1" baseline="-25000" dirty="0"/>
              <a:t> </a:t>
            </a:r>
            <a:r>
              <a:rPr lang="en-US" b="1" dirty="0"/>
              <a:t>= 8 x 10 </a:t>
            </a:r>
            <a:r>
              <a:rPr lang="en-US" b="1" baseline="30000" dirty="0"/>
              <a:t>-7</a:t>
            </a:r>
            <a:r>
              <a:rPr lang="en-US" b="1" dirty="0"/>
              <a:t> </a:t>
            </a:r>
          </a:p>
          <a:p>
            <a:r>
              <a:rPr lang="en-US" b="1" dirty="0" err="1"/>
              <a:t>pK</a:t>
            </a:r>
            <a:r>
              <a:rPr lang="en-US" b="1" baseline="-25000" dirty="0" err="1"/>
              <a:t>a</a:t>
            </a:r>
            <a:r>
              <a:rPr lang="en-US" b="1" dirty="0"/>
              <a:t> = </a:t>
            </a:r>
            <a:r>
              <a:rPr lang="en-US" b="1" dirty="0" smtClean="0"/>
              <a:t>6.1</a:t>
            </a:r>
          </a:p>
          <a:p>
            <a:r>
              <a:rPr lang="en-US" b="1" dirty="0" smtClean="0"/>
              <a:t>Solubility coefficient of CO</a:t>
            </a:r>
            <a:r>
              <a:rPr lang="en-US" b="1" baseline="-25000" dirty="0" smtClean="0"/>
              <a:t>2</a:t>
            </a:r>
            <a:r>
              <a:rPr lang="en-US" b="1" dirty="0" smtClean="0"/>
              <a:t> </a:t>
            </a:r>
            <a:r>
              <a:rPr lang="en-US" b="1" dirty="0" smtClean="0"/>
              <a:t>= 0.0307 x pCO</a:t>
            </a:r>
            <a:r>
              <a:rPr lang="en-US" b="1" baseline="-25000" dirty="0" smtClean="0"/>
              <a:t>2</a:t>
            </a:r>
            <a:endParaRPr lang="en-US" b="1" baseline="-25000" dirty="0"/>
          </a:p>
        </p:txBody>
      </p:sp>
      <p:grpSp>
        <p:nvGrpSpPr>
          <p:cNvPr id="45" name="Group 44"/>
          <p:cNvGrpSpPr/>
          <p:nvPr/>
        </p:nvGrpSpPr>
        <p:grpSpPr>
          <a:xfrm>
            <a:off x="6147997" y="3571474"/>
            <a:ext cx="4002438" cy="920376"/>
            <a:chOff x="6147997" y="3571474"/>
            <a:chExt cx="4002438" cy="920376"/>
          </a:xfrm>
        </p:grpSpPr>
        <p:grpSp>
          <p:nvGrpSpPr>
            <p:cNvPr id="39" name="Group 38"/>
            <p:cNvGrpSpPr/>
            <p:nvPr/>
          </p:nvGrpSpPr>
          <p:grpSpPr>
            <a:xfrm>
              <a:off x="6147997" y="3583049"/>
              <a:ext cx="3945249" cy="908801"/>
              <a:chOff x="6136422" y="3039032"/>
              <a:chExt cx="3945249" cy="908801"/>
            </a:xfrm>
          </p:grpSpPr>
          <p:sp>
            <p:nvSpPr>
              <p:cNvPr id="20" name="Rectangle 19"/>
              <p:cNvSpPr/>
              <p:nvPr/>
            </p:nvSpPr>
            <p:spPr>
              <a:xfrm>
                <a:off x="6136422" y="3121088"/>
                <a:ext cx="580608" cy="584775"/>
              </a:xfrm>
              <a:prstGeom prst="rect">
                <a:avLst/>
              </a:prstGeom>
            </p:spPr>
            <p:txBody>
              <a:bodyPr wrap="none">
                <a:spAutoFit/>
              </a:bodyPr>
              <a:lstStyle/>
              <a:p>
                <a:r>
                  <a:rPr lang="en-US" sz="3200" b="1" dirty="0" smtClean="0"/>
                  <a:t>H</a:t>
                </a:r>
                <a:r>
                  <a:rPr lang="en-US" sz="3200" b="1" baseline="30000" dirty="0" smtClean="0"/>
                  <a:t>+</a:t>
                </a:r>
                <a:endParaRPr lang="en-US" sz="3200" b="1" baseline="30000" dirty="0"/>
              </a:p>
            </p:txBody>
          </p:sp>
          <p:sp>
            <p:nvSpPr>
              <p:cNvPr id="21" name="Rectangle 20"/>
              <p:cNvSpPr/>
              <p:nvPr/>
            </p:nvSpPr>
            <p:spPr>
              <a:xfrm>
                <a:off x="9212062" y="3039032"/>
                <a:ext cx="785793" cy="584775"/>
              </a:xfrm>
              <a:prstGeom prst="rect">
                <a:avLst/>
              </a:prstGeom>
            </p:spPr>
            <p:txBody>
              <a:bodyPr wrap="none">
                <a:spAutoFit/>
              </a:bodyPr>
              <a:lstStyle/>
              <a:p>
                <a:r>
                  <a:rPr lang="en-US" sz="3200" b="1" dirty="0" smtClean="0"/>
                  <a:t> H</a:t>
                </a:r>
                <a:r>
                  <a:rPr lang="en-US" sz="3200" b="1" dirty="0"/>
                  <a:t>A</a:t>
                </a:r>
              </a:p>
            </p:txBody>
          </p:sp>
          <p:sp>
            <p:nvSpPr>
              <p:cNvPr id="22" name="Rectangle 21"/>
              <p:cNvSpPr/>
              <p:nvPr/>
            </p:nvSpPr>
            <p:spPr>
              <a:xfrm>
                <a:off x="8322500" y="3137943"/>
                <a:ext cx="373820" cy="584775"/>
              </a:xfrm>
              <a:prstGeom prst="rect">
                <a:avLst/>
              </a:prstGeom>
            </p:spPr>
            <p:txBody>
              <a:bodyPr wrap="none">
                <a:spAutoFit/>
              </a:bodyPr>
              <a:lstStyle/>
              <a:p>
                <a:r>
                  <a:rPr lang="en-US" sz="3200" b="1" dirty="0" smtClean="0"/>
                  <a:t>x</a:t>
                </a:r>
                <a:endParaRPr lang="en-US" sz="3200" b="1" dirty="0"/>
              </a:p>
            </p:txBody>
          </p:sp>
          <p:sp>
            <p:nvSpPr>
              <p:cNvPr id="23" name="Rectangle 22"/>
              <p:cNvSpPr/>
              <p:nvPr/>
            </p:nvSpPr>
            <p:spPr>
              <a:xfrm>
                <a:off x="6804739" y="3140719"/>
                <a:ext cx="389850" cy="584775"/>
              </a:xfrm>
              <a:prstGeom prst="rect">
                <a:avLst/>
              </a:prstGeom>
            </p:spPr>
            <p:txBody>
              <a:bodyPr wrap="none">
                <a:spAutoFit/>
              </a:bodyPr>
              <a:lstStyle/>
              <a:p>
                <a:r>
                  <a:rPr lang="en-US" sz="3200" b="1" dirty="0" smtClean="0"/>
                  <a:t>=</a:t>
                </a:r>
                <a:endParaRPr lang="en-US" sz="3200" b="1" dirty="0"/>
              </a:p>
            </p:txBody>
          </p:sp>
          <p:sp>
            <p:nvSpPr>
              <p:cNvPr id="24" name="Rectangle 23"/>
              <p:cNvSpPr/>
              <p:nvPr/>
            </p:nvSpPr>
            <p:spPr>
              <a:xfrm>
                <a:off x="7435986" y="3123862"/>
                <a:ext cx="538545" cy="584775"/>
              </a:xfrm>
              <a:prstGeom prst="rect">
                <a:avLst/>
              </a:prstGeom>
            </p:spPr>
            <p:txBody>
              <a:bodyPr wrap="none">
                <a:spAutoFit/>
              </a:bodyPr>
              <a:lstStyle/>
              <a:p>
                <a:r>
                  <a:rPr lang="en-US" sz="3200" b="1" dirty="0" err="1" smtClean="0"/>
                  <a:t>K</a:t>
                </a:r>
                <a:r>
                  <a:rPr lang="en-US" sz="3200" b="1" baseline="-25000" dirty="0" err="1" smtClean="0"/>
                  <a:t>a</a:t>
                </a:r>
                <a:endParaRPr lang="en-US" sz="3200" b="1" baseline="-25000" dirty="0"/>
              </a:p>
            </p:txBody>
          </p:sp>
          <p:sp>
            <p:nvSpPr>
              <p:cNvPr id="25" name="Rectangle 24"/>
              <p:cNvSpPr/>
              <p:nvPr/>
            </p:nvSpPr>
            <p:spPr>
              <a:xfrm>
                <a:off x="9486717" y="3363058"/>
                <a:ext cx="594954" cy="584775"/>
              </a:xfrm>
              <a:prstGeom prst="rect">
                <a:avLst/>
              </a:prstGeom>
            </p:spPr>
            <p:txBody>
              <a:bodyPr wrap="square">
                <a:spAutoFit/>
              </a:bodyPr>
              <a:lstStyle/>
              <a:p>
                <a:r>
                  <a:rPr lang="en-US" sz="3200" b="1" dirty="0" smtClean="0"/>
                  <a:t>A</a:t>
                </a:r>
                <a:r>
                  <a:rPr lang="en-US" sz="3200" b="1" baseline="30000" dirty="0" smtClean="0"/>
                  <a:t>-</a:t>
                </a:r>
                <a:endParaRPr lang="en-US" sz="3200" b="1" dirty="0"/>
              </a:p>
            </p:txBody>
          </p:sp>
          <p:cxnSp>
            <p:nvCxnSpPr>
              <p:cNvPr id="26" name="Straight Connector 25"/>
              <p:cNvCxnSpPr/>
              <p:nvPr/>
            </p:nvCxnSpPr>
            <p:spPr>
              <a:xfrm>
                <a:off x="9229798" y="3489270"/>
                <a:ext cx="84279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42" name="Rounded Rectangle 41"/>
            <p:cNvSpPr/>
            <p:nvPr/>
          </p:nvSpPr>
          <p:spPr>
            <a:xfrm>
              <a:off x="6147997" y="3571474"/>
              <a:ext cx="4002438" cy="86817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6149159" y="4945569"/>
            <a:ext cx="4003205" cy="1049114"/>
            <a:chOff x="6149159" y="5362269"/>
            <a:chExt cx="4003205" cy="1049114"/>
          </a:xfrm>
        </p:grpSpPr>
        <p:sp>
          <p:nvSpPr>
            <p:cNvPr id="43" name="Rounded Rectangle 42"/>
            <p:cNvSpPr/>
            <p:nvPr/>
          </p:nvSpPr>
          <p:spPr>
            <a:xfrm>
              <a:off x="6149926" y="5413776"/>
              <a:ext cx="4002438" cy="86817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6149159" y="5362269"/>
              <a:ext cx="3954976" cy="1049114"/>
              <a:chOff x="6195459" y="5153919"/>
              <a:chExt cx="3954976" cy="1049114"/>
            </a:xfrm>
          </p:grpSpPr>
          <p:sp>
            <p:nvSpPr>
              <p:cNvPr id="4" name="Rectangle 3"/>
              <p:cNvSpPr/>
              <p:nvPr/>
            </p:nvSpPr>
            <p:spPr>
              <a:xfrm>
                <a:off x="6195459" y="5199660"/>
                <a:ext cx="663964" cy="584775"/>
              </a:xfrm>
              <a:prstGeom prst="rect">
                <a:avLst/>
              </a:prstGeom>
            </p:spPr>
            <p:txBody>
              <a:bodyPr wrap="none">
                <a:spAutoFit/>
              </a:bodyPr>
              <a:lstStyle/>
              <a:p>
                <a:r>
                  <a:rPr lang="en-US" sz="3200" b="1" dirty="0" smtClean="0"/>
                  <a:t>pH</a:t>
                </a:r>
                <a:endParaRPr lang="en-US" sz="3200" b="1" dirty="0"/>
              </a:p>
            </p:txBody>
          </p:sp>
          <p:sp>
            <p:nvSpPr>
              <p:cNvPr id="5" name="Rectangle 4"/>
              <p:cNvSpPr/>
              <p:nvPr/>
            </p:nvSpPr>
            <p:spPr>
              <a:xfrm>
                <a:off x="9457617" y="5618258"/>
                <a:ext cx="692818" cy="584775"/>
              </a:xfrm>
              <a:prstGeom prst="rect">
                <a:avLst/>
              </a:prstGeom>
            </p:spPr>
            <p:txBody>
              <a:bodyPr wrap="none">
                <a:spAutoFit/>
              </a:bodyPr>
              <a:lstStyle/>
              <a:p>
                <a:r>
                  <a:rPr lang="en-US" sz="3200" b="1" dirty="0" smtClean="0"/>
                  <a:t>HA</a:t>
                </a:r>
                <a:endParaRPr lang="en-US" sz="3200" b="1" dirty="0"/>
              </a:p>
            </p:txBody>
          </p:sp>
          <p:sp>
            <p:nvSpPr>
              <p:cNvPr id="6" name="Rectangle 5"/>
              <p:cNvSpPr/>
              <p:nvPr/>
            </p:nvSpPr>
            <p:spPr>
              <a:xfrm>
                <a:off x="8254213" y="5216515"/>
                <a:ext cx="389850" cy="584775"/>
              </a:xfrm>
              <a:prstGeom prst="rect">
                <a:avLst/>
              </a:prstGeom>
            </p:spPr>
            <p:txBody>
              <a:bodyPr wrap="none">
                <a:spAutoFit/>
              </a:bodyPr>
              <a:lstStyle/>
              <a:p>
                <a:r>
                  <a:rPr lang="en-US" sz="3200" b="1" dirty="0"/>
                  <a:t>+</a:t>
                </a:r>
              </a:p>
            </p:txBody>
          </p:sp>
          <p:sp>
            <p:nvSpPr>
              <p:cNvPr id="7" name="Rectangle 6"/>
              <p:cNvSpPr/>
              <p:nvPr/>
            </p:nvSpPr>
            <p:spPr>
              <a:xfrm>
                <a:off x="8590676" y="5230179"/>
                <a:ext cx="793807" cy="584775"/>
              </a:xfrm>
              <a:prstGeom prst="rect">
                <a:avLst/>
              </a:prstGeom>
            </p:spPr>
            <p:txBody>
              <a:bodyPr wrap="none">
                <a:spAutoFit/>
              </a:bodyPr>
              <a:lstStyle/>
              <a:p>
                <a:r>
                  <a:rPr lang="en-US" sz="3200" b="1" dirty="0" smtClean="0"/>
                  <a:t> log</a:t>
                </a:r>
                <a:endParaRPr lang="en-US" sz="3200" b="1" dirty="0"/>
              </a:p>
            </p:txBody>
          </p:sp>
          <p:sp>
            <p:nvSpPr>
              <p:cNvPr id="8" name="Rectangle 7"/>
              <p:cNvSpPr/>
              <p:nvPr/>
            </p:nvSpPr>
            <p:spPr>
              <a:xfrm>
                <a:off x="6863776" y="5219291"/>
                <a:ext cx="389850" cy="584775"/>
              </a:xfrm>
              <a:prstGeom prst="rect">
                <a:avLst/>
              </a:prstGeom>
            </p:spPr>
            <p:txBody>
              <a:bodyPr wrap="none">
                <a:spAutoFit/>
              </a:bodyPr>
              <a:lstStyle/>
              <a:p>
                <a:r>
                  <a:rPr lang="en-US" sz="3200" b="1" dirty="0" smtClean="0"/>
                  <a:t>=</a:t>
                </a:r>
                <a:endParaRPr lang="en-US" sz="3200" b="1" dirty="0"/>
              </a:p>
            </p:txBody>
          </p:sp>
          <p:sp>
            <p:nvSpPr>
              <p:cNvPr id="9" name="Rectangle 8"/>
              <p:cNvSpPr/>
              <p:nvPr/>
            </p:nvSpPr>
            <p:spPr>
              <a:xfrm>
                <a:off x="7495023" y="5202434"/>
                <a:ext cx="758156" cy="584775"/>
              </a:xfrm>
              <a:prstGeom prst="rect">
                <a:avLst/>
              </a:prstGeom>
            </p:spPr>
            <p:txBody>
              <a:bodyPr wrap="none">
                <a:spAutoFit/>
              </a:bodyPr>
              <a:lstStyle/>
              <a:p>
                <a:r>
                  <a:rPr lang="en-US" sz="3200" b="1" dirty="0" err="1" smtClean="0"/>
                  <a:t>pK</a:t>
                </a:r>
                <a:r>
                  <a:rPr lang="en-US" sz="3200" b="1" baseline="-25000" dirty="0" err="1"/>
                  <a:t>a</a:t>
                </a:r>
                <a:endParaRPr lang="en-US" sz="3200" b="1" baseline="-25000" dirty="0"/>
              </a:p>
            </p:txBody>
          </p:sp>
          <p:sp>
            <p:nvSpPr>
              <p:cNvPr id="10" name="Rectangle 9"/>
              <p:cNvSpPr/>
              <p:nvPr/>
            </p:nvSpPr>
            <p:spPr>
              <a:xfrm>
                <a:off x="9487078" y="5153919"/>
                <a:ext cx="594954" cy="584775"/>
              </a:xfrm>
              <a:prstGeom prst="rect">
                <a:avLst/>
              </a:prstGeom>
            </p:spPr>
            <p:txBody>
              <a:bodyPr wrap="square">
                <a:spAutoFit/>
              </a:bodyPr>
              <a:lstStyle/>
              <a:p>
                <a:r>
                  <a:rPr lang="en-US" sz="3200" b="1" dirty="0" smtClean="0"/>
                  <a:t>A</a:t>
                </a:r>
                <a:r>
                  <a:rPr lang="en-US" sz="3200" b="1" baseline="30000" dirty="0" smtClean="0"/>
                  <a:t>-</a:t>
                </a:r>
                <a:endParaRPr lang="en-US" sz="3200" b="1" dirty="0"/>
              </a:p>
            </p:txBody>
          </p:sp>
          <p:cxnSp>
            <p:nvCxnSpPr>
              <p:cNvPr id="11" name="Straight Connector 10"/>
              <p:cNvCxnSpPr/>
              <p:nvPr/>
            </p:nvCxnSpPr>
            <p:spPr>
              <a:xfrm>
                <a:off x="9408435" y="5618258"/>
                <a:ext cx="6840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a:off x="357874" y="3868292"/>
            <a:ext cx="5792052" cy="1727200"/>
            <a:chOff x="357874" y="3868292"/>
            <a:chExt cx="5792052" cy="1727200"/>
          </a:xfrm>
        </p:grpSpPr>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874" y="3868292"/>
              <a:ext cx="3771900" cy="1727200"/>
            </a:xfrm>
            <a:prstGeom prst="rect">
              <a:avLst/>
            </a:prstGeom>
          </p:spPr>
        </p:pic>
        <p:cxnSp>
          <p:nvCxnSpPr>
            <p:cNvPr id="47" name="Straight Arrow Connector 46"/>
            <p:cNvCxnSpPr>
              <a:stCxn id="42" idx="1"/>
            </p:cNvCxnSpPr>
            <p:nvPr/>
          </p:nvCxnSpPr>
          <p:spPr>
            <a:xfrm flipH="1">
              <a:off x="3738623" y="4005563"/>
              <a:ext cx="2409374" cy="1622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3" idx="1"/>
            </p:cNvCxnSpPr>
            <p:nvPr/>
          </p:nvCxnSpPr>
          <p:spPr>
            <a:xfrm flipH="1" flipV="1">
              <a:off x="3981691" y="5021829"/>
              <a:ext cx="2168235" cy="4093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1557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Buffers</a:t>
            </a:r>
            <a:endParaRPr lang="en-US" b="1" dirty="0">
              <a:solidFill>
                <a:srgbClr val="FF0000"/>
              </a:solidFill>
            </a:endParaRPr>
          </a:p>
        </p:txBody>
      </p:sp>
      <p:sp>
        <p:nvSpPr>
          <p:cNvPr id="3" name="Content Placeholder 2"/>
          <p:cNvSpPr>
            <a:spLocks noGrp="1"/>
          </p:cNvSpPr>
          <p:nvPr>
            <p:ph idx="1"/>
          </p:nvPr>
        </p:nvSpPr>
        <p:spPr>
          <a:xfrm>
            <a:off x="1097280" y="1845734"/>
            <a:ext cx="10058400" cy="4205442"/>
          </a:xfrm>
        </p:spPr>
        <p:txBody>
          <a:bodyPr>
            <a:noAutofit/>
          </a:bodyPr>
          <a:lstStyle/>
          <a:p>
            <a:r>
              <a:rPr lang="en-US" sz="2400" b="1" dirty="0" smtClean="0"/>
              <a:t>A buffer </a:t>
            </a:r>
            <a:r>
              <a:rPr lang="en-US" sz="2400" b="1" dirty="0"/>
              <a:t>can be a mixture of a weak acid and its conjugate </a:t>
            </a:r>
            <a:r>
              <a:rPr lang="en-US" sz="2400" b="1" dirty="0" smtClean="0"/>
              <a:t>base.</a:t>
            </a:r>
          </a:p>
          <a:p>
            <a:r>
              <a:rPr lang="en-US" sz="2400" b="1" dirty="0" smtClean="0"/>
              <a:t>There must be about equal amounts of the weak acid and its conjugate base to allow the buffer to neutralize both acid and base</a:t>
            </a:r>
          </a:p>
          <a:p>
            <a:r>
              <a:rPr lang="en-US" sz="2400" b="1" dirty="0" smtClean="0"/>
              <a:t>Optimum buffering capacity is reached when the ratio of acid to its conjugate base is ~ 1</a:t>
            </a:r>
          </a:p>
          <a:p>
            <a:r>
              <a:rPr lang="en-US" sz="2400" b="1" dirty="0" smtClean="0"/>
              <a:t>This will occur when the pH is near </a:t>
            </a:r>
            <a:r>
              <a:rPr lang="en-US" sz="2400" b="1" dirty="0" err="1" smtClean="0"/>
              <a:t>pK</a:t>
            </a:r>
            <a:r>
              <a:rPr lang="en-US" sz="2400" b="1" baseline="-25000" dirty="0" err="1" smtClean="0"/>
              <a:t>a</a:t>
            </a:r>
            <a:endParaRPr lang="en-US" sz="2400" b="1" baseline="-25000" dirty="0" smtClean="0"/>
          </a:p>
          <a:p>
            <a:r>
              <a:rPr lang="en-US" sz="2400" b="1" dirty="0" smtClean="0"/>
              <a:t>The buffering capacity is dependent on the:</a:t>
            </a:r>
          </a:p>
          <a:p>
            <a:pPr lvl="1"/>
            <a:r>
              <a:rPr lang="en-US" sz="2000" b="1" dirty="0" smtClean="0">
                <a:solidFill>
                  <a:srgbClr val="C00000"/>
                </a:solidFill>
              </a:rPr>
              <a:t>relative</a:t>
            </a:r>
            <a:r>
              <a:rPr lang="en-US" sz="2000" b="1" dirty="0" smtClean="0"/>
              <a:t> amount of buffer components</a:t>
            </a:r>
          </a:p>
          <a:p>
            <a:pPr lvl="1"/>
            <a:r>
              <a:rPr lang="en-US" sz="2000" b="1" dirty="0" smtClean="0">
                <a:solidFill>
                  <a:srgbClr val="C00000"/>
                </a:solidFill>
              </a:rPr>
              <a:t>absolute </a:t>
            </a:r>
            <a:r>
              <a:rPr lang="en-US" sz="2000" b="1" dirty="0"/>
              <a:t>amounts of buffer </a:t>
            </a:r>
            <a:r>
              <a:rPr lang="en-US" sz="2000" b="1" dirty="0" smtClean="0"/>
              <a:t>components</a:t>
            </a:r>
            <a:endParaRPr lang="en-US" sz="2000" b="1" dirty="0"/>
          </a:p>
        </p:txBody>
      </p:sp>
    </p:spTree>
    <p:extLst>
      <p:ext uri="{BB962C8B-B14F-4D97-AF65-F5344CB8AC3E}">
        <p14:creationId xmlns:p14="http://schemas.microsoft.com/office/powerpoint/2010/main" val="2653566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5946</TotalTime>
  <Words>2920</Words>
  <Application>Microsoft Macintosh PowerPoint</Application>
  <PresentationFormat>Widescreen</PresentationFormat>
  <Paragraphs>466</Paragraphs>
  <Slides>34</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Calibri</vt:lpstr>
      <vt:lpstr>Calibri Light</vt:lpstr>
      <vt:lpstr>Microsoft Sans Serif</vt:lpstr>
      <vt:lpstr>ＭＳ Ｐゴシック</vt:lpstr>
      <vt:lpstr>Symbol</vt:lpstr>
      <vt:lpstr>Times New Roman</vt:lpstr>
      <vt:lpstr>Wingdings</vt:lpstr>
      <vt:lpstr>Arial</vt:lpstr>
      <vt:lpstr>Retrospect</vt:lpstr>
      <vt:lpstr>Acid-Base Disorders &amp; Blood Gas Analysis (Part I)</vt:lpstr>
      <vt:lpstr>Definitions</vt:lpstr>
      <vt:lpstr>PowerPoint Presentation</vt:lpstr>
      <vt:lpstr>Dissociation Constants (Ka)</vt:lpstr>
      <vt:lpstr>The Henderson-Hasselbalch Equation It is an equilibrium equation. pH is used to express [H+]</vt:lpstr>
      <vt:lpstr>PowerPoint Presentation</vt:lpstr>
      <vt:lpstr>PowerPoint Presentation</vt:lpstr>
      <vt:lpstr>PowerPoint Presentation</vt:lpstr>
      <vt:lpstr>Buffers</vt:lpstr>
      <vt:lpstr>Buffers</vt:lpstr>
      <vt:lpstr>Buffers</vt:lpstr>
      <vt:lpstr>Physiological Buffers in our Body</vt:lpstr>
      <vt:lpstr>Acidosis vs. Acidemia</vt:lpstr>
      <vt:lpstr>Changes in Simple Acid-Base Parameters in Various Acid-Base Disorders</vt:lpstr>
      <vt:lpstr>Respiratory Compensation Mechanism(s)</vt:lpstr>
      <vt:lpstr>Renal Compensation Mechanism(s)</vt:lpstr>
      <vt:lpstr>Changes in Mixed Acid-Base Disorders</vt:lpstr>
      <vt:lpstr>Anion Gap</vt:lpstr>
      <vt:lpstr>Lab Tests of Acid-Base Status: Serum electrolytes</vt:lpstr>
      <vt:lpstr>Lab Tests of Acid-Base Status: Serum electrolytes</vt:lpstr>
      <vt:lpstr>Lab Tests of Acid-Base Status: Arterial Blood Gas</vt:lpstr>
      <vt:lpstr>Lab Tests of Acid-Base Status: Second Line Tests</vt:lpstr>
      <vt:lpstr>Lab Tests of Acid-Base Status: Second Line Tests</vt:lpstr>
      <vt:lpstr>Acidosis (due to increased acid production)</vt:lpstr>
      <vt:lpstr>Acidosis (due to decreased acid excretion) Renal Failure</vt:lpstr>
      <vt:lpstr>Acidosis (due to decreased acid excretion) Respiratory Failure</vt:lpstr>
      <vt:lpstr>Case 1</vt:lpstr>
      <vt:lpstr>Case answer:</vt:lpstr>
      <vt:lpstr>Case 2</vt:lpstr>
      <vt:lpstr>Case answer:</vt:lpstr>
      <vt:lpstr>Case 3</vt:lpstr>
      <vt:lpstr>Case answer:</vt:lpstr>
      <vt:lpstr>Acidosis (due to increased base excretion)</vt:lpstr>
      <vt:lpstr>Followed in Part II of The Lecture</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Acid-Base Disorders &amp; Blood Gas Analysis</dc:title>
  <dc:creator>Reem Sallam</dc:creator>
  <cp:lastModifiedBy>Khalid Akkour</cp:lastModifiedBy>
  <cp:revision>211</cp:revision>
  <dcterms:created xsi:type="dcterms:W3CDTF">2016-03-25T05:25:12Z</dcterms:created>
  <dcterms:modified xsi:type="dcterms:W3CDTF">2017-01-01T05:14:47Z</dcterms:modified>
</cp:coreProperties>
</file>