
<file path=[Content_Types].xml><?xml version="1.0" encoding="utf-8"?>
<Types xmlns="http://schemas.openxmlformats.org/package/2006/content-types">
  <Default Extension="xml" ContentType="application/xml"/>
  <Default Extension="jpeg" ContentType="image/jpeg"/>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sldIdLst>
    <p:sldId id="256" r:id="rId2"/>
    <p:sldId id="285" r:id="rId3"/>
    <p:sldId id="286" r:id="rId4"/>
    <p:sldId id="287" r:id="rId5"/>
    <p:sldId id="290" r:id="rId6"/>
    <p:sldId id="284" r:id="rId7"/>
    <p:sldId id="292" r:id="rId8"/>
    <p:sldId id="293" r:id="rId9"/>
    <p:sldId id="294" r:id="rId10"/>
    <p:sldId id="295" r:id="rId11"/>
    <p:sldId id="296" r:id="rId12"/>
    <p:sldId id="291" r:id="rId13"/>
    <p:sldId id="288" r:id="rId14"/>
    <p:sldId id="289" r:id="rId15"/>
    <p:sldId id="309" r:id="rId16"/>
    <p:sldId id="308" r:id="rId17"/>
    <p:sldId id="298" r:id="rId18"/>
    <p:sldId id="327" r:id="rId19"/>
    <p:sldId id="299" r:id="rId20"/>
    <p:sldId id="300" r:id="rId21"/>
    <p:sldId id="301" r:id="rId22"/>
    <p:sldId id="302" r:id="rId23"/>
    <p:sldId id="312" r:id="rId24"/>
    <p:sldId id="313" r:id="rId25"/>
    <p:sldId id="326" r:id="rId26"/>
    <p:sldId id="328" r:id="rId27"/>
    <p:sldId id="314" r:id="rId28"/>
    <p:sldId id="315" r:id="rId29"/>
    <p:sldId id="316" r:id="rId30"/>
    <p:sldId id="317" r:id="rId31"/>
    <p:sldId id="318"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596" autoAdjust="0"/>
    <p:restoredTop sz="94434" autoAdjust="0"/>
  </p:normalViewPr>
  <p:slideViewPr>
    <p:cSldViewPr snapToGrid="0">
      <p:cViewPr>
        <p:scale>
          <a:sx n="110" d="100"/>
          <a:sy n="110" d="100"/>
        </p:scale>
        <p:origin x="400" y="448"/>
      </p:cViewPr>
      <p:guideLst>
        <p:guide orient="horz" pos="2160"/>
        <p:guide pos="3840"/>
      </p:guideLst>
    </p:cSldViewPr>
  </p:slideViewPr>
  <p:outlineViewPr>
    <p:cViewPr>
      <p:scale>
        <a:sx n="33" d="100"/>
        <a:sy n="33" d="100"/>
      </p:scale>
      <p:origin x="0" y="-2226"/>
    </p:cViewPr>
  </p:outlineViewPr>
  <p:notesTextViewPr>
    <p:cViewPr>
      <p:scale>
        <a:sx n="1" d="1"/>
        <a:sy n="1" d="1"/>
      </p:scale>
      <p:origin x="0" y="0"/>
    </p:cViewPr>
  </p:notesTextViewPr>
  <p:sorterViewPr>
    <p:cViewPr>
      <p:scale>
        <a:sx n="100" d="100"/>
        <a:sy n="100" d="100"/>
      </p:scale>
      <p:origin x="0" y="-10764"/>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notesMaster" Target="notesMasters/notesMaster1.xml"/><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1524AD-BADB-4727-A7BA-435F6DC37E04}" type="datetimeFigureOut">
              <a:rPr lang="en-US" smtClean="0"/>
              <a:pPr/>
              <a:t>1/3/17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43B0BD-2F6F-4699-98F0-47E521B2FA5E}" type="slidenum">
              <a:rPr lang="en-US" smtClean="0"/>
              <a:pPr/>
              <a:t>‹#›</a:t>
            </a:fld>
            <a:endParaRPr lang="en-US"/>
          </a:p>
        </p:txBody>
      </p:sp>
    </p:spTree>
    <p:extLst>
      <p:ext uri="{BB962C8B-B14F-4D97-AF65-F5344CB8AC3E}">
        <p14:creationId xmlns:p14="http://schemas.microsoft.com/office/powerpoint/2010/main" val="1159346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Microsoft Sans Serif" panose="020B0604020202020204" pitchFamily="34" charset="0"/>
                <a:ea typeface="ＭＳ Ｐゴシック" panose="020B0600070205080204" pitchFamily="34" charset="-128"/>
              </a:defRPr>
            </a:lvl1pPr>
            <a:lvl2pPr marL="37931725" indent="-37474525">
              <a:defRPr sz="1200">
                <a:solidFill>
                  <a:schemeClr val="tx1"/>
                </a:solidFill>
                <a:latin typeface="Microsoft Sans Serif" panose="020B0604020202020204" pitchFamily="34" charset="0"/>
                <a:ea typeface="ＭＳ Ｐゴシック" panose="020B0600070205080204" pitchFamily="34" charset="-128"/>
              </a:defRPr>
            </a:lvl2pPr>
            <a:lvl3pPr>
              <a:defRPr sz="1200">
                <a:solidFill>
                  <a:schemeClr val="tx1"/>
                </a:solidFill>
                <a:latin typeface="Microsoft Sans Serif" panose="020B0604020202020204" pitchFamily="34" charset="0"/>
                <a:ea typeface="ＭＳ Ｐゴシック" panose="020B0600070205080204" pitchFamily="34" charset="-128"/>
              </a:defRPr>
            </a:lvl3pPr>
            <a:lvl4pPr>
              <a:defRPr sz="1200">
                <a:solidFill>
                  <a:schemeClr val="tx1"/>
                </a:solidFill>
                <a:latin typeface="Microsoft Sans Serif" panose="020B0604020202020204" pitchFamily="34" charset="0"/>
                <a:ea typeface="ＭＳ Ｐゴシック" panose="020B0600070205080204" pitchFamily="34" charset="-128"/>
              </a:defRPr>
            </a:lvl4pPr>
            <a:lvl5pPr>
              <a:defRPr sz="1200">
                <a:solidFill>
                  <a:schemeClr val="tx1"/>
                </a:solidFill>
                <a:latin typeface="Microsoft Sans Serif" panose="020B0604020202020204" pitchFamily="34" charset="0"/>
                <a:ea typeface="ＭＳ Ｐゴシック" panose="020B0600070205080204" pitchFamily="34" charset="-128"/>
              </a:defRPr>
            </a:lvl5pPr>
            <a:lvl6pPr marL="4572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6pPr>
            <a:lvl7pPr marL="9144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7pPr>
            <a:lvl8pPr marL="13716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8pPr>
            <a:lvl9pPr marL="18288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9pPr>
          </a:lstStyle>
          <a:p>
            <a:fld id="{F77A18CA-7970-4FAA-8067-64E0C741C2E5}" type="slidenum">
              <a:rPr lang="en-US">
                <a:latin typeface="Times New Roman" panose="02020603050405020304" pitchFamily="18" charset="0"/>
              </a:rPr>
              <a:pPr/>
              <a:t>27</a:t>
            </a:fld>
            <a:endParaRPr lang="en-US">
              <a:latin typeface="Times New Roman" panose="02020603050405020304" pitchFamily="18" charset="0"/>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27012716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Microsoft Sans Serif" panose="020B0604020202020204" pitchFamily="34" charset="0"/>
                <a:ea typeface="ＭＳ Ｐゴシック" panose="020B0600070205080204" pitchFamily="34" charset="-128"/>
              </a:defRPr>
            </a:lvl1pPr>
            <a:lvl2pPr marL="37931725" indent="-37474525">
              <a:defRPr sz="1200">
                <a:solidFill>
                  <a:schemeClr val="tx1"/>
                </a:solidFill>
                <a:latin typeface="Microsoft Sans Serif" panose="020B0604020202020204" pitchFamily="34" charset="0"/>
                <a:ea typeface="ＭＳ Ｐゴシック" panose="020B0600070205080204" pitchFamily="34" charset="-128"/>
              </a:defRPr>
            </a:lvl2pPr>
            <a:lvl3pPr>
              <a:defRPr sz="1200">
                <a:solidFill>
                  <a:schemeClr val="tx1"/>
                </a:solidFill>
                <a:latin typeface="Microsoft Sans Serif" panose="020B0604020202020204" pitchFamily="34" charset="0"/>
                <a:ea typeface="ＭＳ Ｐゴシック" panose="020B0600070205080204" pitchFamily="34" charset="-128"/>
              </a:defRPr>
            </a:lvl3pPr>
            <a:lvl4pPr>
              <a:defRPr sz="1200">
                <a:solidFill>
                  <a:schemeClr val="tx1"/>
                </a:solidFill>
                <a:latin typeface="Microsoft Sans Serif" panose="020B0604020202020204" pitchFamily="34" charset="0"/>
                <a:ea typeface="ＭＳ Ｐゴシック" panose="020B0600070205080204" pitchFamily="34" charset="-128"/>
              </a:defRPr>
            </a:lvl4pPr>
            <a:lvl5pPr>
              <a:defRPr sz="1200">
                <a:solidFill>
                  <a:schemeClr val="tx1"/>
                </a:solidFill>
                <a:latin typeface="Microsoft Sans Serif" panose="020B0604020202020204" pitchFamily="34" charset="0"/>
                <a:ea typeface="ＭＳ Ｐゴシック" panose="020B0600070205080204" pitchFamily="34" charset="-128"/>
              </a:defRPr>
            </a:lvl5pPr>
            <a:lvl6pPr marL="4572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6pPr>
            <a:lvl7pPr marL="9144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7pPr>
            <a:lvl8pPr marL="13716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8pPr>
            <a:lvl9pPr marL="18288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9pPr>
          </a:lstStyle>
          <a:p>
            <a:fld id="{89F6B997-DE01-4916-8322-6376833F31C9}" type="slidenum">
              <a:rPr lang="en-US">
                <a:latin typeface="Times New Roman" panose="02020603050405020304" pitchFamily="18" charset="0"/>
              </a:rPr>
              <a:pPr/>
              <a:t>28</a:t>
            </a:fld>
            <a:endParaRPr lang="en-US">
              <a:latin typeface="Times New Roman" panose="02020603050405020304" pitchFamily="18" charset="0"/>
            </a:endParaRPr>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18916714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Microsoft Sans Serif" panose="020B0604020202020204" pitchFamily="34" charset="0"/>
                <a:ea typeface="ＭＳ Ｐゴシック" panose="020B0600070205080204" pitchFamily="34" charset="-128"/>
              </a:defRPr>
            </a:lvl1pPr>
            <a:lvl2pPr marL="37931725" indent="-37474525">
              <a:defRPr sz="1200">
                <a:solidFill>
                  <a:schemeClr val="tx1"/>
                </a:solidFill>
                <a:latin typeface="Microsoft Sans Serif" panose="020B0604020202020204" pitchFamily="34" charset="0"/>
                <a:ea typeface="ＭＳ Ｐゴシック" panose="020B0600070205080204" pitchFamily="34" charset="-128"/>
              </a:defRPr>
            </a:lvl2pPr>
            <a:lvl3pPr>
              <a:defRPr sz="1200">
                <a:solidFill>
                  <a:schemeClr val="tx1"/>
                </a:solidFill>
                <a:latin typeface="Microsoft Sans Serif" panose="020B0604020202020204" pitchFamily="34" charset="0"/>
                <a:ea typeface="ＭＳ Ｐゴシック" panose="020B0600070205080204" pitchFamily="34" charset="-128"/>
              </a:defRPr>
            </a:lvl3pPr>
            <a:lvl4pPr>
              <a:defRPr sz="1200">
                <a:solidFill>
                  <a:schemeClr val="tx1"/>
                </a:solidFill>
                <a:latin typeface="Microsoft Sans Serif" panose="020B0604020202020204" pitchFamily="34" charset="0"/>
                <a:ea typeface="ＭＳ Ｐゴシック" panose="020B0600070205080204" pitchFamily="34" charset="-128"/>
              </a:defRPr>
            </a:lvl4pPr>
            <a:lvl5pPr>
              <a:defRPr sz="1200">
                <a:solidFill>
                  <a:schemeClr val="tx1"/>
                </a:solidFill>
                <a:latin typeface="Microsoft Sans Serif" panose="020B0604020202020204" pitchFamily="34" charset="0"/>
                <a:ea typeface="ＭＳ Ｐゴシック" panose="020B0600070205080204" pitchFamily="34" charset="-128"/>
              </a:defRPr>
            </a:lvl5pPr>
            <a:lvl6pPr marL="4572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6pPr>
            <a:lvl7pPr marL="9144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7pPr>
            <a:lvl8pPr marL="13716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8pPr>
            <a:lvl9pPr marL="18288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9pPr>
          </a:lstStyle>
          <a:p>
            <a:fld id="{3B430FA6-6F87-4C29-BB02-7E4E2736A3B8}" type="slidenum">
              <a:rPr lang="en-US">
                <a:latin typeface="Times New Roman" panose="02020603050405020304" pitchFamily="18" charset="0"/>
              </a:rPr>
              <a:pPr/>
              <a:t>29</a:t>
            </a:fld>
            <a:endParaRPr lang="en-US">
              <a:latin typeface="Times New Roman" panose="02020603050405020304" pitchFamily="18"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11085457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E8AB9CA-843A-4406-A920-EDABD8883F17}" type="datetimeFigureOut">
              <a:rPr lang="en-US" smtClean="0"/>
              <a:pPr/>
              <a:t>1/3/17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30BFFA-CBA2-428C-A2D8-AA5D578915D1}"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940863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E8AB9CA-843A-4406-A920-EDABD8883F17}" type="datetimeFigureOut">
              <a:rPr lang="en-US" smtClean="0"/>
              <a:pPr/>
              <a:t>1/3/17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30BFFA-CBA2-428C-A2D8-AA5D578915D1}" type="slidenum">
              <a:rPr lang="en-US" smtClean="0"/>
              <a:pPr/>
              <a:t>‹#›</a:t>
            </a:fld>
            <a:endParaRPr lang="en-US"/>
          </a:p>
        </p:txBody>
      </p:sp>
    </p:spTree>
    <p:extLst>
      <p:ext uri="{BB962C8B-B14F-4D97-AF65-F5344CB8AC3E}">
        <p14:creationId xmlns:p14="http://schemas.microsoft.com/office/powerpoint/2010/main" val="26961902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E8AB9CA-843A-4406-A920-EDABD8883F17}" type="datetimeFigureOut">
              <a:rPr lang="en-US" smtClean="0"/>
              <a:pPr/>
              <a:t>1/3/17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30BFFA-CBA2-428C-A2D8-AA5D578915D1}" type="slidenum">
              <a:rPr lang="en-US" smtClean="0"/>
              <a:pPr/>
              <a:t>‹#›</a:t>
            </a:fld>
            <a:endParaRPr lang="en-US"/>
          </a:p>
        </p:txBody>
      </p:sp>
    </p:spTree>
    <p:extLst>
      <p:ext uri="{BB962C8B-B14F-4D97-AF65-F5344CB8AC3E}">
        <p14:creationId xmlns:p14="http://schemas.microsoft.com/office/powerpoint/2010/main" val="785844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E8AB9CA-843A-4406-A920-EDABD8883F17}" type="datetimeFigureOut">
              <a:rPr lang="en-US" smtClean="0"/>
              <a:pPr/>
              <a:t>1/3/17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30BFFA-CBA2-428C-A2D8-AA5D578915D1}" type="slidenum">
              <a:rPr lang="en-US" smtClean="0"/>
              <a:pPr/>
              <a:t>‹#›</a:t>
            </a:fld>
            <a:endParaRPr lang="en-US"/>
          </a:p>
        </p:txBody>
      </p:sp>
    </p:spTree>
    <p:extLst>
      <p:ext uri="{BB962C8B-B14F-4D97-AF65-F5344CB8AC3E}">
        <p14:creationId xmlns:p14="http://schemas.microsoft.com/office/powerpoint/2010/main" val="36405357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E8AB9CA-843A-4406-A920-EDABD8883F17}" type="datetimeFigureOut">
              <a:rPr lang="en-US" smtClean="0"/>
              <a:pPr/>
              <a:t>1/3/17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30BFFA-CBA2-428C-A2D8-AA5D578915D1}"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98954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E8AB9CA-843A-4406-A920-EDABD8883F17}" type="datetimeFigureOut">
              <a:rPr lang="en-US" smtClean="0"/>
              <a:pPr/>
              <a:t>1/3/17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30BFFA-CBA2-428C-A2D8-AA5D578915D1}" type="slidenum">
              <a:rPr lang="en-US" smtClean="0"/>
              <a:pPr/>
              <a:t>‹#›</a:t>
            </a:fld>
            <a:endParaRPr lang="en-US"/>
          </a:p>
        </p:txBody>
      </p:sp>
    </p:spTree>
    <p:extLst>
      <p:ext uri="{BB962C8B-B14F-4D97-AF65-F5344CB8AC3E}">
        <p14:creationId xmlns:p14="http://schemas.microsoft.com/office/powerpoint/2010/main" val="15562964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E8AB9CA-843A-4406-A920-EDABD8883F17}" type="datetimeFigureOut">
              <a:rPr lang="en-US" smtClean="0"/>
              <a:pPr/>
              <a:t>1/3/17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230BFFA-CBA2-428C-A2D8-AA5D578915D1}" type="slidenum">
              <a:rPr lang="en-US" smtClean="0"/>
              <a:pPr/>
              <a:t>‹#›</a:t>
            </a:fld>
            <a:endParaRPr lang="en-US"/>
          </a:p>
        </p:txBody>
      </p:sp>
    </p:spTree>
    <p:extLst>
      <p:ext uri="{BB962C8B-B14F-4D97-AF65-F5344CB8AC3E}">
        <p14:creationId xmlns:p14="http://schemas.microsoft.com/office/powerpoint/2010/main" val="25802508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E8AB9CA-843A-4406-A920-EDABD8883F17}" type="datetimeFigureOut">
              <a:rPr lang="en-US" smtClean="0"/>
              <a:pPr/>
              <a:t>1/3/17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30BFFA-CBA2-428C-A2D8-AA5D578915D1}" type="slidenum">
              <a:rPr lang="en-US" smtClean="0"/>
              <a:pPr/>
              <a:t>‹#›</a:t>
            </a:fld>
            <a:endParaRPr lang="en-US"/>
          </a:p>
        </p:txBody>
      </p:sp>
    </p:spTree>
    <p:extLst>
      <p:ext uri="{BB962C8B-B14F-4D97-AF65-F5344CB8AC3E}">
        <p14:creationId xmlns:p14="http://schemas.microsoft.com/office/powerpoint/2010/main" val="2075701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0E8AB9CA-843A-4406-A920-EDABD8883F17}" type="datetimeFigureOut">
              <a:rPr lang="en-US" smtClean="0"/>
              <a:pPr/>
              <a:t>1/3/17</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E230BFFA-CBA2-428C-A2D8-AA5D578915D1}" type="slidenum">
              <a:rPr lang="en-US" smtClean="0"/>
              <a:pPr/>
              <a:t>‹#›</a:t>
            </a:fld>
            <a:endParaRPr lang="en-US"/>
          </a:p>
        </p:txBody>
      </p:sp>
    </p:spTree>
    <p:extLst>
      <p:ext uri="{BB962C8B-B14F-4D97-AF65-F5344CB8AC3E}">
        <p14:creationId xmlns:p14="http://schemas.microsoft.com/office/powerpoint/2010/main" val="15498747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0E8AB9CA-843A-4406-A920-EDABD8883F17}" type="datetimeFigureOut">
              <a:rPr lang="en-US" smtClean="0"/>
              <a:pPr/>
              <a:t>1/3/17</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E230BFFA-CBA2-428C-A2D8-AA5D578915D1}" type="slidenum">
              <a:rPr lang="en-US" smtClean="0"/>
              <a:pPr/>
              <a:t>‹#›</a:t>
            </a:fld>
            <a:endParaRPr lang="en-US"/>
          </a:p>
        </p:txBody>
      </p:sp>
    </p:spTree>
    <p:extLst>
      <p:ext uri="{BB962C8B-B14F-4D97-AF65-F5344CB8AC3E}">
        <p14:creationId xmlns:p14="http://schemas.microsoft.com/office/powerpoint/2010/main" val="38657278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cstate="print"/>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8AB9CA-843A-4406-A920-EDABD8883F17}" type="datetimeFigureOut">
              <a:rPr lang="en-US" smtClean="0"/>
              <a:pPr/>
              <a:t>1/3/17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30BFFA-CBA2-428C-A2D8-AA5D578915D1}" type="slidenum">
              <a:rPr lang="en-US" smtClean="0"/>
              <a:pPr/>
              <a:t>‹#›</a:t>
            </a:fld>
            <a:endParaRPr lang="en-US"/>
          </a:p>
        </p:txBody>
      </p:sp>
    </p:spTree>
    <p:extLst>
      <p:ext uri="{BB962C8B-B14F-4D97-AF65-F5344CB8AC3E}">
        <p14:creationId xmlns:p14="http://schemas.microsoft.com/office/powerpoint/2010/main" val="133284883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0E8AB9CA-843A-4406-A920-EDABD8883F17}" type="datetimeFigureOut">
              <a:rPr lang="en-US" smtClean="0"/>
              <a:pPr/>
              <a:t>1/3/17</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E230BFFA-CBA2-428C-A2D8-AA5D578915D1}" type="slidenum">
              <a:rPr lang="en-US" smtClean="0"/>
              <a:pPr/>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5480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gi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00051" y="720852"/>
            <a:ext cx="10058400" cy="3566160"/>
          </a:xfrm>
        </p:spPr>
        <p:txBody>
          <a:bodyPr/>
          <a:lstStyle/>
          <a:p>
            <a:r>
              <a:rPr lang="en-US" b="1" dirty="0" smtClean="0">
                <a:solidFill>
                  <a:srgbClr val="C00000"/>
                </a:solidFill>
              </a:rPr>
              <a:t>Acid-Base Disorders &amp; Blood Gas Analysis</a:t>
            </a:r>
            <a:endParaRPr lang="en-US" b="1" dirty="0">
              <a:solidFill>
                <a:srgbClr val="C00000"/>
              </a:solidFill>
            </a:endParaRPr>
          </a:p>
        </p:txBody>
      </p:sp>
      <p:sp>
        <p:nvSpPr>
          <p:cNvPr id="3" name="Subtitle 2"/>
          <p:cNvSpPr>
            <a:spLocks noGrp="1"/>
          </p:cNvSpPr>
          <p:nvPr>
            <p:ph type="subTitle" idx="1"/>
          </p:nvPr>
        </p:nvSpPr>
        <p:spPr/>
        <p:txBody>
          <a:bodyPr>
            <a:normAutofit/>
          </a:bodyPr>
          <a:lstStyle/>
          <a:p>
            <a:pPr>
              <a:tabLst>
                <a:tab pos="9036050" algn="l"/>
                <a:tab pos="9144000" algn="l"/>
              </a:tabLst>
            </a:pPr>
            <a:r>
              <a:rPr lang="en-US" dirty="0" smtClean="0"/>
              <a:t>January 2017</a:t>
            </a:r>
            <a:endParaRPr lang="en-US" dirty="0" smtClean="0"/>
          </a:p>
          <a:p>
            <a:pPr>
              <a:tabLst>
                <a:tab pos="9036050" algn="l"/>
                <a:tab pos="9144000" algn="l"/>
              </a:tabLst>
            </a:pPr>
            <a:r>
              <a:rPr lang="en-US" dirty="0" smtClean="0"/>
              <a:t>Clinical Pathology fellowship program</a:t>
            </a:r>
            <a:endParaRPr lang="en-US" dirty="0"/>
          </a:p>
        </p:txBody>
      </p:sp>
    </p:spTree>
    <p:extLst>
      <p:ext uri="{BB962C8B-B14F-4D97-AF65-F5344CB8AC3E}">
        <p14:creationId xmlns:p14="http://schemas.microsoft.com/office/powerpoint/2010/main" val="42948086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1978" y="286603"/>
            <a:ext cx="10463702" cy="1450757"/>
          </a:xfrm>
        </p:spPr>
        <p:txBody>
          <a:bodyPr/>
          <a:lstStyle/>
          <a:p>
            <a:r>
              <a:rPr lang="en-US" b="1" dirty="0" smtClean="0">
                <a:solidFill>
                  <a:srgbClr val="FF0000"/>
                </a:solidFill>
              </a:rPr>
              <a:t>Alkalosis due to increased excretion of acid from lungs = Respiratory Alkalosis</a:t>
            </a:r>
            <a:endParaRPr lang="en-US" sz="2400" i="1" dirty="0">
              <a:solidFill>
                <a:srgbClr val="FF0000"/>
              </a:solidFill>
            </a:endParaRPr>
          </a:p>
        </p:txBody>
      </p:sp>
      <p:sp>
        <p:nvSpPr>
          <p:cNvPr id="9" name="Content Placeholder 2"/>
          <p:cNvSpPr txBox="1">
            <a:spLocks/>
          </p:cNvSpPr>
          <p:nvPr/>
        </p:nvSpPr>
        <p:spPr>
          <a:xfrm>
            <a:off x="342900" y="2085230"/>
            <a:ext cx="11689080" cy="4201270"/>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91440" lvl="1" indent="-91440">
              <a:spcBef>
                <a:spcPts val="1200"/>
              </a:spcBef>
              <a:spcAft>
                <a:spcPts val="200"/>
              </a:spcAft>
              <a:buSzPct val="100000"/>
              <a:buFont typeface="Wingdings" panose="05000000000000000000" pitchFamily="2" charset="2"/>
              <a:buChar char="Ø"/>
            </a:pPr>
            <a:r>
              <a:rPr lang="en-US" sz="2800" b="1" u="sng" dirty="0" smtClean="0">
                <a:solidFill>
                  <a:srgbClr val="FF0000"/>
                </a:solidFill>
              </a:rPr>
              <a:t>Causes of acute hyperventilation </a:t>
            </a:r>
            <a:r>
              <a:rPr lang="en-US" sz="2400" dirty="0"/>
              <a:t>(</a:t>
            </a:r>
            <a:r>
              <a:rPr lang="en-US" sz="2400" dirty="0" smtClean="0"/>
              <a:t>usually </a:t>
            </a:r>
            <a:r>
              <a:rPr lang="en-US" sz="2400" dirty="0"/>
              <a:t>transient and self </a:t>
            </a:r>
            <a:r>
              <a:rPr lang="en-US" sz="2400" dirty="0" smtClean="0"/>
              <a:t>limited)</a:t>
            </a:r>
          </a:p>
          <a:p>
            <a:pPr marL="274320" lvl="2" indent="-91440">
              <a:spcBef>
                <a:spcPts val="1200"/>
              </a:spcBef>
              <a:spcAft>
                <a:spcPts val="200"/>
              </a:spcAft>
              <a:buSzPct val="100000"/>
              <a:buFont typeface="Wingdings" panose="05000000000000000000" pitchFamily="2" charset="2"/>
              <a:buChar char="Ø"/>
            </a:pPr>
            <a:r>
              <a:rPr lang="en-US" sz="2400" dirty="0" smtClean="0"/>
              <a:t>increased respiratory drive due to:</a:t>
            </a:r>
          </a:p>
          <a:p>
            <a:pPr marL="1325563" lvl="2" indent="-90488">
              <a:spcBef>
                <a:spcPts val="0"/>
              </a:spcBef>
              <a:spcAft>
                <a:spcPts val="200"/>
              </a:spcAft>
              <a:buSzPct val="100000"/>
              <a:buFont typeface="Wingdings" panose="05000000000000000000" pitchFamily="2" charset="2"/>
              <a:buChar char="Ø"/>
            </a:pPr>
            <a:r>
              <a:rPr lang="en-US" sz="2400" dirty="0" smtClean="0"/>
              <a:t>Hypoxemia</a:t>
            </a:r>
          </a:p>
          <a:p>
            <a:pPr marL="1325563" lvl="2" indent="-90488">
              <a:spcBef>
                <a:spcPts val="0"/>
              </a:spcBef>
              <a:spcAft>
                <a:spcPts val="200"/>
              </a:spcAft>
              <a:buSzPct val="100000"/>
              <a:buFont typeface="Wingdings" panose="05000000000000000000" pitchFamily="2" charset="2"/>
              <a:buChar char="Ø"/>
            </a:pPr>
            <a:r>
              <a:rPr lang="en-US" sz="2400" dirty="0" smtClean="0"/>
              <a:t>Salicylates</a:t>
            </a:r>
          </a:p>
          <a:p>
            <a:pPr marL="1325563" lvl="2" indent="-90488">
              <a:spcBef>
                <a:spcPts val="0"/>
              </a:spcBef>
              <a:spcAft>
                <a:spcPts val="200"/>
              </a:spcAft>
              <a:buSzPct val="100000"/>
              <a:buFont typeface="Wingdings" panose="05000000000000000000" pitchFamily="2" charset="2"/>
              <a:buChar char="Ø"/>
            </a:pPr>
            <a:r>
              <a:rPr lang="en-US" sz="2400" dirty="0" smtClean="0"/>
              <a:t>Psychogenic (including alcohol withdrawal)</a:t>
            </a:r>
          </a:p>
          <a:p>
            <a:pPr marL="91440" lvl="1" indent="-91440">
              <a:spcBef>
                <a:spcPts val="1200"/>
              </a:spcBef>
              <a:spcAft>
                <a:spcPts val="200"/>
              </a:spcAft>
              <a:buSzPct val="100000"/>
              <a:buFont typeface="Wingdings" panose="05000000000000000000" pitchFamily="2" charset="2"/>
              <a:buChar char="Ø"/>
            </a:pPr>
            <a:r>
              <a:rPr lang="en-US" sz="2800" b="1" u="sng" dirty="0">
                <a:solidFill>
                  <a:srgbClr val="FF0000"/>
                </a:solidFill>
              </a:rPr>
              <a:t>Causes of </a:t>
            </a:r>
            <a:r>
              <a:rPr lang="en-US" sz="2800" b="1" u="sng" dirty="0" smtClean="0">
                <a:solidFill>
                  <a:srgbClr val="FF0000"/>
                </a:solidFill>
              </a:rPr>
              <a:t>chronic hyperventilation </a:t>
            </a:r>
            <a:r>
              <a:rPr lang="en-US" sz="2400" dirty="0" smtClean="0"/>
              <a:t>(less common and often misdiagnosed)</a:t>
            </a:r>
            <a:endParaRPr lang="en-US" sz="2400" dirty="0"/>
          </a:p>
          <a:p>
            <a:pPr marL="274320" lvl="2" indent="-91440">
              <a:spcBef>
                <a:spcPts val="1200"/>
              </a:spcBef>
              <a:spcAft>
                <a:spcPts val="200"/>
              </a:spcAft>
              <a:buSzPct val="100000"/>
              <a:buFont typeface="Wingdings" panose="05000000000000000000" pitchFamily="2" charset="2"/>
              <a:buChar char="Ø"/>
            </a:pPr>
            <a:r>
              <a:rPr lang="en-US" sz="2400" dirty="0" smtClean="0"/>
              <a:t>Chronic hypoxemia due to impaired pulmonary gas exchange and decreased oxygenation due to:</a:t>
            </a:r>
            <a:endParaRPr lang="en-US" sz="2400" dirty="0"/>
          </a:p>
          <a:p>
            <a:pPr marL="1325563" lvl="2" indent="-90488">
              <a:spcBef>
                <a:spcPts val="0"/>
              </a:spcBef>
              <a:spcAft>
                <a:spcPts val="200"/>
              </a:spcAft>
              <a:buSzPct val="100000"/>
              <a:buFont typeface="Wingdings" panose="05000000000000000000" pitchFamily="2" charset="2"/>
              <a:buChar char="Ø"/>
            </a:pPr>
            <a:r>
              <a:rPr lang="en-US" sz="2400" dirty="0" smtClean="0"/>
              <a:t>Decreased alveolar ventilation</a:t>
            </a:r>
            <a:endParaRPr lang="en-US" sz="2400" dirty="0"/>
          </a:p>
          <a:p>
            <a:pPr marL="1325563" lvl="2" indent="-90488">
              <a:spcBef>
                <a:spcPts val="0"/>
              </a:spcBef>
              <a:spcAft>
                <a:spcPts val="200"/>
              </a:spcAft>
              <a:buSzPct val="100000"/>
              <a:buFont typeface="Wingdings" panose="05000000000000000000" pitchFamily="2" charset="2"/>
              <a:buChar char="Ø"/>
            </a:pPr>
            <a:r>
              <a:rPr lang="en-US" sz="2400" dirty="0" smtClean="0"/>
              <a:t>Impaired gas exchange.</a:t>
            </a:r>
            <a:endParaRPr lang="en-US" sz="2400" dirty="0"/>
          </a:p>
          <a:p>
            <a:pPr marL="274320" lvl="2" indent="-91440">
              <a:spcBef>
                <a:spcPts val="1200"/>
              </a:spcBef>
              <a:spcAft>
                <a:spcPts val="200"/>
              </a:spcAft>
              <a:buSzPct val="100000"/>
              <a:buFont typeface="Wingdings" panose="05000000000000000000" pitchFamily="2" charset="2"/>
              <a:buChar char="Ø"/>
            </a:pPr>
            <a:endParaRPr lang="en-US" sz="2400" dirty="0" smtClean="0"/>
          </a:p>
          <a:p>
            <a:pPr marL="274320" lvl="2" indent="-91440">
              <a:spcBef>
                <a:spcPts val="1200"/>
              </a:spcBef>
              <a:spcAft>
                <a:spcPts val="200"/>
              </a:spcAft>
              <a:buSzPct val="100000"/>
              <a:buFont typeface="Wingdings" panose="05000000000000000000" pitchFamily="2" charset="2"/>
              <a:buChar char="Ø"/>
            </a:pPr>
            <a:endParaRPr lang="en-US" sz="2400" dirty="0" smtClean="0"/>
          </a:p>
        </p:txBody>
      </p:sp>
    </p:spTree>
    <p:extLst>
      <p:ext uri="{BB962C8B-B14F-4D97-AF65-F5344CB8AC3E}">
        <p14:creationId xmlns:p14="http://schemas.microsoft.com/office/powerpoint/2010/main" val="31380029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1978" y="286603"/>
            <a:ext cx="10463702" cy="1450757"/>
          </a:xfrm>
        </p:spPr>
        <p:txBody>
          <a:bodyPr>
            <a:normAutofit/>
          </a:bodyPr>
          <a:lstStyle/>
          <a:p>
            <a:r>
              <a:rPr lang="en-US" b="1" dirty="0" smtClean="0">
                <a:solidFill>
                  <a:srgbClr val="FF0000"/>
                </a:solidFill>
              </a:rPr>
              <a:t>Alkalosis due to increased excretion of acid from lungs = Respiratory Alkalosis, </a:t>
            </a:r>
            <a:r>
              <a:rPr lang="en-US" sz="3200" dirty="0" smtClean="0">
                <a:solidFill>
                  <a:srgbClr val="FF0000"/>
                </a:solidFill>
              </a:rPr>
              <a:t>continued…</a:t>
            </a:r>
            <a:endParaRPr lang="en-US" sz="1600" i="1" dirty="0">
              <a:solidFill>
                <a:srgbClr val="FF0000"/>
              </a:solidFill>
            </a:endParaRPr>
          </a:p>
        </p:txBody>
      </p:sp>
      <p:sp>
        <p:nvSpPr>
          <p:cNvPr id="9" name="Content Placeholder 2"/>
          <p:cNvSpPr txBox="1">
            <a:spLocks/>
          </p:cNvSpPr>
          <p:nvPr/>
        </p:nvSpPr>
        <p:spPr>
          <a:xfrm>
            <a:off x="502920" y="1737360"/>
            <a:ext cx="11689080" cy="4201270"/>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91440" lvl="1" indent="-91440">
              <a:spcBef>
                <a:spcPts val="1200"/>
              </a:spcBef>
              <a:spcAft>
                <a:spcPts val="200"/>
              </a:spcAft>
              <a:buSzPct val="100000"/>
              <a:buFont typeface="Wingdings" panose="05000000000000000000" pitchFamily="2" charset="2"/>
              <a:buChar char="Ø"/>
            </a:pPr>
            <a:r>
              <a:rPr lang="en-US" sz="2800" b="1" u="sng" dirty="0" smtClean="0">
                <a:solidFill>
                  <a:srgbClr val="FF0000"/>
                </a:solidFill>
              </a:rPr>
              <a:t>Mechanisms of </a:t>
            </a:r>
            <a:r>
              <a:rPr lang="en-US" sz="2800" b="1" u="sng" dirty="0">
                <a:solidFill>
                  <a:srgbClr val="FF0000"/>
                </a:solidFill>
              </a:rPr>
              <a:t>Impaired gas </a:t>
            </a:r>
            <a:r>
              <a:rPr lang="en-US" sz="2800" b="1" u="sng" dirty="0" smtClean="0">
                <a:solidFill>
                  <a:srgbClr val="FF0000"/>
                </a:solidFill>
              </a:rPr>
              <a:t>exchange</a:t>
            </a:r>
          </a:p>
          <a:p>
            <a:pPr marL="1207392" lvl="7" indent="-91440">
              <a:spcBef>
                <a:spcPts val="1200"/>
              </a:spcBef>
              <a:spcAft>
                <a:spcPts val="200"/>
              </a:spcAft>
              <a:buSzPct val="100000"/>
              <a:buFont typeface="Wingdings" panose="05000000000000000000" pitchFamily="2" charset="2"/>
              <a:buChar char="Ø"/>
            </a:pPr>
            <a:r>
              <a:rPr lang="en-US" sz="2400" dirty="0" smtClean="0"/>
              <a:t>Due to interstitial damage in the lungs or shunting of blood</a:t>
            </a:r>
          </a:p>
          <a:p>
            <a:pPr marL="1207392" lvl="7" indent="-91440">
              <a:spcBef>
                <a:spcPts val="1200"/>
              </a:spcBef>
              <a:spcAft>
                <a:spcPts val="200"/>
              </a:spcAft>
              <a:buSzPct val="100000"/>
              <a:buFont typeface="Wingdings" panose="05000000000000000000" pitchFamily="2" charset="2"/>
              <a:buChar char="Ø"/>
            </a:pPr>
            <a:r>
              <a:rPr lang="en-US" sz="2400" dirty="0" smtClean="0"/>
              <a:t>Shunting of blood (chronic right to left) occurs in pulmonary hypertension, congenital heart disease, functional shunts in cirrhosis</a:t>
            </a:r>
            <a:endParaRPr lang="en-US" sz="2400" dirty="0"/>
          </a:p>
          <a:p>
            <a:pPr marL="1207392" lvl="7" indent="-91440">
              <a:spcBef>
                <a:spcPts val="1200"/>
              </a:spcBef>
              <a:spcAft>
                <a:spcPts val="200"/>
              </a:spcAft>
              <a:buSzPct val="100000"/>
              <a:buFont typeface="Wingdings" panose="05000000000000000000" pitchFamily="2" charset="2"/>
              <a:buChar char="Ø"/>
            </a:pPr>
            <a:r>
              <a:rPr lang="en-US" sz="2400" dirty="0" smtClean="0"/>
              <a:t>sCO2 exchange is much more efficient than O2, that is why when hyperventilation takes place to try to maintain normal oxygen delivery, there will be respiratory alkalosis</a:t>
            </a:r>
          </a:p>
          <a:p>
            <a:pPr marL="91440" lvl="1" indent="-91440">
              <a:spcBef>
                <a:spcPts val="1200"/>
              </a:spcBef>
              <a:spcAft>
                <a:spcPts val="200"/>
              </a:spcAft>
              <a:buSzPct val="100000"/>
              <a:buFont typeface="Wingdings" panose="05000000000000000000" pitchFamily="2" charset="2"/>
              <a:buChar char="Ø"/>
            </a:pPr>
            <a:r>
              <a:rPr lang="en-US" sz="2800" b="1" u="sng" dirty="0" smtClean="0">
                <a:solidFill>
                  <a:srgbClr val="FF0000"/>
                </a:solidFill>
              </a:rPr>
              <a:t>Causes of </a:t>
            </a:r>
            <a:r>
              <a:rPr lang="en-US" sz="2800" b="1" u="sng" dirty="0">
                <a:solidFill>
                  <a:srgbClr val="FF0000"/>
                </a:solidFill>
              </a:rPr>
              <a:t>Impaired gas exchange</a:t>
            </a:r>
          </a:p>
          <a:p>
            <a:pPr marL="1207392" lvl="7" indent="-91440">
              <a:spcBef>
                <a:spcPts val="1200"/>
              </a:spcBef>
              <a:spcAft>
                <a:spcPts val="200"/>
              </a:spcAft>
              <a:buSzPct val="100000"/>
              <a:buFont typeface="Wingdings" panose="05000000000000000000" pitchFamily="2" charset="2"/>
              <a:buChar char="Ø"/>
            </a:pPr>
            <a:r>
              <a:rPr lang="en-US" sz="2400" dirty="0" smtClean="0"/>
              <a:t>Interstitial lung diseases (CHF, interstitial fibrosis in diseases such as </a:t>
            </a:r>
            <a:r>
              <a:rPr lang="en-US" sz="2400" dirty="0" err="1" smtClean="0"/>
              <a:t>sarcoidosis</a:t>
            </a:r>
            <a:r>
              <a:rPr lang="en-US" sz="2400" dirty="0" smtClean="0"/>
              <a:t>)</a:t>
            </a:r>
            <a:endParaRPr lang="en-US" sz="2800" dirty="0"/>
          </a:p>
          <a:p>
            <a:pPr marL="1407392" lvl="8" indent="-91440">
              <a:spcBef>
                <a:spcPts val="1200"/>
              </a:spcBef>
              <a:spcAft>
                <a:spcPts val="200"/>
              </a:spcAft>
              <a:buSzPct val="100000"/>
              <a:buFont typeface="Wingdings" panose="05000000000000000000" pitchFamily="2" charset="2"/>
              <a:buChar char="Ø"/>
            </a:pPr>
            <a:endParaRPr lang="en-US" sz="2800" dirty="0" smtClean="0"/>
          </a:p>
          <a:p>
            <a:pPr marL="1407392" lvl="8" indent="-91440">
              <a:spcBef>
                <a:spcPts val="1200"/>
              </a:spcBef>
              <a:spcAft>
                <a:spcPts val="200"/>
              </a:spcAft>
              <a:buSzPct val="100000"/>
              <a:buFont typeface="Wingdings" panose="05000000000000000000" pitchFamily="2" charset="2"/>
              <a:buChar char="Ø"/>
            </a:pPr>
            <a:endParaRPr lang="en-US" sz="2800" dirty="0" smtClean="0"/>
          </a:p>
        </p:txBody>
      </p:sp>
    </p:spTree>
    <p:extLst>
      <p:ext uri="{BB962C8B-B14F-4D97-AF65-F5344CB8AC3E}">
        <p14:creationId xmlns:p14="http://schemas.microsoft.com/office/powerpoint/2010/main" val="16420694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1978" y="286603"/>
            <a:ext cx="10463702" cy="1450757"/>
          </a:xfrm>
        </p:spPr>
        <p:txBody>
          <a:bodyPr/>
          <a:lstStyle/>
          <a:p>
            <a:r>
              <a:rPr lang="en-US" b="1" dirty="0" smtClean="0">
                <a:solidFill>
                  <a:srgbClr val="FF0000"/>
                </a:solidFill>
              </a:rPr>
              <a:t>Alkalosis due to increased addition of base</a:t>
            </a:r>
            <a:endParaRPr lang="en-US" b="1" dirty="0">
              <a:solidFill>
                <a:srgbClr val="FF0000"/>
              </a:solidFill>
            </a:endParaRPr>
          </a:p>
        </p:txBody>
      </p:sp>
      <p:sp>
        <p:nvSpPr>
          <p:cNvPr id="3" name="Content Placeholder 2"/>
          <p:cNvSpPr>
            <a:spLocks noGrp="1"/>
          </p:cNvSpPr>
          <p:nvPr>
            <p:ph idx="1"/>
          </p:nvPr>
        </p:nvSpPr>
        <p:spPr/>
        <p:txBody>
          <a:bodyPr>
            <a:normAutofit lnSpcReduction="10000"/>
          </a:bodyPr>
          <a:lstStyle/>
          <a:p>
            <a:pPr marL="91440" lvl="1" indent="-91440">
              <a:spcBef>
                <a:spcPts val="1200"/>
              </a:spcBef>
              <a:spcAft>
                <a:spcPts val="200"/>
              </a:spcAft>
              <a:buSzPct val="100000"/>
              <a:buFont typeface="Wingdings" panose="05000000000000000000" pitchFamily="2" charset="2"/>
              <a:buChar char="Ø"/>
            </a:pPr>
            <a:r>
              <a:rPr lang="en-US" sz="3200" dirty="0" smtClean="0"/>
              <a:t>This is a very rare form of alkalosis</a:t>
            </a:r>
          </a:p>
          <a:p>
            <a:pPr marL="91440" lvl="1" indent="-91440">
              <a:spcBef>
                <a:spcPts val="1200"/>
              </a:spcBef>
              <a:spcAft>
                <a:spcPts val="200"/>
              </a:spcAft>
              <a:buSzPct val="100000"/>
              <a:buFont typeface="Wingdings" panose="05000000000000000000" pitchFamily="2" charset="2"/>
              <a:buChar char="Ø"/>
            </a:pPr>
            <a:r>
              <a:rPr lang="en-US" sz="2800" dirty="0" smtClean="0"/>
              <a:t>The </a:t>
            </a:r>
            <a:r>
              <a:rPr lang="en-US" sz="2800" dirty="0"/>
              <a:t>history of </a:t>
            </a:r>
            <a:r>
              <a:rPr lang="en-US" sz="2800" dirty="0" smtClean="0"/>
              <a:t>exogenous administration of </a:t>
            </a:r>
            <a:r>
              <a:rPr lang="en-US" sz="2800" dirty="0"/>
              <a:t>alkali is important in </a:t>
            </a:r>
            <a:r>
              <a:rPr lang="en-US" sz="2800" dirty="0" smtClean="0"/>
              <a:t>its diagnosis</a:t>
            </a:r>
            <a:endParaRPr lang="en-US" sz="3200" dirty="0" smtClean="0"/>
          </a:p>
          <a:p>
            <a:pPr>
              <a:buFont typeface="Wingdings" panose="05000000000000000000" pitchFamily="2" charset="2"/>
              <a:buChar char="Ø"/>
            </a:pPr>
            <a:r>
              <a:rPr lang="en-US" sz="3200" dirty="0" smtClean="0"/>
              <a:t>Etiology:</a:t>
            </a:r>
          </a:p>
          <a:p>
            <a:pPr lvl="1">
              <a:buFont typeface="Wingdings" panose="05000000000000000000" pitchFamily="2" charset="2"/>
              <a:buChar char="Ø"/>
            </a:pPr>
            <a:r>
              <a:rPr lang="en-US" sz="2800" dirty="0" smtClean="0"/>
              <a:t>administration of </a:t>
            </a:r>
            <a:r>
              <a:rPr lang="en-US" sz="3200" dirty="0" smtClean="0"/>
              <a:t>HCO</a:t>
            </a:r>
            <a:r>
              <a:rPr lang="en-US" sz="3200" baseline="-25000" dirty="0" smtClean="0"/>
              <a:t>3</a:t>
            </a:r>
            <a:r>
              <a:rPr lang="en-US" sz="3200" baseline="30000" dirty="0" smtClean="0"/>
              <a:t>-</a:t>
            </a:r>
            <a:r>
              <a:rPr lang="en-US" sz="2800" dirty="0" smtClean="0"/>
              <a:t> (abuse of antacids)</a:t>
            </a:r>
          </a:p>
          <a:p>
            <a:pPr lvl="1">
              <a:buFont typeface="Wingdings" panose="05000000000000000000" pitchFamily="2" charset="2"/>
              <a:buChar char="Ø"/>
            </a:pPr>
            <a:r>
              <a:rPr lang="en-US" sz="2800" dirty="0" smtClean="0"/>
              <a:t>administration of citrate (in blood transfusion, massive transfusion of &gt;10 units/day)</a:t>
            </a:r>
          </a:p>
          <a:p>
            <a:pPr lvl="1">
              <a:buFont typeface="Wingdings" panose="05000000000000000000" pitchFamily="2" charset="2"/>
              <a:buChar char="Ø"/>
            </a:pPr>
            <a:r>
              <a:rPr lang="en-US" sz="2800" dirty="0" smtClean="0"/>
              <a:t>patients with inability of the liver to metabolize citrate (neonates, liver disease)</a:t>
            </a:r>
            <a:endParaRPr lang="en-US" sz="3200" dirty="0"/>
          </a:p>
        </p:txBody>
      </p:sp>
    </p:spTree>
    <p:extLst>
      <p:ext uri="{BB962C8B-B14F-4D97-AF65-F5344CB8AC3E}">
        <p14:creationId xmlns:p14="http://schemas.microsoft.com/office/powerpoint/2010/main" val="40118727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1978" y="286603"/>
            <a:ext cx="10463702" cy="1450757"/>
          </a:xfrm>
        </p:spPr>
        <p:txBody>
          <a:bodyPr/>
          <a:lstStyle/>
          <a:p>
            <a:r>
              <a:rPr lang="en-US" b="1" dirty="0" smtClean="0">
                <a:solidFill>
                  <a:srgbClr val="FF0000"/>
                </a:solidFill>
              </a:rPr>
              <a:t>Alkalosis due to decreased excretion of base</a:t>
            </a:r>
            <a:endParaRPr lang="en-US" b="1" dirty="0">
              <a:solidFill>
                <a:srgbClr val="FF0000"/>
              </a:solidFill>
            </a:endParaRPr>
          </a:p>
        </p:txBody>
      </p:sp>
      <p:sp>
        <p:nvSpPr>
          <p:cNvPr id="3" name="Content Placeholder 2"/>
          <p:cNvSpPr>
            <a:spLocks noGrp="1"/>
          </p:cNvSpPr>
          <p:nvPr>
            <p:ph idx="1"/>
          </p:nvPr>
        </p:nvSpPr>
        <p:spPr>
          <a:xfrm>
            <a:off x="1" y="1737360"/>
            <a:ext cx="12191999" cy="4503420"/>
          </a:xfrm>
        </p:spPr>
        <p:txBody>
          <a:bodyPr>
            <a:noAutofit/>
          </a:bodyPr>
          <a:lstStyle/>
          <a:p>
            <a:pPr marL="91440" lvl="1" indent="-91440">
              <a:spcBef>
                <a:spcPts val="1200"/>
              </a:spcBef>
              <a:spcAft>
                <a:spcPts val="200"/>
              </a:spcAft>
              <a:buSzPct val="100000"/>
              <a:buFont typeface="Wingdings" panose="05000000000000000000" pitchFamily="2" charset="2"/>
              <a:buChar char="Ø"/>
            </a:pPr>
            <a:r>
              <a:rPr lang="en-US" sz="2400" b="1" u="sng" dirty="0" smtClean="0"/>
              <a:t>Other </a:t>
            </a:r>
            <a:r>
              <a:rPr lang="en-US" sz="2400" b="1" u="sng" dirty="0"/>
              <a:t>nomenclature</a:t>
            </a:r>
            <a:r>
              <a:rPr lang="en-US" sz="2400" dirty="0" smtClean="0"/>
              <a:t>:</a:t>
            </a:r>
            <a:endParaRPr lang="en-US" sz="2400" dirty="0"/>
          </a:p>
          <a:p>
            <a:pPr marL="457200" lvl="3" indent="-91440">
              <a:spcBef>
                <a:spcPts val="1200"/>
              </a:spcBef>
              <a:spcAft>
                <a:spcPts val="200"/>
              </a:spcAft>
              <a:buSzPct val="100000"/>
              <a:buFont typeface="Wingdings" panose="05000000000000000000" pitchFamily="2" charset="2"/>
              <a:buChar char="Ø"/>
            </a:pPr>
            <a:r>
              <a:rPr lang="en-US" sz="2400" b="1" dirty="0" smtClean="0">
                <a:solidFill>
                  <a:srgbClr val="FF0000"/>
                </a:solidFill>
              </a:rPr>
              <a:t>Contraction alkalosis </a:t>
            </a:r>
            <a:r>
              <a:rPr lang="en-US" sz="2400" dirty="0" smtClean="0"/>
              <a:t>(because chloride insufficiency usually occurs in </a:t>
            </a:r>
            <a:r>
              <a:rPr lang="en-US" sz="2400" b="1" dirty="0" smtClean="0">
                <a:solidFill>
                  <a:srgbClr val="FF0000"/>
                </a:solidFill>
              </a:rPr>
              <a:t>contraction</a:t>
            </a:r>
            <a:r>
              <a:rPr lang="en-US" sz="2400" dirty="0" smtClean="0"/>
              <a:t> “decrease” of the intravascular volume)</a:t>
            </a:r>
          </a:p>
          <a:p>
            <a:pPr marL="457200" lvl="3" indent="-91440">
              <a:spcBef>
                <a:spcPts val="1200"/>
              </a:spcBef>
              <a:spcAft>
                <a:spcPts val="200"/>
              </a:spcAft>
              <a:buSzPct val="100000"/>
              <a:buFont typeface="Wingdings" panose="05000000000000000000" pitchFamily="2" charset="2"/>
              <a:buChar char="Ø"/>
            </a:pPr>
            <a:r>
              <a:rPr lang="en-US" sz="2400" b="1" dirty="0" smtClean="0">
                <a:solidFill>
                  <a:srgbClr val="FF0000"/>
                </a:solidFill>
              </a:rPr>
              <a:t>Chloride-responsive alkalosis</a:t>
            </a:r>
            <a:r>
              <a:rPr lang="en-US" sz="2400" dirty="0" smtClean="0"/>
              <a:t>: because the alkalosis will respond to administration of adequate amounts of chloride</a:t>
            </a:r>
          </a:p>
          <a:p>
            <a:pPr marL="91440" lvl="1" indent="-91440">
              <a:spcBef>
                <a:spcPts val="1200"/>
              </a:spcBef>
              <a:spcAft>
                <a:spcPts val="200"/>
              </a:spcAft>
              <a:buSzPct val="100000"/>
              <a:buFont typeface="Wingdings" panose="05000000000000000000" pitchFamily="2" charset="2"/>
              <a:buChar char="Ø"/>
            </a:pPr>
            <a:r>
              <a:rPr lang="en-US" sz="2400" b="1" u="sng" dirty="0" smtClean="0"/>
              <a:t>Mechanism</a:t>
            </a:r>
            <a:r>
              <a:rPr lang="en-US" sz="2400" dirty="0" smtClean="0"/>
              <a:t>:</a:t>
            </a:r>
            <a:endParaRPr lang="en-US" sz="2400" dirty="0"/>
          </a:p>
          <a:p>
            <a:pPr marL="457200" lvl="3" indent="-91440">
              <a:spcBef>
                <a:spcPts val="1200"/>
              </a:spcBef>
              <a:spcAft>
                <a:spcPts val="200"/>
              </a:spcAft>
              <a:buSzPct val="100000"/>
              <a:buFont typeface="Wingdings" panose="05000000000000000000" pitchFamily="2" charset="2"/>
              <a:buChar char="Ø"/>
            </a:pPr>
            <a:r>
              <a:rPr lang="en-US" sz="2400" dirty="0" smtClean="0"/>
              <a:t>Normally in the distal renal tubules, Na</a:t>
            </a:r>
            <a:r>
              <a:rPr lang="en-US" sz="2400" baseline="30000" dirty="0" smtClean="0"/>
              <a:t>+</a:t>
            </a:r>
            <a:r>
              <a:rPr lang="en-US" sz="2400" dirty="0" smtClean="0"/>
              <a:t> can be absorbed only with the simultaneous absorption of an anion (first choice is </a:t>
            </a:r>
            <a:r>
              <a:rPr lang="en-US" sz="2400" dirty="0" err="1" smtClean="0"/>
              <a:t>Cl</a:t>
            </a:r>
            <a:r>
              <a:rPr lang="en-US" sz="2400" baseline="30000" dirty="0"/>
              <a:t>-</a:t>
            </a:r>
            <a:r>
              <a:rPr lang="en-US" sz="2400" dirty="0" smtClean="0"/>
              <a:t>)</a:t>
            </a:r>
          </a:p>
          <a:p>
            <a:pPr marL="457200" lvl="3" indent="-91440">
              <a:spcBef>
                <a:spcPts val="1200"/>
              </a:spcBef>
              <a:spcAft>
                <a:spcPts val="200"/>
              </a:spcAft>
              <a:buSzPct val="100000"/>
              <a:buFont typeface="Wingdings" panose="05000000000000000000" pitchFamily="2" charset="2"/>
              <a:buChar char="Ø"/>
            </a:pPr>
            <a:r>
              <a:rPr lang="en-US" sz="2400" dirty="0" smtClean="0"/>
              <a:t>If </a:t>
            </a:r>
            <a:r>
              <a:rPr lang="en-US" sz="2400" dirty="0" err="1" smtClean="0"/>
              <a:t>Cl</a:t>
            </a:r>
            <a:r>
              <a:rPr lang="en-US" sz="2400" baseline="30000" dirty="0"/>
              <a:t>-</a:t>
            </a:r>
            <a:r>
              <a:rPr lang="en-US" sz="2400" dirty="0" smtClean="0"/>
              <a:t> is insufficient in the tubules, the major remaining anions is HCO</a:t>
            </a:r>
            <a:r>
              <a:rPr lang="en-US" sz="2400" baseline="-25000" dirty="0" smtClean="0"/>
              <a:t>3</a:t>
            </a:r>
            <a:r>
              <a:rPr lang="en-US" sz="2400" baseline="30000" dirty="0"/>
              <a:t>-</a:t>
            </a:r>
            <a:r>
              <a:rPr lang="en-US" sz="2400" dirty="0" smtClean="0"/>
              <a:t> </a:t>
            </a:r>
            <a:r>
              <a:rPr lang="en-US" sz="2400" dirty="0" smtClean="0">
                <a:sym typeface="Wingdings" panose="05000000000000000000" pitchFamily="2" charset="2"/>
              </a:rPr>
              <a:t> decrease excretion of </a:t>
            </a:r>
            <a:r>
              <a:rPr lang="en-US" sz="2400" dirty="0"/>
              <a:t>HCO</a:t>
            </a:r>
            <a:r>
              <a:rPr lang="en-US" sz="2400" baseline="-25000" dirty="0"/>
              <a:t>3</a:t>
            </a:r>
            <a:r>
              <a:rPr lang="en-US" sz="2400" baseline="30000" dirty="0"/>
              <a:t>- </a:t>
            </a:r>
            <a:r>
              <a:rPr lang="en-US" sz="2400" dirty="0" smtClean="0">
                <a:sym typeface="Wingdings" panose="05000000000000000000" pitchFamily="2" charset="2"/>
              </a:rPr>
              <a:t>will result in alkalosis </a:t>
            </a:r>
            <a:endParaRPr lang="en-US" sz="2400" dirty="0" smtClean="0"/>
          </a:p>
        </p:txBody>
      </p:sp>
    </p:spTree>
    <p:extLst>
      <p:ext uri="{BB962C8B-B14F-4D97-AF65-F5344CB8AC3E}">
        <p14:creationId xmlns:p14="http://schemas.microsoft.com/office/powerpoint/2010/main" val="5452323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1978" y="286603"/>
            <a:ext cx="10463702" cy="1450757"/>
          </a:xfrm>
        </p:spPr>
        <p:txBody>
          <a:bodyPr/>
          <a:lstStyle/>
          <a:p>
            <a:r>
              <a:rPr lang="en-US" b="1" dirty="0" smtClean="0">
                <a:solidFill>
                  <a:srgbClr val="FF0000"/>
                </a:solidFill>
              </a:rPr>
              <a:t>Alkalosis due to decreased excretion of base, </a:t>
            </a:r>
            <a:r>
              <a:rPr lang="en-US" sz="2800" i="1" dirty="0" smtClean="0">
                <a:solidFill>
                  <a:srgbClr val="FF0000"/>
                </a:solidFill>
              </a:rPr>
              <a:t>continued…</a:t>
            </a:r>
            <a:endParaRPr lang="en-US" sz="2800" i="1" dirty="0">
              <a:solidFill>
                <a:srgbClr val="FF0000"/>
              </a:solidFill>
            </a:endParaRPr>
          </a:p>
        </p:txBody>
      </p:sp>
      <p:sp>
        <p:nvSpPr>
          <p:cNvPr id="4" name="Content Placeholder 2"/>
          <p:cNvSpPr txBox="1">
            <a:spLocks/>
          </p:cNvSpPr>
          <p:nvPr/>
        </p:nvSpPr>
        <p:spPr>
          <a:xfrm>
            <a:off x="205741" y="1737360"/>
            <a:ext cx="11986260" cy="4640580"/>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91440" lvl="1" indent="-91440">
              <a:spcBef>
                <a:spcPts val="1200"/>
              </a:spcBef>
              <a:spcAft>
                <a:spcPts val="200"/>
              </a:spcAft>
              <a:buSzPct val="100000"/>
              <a:buFont typeface="Wingdings" panose="05000000000000000000" pitchFamily="2" charset="2"/>
              <a:buChar char="Ø"/>
            </a:pPr>
            <a:r>
              <a:rPr lang="en-US" sz="2400" b="1" u="sng" dirty="0" smtClean="0"/>
              <a:t>Etiology</a:t>
            </a:r>
            <a:r>
              <a:rPr lang="en-US" sz="2400" dirty="0" smtClean="0"/>
              <a:t>:</a:t>
            </a:r>
          </a:p>
          <a:p>
            <a:pPr marL="457200" lvl="3" indent="-91440">
              <a:spcBef>
                <a:spcPts val="1200"/>
              </a:spcBef>
              <a:spcAft>
                <a:spcPts val="200"/>
              </a:spcAft>
              <a:buSzPct val="100000"/>
              <a:buFont typeface="Wingdings" panose="05000000000000000000" pitchFamily="2" charset="2"/>
              <a:buChar char="Ø"/>
            </a:pPr>
            <a:r>
              <a:rPr lang="en-US" sz="2400" dirty="0" smtClean="0"/>
              <a:t>Dehydration</a:t>
            </a:r>
          </a:p>
          <a:p>
            <a:pPr marL="457200" lvl="3" indent="-91440">
              <a:spcBef>
                <a:spcPts val="1200"/>
              </a:spcBef>
              <a:spcAft>
                <a:spcPts val="200"/>
              </a:spcAft>
              <a:buSzPct val="100000"/>
              <a:buFont typeface="Wingdings" panose="05000000000000000000" pitchFamily="2" charset="2"/>
              <a:buChar char="Ø"/>
            </a:pPr>
            <a:r>
              <a:rPr lang="en-US" sz="2400" dirty="0" smtClean="0"/>
              <a:t>Overtreatment with diuretics </a:t>
            </a:r>
          </a:p>
          <a:p>
            <a:pPr marL="91440" lvl="1" indent="-91440">
              <a:spcBef>
                <a:spcPts val="1200"/>
              </a:spcBef>
              <a:spcAft>
                <a:spcPts val="200"/>
              </a:spcAft>
              <a:buSzPct val="100000"/>
              <a:buFont typeface="Wingdings" panose="05000000000000000000" pitchFamily="2" charset="2"/>
              <a:buChar char="Ø"/>
            </a:pPr>
            <a:r>
              <a:rPr lang="en-US" sz="2400" dirty="0" smtClean="0"/>
              <a:t> </a:t>
            </a:r>
            <a:r>
              <a:rPr lang="en-US" sz="2400" b="1" u="sng" dirty="0" smtClean="0"/>
              <a:t>Diagnosis</a:t>
            </a:r>
            <a:r>
              <a:rPr lang="en-US" sz="2400" dirty="0" smtClean="0"/>
              <a:t>:</a:t>
            </a:r>
          </a:p>
          <a:p>
            <a:pPr marL="457200" lvl="3" indent="-91440">
              <a:spcBef>
                <a:spcPts val="1200"/>
              </a:spcBef>
              <a:spcAft>
                <a:spcPts val="200"/>
              </a:spcAft>
              <a:buSzPct val="100000"/>
              <a:buFont typeface="Wingdings" panose="05000000000000000000" pitchFamily="2" charset="2"/>
              <a:buChar char="Ø"/>
            </a:pPr>
            <a:r>
              <a:rPr lang="en-US" sz="2400" dirty="0" smtClean="0"/>
              <a:t>Urinary electrolytes:</a:t>
            </a:r>
          </a:p>
          <a:p>
            <a:pPr marL="982663" lvl="8" indent="-90488">
              <a:lnSpc>
                <a:spcPct val="100000"/>
              </a:lnSpc>
              <a:spcBef>
                <a:spcPts val="0"/>
              </a:spcBef>
              <a:spcAft>
                <a:spcPts val="0"/>
              </a:spcAft>
              <a:buSzPct val="100000"/>
              <a:buFont typeface="Wingdings" panose="05000000000000000000" pitchFamily="2" charset="2"/>
              <a:buChar char="Ø"/>
            </a:pPr>
            <a:r>
              <a:rPr lang="en-US" sz="2400" dirty="0" smtClean="0"/>
              <a:t>Undetectable </a:t>
            </a:r>
            <a:r>
              <a:rPr lang="en-US" sz="2400" dirty="0" err="1" smtClean="0"/>
              <a:t>Cl</a:t>
            </a:r>
            <a:r>
              <a:rPr lang="en-US" sz="2400" dirty="0" smtClean="0"/>
              <a:t>- (in all patients)</a:t>
            </a:r>
          </a:p>
          <a:p>
            <a:pPr marL="982663" lvl="8" indent="-90488">
              <a:lnSpc>
                <a:spcPct val="100000"/>
              </a:lnSpc>
              <a:spcBef>
                <a:spcPts val="0"/>
              </a:spcBef>
              <a:spcAft>
                <a:spcPts val="0"/>
              </a:spcAft>
              <a:buSzPct val="100000"/>
              <a:buFont typeface="Wingdings" panose="05000000000000000000" pitchFamily="2" charset="2"/>
              <a:buChar char="Ø"/>
            </a:pPr>
            <a:r>
              <a:rPr lang="en-US" sz="2400" dirty="0" smtClean="0"/>
              <a:t>Undetectable Na+ (in most patients)</a:t>
            </a:r>
          </a:p>
          <a:p>
            <a:pPr marL="457200" lvl="3" indent="-91440">
              <a:spcBef>
                <a:spcPts val="1200"/>
              </a:spcBef>
              <a:spcAft>
                <a:spcPts val="200"/>
              </a:spcAft>
              <a:buSzPct val="100000"/>
              <a:buFont typeface="Wingdings" panose="05000000000000000000" pitchFamily="2" charset="2"/>
              <a:buChar char="Ø"/>
            </a:pPr>
            <a:r>
              <a:rPr lang="en-US" sz="2400" dirty="0" smtClean="0"/>
              <a:t>Evidence of decreased intravascular volume (in most patients): </a:t>
            </a:r>
          </a:p>
          <a:p>
            <a:pPr marL="982663" lvl="4" indent="-90488">
              <a:lnSpc>
                <a:spcPct val="100000"/>
              </a:lnSpc>
              <a:spcBef>
                <a:spcPts val="0"/>
              </a:spcBef>
              <a:spcAft>
                <a:spcPts val="200"/>
              </a:spcAft>
              <a:buSzPct val="100000"/>
              <a:buFont typeface="Wingdings" panose="05000000000000000000" pitchFamily="2" charset="2"/>
              <a:buChar char="Ø"/>
            </a:pPr>
            <a:r>
              <a:rPr lang="en-US" sz="2400" dirty="0" smtClean="0"/>
              <a:t>Clinical exam</a:t>
            </a:r>
          </a:p>
          <a:p>
            <a:pPr marL="982663" lvl="4" indent="-90488">
              <a:lnSpc>
                <a:spcPct val="100000"/>
              </a:lnSpc>
              <a:spcBef>
                <a:spcPts val="0"/>
              </a:spcBef>
              <a:spcAft>
                <a:spcPts val="200"/>
              </a:spcAft>
              <a:buSzPct val="100000"/>
              <a:buFont typeface="Wingdings" panose="05000000000000000000" pitchFamily="2" charset="2"/>
              <a:buChar char="Ø"/>
            </a:pPr>
            <a:r>
              <a:rPr lang="en-US" sz="2400" dirty="0" smtClean="0"/>
              <a:t>Increase BUN</a:t>
            </a:r>
          </a:p>
          <a:p>
            <a:pPr marL="91440" lvl="1" indent="-91440">
              <a:spcBef>
                <a:spcPts val="1200"/>
              </a:spcBef>
              <a:spcAft>
                <a:spcPts val="200"/>
              </a:spcAft>
              <a:buSzPct val="100000"/>
              <a:buFont typeface="Wingdings" panose="05000000000000000000" pitchFamily="2" charset="2"/>
              <a:buChar char="Ø"/>
            </a:pPr>
            <a:endParaRPr lang="en-US" sz="2400" dirty="0"/>
          </a:p>
        </p:txBody>
      </p:sp>
    </p:spTree>
    <p:extLst>
      <p:ext uri="{BB962C8B-B14F-4D97-AF65-F5344CB8AC3E}">
        <p14:creationId xmlns:p14="http://schemas.microsoft.com/office/powerpoint/2010/main" val="20589272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73156"/>
            <a:ext cx="10058400" cy="1450757"/>
          </a:xfrm>
        </p:spPr>
        <p:txBody>
          <a:bodyPr/>
          <a:lstStyle/>
          <a:p>
            <a:r>
              <a:rPr lang="en-US" dirty="0" smtClean="0"/>
              <a:t>Case</a:t>
            </a:r>
            <a:endParaRPr lang="en-US" dirty="0"/>
          </a:p>
        </p:txBody>
      </p:sp>
      <p:sp>
        <p:nvSpPr>
          <p:cNvPr id="3" name="Content Placeholder 2"/>
          <p:cNvSpPr>
            <a:spLocks noGrp="1"/>
          </p:cNvSpPr>
          <p:nvPr>
            <p:ph idx="1"/>
          </p:nvPr>
        </p:nvSpPr>
        <p:spPr>
          <a:xfrm>
            <a:off x="1097280" y="1845734"/>
            <a:ext cx="10058400" cy="2470772"/>
          </a:xfrm>
        </p:spPr>
        <p:txBody>
          <a:bodyPr/>
          <a:lstStyle/>
          <a:p>
            <a:r>
              <a:rPr lang="en-US" dirty="0" smtClean="0"/>
              <a:t>A70-yr-old man was admitted to the emergency room. He gave a history of dyspepsia and epigastric pain existing for many years. He had never sought medical attention for this. One week prior to admission, he had started to vomit, and had since vomited frequently, being unable to keep down any food. He was clinically dehydrated and had marked epigastric tenderness, but no sign of abdominal rigidity. Analysis of an arterial blood specimen gave the following results: </a:t>
            </a:r>
          </a:p>
          <a:p>
            <a:r>
              <a:rPr lang="en-US" dirty="0" smtClean="0"/>
              <a:t>Describe this patient’s acid-base status. What might have caused the various abnormalities? Why is the Serum K+ so low? (Lecture Notes, 8</a:t>
            </a:r>
            <a:r>
              <a:rPr lang="en-US" baseline="30000" dirty="0" smtClean="0"/>
              <a:t>th</a:t>
            </a:r>
            <a:r>
              <a:rPr lang="en-US" dirty="0" smtClean="0"/>
              <a:t> </a:t>
            </a:r>
            <a:r>
              <a:rPr lang="en-US" dirty="0" err="1" smtClean="0"/>
              <a:t>ed</a:t>
            </a:r>
            <a:r>
              <a:rPr lang="en-US" dirty="0" smtClean="0"/>
              <a:t>, p 47, case 3.1)</a:t>
            </a:r>
            <a:endParaRPr lang="en-US" dirty="0"/>
          </a:p>
        </p:txBody>
      </p:sp>
      <p:graphicFrame>
        <p:nvGraphicFramePr>
          <p:cNvPr id="4" name="Table 3"/>
          <p:cNvGraphicFramePr>
            <a:graphicFrameLocks noGrp="1"/>
          </p:cNvGraphicFramePr>
          <p:nvPr/>
        </p:nvGraphicFramePr>
        <p:xfrm>
          <a:off x="606612" y="4365315"/>
          <a:ext cx="4910583" cy="1854200"/>
        </p:xfrm>
        <a:graphic>
          <a:graphicData uri="http://schemas.openxmlformats.org/drawingml/2006/table">
            <a:tbl>
              <a:tblPr firstRow="1" bandRow="1">
                <a:tableStyleId>{5C22544A-7EE6-4342-B048-85BDC9FD1C3A}</a:tableStyleId>
              </a:tblPr>
              <a:tblGrid>
                <a:gridCol w="1704975"/>
                <a:gridCol w="912940"/>
                <a:gridCol w="1129221"/>
                <a:gridCol w="1163447"/>
              </a:tblGrid>
              <a:tr h="370840">
                <a:tc>
                  <a:txBody>
                    <a:bodyPr/>
                    <a:lstStyle/>
                    <a:p>
                      <a:r>
                        <a:rPr lang="en-US" dirty="0" smtClean="0"/>
                        <a:t>Serum</a:t>
                      </a:r>
                      <a:endParaRPr lang="en-US" dirty="0"/>
                    </a:p>
                  </a:txBody>
                  <a:tcPr/>
                </a:tc>
                <a:tc>
                  <a:txBody>
                    <a:bodyPr/>
                    <a:lstStyle/>
                    <a:p>
                      <a:r>
                        <a:rPr lang="en-US" dirty="0" smtClean="0"/>
                        <a:t>Results</a:t>
                      </a:r>
                      <a:endParaRPr lang="en-US" dirty="0"/>
                    </a:p>
                  </a:txBody>
                  <a:tcPr/>
                </a:tc>
                <a:tc>
                  <a:txBody>
                    <a:bodyPr/>
                    <a:lstStyle/>
                    <a:p>
                      <a:r>
                        <a:rPr lang="en-US" dirty="0" smtClean="0"/>
                        <a:t>Ref</a:t>
                      </a:r>
                      <a:r>
                        <a:rPr lang="en-US" baseline="0" dirty="0" smtClean="0"/>
                        <a:t> range</a:t>
                      </a:r>
                      <a:endParaRPr lang="en-US" dirty="0"/>
                    </a:p>
                  </a:txBody>
                  <a:tcPr/>
                </a:tc>
                <a:tc>
                  <a:txBody>
                    <a:bodyPr/>
                    <a:lstStyle/>
                    <a:p>
                      <a:r>
                        <a:rPr lang="en-US" dirty="0" smtClean="0"/>
                        <a:t>Comment</a:t>
                      </a:r>
                      <a:endParaRPr lang="en-US" dirty="0"/>
                    </a:p>
                  </a:txBody>
                  <a:tcPr/>
                </a:tc>
              </a:tr>
              <a:tr h="370840">
                <a:tc>
                  <a:txBody>
                    <a:bodyPr/>
                    <a:lstStyle/>
                    <a:p>
                      <a:r>
                        <a:rPr lang="en-US" dirty="0" smtClean="0"/>
                        <a:t>Urea (</a:t>
                      </a:r>
                      <a:r>
                        <a:rPr lang="en-US" dirty="0" err="1" smtClean="0"/>
                        <a:t>mM</a:t>
                      </a:r>
                      <a:r>
                        <a:rPr lang="en-US" dirty="0" smtClean="0"/>
                        <a:t>)</a:t>
                      </a:r>
                    </a:p>
                  </a:txBody>
                  <a:tcPr/>
                </a:tc>
                <a:tc>
                  <a:txBody>
                    <a:bodyPr/>
                    <a:lstStyle/>
                    <a:p>
                      <a:r>
                        <a:rPr lang="en-US" dirty="0" smtClean="0"/>
                        <a:t>17.3</a:t>
                      </a:r>
                      <a:endParaRPr lang="en-US" dirty="0"/>
                    </a:p>
                  </a:txBody>
                  <a:tcPr/>
                </a:tc>
                <a:tc>
                  <a:txBody>
                    <a:bodyPr/>
                    <a:lstStyle/>
                    <a:p>
                      <a:r>
                        <a:rPr lang="en-US" dirty="0" smtClean="0"/>
                        <a:t>2.5-6.6</a:t>
                      </a:r>
                      <a:endParaRPr lang="en-US" dirty="0"/>
                    </a:p>
                  </a:txBody>
                  <a:tcPr/>
                </a:tc>
                <a:tc>
                  <a:txBody>
                    <a:bodyPr/>
                    <a:lstStyle/>
                    <a:p>
                      <a:endParaRPr lang="en-US" dirty="0"/>
                    </a:p>
                  </a:txBody>
                  <a:tcPr/>
                </a:tc>
              </a:tr>
              <a:tr h="370840">
                <a:tc>
                  <a:txBody>
                    <a:bodyPr/>
                    <a:lstStyle/>
                    <a:p>
                      <a:r>
                        <a:rPr lang="en-US" dirty="0" smtClean="0"/>
                        <a:t>Na+ (</a:t>
                      </a:r>
                      <a:r>
                        <a:rPr lang="en-US" dirty="0" err="1" smtClean="0"/>
                        <a:t>mM</a:t>
                      </a:r>
                      <a:r>
                        <a:rPr lang="en-US" dirty="0" smtClean="0"/>
                        <a:t>)</a:t>
                      </a:r>
                      <a:endParaRPr lang="en-US" dirty="0"/>
                    </a:p>
                  </a:txBody>
                  <a:tcPr/>
                </a:tc>
                <a:tc>
                  <a:txBody>
                    <a:bodyPr/>
                    <a:lstStyle/>
                    <a:p>
                      <a:r>
                        <a:rPr lang="en-US" dirty="0" smtClean="0"/>
                        <a:t>131</a:t>
                      </a:r>
                      <a:endParaRPr lang="en-US" dirty="0"/>
                    </a:p>
                  </a:txBody>
                  <a:tcPr/>
                </a:tc>
                <a:tc>
                  <a:txBody>
                    <a:bodyPr/>
                    <a:lstStyle/>
                    <a:p>
                      <a:r>
                        <a:rPr lang="en-US" dirty="0" smtClean="0"/>
                        <a:t>135-145</a:t>
                      </a:r>
                      <a:endParaRPr lang="en-US" dirty="0"/>
                    </a:p>
                  </a:txBody>
                  <a:tcPr/>
                </a:tc>
                <a:tc>
                  <a:txBody>
                    <a:bodyPr/>
                    <a:lstStyle/>
                    <a:p>
                      <a:endParaRPr lang="en-US" dirty="0"/>
                    </a:p>
                  </a:txBody>
                  <a:tcPr/>
                </a:tc>
              </a:tr>
              <a:tr h="370840">
                <a:tc>
                  <a:txBody>
                    <a:bodyPr/>
                    <a:lstStyle/>
                    <a:p>
                      <a:r>
                        <a:rPr lang="en-US" dirty="0" smtClean="0"/>
                        <a:t>K+ (</a:t>
                      </a:r>
                      <a:r>
                        <a:rPr lang="en-US" dirty="0" err="1" smtClean="0"/>
                        <a:t>mM</a:t>
                      </a:r>
                      <a:r>
                        <a:rPr lang="en-US" dirty="0" smtClean="0"/>
                        <a:t>)</a:t>
                      </a:r>
                      <a:endParaRPr lang="en-US" dirty="0"/>
                    </a:p>
                  </a:txBody>
                  <a:tcPr/>
                </a:tc>
                <a:tc>
                  <a:txBody>
                    <a:bodyPr/>
                    <a:lstStyle/>
                    <a:p>
                      <a:r>
                        <a:rPr lang="en-US" dirty="0" smtClean="0"/>
                        <a:t>2.2</a:t>
                      </a:r>
                      <a:endParaRPr lang="en-US" dirty="0"/>
                    </a:p>
                  </a:txBody>
                  <a:tcPr/>
                </a:tc>
                <a:tc>
                  <a:txBody>
                    <a:bodyPr/>
                    <a:lstStyle/>
                    <a:p>
                      <a:r>
                        <a:rPr lang="en-US" dirty="0" smtClean="0"/>
                        <a:t>3.6-5</a:t>
                      </a:r>
                      <a:endParaRPr lang="en-US" dirty="0"/>
                    </a:p>
                  </a:txBody>
                  <a:tcPr/>
                </a:tc>
                <a:tc>
                  <a:txBody>
                    <a:bodyPr/>
                    <a:lstStyle/>
                    <a:p>
                      <a:endParaRPr lang="en-US" dirty="0"/>
                    </a:p>
                  </a:txBody>
                  <a:tcPr/>
                </a:tc>
              </a:tr>
              <a:tr h="370840">
                <a:tc>
                  <a:txBody>
                    <a:bodyPr/>
                    <a:lstStyle/>
                    <a:p>
                      <a:r>
                        <a:rPr lang="en-US" dirty="0" smtClean="0"/>
                        <a:t>Creatinine (µM)</a:t>
                      </a:r>
                      <a:endParaRPr lang="en-US" dirty="0"/>
                    </a:p>
                  </a:txBody>
                  <a:tcPr/>
                </a:tc>
                <a:tc>
                  <a:txBody>
                    <a:bodyPr/>
                    <a:lstStyle/>
                    <a:p>
                      <a:r>
                        <a:rPr lang="en-US" dirty="0" smtClean="0"/>
                        <a:t>250</a:t>
                      </a:r>
                      <a:endParaRPr lang="en-US" dirty="0"/>
                    </a:p>
                  </a:txBody>
                  <a:tcPr/>
                </a:tc>
                <a:tc>
                  <a:txBody>
                    <a:bodyPr/>
                    <a:lstStyle/>
                    <a:p>
                      <a:r>
                        <a:rPr lang="en-US" dirty="0" smtClean="0"/>
                        <a:t>60-120</a:t>
                      </a:r>
                      <a:endParaRPr lang="en-US" dirty="0"/>
                    </a:p>
                  </a:txBody>
                  <a:tcPr/>
                </a:tc>
                <a:tc>
                  <a:txBody>
                    <a:bodyPr/>
                    <a:lstStyle/>
                    <a:p>
                      <a:endParaRPr lang="en-US" dirty="0"/>
                    </a:p>
                  </a:txBody>
                  <a:tcPr/>
                </a:tc>
              </a:tr>
            </a:tbl>
          </a:graphicData>
        </a:graphic>
      </p:graphicFrame>
      <p:graphicFrame>
        <p:nvGraphicFramePr>
          <p:cNvPr id="5" name="Table 4"/>
          <p:cNvGraphicFramePr>
            <a:graphicFrameLocks noGrp="1"/>
          </p:cNvGraphicFramePr>
          <p:nvPr/>
        </p:nvGraphicFramePr>
        <p:xfrm>
          <a:off x="6365540" y="4404560"/>
          <a:ext cx="5149978" cy="1854200"/>
        </p:xfrm>
        <a:graphic>
          <a:graphicData uri="http://schemas.openxmlformats.org/drawingml/2006/table">
            <a:tbl>
              <a:tblPr firstRow="1" bandRow="1">
                <a:tableStyleId>{5C22544A-7EE6-4342-B048-85BDC9FD1C3A}</a:tableStyleId>
              </a:tblPr>
              <a:tblGrid>
                <a:gridCol w="1944370"/>
                <a:gridCol w="912940"/>
                <a:gridCol w="1129221"/>
                <a:gridCol w="1163447"/>
              </a:tblGrid>
              <a:tr h="370840">
                <a:tc>
                  <a:txBody>
                    <a:bodyPr/>
                    <a:lstStyle/>
                    <a:p>
                      <a:r>
                        <a:rPr lang="en-US" dirty="0" smtClean="0"/>
                        <a:t>Blood</a:t>
                      </a:r>
                      <a:r>
                        <a:rPr lang="en-US" baseline="0" dirty="0" smtClean="0"/>
                        <a:t> gas analysis</a:t>
                      </a:r>
                      <a:endParaRPr lang="en-US" dirty="0"/>
                    </a:p>
                  </a:txBody>
                  <a:tcPr/>
                </a:tc>
                <a:tc>
                  <a:txBody>
                    <a:bodyPr/>
                    <a:lstStyle/>
                    <a:p>
                      <a:r>
                        <a:rPr lang="en-US" dirty="0" smtClean="0"/>
                        <a:t>Results</a:t>
                      </a:r>
                      <a:endParaRPr lang="en-US" dirty="0"/>
                    </a:p>
                  </a:txBody>
                  <a:tcPr/>
                </a:tc>
                <a:tc>
                  <a:txBody>
                    <a:bodyPr/>
                    <a:lstStyle/>
                    <a:p>
                      <a:r>
                        <a:rPr lang="en-US" dirty="0" smtClean="0"/>
                        <a:t>Ref</a:t>
                      </a:r>
                      <a:r>
                        <a:rPr lang="en-US" baseline="0" dirty="0" smtClean="0"/>
                        <a:t> range</a:t>
                      </a:r>
                      <a:endParaRPr lang="en-US" dirty="0"/>
                    </a:p>
                  </a:txBody>
                  <a:tcPr/>
                </a:tc>
                <a:tc>
                  <a:txBody>
                    <a:bodyPr/>
                    <a:lstStyle/>
                    <a:p>
                      <a:r>
                        <a:rPr lang="en-US" dirty="0" smtClean="0"/>
                        <a:t>Comment</a:t>
                      </a:r>
                      <a:endParaRPr lang="en-US" dirty="0"/>
                    </a:p>
                  </a:txBody>
                  <a:tcPr/>
                </a:tc>
              </a:tr>
              <a:tr h="370840">
                <a:tc>
                  <a:txBody>
                    <a:bodyPr/>
                    <a:lstStyle/>
                    <a:p>
                      <a:r>
                        <a:rPr lang="en-US" dirty="0" smtClean="0"/>
                        <a:t>H+(</a:t>
                      </a:r>
                      <a:r>
                        <a:rPr lang="en-US" dirty="0" err="1" smtClean="0"/>
                        <a:t>nM</a:t>
                      </a:r>
                      <a:r>
                        <a:rPr lang="en-US" dirty="0" smtClean="0"/>
                        <a:t>)</a:t>
                      </a:r>
                    </a:p>
                  </a:txBody>
                  <a:tcPr/>
                </a:tc>
                <a:tc>
                  <a:txBody>
                    <a:bodyPr/>
                    <a:lstStyle/>
                    <a:p>
                      <a:r>
                        <a:rPr lang="en-US" dirty="0" smtClean="0"/>
                        <a:t>26</a:t>
                      </a:r>
                      <a:endParaRPr lang="en-US" dirty="0"/>
                    </a:p>
                  </a:txBody>
                  <a:tcPr/>
                </a:tc>
                <a:tc>
                  <a:txBody>
                    <a:bodyPr/>
                    <a:lstStyle/>
                    <a:p>
                      <a:r>
                        <a:rPr lang="en-US" dirty="0" smtClean="0"/>
                        <a:t>37-45</a:t>
                      </a:r>
                      <a:endParaRPr lang="en-US" dirty="0"/>
                    </a:p>
                  </a:txBody>
                  <a:tcPr/>
                </a:tc>
                <a:tc>
                  <a:txBody>
                    <a:bodyPr/>
                    <a:lstStyle/>
                    <a:p>
                      <a:endParaRPr lang="en-US" dirty="0"/>
                    </a:p>
                  </a:txBody>
                  <a:tcPr/>
                </a:tc>
              </a:tr>
              <a:tr h="370840">
                <a:tc>
                  <a:txBody>
                    <a:bodyPr/>
                    <a:lstStyle/>
                    <a:p>
                      <a:r>
                        <a:rPr lang="en-US" dirty="0" smtClean="0"/>
                        <a:t>pCO2</a:t>
                      </a:r>
                      <a:r>
                        <a:rPr lang="en-US" baseline="0" dirty="0" smtClean="0"/>
                        <a:t> (</a:t>
                      </a:r>
                      <a:r>
                        <a:rPr lang="en-US" baseline="0" dirty="0" err="1" smtClean="0"/>
                        <a:t>kPa</a:t>
                      </a:r>
                      <a:r>
                        <a:rPr lang="en-US" baseline="0" dirty="0" smtClean="0"/>
                        <a:t>)</a:t>
                      </a:r>
                      <a:endParaRPr lang="en-US" dirty="0"/>
                    </a:p>
                  </a:txBody>
                  <a:tcPr/>
                </a:tc>
                <a:tc>
                  <a:txBody>
                    <a:bodyPr/>
                    <a:lstStyle/>
                    <a:p>
                      <a:r>
                        <a:rPr lang="en-US" dirty="0" smtClean="0"/>
                        <a:t>6.2</a:t>
                      </a:r>
                      <a:endParaRPr lang="en-US" dirty="0"/>
                    </a:p>
                  </a:txBody>
                  <a:tcPr/>
                </a:tc>
                <a:tc>
                  <a:txBody>
                    <a:bodyPr/>
                    <a:lstStyle/>
                    <a:p>
                      <a:r>
                        <a:rPr lang="en-US" dirty="0" smtClean="0"/>
                        <a:t>4.5-6</a:t>
                      </a:r>
                      <a:endParaRPr lang="en-US" dirty="0"/>
                    </a:p>
                  </a:txBody>
                  <a:tcPr/>
                </a:tc>
                <a:tc>
                  <a:txBody>
                    <a:bodyPr/>
                    <a:lstStyle/>
                    <a:p>
                      <a:endParaRPr lang="en-US" dirty="0"/>
                    </a:p>
                  </a:txBody>
                  <a:tcPr/>
                </a:tc>
              </a:tr>
              <a:tr h="370840">
                <a:tc>
                  <a:txBody>
                    <a:bodyPr/>
                    <a:lstStyle/>
                    <a:p>
                      <a:r>
                        <a:rPr lang="en-US" dirty="0" smtClean="0"/>
                        <a:t>HCO3-+ (</a:t>
                      </a:r>
                      <a:r>
                        <a:rPr lang="en-US" dirty="0" err="1" smtClean="0"/>
                        <a:t>mM</a:t>
                      </a:r>
                      <a:r>
                        <a:rPr lang="en-US" dirty="0" smtClean="0"/>
                        <a:t>)</a:t>
                      </a:r>
                      <a:endParaRPr lang="en-US" dirty="0"/>
                    </a:p>
                  </a:txBody>
                  <a:tcPr/>
                </a:tc>
                <a:tc>
                  <a:txBody>
                    <a:bodyPr/>
                    <a:lstStyle/>
                    <a:p>
                      <a:r>
                        <a:rPr lang="en-US" dirty="0" smtClean="0"/>
                        <a:t>44</a:t>
                      </a:r>
                      <a:endParaRPr lang="en-US" dirty="0"/>
                    </a:p>
                  </a:txBody>
                  <a:tcPr/>
                </a:tc>
                <a:tc>
                  <a:txBody>
                    <a:bodyPr/>
                    <a:lstStyle/>
                    <a:p>
                      <a:r>
                        <a:rPr lang="en-US" dirty="0" smtClean="0"/>
                        <a:t>21-29</a:t>
                      </a:r>
                      <a:endParaRPr lang="en-US" dirty="0"/>
                    </a:p>
                  </a:txBody>
                  <a:tcPr/>
                </a:tc>
                <a:tc>
                  <a:txBody>
                    <a:bodyPr/>
                    <a:lstStyle/>
                    <a:p>
                      <a:endParaRPr lang="en-US" dirty="0"/>
                    </a:p>
                  </a:txBody>
                  <a:tcPr/>
                </a:tc>
              </a:tr>
              <a:tr h="370840">
                <a:tc>
                  <a:txBody>
                    <a:bodyPr/>
                    <a:lstStyle/>
                    <a:p>
                      <a:r>
                        <a:rPr lang="en-US" dirty="0" smtClean="0"/>
                        <a:t>pO2</a:t>
                      </a:r>
                      <a:endParaRPr lang="en-US" dirty="0"/>
                    </a:p>
                  </a:txBody>
                  <a:tcPr/>
                </a:tc>
                <a:tc>
                  <a:txBody>
                    <a:bodyPr/>
                    <a:lstStyle/>
                    <a:p>
                      <a:r>
                        <a:rPr lang="en-US" dirty="0" smtClean="0"/>
                        <a:t>9.5</a:t>
                      </a:r>
                      <a:endParaRPr lang="en-US" dirty="0"/>
                    </a:p>
                  </a:txBody>
                  <a:tcPr/>
                </a:tc>
                <a:tc>
                  <a:txBody>
                    <a:bodyPr/>
                    <a:lstStyle/>
                    <a:p>
                      <a:r>
                        <a:rPr lang="en-US" dirty="0" smtClean="0"/>
                        <a:t>12-15</a:t>
                      </a:r>
                      <a:endParaRPr lang="en-US" dirty="0"/>
                    </a:p>
                  </a:txBody>
                  <a:tcPr/>
                </a:tc>
                <a:tc>
                  <a:txBody>
                    <a:bodyPr/>
                    <a:lstStyle/>
                    <a:p>
                      <a:endParaRPr lang="en-US" dirty="0"/>
                    </a:p>
                  </a:txBody>
                  <a:tcPr/>
                </a:tc>
              </a:tr>
            </a:tbl>
          </a:graphicData>
        </a:graphic>
      </p:graphicFrame>
    </p:spTree>
    <p:extLst>
      <p:ext uri="{BB962C8B-B14F-4D97-AF65-F5344CB8AC3E}">
        <p14:creationId xmlns:p14="http://schemas.microsoft.com/office/powerpoint/2010/main" val="39274740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73156"/>
            <a:ext cx="10058400" cy="1450757"/>
          </a:xfrm>
        </p:spPr>
        <p:txBody>
          <a:bodyPr/>
          <a:lstStyle/>
          <a:p>
            <a:r>
              <a:rPr lang="en-US" dirty="0" smtClean="0"/>
              <a:t>Case, </a:t>
            </a:r>
            <a:r>
              <a:rPr lang="en-US" sz="2000" i="1" dirty="0" smtClean="0"/>
              <a:t>continued..</a:t>
            </a:r>
            <a:endParaRPr lang="en-US" sz="2000" i="1" dirty="0"/>
          </a:p>
        </p:txBody>
      </p:sp>
      <p:sp>
        <p:nvSpPr>
          <p:cNvPr id="3" name="Content Placeholder 2"/>
          <p:cNvSpPr>
            <a:spLocks noGrp="1"/>
          </p:cNvSpPr>
          <p:nvPr>
            <p:ph idx="1"/>
          </p:nvPr>
        </p:nvSpPr>
        <p:spPr>
          <a:xfrm>
            <a:off x="107576" y="1845734"/>
            <a:ext cx="11900648" cy="2470772"/>
          </a:xfrm>
        </p:spPr>
        <p:txBody>
          <a:bodyPr>
            <a:normAutofit/>
          </a:bodyPr>
          <a:lstStyle/>
          <a:p>
            <a:r>
              <a:rPr lang="en-US" sz="1800" dirty="0" smtClean="0"/>
              <a:t>The patient has metabolic alkalosis due to loss of acid by the stomach (persistent vomiting, the vomit being likely to consist almost entirely of gastric contents, as he is not eating). Possible cause in his age: carcinoma of the stomach, or chronic peptic ulcer with associated scarring and fibrosis </a:t>
            </a:r>
            <a:r>
              <a:rPr lang="en-US" sz="1800" dirty="0" smtClean="0">
                <a:sym typeface="Wingdings" panose="05000000000000000000" pitchFamily="2" charset="2"/>
              </a:rPr>
              <a:t> obstruction of gastric outflow. </a:t>
            </a:r>
          </a:p>
          <a:p>
            <a:r>
              <a:rPr lang="en-US" sz="1800" b="1" dirty="0" smtClean="0">
                <a:sym typeface="Wingdings" panose="05000000000000000000" pitchFamily="2" charset="2"/>
              </a:rPr>
              <a:t>Causes of hypokalemia in this patient</a:t>
            </a:r>
            <a:r>
              <a:rPr lang="en-US" sz="1800" dirty="0" smtClean="0">
                <a:sym typeface="Wingdings" panose="05000000000000000000" pitchFamily="2" charset="2"/>
              </a:rPr>
              <a:t>: 1- vomiting (gastric juice [K+] is ~ 10 </a:t>
            </a:r>
            <a:r>
              <a:rPr lang="en-US" sz="1800" dirty="0" err="1" smtClean="0">
                <a:sym typeface="Wingdings" panose="05000000000000000000" pitchFamily="2" charset="2"/>
              </a:rPr>
              <a:t>mM</a:t>
            </a:r>
            <a:r>
              <a:rPr lang="en-US" sz="1800" dirty="0" smtClean="0">
                <a:sym typeface="Wingdings" panose="05000000000000000000" pitchFamily="2" charset="2"/>
              </a:rPr>
              <a:t>) 2- Alkalosis  K+ gets from ECF into the cells. 3- Dehydration  2</a:t>
            </a:r>
            <a:r>
              <a:rPr lang="en-US" sz="1800" baseline="30000" dirty="0" smtClean="0">
                <a:sym typeface="Wingdings" panose="05000000000000000000" pitchFamily="2" charset="2"/>
              </a:rPr>
              <a:t>ndry</a:t>
            </a:r>
            <a:r>
              <a:rPr lang="en-US" sz="1800" dirty="0" smtClean="0">
                <a:sym typeface="Wingdings" panose="05000000000000000000" pitchFamily="2" charset="2"/>
              </a:rPr>
              <a:t> </a:t>
            </a:r>
            <a:r>
              <a:rPr lang="en-US" sz="1800" dirty="0" err="1" smtClean="0">
                <a:sym typeface="Wingdings" panose="05000000000000000000" pitchFamily="2" charset="2"/>
              </a:rPr>
              <a:t>hyperaldosteronism</a:t>
            </a:r>
            <a:r>
              <a:rPr lang="en-US" sz="1800" dirty="0" smtClean="0">
                <a:sym typeface="Wingdings" panose="05000000000000000000" pitchFamily="2" charset="2"/>
              </a:rPr>
              <a:t>  Na+ and water retention and K+ excretion (Na+ is avidly retained by the kidneys in exchange for (H+ and K+) which will be excreted  although the patient has alkalosis and </a:t>
            </a:r>
            <a:r>
              <a:rPr lang="en-US" sz="1800" dirty="0" err="1" smtClean="0">
                <a:sym typeface="Wingdings" panose="05000000000000000000" pitchFamily="2" charset="2"/>
              </a:rPr>
              <a:t>hypokalaemic</a:t>
            </a:r>
            <a:r>
              <a:rPr lang="en-US" sz="1800" dirty="0" smtClean="0">
                <a:sym typeface="Wingdings" panose="05000000000000000000" pitchFamily="2" charset="2"/>
              </a:rPr>
              <a:t>, his urine is acid and contains large amounts of K+</a:t>
            </a:r>
            <a:endParaRPr lang="en-US" sz="1800" dirty="0"/>
          </a:p>
        </p:txBody>
      </p:sp>
      <p:graphicFrame>
        <p:nvGraphicFramePr>
          <p:cNvPr id="4" name="Table 3"/>
          <p:cNvGraphicFramePr>
            <a:graphicFrameLocks noGrp="1"/>
          </p:cNvGraphicFramePr>
          <p:nvPr>
            <p:extLst>
              <p:ext uri="{D42A27DB-BD31-4B8C-83A1-F6EECF244321}">
                <p14:modId xmlns:p14="http://schemas.microsoft.com/office/powerpoint/2010/main" val="3669983177"/>
              </p:ext>
            </p:extLst>
          </p:nvPr>
        </p:nvGraphicFramePr>
        <p:xfrm>
          <a:off x="107576" y="4096374"/>
          <a:ext cx="6284678" cy="2123440"/>
        </p:xfrm>
        <a:graphic>
          <a:graphicData uri="http://schemas.openxmlformats.org/drawingml/2006/table">
            <a:tbl>
              <a:tblPr firstRow="1" bandRow="1">
                <a:tableStyleId>{5C22544A-7EE6-4342-B048-85BDC9FD1C3A}</a:tableStyleId>
              </a:tblPr>
              <a:tblGrid>
                <a:gridCol w="1290918"/>
                <a:gridCol w="912940"/>
                <a:gridCol w="1129221"/>
                <a:gridCol w="2951599"/>
              </a:tblGrid>
              <a:tr h="370840">
                <a:tc>
                  <a:txBody>
                    <a:bodyPr/>
                    <a:lstStyle/>
                    <a:p>
                      <a:r>
                        <a:rPr lang="en-US" dirty="0" smtClean="0"/>
                        <a:t>Serum</a:t>
                      </a:r>
                      <a:endParaRPr lang="en-US" dirty="0"/>
                    </a:p>
                  </a:txBody>
                  <a:tcPr/>
                </a:tc>
                <a:tc>
                  <a:txBody>
                    <a:bodyPr/>
                    <a:lstStyle/>
                    <a:p>
                      <a:r>
                        <a:rPr lang="en-US" dirty="0" smtClean="0"/>
                        <a:t>Results</a:t>
                      </a:r>
                      <a:endParaRPr lang="en-US" dirty="0"/>
                    </a:p>
                  </a:txBody>
                  <a:tcPr/>
                </a:tc>
                <a:tc>
                  <a:txBody>
                    <a:bodyPr/>
                    <a:lstStyle/>
                    <a:p>
                      <a:r>
                        <a:rPr lang="en-US" dirty="0" smtClean="0"/>
                        <a:t>Ref</a:t>
                      </a:r>
                      <a:r>
                        <a:rPr lang="en-US" baseline="0" dirty="0" smtClean="0"/>
                        <a:t> range</a:t>
                      </a:r>
                      <a:endParaRPr lang="en-US" dirty="0"/>
                    </a:p>
                  </a:txBody>
                  <a:tcPr/>
                </a:tc>
                <a:tc>
                  <a:txBody>
                    <a:bodyPr/>
                    <a:lstStyle/>
                    <a:p>
                      <a:r>
                        <a:rPr lang="en-US" dirty="0" smtClean="0"/>
                        <a:t>Comment</a:t>
                      </a:r>
                      <a:endParaRPr lang="en-US" dirty="0"/>
                    </a:p>
                  </a:txBody>
                  <a:tcPr/>
                </a:tc>
              </a:tr>
              <a:tr h="370840">
                <a:tc>
                  <a:txBody>
                    <a:bodyPr/>
                    <a:lstStyle/>
                    <a:p>
                      <a:r>
                        <a:rPr lang="en-US" dirty="0" smtClean="0"/>
                        <a:t>Urea (</a:t>
                      </a:r>
                      <a:r>
                        <a:rPr lang="en-US" dirty="0" err="1" smtClean="0"/>
                        <a:t>mM</a:t>
                      </a:r>
                      <a:r>
                        <a:rPr lang="en-US" dirty="0" smtClean="0"/>
                        <a:t>)</a:t>
                      </a:r>
                    </a:p>
                  </a:txBody>
                  <a:tcPr/>
                </a:tc>
                <a:tc>
                  <a:txBody>
                    <a:bodyPr/>
                    <a:lstStyle/>
                    <a:p>
                      <a:r>
                        <a:rPr lang="en-US" dirty="0" smtClean="0"/>
                        <a:t>17.3</a:t>
                      </a:r>
                      <a:endParaRPr lang="en-US" dirty="0"/>
                    </a:p>
                  </a:txBody>
                  <a:tcPr/>
                </a:tc>
                <a:tc>
                  <a:txBody>
                    <a:bodyPr/>
                    <a:lstStyle/>
                    <a:p>
                      <a:r>
                        <a:rPr lang="en-US" dirty="0" smtClean="0"/>
                        <a:t>2.5-6.6</a:t>
                      </a:r>
                      <a:endParaRPr lang="en-US" dirty="0"/>
                    </a:p>
                  </a:txBody>
                  <a:tcPr/>
                </a:tc>
                <a:tc>
                  <a:txBody>
                    <a:bodyPr/>
                    <a:lstStyle/>
                    <a:p>
                      <a:r>
                        <a:rPr lang="en-US" dirty="0" smtClean="0"/>
                        <a:t>Impairment</a:t>
                      </a:r>
                      <a:r>
                        <a:rPr lang="en-US" baseline="0" dirty="0" smtClean="0"/>
                        <a:t> of renal function</a:t>
                      </a:r>
                      <a:endParaRPr lang="en-US" dirty="0"/>
                    </a:p>
                  </a:txBody>
                  <a:tcPr/>
                </a:tc>
              </a:tr>
              <a:tr h="370840">
                <a:tc>
                  <a:txBody>
                    <a:bodyPr/>
                    <a:lstStyle/>
                    <a:p>
                      <a:r>
                        <a:rPr lang="en-US" dirty="0" smtClean="0"/>
                        <a:t>Na+ (</a:t>
                      </a:r>
                      <a:r>
                        <a:rPr lang="en-US" dirty="0" err="1" smtClean="0"/>
                        <a:t>mM</a:t>
                      </a:r>
                      <a:r>
                        <a:rPr lang="en-US" dirty="0" smtClean="0"/>
                        <a:t>)</a:t>
                      </a:r>
                      <a:endParaRPr lang="en-US" dirty="0"/>
                    </a:p>
                  </a:txBody>
                  <a:tcPr/>
                </a:tc>
                <a:tc>
                  <a:txBody>
                    <a:bodyPr/>
                    <a:lstStyle/>
                    <a:p>
                      <a:r>
                        <a:rPr lang="en-US" dirty="0" smtClean="0"/>
                        <a:t>131</a:t>
                      </a:r>
                      <a:endParaRPr lang="en-US" dirty="0"/>
                    </a:p>
                  </a:txBody>
                  <a:tcPr/>
                </a:tc>
                <a:tc>
                  <a:txBody>
                    <a:bodyPr/>
                    <a:lstStyle/>
                    <a:p>
                      <a:r>
                        <a:rPr lang="en-US" dirty="0" smtClean="0"/>
                        <a:t>135-145</a:t>
                      </a:r>
                      <a:endParaRPr lang="en-US" dirty="0"/>
                    </a:p>
                  </a:txBody>
                  <a:tcPr/>
                </a:tc>
                <a:tc>
                  <a:txBody>
                    <a:bodyPr/>
                    <a:lstStyle/>
                    <a:p>
                      <a:endParaRPr lang="en-US" dirty="0"/>
                    </a:p>
                  </a:txBody>
                  <a:tcPr/>
                </a:tc>
              </a:tr>
              <a:tr h="370840">
                <a:tc>
                  <a:txBody>
                    <a:bodyPr/>
                    <a:lstStyle/>
                    <a:p>
                      <a:r>
                        <a:rPr lang="en-US" dirty="0" smtClean="0"/>
                        <a:t>K+ (</a:t>
                      </a:r>
                      <a:r>
                        <a:rPr lang="en-US" dirty="0" err="1" smtClean="0"/>
                        <a:t>mM</a:t>
                      </a:r>
                      <a:r>
                        <a:rPr lang="en-US" dirty="0" smtClean="0"/>
                        <a:t>)</a:t>
                      </a:r>
                      <a:endParaRPr lang="en-US" dirty="0"/>
                    </a:p>
                  </a:txBody>
                  <a:tcPr/>
                </a:tc>
                <a:tc>
                  <a:txBody>
                    <a:bodyPr/>
                    <a:lstStyle/>
                    <a:p>
                      <a:r>
                        <a:rPr lang="en-US" dirty="0" smtClean="0"/>
                        <a:t>2.2</a:t>
                      </a:r>
                      <a:endParaRPr lang="en-US" dirty="0"/>
                    </a:p>
                  </a:txBody>
                  <a:tcPr/>
                </a:tc>
                <a:tc>
                  <a:txBody>
                    <a:bodyPr/>
                    <a:lstStyle/>
                    <a:p>
                      <a:r>
                        <a:rPr lang="en-US" dirty="0" smtClean="0"/>
                        <a:t>3.6-5</a:t>
                      </a:r>
                      <a:endParaRPr lang="en-US" dirty="0"/>
                    </a:p>
                  </a:txBody>
                  <a:tcPr/>
                </a:tc>
                <a:tc>
                  <a:txBody>
                    <a:bodyPr/>
                    <a:lstStyle/>
                    <a:p>
                      <a:r>
                        <a:rPr lang="en-US" dirty="0" smtClean="0"/>
                        <a:t>Several reasons (see above)</a:t>
                      </a:r>
                      <a:endParaRPr lang="en-US" dirty="0"/>
                    </a:p>
                  </a:txBody>
                  <a:tcPr/>
                </a:tc>
              </a:tr>
              <a:tr h="370840">
                <a:tc>
                  <a:txBody>
                    <a:bodyPr/>
                    <a:lstStyle/>
                    <a:p>
                      <a:r>
                        <a:rPr lang="en-US" dirty="0" smtClean="0"/>
                        <a:t>Creatinine (µM)</a:t>
                      </a:r>
                      <a:endParaRPr lang="en-US" dirty="0"/>
                    </a:p>
                  </a:txBody>
                  <a:tcPr/>
                </a:tc>
                <a:tc>
                  <a:txBody>
                    <a:bodyPr/>
                    <a:lstStyle/>
                    <a:p>
                      <a:r>
                        <a:rPr lang="en-US" dirty="0" smtClean="0"/>
                        <a:t>250</a:t>
                      </a:r>
                      <a:endParaRPr lang="en-US" dirty="0"/>
                    </a:p>
                  </a:txBody>
                  <a:tcPr/>
                </a:tc>
                <a:tc>
                  <a:txBody>
                    <a:bodyPr/>
                    <a:lstStyle/>
                    <a:p>
                      <a:r>
                        <a:rPr lang="en-US" dirty="0" smtClean="0"/>
                        <a:t>60-120</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Impairment</a:t>
                      </a:r>
                      <a:r>
                        <a:rPr lang="en-US" baseline="0" dirty="0" smtClean="0"/>
                        <a:t> of renal function</a:t>
                      </a:r>
                      <a:endParaRPr lang="en-US" dirty="0" smtClean="0"/>
                    </a:p>
                    <a:p>
                      <a:endParaRPr lang="en-US" dirty="0"/>
                    </a:p>
                  </a:txBody>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679220209"/>
              </p:ext>
            </p:extLst>
          </p:nvPr>
        </p:nvGraphicFramePr>
        <p:xfrm>
          <a:off x="6701717" y="3880125"/>
          <a:ext cx="5149978" cy="1854200"/>
        </p:xfrm>
        <a:graphic>
          <a:graphicData uri="http://schemas.openxmlformats.org/drawingml/2006/table">
            <a:tbl>
              <a:tblPr firstRow="1" bandRow="1">
                <a:tableStyleId>{5C22544A-7EE6-4342-B048-85BDC9FD1C3A}</a:tableStyleId>
              </a:tblPr>
              <a:tblGrid>
                <a:gridCol w="1944370"/>
                <a:gridCol w="912940"/>
                <a:gridCol w="1129221"/>
                <a:gridCol w="1163447"/>
              </a:tblGrid>
              <a:tr h="370840">
                <a:tc>
                  <a:txBody>
                    <a:bodyPr/>
                    <a:lstStyle/>
                    <a:p>
                      <a:r>
                        <a:rPr lang="en-US" dirty="0" smtClean="0"/>
                        <a:t>Blood</a:t>
                      </a:r>
                      <a:r>
                        <a:rPr lang="en-US" baseline="0" dirty="0" smtClean="0"/>
                        <a:t> gas analysis</a:t>
                      </a:r>
                      <a:endParaRPr lang="en-US" dirty="0"/>
                    </a:p>
                  </a:txBody>
                  <a:tcPr/>
                </a:tc>
                <a:tc>
                  <a:txBody>
                    <a:bodyPr/>
                    <a:lstStyle/>
                    <a:p>
                      <a:r>
                        <a:rPr lang="en-US" dirty="0" smtClean="0"/>
                        <a:t>Results</a:t>
                      </a:r>
                      <a:endParaRPr lang="en-US" dirty="0"/>
                    </a:p>
                  </a:txBody>
                  <a:tcPr/>
                </a:tc>
                <a:tc>
                  <a:txBody>
                    <a:bodyPr/>
                    <a:lstStyle/>
                    <a:p>
                      <a:r>
                        <a:rPr lang="en-US" dirty="0" smtClean="0"/>
                        <a:t>Ref</a:t>
                      </a:r>
                      <a:r>
                        <a:rPr lang="en-US" baseline="0" dirty="0" smtClean="0"/>
                        <a:t> range</a:t>
                      </a:r>
                      <a:endParaRPr lang="en-US" dirty="0"/>
                    </a:p>
                  </a:txBody>
                  <a:tcPr/>
                </a:tc>
                <a:tc>
                  <a:txBody>
                    <a:bodyPr/>
                    <a:lstStyle/>
                    <a:p>
                      <a:r>
                        <a:rPr lang="en-US" dirty="0" smtClean="0"/>
                        <a:t>Comment</a:t>
                      </a:r>
                      <a:endParaRPr lang="en-US" dirty="0"/>
                    </a:p>
                  </a:txBody>
                  <a:tcPr/>
                </a:tc>
              </a:tr>
              <a:tr h="370840">
                <a:tc>
                  <a:txBody>
                    <a:bodyPr/>
                    <a:lstStyle/>
                    <a:p>
                      <a:r>
                        <a:rPr lang="en-US" dirty="0" smtClean="0"/>
                        <a:t>H+(</a:t>
                      </a:r>
                      <a:r>
                        <a:rPr lang="en-US" dirty="0" err="1" smtClean="0"/>
                        <a:t>nM</a:t>
                      </a:r>
                      <a:r>
                        <a:rPr lang="en-US" dirty="0" smtClean="0"/>
                        <a:t>)</a:t>
                      </a:r>
                    </a:p>
                  </a:txBody>
                  <a:tcPr/>
                </a:tc>
                <a:tc>
                  <a:txBody>
                    <a:bodyPr/>
                    <a:lstStyle/>
                    <a:p>
                      <a:r>
                        <a:rPr lang="en-US" dirty="0" smtClean="0"/>
                        <a:t>26</a:t>
                      </a:r>
                      <a:endParaRPr lang="en-US" dirty="0"/>
                    </a:p>
                  </a:txBody>
                  <a:tcPr/>
                </a:tc>
                <a:tc>
                  <a:txBody>
                    <a:bodyPr/>
                    <a:lstStyle/>
                    <a:p>
                      <a:r>
                        <a:rPr lang="en-US" dirty="0" smtClean="0"/>
                        <a:t>37-45</a:t>
                      </a:r>
                      <a:endParaRPr lang="en-US" dirty="0"/>
                    </a:p>
                  </a:txBody>
                  <a:tcPr/>
                </a:tc>
                <a:tc>
                  <a:txBody>
                    <a:bodyPr/>
                    <a:lstStyle/>
                    <a:p>
                      <a:r>
                        <a:rPr lang="en-US" dirty="0" smtClean="0"/>
                        <a:t>Alkalosis</a:t>
                      </a:r>
                      <a:endParaRPr lang="en-US" dirty="0"/>
                    </a:p>
                  </a:txBody>
                  <a:tcPr/>
                </a:tc>
              </a:tr>
              <a:tr h="370840">
                <a:tc>
                  <a:txBody>
                    <a:bodyPr/>
                    <a:lstStyle/>
                    <a:p>
                      <a:r>
                        <a:rPr lang="en-US" dirty="0" smtClean="0"/>
                        <a:t>pCO2</a:t>
                      </a:r>
                      <a:r>
                        <a:rPr lang="en-US" baseline="0" dirty="0" smtClean="0"/>
                        <a:t> (</a:t>
                      </a:r>
                      <a:r>
                        <a:rPr lang="en-US" baseline="0" dirty="0" err="1" smtClean="0"/>
                        <a:t>kPa</a:t>
                      </a:r>
                      <a:r>
                        <a:rPr lang="en-US" baseline="0" dirty="0" smtClean="0"/>
                        <a:t>)</a:t>
                      </a:r>
                      <a:endParaRPr lang="en-US" dirty="0"/>
                    </a:p>
                  </a:txBody>
                  <a:tcPr/>
                </a:tc>
                <a:tc>
                  <a:txBody>
                    <a:bodyPr/>
                    <a:lstStyle/>
                    <a:p>
                      <a:r>
                        <a:rPr lang="en-US" dirty="0" smtClean="0"/>
                        <a:t>6.2</a:t>
                      </a:r>
                      <a:endParaRPr lang="en-US" dirty="0"/>
                    </a:p>
                  </a:txBody>
                  <a:tcPr/>
                </a:tc>
                <a:tc>
                  <a:txBody>
                    <a:bodyPr/>
                    <a:lstStyle/>
                    <a:p>
                      <a:r>
                        <a:rPr lang="en-US" dirty="0" smtClean="0"/>
                        <a:t>4.5-6</a:t>
                      </a:r>
                      <a:endParaRPr lang="en-US" dirty="0"/>
                    </a:p>
                  </a:txBody>
                  <a:tcPr/>
                </a:tc>
                <a:tc>
                  <a:txBody>
                    <a:bodyPr/>
                    <a:lstStyle/>
                    <a:p>
                      <a:endParaRPr lang="en-US" dirty="0"/>
                    </a:p>
                  </a:txBody>
                  <a:tcPr/>
                </a:tc>
              </a:tr>
              <a:tr h="370840">
                <a:tc>
                  <a:txBody>
                    <a:bodyPr/>
                    <a:lstStyle/>
                    <a:p>
                      <a:r>
                        <a:rPr lang="en-US" dirty="0" smtClean="0"/>
                        <a:t>HCO3-+ (</a:t>
                      </a:r>
                      <a:r>
                        <a:rPr lang="en-US" dirty="0" err="1" smtClean="0"/>
                        <a:t>mM</a:t>
                      </a:r>
                      <a:r>
                        <a:rPr lang="en-US" dirty="0" smtClean="0"/>
                        <a:t>)</a:t>
                      </a:r>
                      <a:endParaRPr lang="en-US" dirty="0"/>
                    </a:p>
                  </a:txBody>
                  <a:tcPr/>
                </a:tc>
                <a:tc>
                  <a:txBody>
                    <a:bodyPr/>
                    <a:lstStyle/>
                    <a:p>
                      <a:r>
                        <a:rPr lang="en-US" dirty="0" smtClean="0"/>
                        <a:t>44</a:t>
                      </a:r>
                      <a:endParaRPr lang="en-US" dirty="0"/>
                    </a:p>
                  </a:txBody>
                  <a:tcPr/>
                </a:tc>
                <a:tc>
                  <a:txBody>
                    <a:bodyPr/>
                    <a:lstStyle/>
                    <a:p>
                      <a:r>
                        <a:rPr lang="en-US" dirty="0" smtClean="0"/>
                        <a:t>21-29</a:t>
                      </a:r>
                      <a:endParaRPr lang="en-US" dirty="0"/>
                    </a:p>
                  </a:txBody>
                  <a:tcPr/>
                </a:tc>
                <a:tc>
                  <a:txBody>
                    <a:bodyPr/>
                    <a:lstStyle/>
                    <a:p>
                      <a:r>
                        <a:rPr lang="en-US" dirty="0" smtClean="0"/>
                        <a:t>Metabolic</a:t>
                      </a:r>
                      <a:endParaRPr lang="en-US" dirty="0"/>
                    </a:p>
                  </a:txBody>
                  <a:tcPr/>
                </a:tc>
              </a:tr>
              <a:tr h="370840">
                <a:tc>
                  <a:txBody>
                    <a:bodyPr/>
                    <a:lstStyle/>
                    <a:p>
                      <a:r>
                        <a:rPr lang="en-US" dirty="0" smtClean="0"/>
                        <a:t>pO2</a:t>
                      </a:r>
                      <a:endParaRPr lang="en-US" dirty="0"/>
                    </a:p>
                  </a:txBody>
                  <a:tcPr/>
                </a:tc>
                <a:tc>
                  <a:txBody>
                    <a:bodyPr/>
                    <a:lstStyle/>
                    <a:p>
                      <a:r>
                        <a:rPr lang="en-US" dirty="0" smtClean="0"/>
                        <a:t>9.5</a:t>
                      </a:r>
                      <a:endParaRPr lang="en-US" dirty="0"/>
                    </a:p>
                  </a:txBody>
                  <a:tcPr/>
                </a:tc>
                <a:tc>
                  <a:txBody>
                    <a:bodyPr/>
                    <a:lstStyle/>
                    <a:p>
                      <a:r>
                        <a:rPr lang="en-US" dirty="0" smtClean="0"/>
                        <a:t>12-15</a:t>
                      </a:r>
                      <a:endParaRPr lang="en-US" dirty="0"/>
                    </a:p>
                  </a:txBody>
                  <a:tcPr/>
                </a:tc>
                <a:tc>
                  <a:txBody>
                    <a:bodyPr/>
                    <a:lstStyle/>
                    <a:p>
                      <a:endParaRPr lang="en-US" dirty="0"/>
                    </a:p>
                  </a:txBody>
                  <a:tcPr/>
                </a:tc>
              </a:tr>
            </a:tbl>
          </a:graphicData>
        </a:graphic>
      </p:graphicFrame>
    </p:spTree>
    <p:extLst>
      <p:ext uri="{BB962C8B-B14F-4D97-AF65-F5344CB8AC3E}">
        <p14:creationId xmlns:p14="http://schemas.microsoft.com/office/powerpoint/2010/main" val="27210895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Evaluation of Oxygen Delivery</a:t>
            </a:r>
            <a:endParaRPr lang="en-US" b="1" dirty="0">
              <a:solidFill>
                <a:srgbClr val="FF0000"/>
              </a:solidFill>
            </a:endParaRPr>
          </a:p>
        </p:txBody>
      </p:sp>
      <p:sp>
        <p:nvSpPr>
          <p:cNvPr id="3" name="Content Placeholder 2"/>
          <p:cNvSpPr>
            <a:spLocks noGrp="1"/>
          </p:cNvSpPr>
          <p:nvPr>
            <p:ph idx="1"/>
          </p:nvPr>
        </p:nvSpPr>
        <p:spPr>
          <a:xfrm>
            <a:off x="739588" y="1845734"/>
            <a:ext cx="10416092" cy="4326466"/>
          </a:xfrm>
        </p:spPr>
        <p:txBody>
          <a:bodyPr>
            <a:noAutofit/>
          </a:bodyPr>
          <a:lstStyle/>
          <a:p>
            <a:pPr>
              <a:buFont typeface="Wingdings" panose="05000000000000000000" pitchFamily="2" charset="2"/>
              <a:buChar char="Ø"/>
            </a:pPr>
            <a:r>
              <a:rPr lang="en-US" sz="2800" dirty="0" smtClean="0"/>
              <a:t>Oxygen delivery is critical for normal functioning of all organs</a:t>
            </a:r>
          </a:p>
          <a:p>
            <a:pPr lvl="1">
              <a:buFont typeface="Arial" panose="020B0604020202020204" pitchFamily="34" charset="0"/>
              <a:buChar char="•"/>
            </a:pPr>
            <a:r>
              <a:rPr lang="en-US" sz="2400" dirty="0" smtClean="0"/>
              <a:t>No food for weeks</a:t>
            </a:r>
            <a:r>
              <a:rPr lang="en-US" sz="2400" dirty="0" smtClean="0">
                <a:sym typeface="Wingdings" pitchFamily="2" charset="2"/>
              </a:rPr>
              <a:t> possible</a:t>
            </a:r>
          </a:p>
          <a:p>
            <a:pPr lvl="1">
              <a:buFont typeface="Arial" panose="020B0604020202020204" pitchFamily="34" charset="0"/>
              <a:buChar char="•"/>
            </a:pPr>
            <a:r>
              <a:rPr lang="en-US" sz="2400" dirty="0" smtClean="0">
                <a:sym typeface="Wingdings" pitchFamily="2" charset="2"/>
              </a:rPr>
              <a:t>No Water for days:  possible</a:t>
            </a:r>
          </a:p>
          <a:p>
            <a:pPr lvl="1">
              <a:buFont typeface="Arial" panose="020B0604020202020204" pitchFamily="34" charset="0"/>
              <a:buChar char="•"/>
            </a:pPr>
            <a:r>
              <a:rPr lang="en-US" sz="2400" dirty="0" smtClean="0">
                <a:sym typeface="Wingdings" pitchFamily="2" charset="2"/>
              </a:rPr>
              <a:t>No O</a:t>
            </a:r>
            <a:r>
              <a:rPr lang="en-US" sz="2400" baseline="-25000" dirty="0" smtClean="0">
                <a:sym typeface="Wingdings" pitchFamily="2" charset="2"/>
              </a:rPr>
              <a:t>2</a:t>
            </a:r>
            <a:r>
              <a:rPr lang="en-US" sz="2400" dirty="0" smtClean="0">
                <a:sym typeface="Wingdings" pitchFamily="2" charset="2"/>
              </a:rPr>
              <a:t>  for 5 minx -&gt; irreversible damage and death of brain cells</a:t>
            </a:r>
          </a:p>
          <a:p>
            <a:pPr>
              <a:buFont typeface="Wingdings" panose="05000000000000000000" pitchFamily="2" charset="2"/>
              <a:buChar char="Ø"/>
            </a:pPr>
            <a:r>
              <a:rPr lang="en-US" sz="2800" dirty="0" smtClean="0">
                <a:sym typeface="Wingdings" pitchFamily="2" charset="2"/>
              </a:rPr>
              <a:t>However, O</a:t>
            </a:r>
            <a:r>
              <a:rPr lang="en-US" sz="2800" baseline="-25000" dirty="0" smtClean="0">
                <a:sym typeface="Wingdings" pitchFamily="2" charset="2"/>
              </a:rPr>
              <a:t>2</a:t>
            </a:r>
            <a:r>
              <a:rPr lang="en-US" sz="2800" dirty="0" smtClean="0">
                <a:sym typeface="Wingdings" pitchFamily="2" charset="2"/>
              </a:rPr>
              <a:t> is poorly soluble in the blood</a:t>
            </a:r>
          </a:p>
          <a:p>
            <a:pPr>
              <a:buFont typeface="Wingdings" panose="05000000000000000000" pitchFamily="2" charset="2"/>
              <a:buChar char="Ø"/>
            </a:pPr>
            <a:r>
              <a:rPr lang="en-US" sz="2800" dirty="0" smtClean="0">
                <a:sym typeface="Wingdings" pitchFamily="2" charset="2"/>
              </a:rPr>
              <a:t>Therefore, our body needs an O</a:t>
            </a:r>
            <a:r>
              <a:rPr lang="en-US" sz="2800" baseline="-25000" dirty="0" smtClean="0">
                <a:sym typeface="Wingdings" pitchFamily="2" charset="2"/>
              </a:rPr>
              <a:t>2</a:t>
            </a:r>
            <a:r>
              <a:rPr lang="en-US" sz="2800" dirty="0" smtClean="0">
                <a:sym typeface="Wingdings" pitchFamily="2" charset="2"/>
              </a:rPr>
              <a:t> transport system (hemoglobin: contains ferrous (Fe</a:t>
            </a:r>
            <a:r>
              <a:rPr lang="en-US" sz="2800" baseline="30000" dirty="0" smtClean="0">
                <a:sym typeface="Wingdings" pitchFamily="2" charset="2"/>
              </a:rPr>
              <a:t>2+ </a:t>
            </a:r>
            <a:r>
              <a:rPr lang="en-US" sz="2800" dirty="0" smtClean="0">
                <a:sym typeface="Wingdings" pitchFamily="2" charset="2"/>
              </a:rPr>
              <a:t>))</a:t>
            </a:r>
          </a:p>
          <a:p>
            <a:pPr>
              <a:buFont typeface="Wingdings" panose="05000000000000000000" pitchFamily="2" charset="2"/>
              <a:buChar char="Ø"/>
            </a:pPr>
            <a:r>
              <a:rPr lang="en-US" sz="2800" dirty="0" smtClean="0">
                <a:sym typeface="Wingdings" pitchFamily="2" charset="2"/>
              </a:rPr>
              <a:t>Only hemoglobin is able to combine with oxygen and transport it to tissues.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Blood hemoglobin conditions</a:t>
            </a:r>
            <a:endParaRPr lang="en-US" b="1" dirty="0">
              <a:solidFill>
                <a:srgbClr val="FF0000"/>
              </a:solidFill>
            </a:endParaRPr>
          </a:p>
        </p:txBody>
      </p:sp>
      <p:sp>
        <p:nvSpPr>
          <p:cNvPr id="3" name="Content Placeholder 2"/>
          <p:cNvSpPr>
            <a:spLocks noGrp="1"/>
          </p:cNvSpPr>
          <p:nvPr>
            <p:ph idx="1"/>
          </p:nvPr>
        </p:nvSpPr>
        <p:spPr>
          <a:xfrm>
            <a:off x="739588" y="1845734"/>
            <a:ext cx="10416092" cy="4326466"/>
          </a:xfrm>
        </p:spPr>
        <p:txBody>
          <a:bodyPr>
            <a:noAutofit/>
          </a:bodyPr>
          <a:lstStyle/>
          <a:p>
            <a:pPr>
              <a:buFont typeface="Wingdings" panose="05000000000000000000" pitchFamily="2" charset="2"/>
              <a:buChar char="Ø"/>
            </a:pPr>
            <a:r>
              <a:rPr lang="en-US" sz="2800" dirty="0" smtClean="0">
                <a:sym typeface="Wingdings" pitchFamily="2" charset="2"/>
              </a:rPr>
              <a:t>Normally*, blood hemoglobin exists in one of four conditions:</a:t>
            </a:r>
          </a:p>
          <a:p>
            <a:pPr marL="658368" lvl="1" indent="-457200">
              <a:buFont typeface="+mj-lt"/>
              <a:buAutoNum type="arabicPeriod"/>
            </a:pPr>
            <a:r>
              <a:rPr lang="en-US" sz="2400" dirty="0" err="1" smtClean="0">
                <a:sym typeface="Wingdings" pitchFamily="2" charset="2"/>
              </a:rPr>
              <a:t>Oxyhemoglobin</a:t>
            </a:r>
            <a:r>
              <a:rPr lang="en-US" sz="2400" dirty="0" smtClean="0">
                <a:sym typeface="Wingdings" pitchFamily="2" charset="2"/>
              </a:rPr>
              <a:t> (O2Hb): Hemoglobin reversibly bound to O2</a:t>
            </a:r>
          </a:p>
          <a:p>
            <a:pPr marL="658368" lvl="1" indent="-457200">
              <a:buFont typeface="+mj-lt"/>
              <a:buAutoNum type="arabicPeriod"/>
            </a:pPr>
            <a:r>
              <a:rPr lang="en-US" sz="2400" dirty="0" err="1" smtClean="0">
                <a:sym typeface="Wingdings" pitchFamily="2" charset="2"/>
              </a:rPr>
              <a:t>Deoxhemoglobin</a:t>
            </a:r>
            <a:r>
              <a:rPr lang="en-US" sz="2400" dirty="0" smtClean="0">
                <a:sym typeface="Wingdings" pitchFamily="2" charset="2"/>
              </a:rPr>
              <a:t> (</a:t>
            </a:r>
            <a:r>
              <a:rPr lang="en-US" sz="2400" dirty="0" err="1" smtClean="0">
                <a:sym typeface="Wingdings" pitchFamily="2" charset="2"/>
              </a:rPr>
              <a:t>HHb</a:t>
            </a:r>
            <a:r>
              <a:rPr lang="en-US" sz="2400" dirty="0" smtClean="0">
                <a:sym typeface="Wingdings" pitchFamily="2" charset="2"/>
              </a:rPr>
              <a:t>; reduced </a:t>
            </a:r>
            <a:r>
              <a:rPr lang="en-US" sz="2400" dirty="0" err="1" smtClean="0">
                <a:sym typeface="Wingdings" pitchFamily="2" charset="2"/>
              </a:rPr>
              <a:t>Hb</a:t>
            </a:r>
            <a:r>
              <a:rPr lang="en-US" sz="2400" dirty="0" smtClean="0">
                <a:sym typeface="Wingdings" pitchFamily="2" charset="2"/>
              </a:rPr>
              <a:t>): Hemoglobin not bound to O2 but capable of forming a bond when O2 is available</a:t>
            </a:r>
          </a:p>
          <a:p>
            <a:pPr marL="658368" lvl="1" indent="-457200">
              <a:buFont typeface="+mj-lt"/>
              <a:buAutoNum type="arabicPeriod"/>
            </a:pPr>
            <a:r>
              <a:rPr lang="en-US" sz="2400" dirty="0" err="1" smtClean="0">
                <a:sym typeface="Wingdings" pitchFamily="2" charset="2"/>
              </a:rPr>
              <a:t>Carboxyhemoglobin</a:t>
            </a:r>
            <a:r>
              <a:rPr lang="en-US" sz="2400" dirty="0" smtClean="0">
                <a:sym typeface="Wingdings" pitchFamily="2" charset="2"/>
              </a:rPr>
              <a:t> (</a:t>
            </a:r>
            <a:r>
              <a:rPr lang="en-US" sz="2400" dirty="0" err="1" smtClean="0">
                <a:sym typeface="Wingdings" pitchFamily="2" charset="2"/>
              </a:rPr>
              <a:t>COHb</a:t>
            </a:r>
            <a:r>
              <a:rPr lang="en-US" sz="2400" dirty="0" smtClean="0">
                <a:sym typeface="Wingdings" pitchFamily="2" charset="2"/>
              </a:rPr>
              <a:t>): Hemoglobin bound to CO. The bond is reversible but is 200 times as strong as the bond between O2 and </a:t>
            </a:r>
            <a:r>
              <a:rPr lang="en-US" sz="2400" dirty="0" err="1" smtClean="0">
                <a:sym typeface="Wingdings" pitchFamily="2" charset="2"/>
              </a:rPr>
              <a:t>Hb</a:t>
            </a:r>
            <a:endParaRPr lang="en-US" sz="2400" dirty="0" smtClean="0">
              <a:sym typeface="Wingdings" pitchFamily="2" charset="2"/>
            </a:endParaRPr>
          </a:p>
          <a:p>
            <a:pPr marL="658368" lvl="1" indent="-457200">
              <a:buFont typeface="+mj-lt"/>
              <a:buAutoNum type="arabicPeriod"/>
            </a:pPr>
            <a:r>
              <a:rPr lang="en-US" sz="2400" dirty="0" err="1" smtClean="0">
                <a:sym typeface="Wingdings" pitchFamily="2" charset="2"/>
              </a:rPr>
              <a:t>Methemoglobin</a:t>
            </a:r>
            <a:r>
              <a:rPr lang="en-US" sz="2400" dirty="0" smtClean="0">
                <a:sym typeface="Wingdings" pitchFamily="2" charset="2"/>
              </a:rPr>
              <a:t> (</a:t>
            </a:r>
            <a:r>
              <a:rPr lang="en-US" sz="2400" dirty="0" err="1" smtClean="0">
                <a:sym typeface="Wingdings" pitchFamily="2" charset="2"/>
              </a:rPr>
              <a:t>MetHb</a:t>
            </a:r>
            <a:r>
              <a:rPr lang="en-US" sz="2400" dirty="0" smtClean="0">
                <a:sym typeface="Wingdings" pitchFamily="2" charset="2"/>
              </a:rPr>
              <a:t>): is </a:t>
            </a:r>
            <a:r>
              <a:rPr lang="en-US" sz="2400" dirty="0" err="1" smtClean="0">
                <a:sym typeface="Wingdings" pitchFamily="2" charset="2"/>
              </a:rPr>
              <a:t>Hb</a:t>
            </a:r>
            <a:r>
              <a:rPr lang="en-US" sz="2400" dirty="0" smtClean="0">
                <a:sym typeface="Wingdings" pitchFamily="2" charset="2"/>
              </a:rPr>
              <a:t> </a:t>
            </a:r>
            <a:r>
              <a:rPr lang="en-US" sz="2400" dirty="0" smtClean="0">
                <a:solidFill>
                  <a:srgbClr val="FF0000"/>
                </a:solidFill>
                <a:sym typeface="Wingdings" pitchFamily="2" charset="2"/>
              </a:rPr>
              <a:t>UNABLE</a:t>
            </a:r>
            <a:r>
              <a:rPr lang="en-US" sz="2400" dirty="0" smtClean="0">
                <a:sym typeface="Wingdings" pitchFamily="2" charset="2"/>
              </a:rPr>
              <a:t> to bind O2 because iron is in an oxidized rather than reduced state i.e. </a:t>
            </a:r>
            <a:r>
              <a:rPr lang="en-US" sz="2400" dirty="0" err="1" smtClean="0">
                <a:sym typeface="Wingdings" pitchFamily="2" charset="2"/>
              </a:rPr>
              <a:t>Hb</a:t>
            </a:r>
            <a:r>
              <a:rPr lang="en-US" sz="2400" dirty="0" smtClean="0">
                <a:sym typeface="Wingdings" pitchFamily="2" charset="2"/>
              </a:rPr>
              <a:t> molecules with ferric (Fe</a:t>
            </a:r>
            <a:r>
              <a:rPr lang="en-US" sz="2400" baseline="30000" dirty="0" smtClean="0">
                <a:sym typeface="Wingdings" pitchFamily="2" charset="2"/>
              </a:rPr>
              <a:t>3+</a:t>
            </a:r>
            <a:r>
              <a:rPr lang="en-US" sz="2400" dirty="0" smtClean="0">
                <a:sym typeface="Wingdings" pitchFamily="2" charset="2"/>
              </a:rPr>
              <a:t>) rather than Fe</a:t>
            </a:r>
            <a:r>
              <a:rPr lang="en-US" sz="2400" baseline="30000" dirty="0" smtClean="0">
                <a:sym typeface="Wingdings" pitchFamily="2" charset="2"/>
              </a:rPr>
              <a:t>2+ . </a:t>
            </a:r>
            <a:r>
              <a:rPr lang="en-US" sz="2400" dirty="0" smtClean="0">
                <a:sym typeface="Wingdings" pitchFamily="2" charset="2"/>
              </a:rPr>
              <a:t> </a:t>
            </a:r>
            <a:r>
              <a:rPr lang="en-US" sz="2400" dirty="0">
                <a:sym typeface="Wingdings" pitchFamily="2" charset="2"/>
              </a:rPr>
              <a:t>. Fe</a:t>
            </a:r>
            <a:r>
              <a:rPr lang="en-US" sz="2400" baseline="30000" dirty="0">
                <a:sym typeface="Wingdings" pitchFamily="2" charset="2"/>
              </a:rPr>
              <a:t>3</a:t>
            </a:r>
            <a:r>
              <a:rPr lang="en-US" sz="2400" baseline="30000" dirty="0" smtClean="0">
                <a:sym typeface="Wingdings" pitchFamily="2" charset="2"/>
              </a:rPr>
              <a:t>+</a:t>
            </a:r>
            <a:r>
              <a:rPr lang="en-US" sz="2400" dirty="0" smtClean="0">
                <a:sym typeface="Wingdings" pitchFamily="2" charset="2"/>
              </a:rPr>
              <a:t> can be reduced by the enzyme </a:t>
            </a:r>
            <a:r>
              <a:rPr lang="en-US" sz="2400" dirty="0" err="1" smtClean="0">
                <a:sym typeface="Wingdings" pitchFamily="2" charset="2"/>
              </a:rPr>
              <a:t>methemoglobin</a:t>
            </a:r>
            <a:r>
              <a:rPr lang="en-US" sz="2400" dirty="0" smtClean="0">
                <a:sym typeface="Wingdings" pitchFamily="2" charset="2"/>
              </a:rPr>
              <a:t> reductase (found in RBC)</a:t>
            </a:r>
          </a:p>
          <a:p>
            <a:pPr marL="201168" lvl="1" indent="0">
              <a:buNone/>
            </a:pPr>
            <a:r>
              <a:rPr lang="en-US" sz="2400" dirty="0" smtClean="0">
                <a:sym typeface="Wingdings" pitchFamily="2" charset="2"/>
              </a:rPr>
              <a:t>* However, </a:t>
            </a:r>
            <a:r>
              <a:rPr lang="en-US" sz="2400" dirty="0" err="1" smtClean="0">
                <a:sym typeface="Wingdings" pitchFamily="2" charset="2"/>
              </a:rPr>
              <a:t>COHb</a:t>
            </a:r>
            <a:r>
              <a:rPr lang="en-US" sz="2400" dirty="0" smtClean="0">
                <a:sym typeface="Wingdings" pitchFamily="2" charset="2"/>
              </a:rPr>
              <a:t>, and </a:t>
            </a:r>
            <a:r>
              <a:rPr lang="en-US" sz="2400" dirty="0" err="1" smtClean="0">
                <a:sym typeface="Wingdings" pitchFamily="2" charset="2"/>
              </a:rPr>
              <a:t>MetHb</a:t>
            </a:r>
            <a:r>
              <a:rPr lang="en-US" sz="2400" dirty="0" smtClean="0">
                <a:sym typeface="Wingdings" pitchFamily="2" charset="2"/>
              </a:rPr>
              <a:t> are considered </a:t>
            </a:r>
            <a:r>
              <a:rPr lang="en-US" sz="2400" dirty="0" err="1" smtClean="0">
                <a:sym typeface="Wingdings" pitchFamily="2" charset="2"/>
              </a:rPr>
              <a:t>dyshemoglobins</a:t>
            </a:r>
            <a:r>
              <a:rPr lang="en-US" sz="2400" dirty="0" smtClean="0">
                <a:sym typeface="Wingdings" pitchFamily="2" charset="2"/>
              </a:rPr>
              <a:t>.</a:t>
            </a:r>
            <a:endParaRPr lang="en-US" sz="2400" dirty="0"/>
          </a:p>
        </p:txBody>
      </p:sp>
    </p:spTree>
    <p:extLst>
      <p:ext uri="{BB962C8B-B14F-4D97-AF65-F5344CB8AC3E}">
        <p14:creationId xmlns:p14="http://schemas.microsoft.com/office/powerpoint/2010/main" val="17210258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Evaluation of Oxygen Delivery</a:t>
            </a:r>
            <a:endParaRPr lang="en-US" b="1" dirty="0">
              <a:solidFill>
                <a:srgbClr val="FF0000"/>
              </a:solidFill>
            </a:endParaRPr>
          </a:p>
        </p:txBody>
      </p:sp>
      <p:sp>
        <p:nvSpPr>
          <p:cNvPr id="3" name="Content Placeholder 2"/>
          <p:cNvSpPr>
            <a:spLocks noGrp="1"/>
          </p:cNvSpPr>
          <p:nvPr>
            <p:ph idx="1"/>
          </p:nvPr>
        </p:nvSpPr>
        <p:spPr>
          <a:xfrm>
            <a:off x="336177" y="1737360"/>
            <a:ext cx="10994315" cy="4327264"/>
          </a:xfrm>
        </p:spPr>
        <p:txBody>
          <a:bodyPr>
            <a:noAutofit/>
          </a:bodyPr>
          <a:lstStyle/>
          <a:p>
            <a:pPr>
              <a:buFont typeface="Wingdings" panose="05000000000000000000" pitchFamily="2" charset="2"/>
              <a:buChar char="Ø"/>
            </a:pPr>
            <a:r>
              <a:rPr lang="en-US" sz="2800" b="1" dirty="0" smtClean="0">
                <a:solidFill>
                  <a:srgbClr val="FF0000"/>
                </a:solidFill>
              </a:rPr>
              <a:t>Total hemoglobin:</a:t>
            </a:r>
          </a:p>
          <a:p>
            <a:pPr lvl="1">
              <a:buFont typeface="Arial" panose="020B0604020202020204" pitchFamily="34" charset="0"/>
              <a:buChar char="•"/>
            </a:pPr>
            <a:r>
              <a:rPr lang="en-US" sz="2400" dirty="0" smtClean="0"/>
              <a:t> 98% Oxy/ and </a:t>
            </a:r>
            <a:r>
              <a:rPr lang="en-US" sz="2400" dirty="0" err="1" smtClean="0"/>
              <a:t>Deoxy</a:t>
            </a:r>
            <a:r>
              <a:rPr lang="en-US" sz="2400" dirty="0" smtClean="0"/>
              <a:t>-hemoglobin</a:t>
            </a:r>
          </a:p>
          <a:p>
            <a:pPr lvl="1">
              <a:buFont typeface="Arial" panose="020B0604020202020204" pitchFamily="34" charset="0"/>
              <a:buChar char="•"/>
            </a:pPr>
            <a:r>
              <a:rPr lang="en-US" sz="2400" dirty="0" smtClean="0"/>
              <a:t>The remaining is </a:t>
            </a:r>
            <a:r>
              <a:rPr lang="en-US" sz="2400" dirty="0" err="1" smtClean="0"/>
              <a:t>carboxy</a:t>
            </a:r>
            <a:r>
              <a:rPr lang="en-US" sz="2400" dirty="0" smtClean="0"/>
              <a:t>-hemoglobin (hemoglobin with CO)</a:t>
            </a:r>
          </a:p>
          <a:p>
            <a:pPr>
              <a:buFont typeface="Wingdings" panose="05000000000000000000" pitchFamily="2" charset="2"/>
              <a:buChar char="Ø"/>
            </a:pPr>
            <a:r>
              <a:rPr lang="en-US" sz="2800" b="1" dirty="0" smtClean="0">
                <a:solidFill>
                  <a:srgbClr val="FF0000"/>
                </a:solidFill>
              </a:rPr>
              <a:t>Advantages of oxygen binding to hemoglobin: </a:t>
            </a:r>
          </a:p>
          <a:p>
            <a:pPr lvl="1">
              <a:buFont typeface="Arial" panose="020B0604020202020204" pitchFamily="34" charset="0"/>
              <a:buChar char="•"/>
            </a:pPr>
            <a:r>
              <a:rPr lang="en-US" sz="2400" dirty="0" smtClean="0"/>
              <a:t>although O2 is barely soluble in blood, hemoglobin has a high oxygen affinity </a:t>
            </a:r>
            <a:r>
              <a:rPr lang="en-US" sz="2400" dirty="0" smtClean="0">
                <a:sym typeface="Wingdings" pitchFamily="2" charset="2"/>
              </a:rPr>
              <a:t> much greater amount of oxygen is extracted from air  more O2 is available to tissues</a:t>
            </a:r>
          </a:p>
          <a:p>
            <a:pPr lvl="1">
              <a:buFont typeface="Arial" panose="020B0604020202020204" pitchFamily="34" charset="0"/>
              <a:buChar char="•"/>
            </a:pPr>
            <a:r>
              <a:rPr lang="en-US" sz="2400" dirty="0" smtClean="0">
                <a:sym typeface="Wingdings" pitchFamily="2" charset="2"/>
              </a:rPr>
              <a:t>oxygen’s relatively tight binding to hemoglobin prevents all of the oxygen from being released at once (oxygen will still be available for tissues far away from the lungs)</a:t>
            </a:r>
          </a:p>
          <a:p>
            <a:pPr>
              <a:buFont typeface="Wingdings" panose="05000000000000000000" pitchFamily="2" charset="2"/>
              <a:buChar char="Ø"/>
            </a:pPr>
            <a:endParaRPr lang="en-US"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840" y="129897"/>
            <a:ext cx="11563791" cy="1377659"/>
          </a:xfrm>
        </p:spPr>
        <p:txBody>
          <a:bodyPr>
            <a:noAutofit/>
          </a:bodyPr>
          <a:lstStyle/>
          <a:p>
            <a:r>
              <a:rPr lang="en-US" sz="4000" b="1" dirty="0" smtClean="0">
                <a:solidFill>
                  <a:srgbClr val="FF0000"/>
                </a:solidFill>
              </a:rPr>
              <a:t>Renal Handling of acid-base status: </a:t>
            </a:r>
            <a:r>
              <a:rPr lang="en-US" sz="3600" b="1" dirty="0" smtClean="0">
                <a:solidFill>
                  <a:srgbClr val="FF0000"/>
                </a:solidFill>
              </a:rPr>
              <a:t>How does the kidney help to maintain a normal amount of both H</a:t>
            </a:r>
            <a:r>
              <a:rPr lang="en-US" sz="3600" b="1" baseline="30000" dirty="0" smtClean="0">
                <a:solidFill>
                  <a:srgbClr val="FF0000"/>
                </a:solidFill>
              </a:rPr>
              <a:t>+</a:t>
            </a:r>
            <a:r>
              <a:rPr lang="en-US" sz="3600" b="1" dirty="0" smtClean="0">
                <a:solidFill>
                  <a:srgbClr val="FF0000"/>
                </a:solidFill>
              </a:rPr>
              <a:t> and HCO</a:t>
            </a:r>
            <a:r>
              <a:rPr lang="en-US" sz="3600" b="1" baseline="-25000" dirty="0" smtClean="0">
                <a:solidFill>
                  <a:srgbClr val="FF0000"/>
                </a:solidFill>
              </a:rPr>
              <a:t>3</a:t>
            </a:r>
            <a:r>
              <a:rPr lang="en-US" sz="3600" b="1" baseline="30000" dirty="0" smtClean="0">
                <a:solidFill>
                  <a:srgbClr val="FF0000"/>
                </a:solidFill>
              </a:rPr>
              <a:t>-</a:t>
            </a:r>
            <a:r>
              <a:rPr lang="en-US" sz="3600" b="1" dirty="0" smtClean="0">
                <a:solidFill>
                  <a:srgbClr val="FF0000"/>
                </a:solidFill>
              </a:rPr>
              <a:t> ?</a:t>
            </a:r>
            <a:endParaRPr lang="en-US" sz="3600" b="1" dirty="0">
              <a:solidFill>
                <a:srgbClr val="FF0000"/>
              </a:solidFill>
            </a:endParaRPr>
          </a:p>
        </p:txBody>
      </p:sp>
      <p:pic>
        <p:nvPicPr>
          <p:cNvPr id="1026" name="Picture 2" descr="The nephro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34583" y="2695953"/>
            <a:ext cx="2968027" cy="250894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9882482" y="3765759"/>
            <a:ext cx="1365054" cy="369332"/>
          </a:xfrm>
          <a:prstGeom prst="rect">
            <a:avLst/>
          </a:prstGeom>
          <a:ln w="38100">
            <a:tailEnd type="triangle"/>
          </a:ln>
        </p:spPr>
        <p:style>
          <a:lnRef idx="1">
            <a:schemeClr val="accent1"/>
          </a:lnRef>
          <a:fillRef idx="0">
            <a:schemeClr val="accent1"/>
          </a:fillRef>
          <a:effectRef idx="0">
            <a:schemeClr val="accent1"/>
          </a:effectRef>
          <a:fontRef idx="minor">
            <a:schemeClr val="tx1"/>
          </a:fontRef>
        </p:style>
        <p:txBody>
          <a:bodyPr wrap="none" rtlCol="0">
            <a:spAutoFit/>
          </a:bodyPr>
          <a:lstStyle/>
          <a:p>
            <a:r>
              <a:rPr lang="en-US" dirty="0" smtClean="0"/>
              <a:t>H</a:t>
            </a:r>
            <a:r>
              <a:rPr lang="en-US" baseline="30000" dirty="0" smtClean="0"/>
              <a:t>+</a:t>
            </a:r>
            <a:r>
              <a:rPr lang="en-US" dirty="0" smtClean="0"/>
              <a:t> secretion</a:t>
            </a:r>
            <a:endParaRPr lang="en-US" dirty="0"/>
          </a:p>
        </p:txBody>
      </p:sp>
      <p:cxnSp>
        <p:nvCxnSpPr>
          <p:cNvPr id="7" name="Straight Arrow Connector 6"/>
          <p:cNvCxnSpPr/>
          <p:nvPr/>
        </p:nvCxnSpPr>
        <p:spPr>
          <a:xfrm flipH="1">
            <a:off x="9465623" y="4135091"/>
            <a:ext cx="416859"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8793270" y="3950425"/>
            <a:ext cx="105694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193259" y="3627258"/>
            <a:ext cx="1596398" cy="646331"/>
          </a:xfrm>
          <a:prstGeom prst="rect">
            <a:avLst/>
          </a:prstGeom>
          <a:ln w="38100">
            <a:tailEnd type="triangle"/>
          </a:ln>
        </p:spPr>
        <p:style>
          <a:lnRef idx="1">
            <a:schemeClr val="accent1"/>
          </a:lnRef>
          <a:fillRef idx="0">
            <a:schemeClr val="accent1"/>
          </a:fillRef>
          <a:effectRef idx="0">
            <a:schemeClr val="accent1"/>
          </a:effectRef>
          <a:fontRef idx="minor">
            <a:schemeClr val="tx1"/>
          </a:fontRef>
        </p:style>
        <p:txBody>
          <a:bodyPr wrap="square" rtlCol="0">
            <a:spAutoFit/>
          </a:bodyPr>
          <a:lstStyle/>
          <a:p>
            <a:r>
              <a:rPr lang="en-US" dirty="0" smtClean="0"/>
              <a:t>Reabsorption of </a:t>
            </a:r>
            <a:r>
              <a:rPr lang="en-US" dirty="0"/>
              <a:t>HCO</a:t>
            </a:r>
            <a:r>
              <a:rPr lang="en-US" baseline="-25000" dirty="0"/>
              <a:t>3</a:t>
            </a:r>
            <a:r>
              <a:rPr lang="en-US" baseline="30000" dirty="0"/>
              <a:t>-</a:t>
            </a:r>
            <a:endParaRPr lang="en-US" dirty="0"/>
          </a:p>
        </p:txBody>
      </p:sp>
      <p:cxnSp>
        <p:nvCxnSpPr>
          <p:cNvPr id="12" name="Straight Arrow Connector 11"/>
          <p:cNvCxnSpPr>
            <a:stCxn id="11" idx="3"/>
          </p:cNvCxnSpPr>
          <p:nvPr/>
        </p:nvCxnSpPr>
        <p:spPr>
          <a:xfrm flipV="1">
            <a:off x="6789657" y="3862121"/>
            <a:ext cx="1618986" cy="8830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0632244" y="2695953"/>
            <a:ext cx="1559756" cy="923330"/>
          </a:xfrm>
          <a:prstGeom prst="rect">
            <a:avLst/>
          </a:prstGeom>
          <a:ln w="38100">
            <a:tailEnd type="triangle"/>
          </a:ln>
        </p:spPr>
        <p:style>
          <a:lnRef idx="1">
            <a:schemeClr val="accent1"/>
          </a:lnRef>
          <a:fillRef idx="0">
            <a:schemeClr val="accent1"/>
          </a:fillRef>
          <a:effectRef idx="0">
            <a:schemeClr val="accent1"/>
          </a:effectRef>
          <a:fontRef idx="minor">
            <a:schemeClr val="tx1"/>
          </a:fontRef>
        </p:style>
        <p:txBody>
          <a:bodyPr wrap="square" rtlCol="0">
            <a:spAutoFit/>
          </a:bodyPr>
          <a:lstStyle/>
          <a:p>
            <a:r>
              <a:rPr lang="en-US" dirty="0" smtClean="0"/>
              <a:t>Aldosterone: exchange Na</a:t>
            </a:r>
            <a:r>
              <a:rPr lang="en-US" baseline="30000" dirty="0"/>
              <a:t>+</a:t>
            </a:r>
            <a:r>
              <a:rPr lang="en-US" dirty="0" smtClean="0"/>
              <a:t> for H</a:t>
            </a:r>
            <a:r>
              <a:rPr lang="en-US" baseline="30000" dirty="0"/>
              <a:t>+ </a:t>
            </a:r>
            <a:r>
              <a:rPr lang="en-US" dirty="0" smtClean="0"/>
              <a:t>&amp;K</a:t>
            </a:r>
            <a:r>
              <a:rPr lang="en-US" baseline="30000" dirty="0" smtClean="0"/>
              <a:t>+</a:t>
            </a:r>
            <a:endParaRPr lang="en-US" baseline="30000" dirty="0"/>
          </a:p>
        </p:txBody>
      </p:sp>
      <p:cxnSp>
        <p:nvCxnSpPr>
          <p:cNvPr id="15" name="Straight Arrow Connector 14"/>
          <p:cNvCxnSpPr/>
          <p:nvPr/>
        </p:nvCxnSpPr>
        <p:spPr>
          <a:xfrm flipH="1">
            <a:off x="9559753" y="2848656"/>
            <a:ext cx="1076974" cy="58092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6" name="Content Placeholder 15"/>
          <p:cNvSpPr>
            <a:spLocks noGrp="1"/>
          </p:cNvSpPr>
          <p:nvPr>
            <p:ph idx="1"/>
          </p:nvPr>
        </p:nvSpPr>
        <p:spPr>
          <a:xfrm>
            <a:off x="199841" y="1705232"/>
            <a:ext cx="4935665" cy="5362833"/>
          </a:xfrm>
        </p:spPr>
        <p:txBody>
          <a:bodyPr>
            <a:noAutofit/>
          </a:bodyPr>
          <a:lstStyle/>
          <a:p>
            <a:r>
              <a:rPr lang="en-US" sz="2800" dirty="0" smtClean="0"/>
              <a:t>The renal glomeruli filter H</a:t>
            </a:r>
            <a:r>
              <a:rPr lang="en-US" sz="2800" baseline="30000" dirty="0" smtClean="0"/>
              <a:t>+</a:t>
            </a:r>
            <a:r>
              <a:rPr lang="en-US" sz="2800" dirty="0" smtClean="0"/>
              <a:t> and any acid anions present</a:t>
            </a:r>
          </a:p>
          <a:p>
            <a:r>
              <a:rPr lang="en-US" sz="2800" dirty="0" smtClean="0"/>
              <a:t>The Proximal tubules reclaim </a:t>
            </a:r>
            <a:r>
              <a:rPr lang="en-US" sz="2800" dirty="0" err="1" smtClean="0"/>
              <a:t>bicarb</a:t>
            </a:r>
            <a:r>
              <a:rPr lang="en-US" sz="2800" dirty="0" smtClean="0"/>
              <a:t> with high effectiveness (70-80%)</a:t>
            </a:r>
          </a:p>
          <a:p>
            <a:r>
              <a:rPr lang="en-US" sz="2800" dirty="0" smtClean="0"/>
              <a:t>The distal tubules and collecting ducts secretes H</a:t>
            </a:r>
            <a:r>
              <a:rPr lang="en-US" sz="2800" baseline="30000" dirty="0" smtClean="0"/>
              <a:t>+ </a:t>
            </a:r>
            <a:r>
              <a:rPr lang="en-US" sz="2800" dirty="0" smtClean="0"/>
              <a:t>as NH4</a:t>
            </a:r>
            <a:r>
              <a:rPr lang="en-US" sz="2800" baseline="30000" dirty="0"/>
              <a:t>+</a:t>
            </a:r>
          </a:p>
          <a:p>
            <a:r>
              <a:rPr lang="en-US" sz="2800" dirty="0" smtClean="0"/>
              <a:t>Aldosterone acts on the cortical collecting duct to reabsorb Na</a:t>
            </a:r>
            <a:r>
              <a:rPr lang="en-US" sz="2800" baseline="30000" dirty="0"/>
              <a:t>+</a:t>
            </a:r>
            <a:r>
              <a:rPr lang="en-US" sz="2800" dirty="0" smtClean="0"/>
              <a:t> in exchange for K</a:t>
            </a:r>
            <a:r>
              <a:rPr lang="en-US" sz="2800" baseline="30000" dirty="0" smtClean="0"/>
              <a:t>+</a:t>
            </a:r>
            <a:r>
              <a:rPr lang="en-US" sz="2800" dirty="0" smtClean="0"/>
              <a:t> and/or H</a:t>
            </a:r>
            <a:r>
              <a:rPr lang="en-US" sz="2800" baseline="30000" dirty="0" smtClean="0"/>
              <a:t>+</a:t>
            </a:r>
            <a:endParaRPr lang="en-US" sz="2800" dirty="0" smtClean="0"/>
          </a:p>
          <a:p>
            <a:endParaRPr lang="en-US" sz="2800" dirty="0" smtClean="0"/>
          </a:p>
          <a:p>
            <a:endParaRPr lang="en-US" sz="2800" dirty="0" smtClean="0"/>
          </a:p>
          <a:p>
            <a:endParaRPr lang="en-US" sz="2800" dirty="0"/>
          </a:p>
        </p:txBody>
      </p:sp>
      <p:sp>
        <p:nvSpPr>
          <p:cNvPr id="18" name="TextBox 17"/>
          <p:cNvSpPr txBox="1"/>
          <p:nvPr/>
        </p:nvSpPr>
        <p:spPr>
          <a:xfrm>
            <a:off x="5228424" y="2651760"/>
            <a:ext cx="1462355" cy="646331"/>
          </a:xfrm>
          <a:prstGeom prst="rect">
            <a:avLst/>
          </a:prstGeom>
          <a:ln w="38100">
            <a:tailEnd type="triangle"/>
          </a:ln>
        </p:spPr>
        <p:style>
          <a:lnRef idx="1">
            <a:schemeClr val="accent1"/>
          </a:lnRef>
          <a:fillRef idx="0">
            <a:schemeClr val="accent1"/>
          </a:fillRef>
          <a:effectRef idx="0">
            <a:schemeClr val="accent1"/>
          </a:effectRef>
          <a:fontRef idx="minor">
            <a:schemeClr val="tx1"/>
          </a:fontRef>
        </p:style>
        <p:txBody>
          <a:bodyPr wrap="square" rtlCol="0">
            <a:spAutoFit/>
          </a:bodyPr>
          <a:lstStyle/>
          <a:p>
            <a:r>
              <a:rPr lang="en-US" dirty="0" smtClean="0"/>
              <a:t>Filtration of H+ and A-</a:t>
            </a:r>
            <a:endParaRPr lang="en-US" dirty="0"/>
          </a:p>
        </p:txBody>
      </p:sp>
      <p:cxnSp>
        <p:nvCxnSpPr>
          <p:cNvPr id="19" name="Straight Arrow Connector 18"/>
          <p:cNvCxnSpPr/>
          <p:nvPr/>
        </p:nvCxnSpPr>
        <p:spPr>
          <a:xfrm>
            <a:off x="6690779" y="3018205"/>
            <a:ext cx="1313701" cy="41137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55602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The oxygen dissociation curve </a:t>
            </a:r>
            <a:endParaRPr lang="en-US" b="1" dirty="0">
              <a:solidFill>
                <a:srgbClr val="C00000"/>
              </a:solidFill>
            </a:endParaRPr>
          </a:p>
        </p:txBody>
      </p:sp>
      <p:sp>
        <p:nvSpPr>
          <p:cNvPr id="3" name="Content Placeholder 2"/>
          <p:cNvSpPr>
            <a:spLocks noGrp="1"/>
          </p:cNvSpPr>
          <p:nvPr>
            <p:ph idx="1"/>
          </p:nvPr>
        </p:nvSpPr>
        <p:spPr>
          <a:xfrm>
            <a:off x="723900" y="1845734"/>
            <a:ext cx="5918200" cy="4023360"/>
          </a:xfrm>
        </p:spPr>
        <p:txBody>
          <a:bodyPr>
            <a:normAutofit fontScale="85000" lnSpcReduction="20000"/>
          </a:bodyPr>
          <a:lstStyle/>
          <a:p>
            <a:r>
              <a:rPr lang="en-US" dirty="0" smtClean="0"/>
              <a:t>The </a:t>
            </a:r>
            <a:r>
              <a:rPr lang="en-US" dirty="0" err="1" smtClean="0"/>
              <a:t>sigmoidal</a:t>
            </a:r>
            <a:r>
              <a:rPr lang="en-US" dirty="0" smtClean="0"/>
              <a:t> shape ensures that the delivery of oxygen to tissue is more closely related to the degree of saturation of hemoglobin than to the pO</a:t>
            </a:r>
            <a:r>
              <a:rPr lang="en-US" baseline="-25000" dirty="0" smtClean="0"/>
              <a:t>2</a:t>
            </a:r>
          </a:p>
          <a:p>
            <a:pPr>
              <a:buNone/>
            </a:pPr>
            <a:r>
              <a:rPr lang="en-US" b="1" dirty="0" smtClean="0">
                <a:solidFill>
                  <a:srgbClr val="FF0000"/>
                </a:solidFill>
              </a:rPr>
              <a:t>What are the parameters affecting the dissociation of O2 from hemoglobin?</a:t>
            </a:r>
          </a:p>
          <a:p>
            <a:pPr marL="457200" indent="-457200">
              <a:buFont typeface="+mj-lt"/>
              <a:buAutoNum type="arabicPeriod"/>
            </a:pPr>
            <a:r>
              <a:rPr lang="en-US" dirty="0" smtClean="0"/>
              <a:t>pO2</a:t>
            </a:r>
          </a:p>
          <a:p>
            <a:pPr marL="457200" indent="-457200">
              <a:buFont typeface="+mj-lt"/>
              <a:buAutoNum type="arabicPeriod"/>
            </a:pPr>
            <a:r>
              <a:rPr lang="en-US" dirty="0" smtClean="0"/>
              <a:t>The type of hemoglobin present (hemoglobin F has a higher affinity for oxygen than does </a:t>
            </a:r>
            <a:r>
              <a:rPr lang="en-US" dirty="0" err="1" smtClean="0"/>
              <a:t>HbA</a:t>
            </a:r>
            <a:r>
              <a:rPr lang="en-US" dirty="0" smtClean="0"/>
              <a:t>)</a:t>
            </a:r>
          </a:p>
          <a:p>
            <a:pPr marL="457200" indent="-457200">
              <a:buFont typeface="+mj-lt"/>
              <a:buAutoNum type="arabicPeriod"/>
            </a:pPr>
            <a:r>
              <a:rPr lang="en-US" dirty="0" smtClean="0"/>
              <a:t>2,3- BPG (a glycolytic product) is essential for normal oxygen delivery (its level falls in stored blood, this is a major concern in blood banking.</a:t>
            </a:r>
          </a:p>
          <a:p>
            <a:pPr marL="457200" indent="-457200">
              <a:buFont typeface="+mj-lt"/>
              <a:buAutoNum type="arabicPeriod"/>
            </a:pPr>
            <a:r>
              <a:rPr lang="en-US" dirty="0" smtClean="0"/>
              <a:t>pH</a:t>
            </a:r>
          </a:p>
          <a:p>
            <a:pPr marL="457200" indent="-457200">
              <a:buFont typeface="+mj-lt"/>
              <a:buAutoNum type="arabicPeriod"/>
            </a:pPr>
            <a:r>
              <a:rPr lang="en-US" dirty="0" smtClean="0"/>
              <a:t>pCO2</a:t>
            </a:r>
          </a:p>
          <a:p>
            <a:pPr marL="457200" indent="-457200">
              <a:buFont typeface="+mj-lt"/>
              <a:buAutoNum type="arabicPeriod"/>
            </a:pPr>
            <a:r>
              <a:rPr lang="en-US" dirty="0" smtClean="0"/>
              <a:t>Temperature</a:t>
            </a:r>
          </a:p>
          <a:p>
            <a:endParaRPr lang="en-US" dirty="0" smtClean="0"/>
          </a:p>
          <a:p>
            <a:endParaRPr lang="en-US" dirty="0" smtClean="0"/>
          </a:p>
        </p:txBody>
      </p:sp>
      <p:pic>
        <p:nvPicPr>
          <p:cNvPr id="1026" name="Picture 2" descr="http://www.wiley.com/college/boyer/0470003790/structure/HbMb/o2_binding.gif"/>
          <p:cNvPicPr>
            <a:picLocks noChangeAspect="1" noChangeArrowheads="1"/>
          </p:cNvPicPr>
          <p:nvPr/>
        </p:nvPicPr>
        <p:blipFill>
          <a:blip r:embed="rId2" cstate="print"/>
          <a:srcRect/>
          <a:stretch>
            <a:fillRect/>
          </a:stretch>
        </p:blipFill>
        <p:spPr bwMode="auto">
          <a:xfrm>
            <a:off x="6731000" y="1886574"/>
            <a:ext cx="4358460" cy="4082425"/>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The oxygen dissociation curve </a:t>
            </a:r>
            <a:endParaRPr lang="en-US" b="1" dirty="0">
              <a:solidFill>
                <a:srgbClr val="C00000"/>
              </a:solidFill>
            </a:endParaRPr>
          </a:p>
        </p:txBody>
      </p:sp>
      <p:sp>
        <p:nvSpPr>
          <p:cNvPr id="3" name="Content Placeholder 2"/>
          <p:cNvSpPr>
            <a:spLocks noGrp="1"/>
          </p:cNvSpPr>
          <p:nvPr>
            <p:ph idx="1"/>
          </p:nvPr>
        </p:nvSpPr>
        <p:spPr>
          <a:xfrm>
            <a:off x="203200" y="1680634"/>
            <a:ext cx="5918200" cy="2434166"/>
          </a:xfrm>
        </p:spPr>
        <p:txBody>
          <a:bodyPr>
            <a:normAutofit fontScale="92500"/>
          </a:bodyPr>
          <a:lstStyle/>
          <a:p>
            <a:pPr>
              <a:buNone/>
            </a:pPr>
            <a:r>
              <a:rPr lang="en-US" b="1" dirty="0" smtClean="0">
                <a:solidFill>
                  <a:srgbClr val="7030A0"/>
                </a:solidFill>
              </a:rPr>
              <a:t>Factors favoring the O</a:t>
            </a:r>
            <a:r>
              <a:rPr lang="en-US" b="1" baseline="-25000" dirty="0" smtClean="0">
                <a:solidFill>
                  <a:srgbClr val="7030A0"/>
                </a:solidFill>
              </a:rPr>
              <a:t>2</a:t>
            </a:r>
            <a:r>
              <a:rPr lang="en-US" b="1" dirty="0" smtClean="0">
                <a:solidFill>
                  <a:srgbClr val="7030A0"/>
                </a:solidFill>
              </a:rPr>
              <a:t> delivery to tissues i.e. decreasing the oxygen binding to hemoglobin </a:t>
            </a:r>
            <a:r>
              <a:rPr lang="en-US" b="1" dirty="0" smtClean="0">
                <a:solidFill>
                  <a:srgbClr val="7030A0"/>
                </a:solidFill>
                <a:sym typeface="Wingdings" pitchFamily="2" charset="2"/>
              </a:rPr>
              <a:t> Shift to the right </a:t>
            </a:r>
            <a:r>
              <a:rPr lang="en-US" b="1" dirty="0" smtClean="0">
                <a:solidFill>
                  <a:schemeClr val="tx1"/>
                </a:solidFill>
                <a:sym typeface="Wingdings" pitchFamily="2" charset="2"/>
              </a:rPr>
              <a:t>(it is the </a:t>
            </a:r>
            <a:r>
              <a:rPr lang="en-US" b="1" i="1" u="sng" dirty="0" smtClean="0">
                <a:solidFill>
                  <a:srgbClr val="FF0000"/>
                </a:solidFill>
                <a:sym typeface="Wingdings" pitchFamily="2" charset="2"/>
              </a:rPr>
              <a:t>right</a:t>
            </a:r>
            <a:r>
              <a:rPr lang="en-US" b="1" dirty="0" smtClean="0">
                <a:solidFill>
                  <a:schemeClr val="tx1"/>
                </a:solidFill>
                <a:sym typeface="Wingdings" pitchFamily="2" charset="2"/>
              </a:rPr>
              <a:t> way to get more oxygen to tissue)</a:t>
            </a:r>
            <a:endParaRPr lang="en-US" b="1" dirty="0" smtClean="0">
              <a:solidFill>
                <a:schemeClr val="tx1"/>
              </a:solidFill>
            </a:endParaRPr>
          </a:p>
          <a:p>
            <a:pPr marL="457200" indent="-457200">
              <a:spcBef>
                <a:spcPts val="0"/>
              </a:spcBef>
              <a:buFont typeface="+mj-lt"/>
              <a:buAutoNum type="arabicPeriod"/>
            </a:pPr>
            <a:r>
              <a:rPr lang="en-US" dirty="0" smtClean="0">
                <a:sym typeface="Symbol"/>
              </a:rPr>
              <a:t></a:t>
            </a:r>
            <a:r>
              <a:rPr lang="en-US" dirty="0" smtClean="0"/>
              <a:t>pCO2</a:t>
            </a:r>
          </a:p>
          <a:p>
            <a:pPr marL="457200" indent="-457200">
              <a:spcBef>
                <a:spcPts val="0"/>
              </a:spcBef>
              <a:buFont typeface="+mj-lt"/>
              <a:buAutoNum type="arabicPeriod"/>
            </a:pPr>
            <a:r>
              <a:rPr lang="en-US" dirty="0" smtClean="0">
                <a:sym typeface="Symbol"/>
              </a:rPr>
              <a:t> H</a:t>
            </a:r>
            <a:r>
              <a:rPr lang="en-US" baseline="30000" dirty="0" smtClean="0">
                <a:sym typeface="Symbol"/>
              </a:rPr>
              <a:t>+ </a:t>
            </a:r>
            <a:r>
              <a:rPr lang="en-US" dirty="0" smtClean="0">
                <a:sym typeface="Symbol"/>
              </a:rPr>
              <a:t>(i.e. low pH)</a:t>
            </a:r>
            <a:endParaRPr lang="en-US" baseline="30000" dirty="0" smtClean="0"/>
          </a:p>
          <a:p>
            <a:pPr marL="457200" indent="-457200">
              <a:spcBef>
                <a:spcPts val="0"/>
              </a:spcBef>
              <a:buFont typeface="+mj-lt"/>
              <a:buAutoNum type="arabicPeriod"/>
            </a:pPr>
            <a:r>
              <a:rPr lang="en-US" dirty="0" smtClean="0">
                <a:sym typeface="Symbol"/>
              </a:rPr>
              <a:t> </a:t>
            </a:r>
            <a:r>
              <a:rPr lang="en-US" dirty="0" smtClean="0"/>
              <a:t>Temperature</a:t>
            </a:r>
          </a:p>
          <a:p>
            <a:pPr marL="457200" indent="-457200">
              <a:spcBef>
                <a:spcPts val="0"/>
              </a:spcBef>
              <a:buFont typeface="+mj-lt"/>
              <a:buAutoNum type="arabicPeriod"/>
            </a:pPr>
            <a:r>
              <a:rPr lang="en-US" dirty="0" smtClean="0">
                <a:sym typeface="Symbol"/>
              </a:rPr>
              <a:t> </a:t>
            </a:r>
            <a:r>
              <a:rPr lang="en-US" dirty="0" smtClean="0"/>
              <a:t>2,3-BPG</a:t>
            </a:r>
          </a:p>
          <a:p>
            <a:pPr marL="457200" indent="-457200">
              <a:spcBef>
                <a:spcPts val="0"/>
              </a:spcBef>
              <a:buFont typeface="+mj-lt"/>
              <a:buAutoNum type="arabicPeriod"/>
            </a:pPr>
            <a:r>
              <a:rPr lang="en-US" dirty="0" smtClean="0"/>
              <a:t>Certain rare hemoglobin variants</a:t>
            </a:r>
          </a:p>
          <a:p>
            <a:endParaRPr lang="en-US" dirty="0" smtClean="0"/>
          </a:p>
          <a:p>
            <a:endParaRPr lang="en-US" dirty="0" smtClean="0"/>
          </a:p>
        </p:txBody>
      </p:sp>
      <p:pic>
        <p:nvPicPr>
          <p:cNvPr id="62466" name="Picture 2" descr="http://www.gpnotebook.co.uk/oxygen-dissociation%20curve.jpg"/>
          <p:cNvPicPr>
            <a:picLocks noChangeAspect="1" noChangeArrowheads="1"/>
          </p:cNvPicPr>
          <p:nvPr/>
        </p:nvPicPr>
        <p:blipFill>
          <a:blip r:embed="rId2" cstate="print"/>
          <a:srcRect/>
          <a:stretch>
            <a:fillRect/>
          </a:stretch>
        </p:blipFill>
        <p:spPr bwMode="auto">
          <a:xfrm>
            <a:off x="6189843" y="2514600"/>
            <a:ext cx="5783082" cy="2986088"/>
          </a:xfrm>
          <a:prstGeom prst="rect">
            <a:avLst/>
          </a:prstGeom>
          <a:noFill/>
        </p:spPr>
      </p:pic>
      <p:sp>
        <p:nvSpPr>
          <p:cNvPr id="6" name="TextBox 5"/>
          <p:cNvSpPr txBox="1"/>
          <p:nvPr/>
        </p:nvSpPr>
        <p:spPr>
          <a:xfrm>
            <a:off x="8890000" y="4114801"/>
            <a:ext cx="812800" cy="307777"/>
          </a:xfrm>
          <a:prstGeom prst="rect">
            <a:avLst/>
          </a:prstGeom>
          <a:noFill/>
        </p:spPr>
        <p:txBody>
          <a:bodyPr wrap="square" rtlCol="0">
            <a:spAutoFit/>
          </a:bodyPr>
          <a:lstStyle/>
          <a:p>
            <a:r>
              <a:rPr lang="en-US" sz="1400" b="1" dirty="0" smtClean="0"/>
              <a:t>2,3 BPG</a:t>
            </a:r>
            <a:endParaRPr lang="en-US" sz="1400" b="1" dirty="0"/>
          </a:p>
        </p:txBody>
      </p:sp>
      <p:sp>
        <p:nvSpPr>
          <p:cNvPr id="7" name="Content Placeholder 2"/>
          <p:cNvSpPr txBox="1">
            <a:spLocks/>
          </p:cNvSpPr>
          <p:nvPr/>
        </p:nvSpPr>
        <p:spPr>
          <a:xfrm>
            <a:off x="152400" y="3903134"/>
            <a:ext cx="5918200" cy="2434166"/>
          </a:xfrm>
          <a:prstGeom prst="rect">
            <a:avLst/>
          </a:prstGeom>
        </p:spPr>
        <p:txBody>
          <a:bodyPr vert="horz" lIns="0" tIns="45720" rIns="0" bIns="45720" rtlCol="0">
            <a:normAutofit/>
          </a:bodyPr>
          <a:lstStyle/>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None/>
              <a:tabLst/>
              <a:defRPr/>
            </a:pPr>
            <a:r>
              <a:rPr kumimoji="0" lang="en-US" sz="1900" b="1" i="0" u="none" strike="noStrike" kern="1200" cap="none" spc="0" normalizeH="0" baseline="0" noProof="0" dirty="0" smtClean="0">
                <a:ln>
                  <a:noFill/>
                </a:ln>
                <a:solidFill>
                  <a:srgbClr val="7030A0"/>
                </a:solidFill>
                <a:effectLst/>
                <a:uLnTx/>
                <a:uFillTx/>
              </a:rPr>
              <a:t>Factors decreasing the O</a:t>
            </a:r>
            <a:r>
              <a:rPr kumimoji="0" lang="en-US" sz="1900" b="1" i="0" u="none" strike="noStrike" kern="1200" cap="none" spc="0" normalizeH="0" baseline="-25000" noProof="0" dirty="0" smtClean="0">
                <a:ln>
                  <a:noFill/>
                </a:ln>
                <a:solidFill>
                  <a:srgbClr val="7030A0"/>
                </a:solidFill>
                <a:effectLst/>
                <a:uLnTx/>
                <a:uFillTx/>
              </a:rPr>
              <a:t>2</a:t>
            </a:r>
            <a:r>
              <a:rPr kumimoji="0" lang="en-US" sz="1900" b="1" i="0" u="none" strike="noStrike" kern="1200" cap="none" spc="0" normalizeH="0" baseline="0" noProof="0" dirty="0" smtClean="0">
                <a:ln>
                  <a:noFill/>
                </a:ln>
                <a:solidFill>
                  <a:srgbClr val="7030A0"/>
                </a:solidFill>
                <a:effectLst/>
                <a:uLnTx/>
                <a:uFillTx/>
              </a:rPr>
              <a:t> delivery to tissues i.e. increasing the oxygen binding to hemoglobin </a:t>
            </a:r>
            <a:r>
              <a:rPr kumimoji="0" lang="en-US" sz="1900" b="1" i="0" u="none" strike="noStrike" kern="1200" cap="none" spc="0" normalizeH="0" baseline="0" noProof="0" dirty="0" smtClean="0">
                <a:ln>
                  <a:noFill/>
                </a:ln>
                <a:solidFill>
                  <a:srgbClr val="7030A0"/>
                </a:solidFill>
                <a:effectLst/>
                <a:uLnTx/>
                <a:uFillTx/>
                <a:sym typeface="Wingdings" pitchFamily="2" charset="2"/>
              </a:rPr>
              <a:t> Shift to the left </a:t>
            </a:r>
            <a:r>
              <a:rPr lang="en-US" sz="1900" b="1" dirty="0" smtClean="0">
                <a:sym typeface="Wingdings" pitchFamily="2" charset="2"/>
              </a:rPr>
              <a:t>(Oxygen is </a:t>
            </a:r>
            <a:r>
              <a:rPr kumimoji="0" lang="en-US" sz="1900" b="1" i="1" u="sng" strike="noStrike" kern="1200" cap="none" spc="0" normalizeH="0" baseline="0" noProof="0" dirty="0" smtClean="0">
                <a:ln>
                  <a:noFill/>
                </a:ln>
                <a:solidFill>
                  <a:srgbClr val="FF0000"/>
                </a:solidFill>
                <a:effectLst/>
                <a:uLnTx/>
                <a:uFillTx/>
                <a:sym typeface="Wingdings" pitchFamily="2" charset="2"/>
              </a:rPr>
              <a:t>left  </a:t>
            </a:r>
            <a:r>
              <a:rPr kumimoji="0" lang="en-US" sz="1900" b="1" strike="noStrike" kern="1200" cap="none" spc="0" normalizeH="0" baseline="0" noProof="0" dirty="0" smtClean="0">
                <a:ln>
                  <a:noFill/>
                </a:ln>
                <a:effectLst/>
                <a:uLnTx/>
                <a:uFillTx/>
                <a:sym typeface="Wingdings" pitchFamily="2" charset="2"/>
              </a:rPr>
              <a:t>bound</a:t>
            </a:r>
            <a:r>
              <a:rPr kumimoji="0" lang="en-US" sz="1900" b="1" strike="noStrike" kern="1200" cap="none" spc="0" normalizeH="0" noProof="0" dirty="0" smtClean="0">
                <a:ln>
                  <a:noFill/>
                </a:ln>
                <a:effectLst/>
                <a:uLnTx/>
                <a:uFillTx/>
                <a:sym typeface="Wingdings" pitchFamily="2" charset="2"/>
              </a:rPr>
              <a:t> to hemoglobin</a:t>
            </a:r>
            <a:r>
              <a:rPr kumimoji="0" lang="en-US" sz="1900" b="1" strike="noStrike" kern="1200" cap="none" spc="0" normalizeH="0" baseline="0" noProof="0" dirty="0" smtClean="0">
                <a:ln>
                  <a:noFill/>
                </a:ln>
                <a:effectLst/>
                <a:uLnTx/>
                <a:uFillTx/>
                <a:sym typeface="Wingdings" pitchFamily="2" charset="2"/>
              </a:rPr>
              <a:t>)</a:t>
            </a:r>
            <a:endParaRPr kumimoji="0" lang="en-US" sz="1900" b="1" strike="noStrike" kern="1200" cap="none" spc="0" normalizeH="0" baseline="0" noProof="0" dirty="0" smtClean="0">
              <a:ln>
                <a:noFill/>
              </a:ln>
              <a:effectLst/>
              <a:uLnTx/>
              <a:uFillTx/>
            </a:endParaRPr>
          </a:p>
          <a:p>
            <a:pPr marL="457200" lvl="0" indent="-457200">
              <a:lnSpc>
                <a:spcPct val="90000"/>
              </a:lnSpc>
              <a:spcAft>
                <a:spcPts val="200"/>
              </a:spcAft>
              <a:buClr>
                <a:schemeClr val="accent1"/>
              </a:buClr>
              <a:buSzPct val="100000"/>
              <a:buFont typeface="+mj-lt"/>
              <a:buAutoNum type="arabicPeriod"/>
            </a:pPr>
            <a:r>
              <a:rPr lang="en-US" sz="2000" dirty="0" smtClean="0">
                <a:solidFill>
                  <a:schemeClr val="tx1">
                    <a:lumMod val="75000"/>
                    <a:lumOff val="25000"/>
                  </a:schemeClr>
                </a:solidFill>
                <a:sym typeface="Symbol"/>
              </a:rPr>
              <a:t> </a:t>
            </a:r>
            <a:r>
              <a:rPr kumimoji="0" lang="en-US" sz="20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pCO2</a:t>
            </a:r>
          </a:p>
          <a:p>
            <a:pPr marL="457200" marR="0" lvl="0" indent="-457200" algn="l" defTabSz="914400" rtl="0" eaLnBrk="1" fontAlgn="auto" latinLnBrk="0" hangingPunct="1">
              <a:lnSpc>
                <a:spcPct val="90000"/>
              </a:lnSpc>
              <a:spcBef>
                <a:spcPts val="0"/>
              </a:spcBef>
              <a:spcAft>
                <a:spcPts val="200"/>
              </a:spcAft>
              <a:buClr>
                <a:schemeClr val="accent1"/>
              </a:buClr>
              <a:buSzPct val="100000"/>
              <a:buFont typeface="+mj-lt"/>
              <a:buAutoNum type="arabicPeriod"/>
              <a:tabLst/>
              <a:defRPr/>
            </a:pPr>
            <a:r>
              <a:rPr kumimoji="0" lang="en-US" sz="20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sym typeface="Symbol"/>
              </a:rPr>
              <a:t> H</a:t>
            </a:r>
            <a:r>
              <a:rPr kumimoji="0" lang="en-US" sz="2000" b="0" i="0" u="none" strike="noStrike" kern="1200" cap="none" spc="0" normalizeH="0" baseline="30000" noProof="0" dirty="0" smtClean="0">
                <a:ln>
                  <a:noFill/>
                </a:ln>
                <a:solidFill>
                  <a:schemeClr val="tx1">
                    <a:lumMod val="75000"/>
                    <a:lumOff val="25000"/>
                  </a:schemeClr>
                </a:solidFill>
                <a:effectLst/>
                <a:uLnTx/>
                <a:uFillTx/>
                <a:latin typeface="+mn-lt"/>
                <a:ea typeface="+mn-ea"/>
                <a:cs typeface="+mn-cs"/>
                <a:sym typeface="Symbol"/>
              </a:rPr>
              <a:t>+ </a:t>
            </a:r>
            <a:r>
              <a:rPr kumimoji="0" lang="en-US" sz="20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sym typeface="Symbol"/>
              </a:rPr>
              <a:t>(i.e. high</a:t>
            </a:r>
            <a:r>
              <a:rPr kumimoji="0" lang="en-US" sz="2000" b="0" i="0" u="none" strike="noStrike" kern="1200" cap="none" spc="0" normalizeH="0" noProof="0" dirty="0" smtClean="0">
                <a:ln>
                  <a:noFill/>
                </a:ln>
                <a:solidFill>
                  <a:schemeClr val="tx1">
                    <a:lumMod val="75000"/>
                    <a:lumOff val="25000"/>
                  </a:schemeClr>
                </a:solidFill>
                <a:effectLst/>
                <a:uLnTx/>
                <a:uFillTx/>
                <a:latin typeface="+mn-lt"/>
                <a:ea typeface="+mn-ea"/>
                <a:cs typeface="+mn-cs"/>
                <a:sym typeface="Symbol"/>
              </a:rPr>
              <a:t> </a:t>
            </a:r>
            <a:r>
              <a:rPr kumimoji="0" lang="en-US" sz="20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sym typeface="Symbol"/>
              </a:rPr>
              <a:t>pH)</a:t>
            </a:r>
            <a:endParaRPr kumimoji="0" lang="en-US" sz="2000" b="0" i="0" u="none" strike="noStrike" kern="1200" cap="none" spc="0" normalizeH="0" baseline="30000" noProof="0" dirty="0" smtClean="0">
              <a:ln>
                <a:noFill/>
              </a:ln>
              <a:solidFill>
                <a:schemeClr val="tx1">
                  <a:lumMod val="75000"/>
                  <a:lumOff val="25000"/>
                </a:schemeClr>
              </a:solidFill>
              <a:effectLst/>
              <a:uLnTx/>
              <a:uFillTx/>
              <a:latin typeface="+mn-lt"/>
              <a:ea typeface="+mn-ea"/>
              <a:cs typeface="+mn-cs"/>
            </a:endParaRPr>
          </a:p>
          <a:p>
            <a:pPr marL="457200" lvl="0" indent="-457200">
              <a:lnSpc>
                <a:spcPct val="90000"/>
              </a:lnSpc>
              <a:spcAft>
                <a:spcPts val="200"/>
              </a:spcAft>
              <a:buClr>
                <a:schemeClr val="accent1"/>
              </a:buClr>
              <a:buSzPct val="100000"/>
              <a:buFont typeface="+mj-lt"/>
              <a:buAutoNum type="arabicPeriod"/>
            </a:pPr>
            <a:r>
              <a:rPr lang="en-US" sz="2000" dirty="0" smtClean="0">
                <a:solidFill>
                  <a:schemeClr val="tx1">
                    <a:lumMod val="75000"/>
                    <a:lumOff val="25000"/>
                  </a:schemeClr>
                </a:solidFill>
                <a:sym typeface="Symbol"/>
              </a:rPr>
              <a:t> </a:t>
            </a:r>
            <a:r>
              <a:rPr kumimoji="0" lang="en-US" sz="20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Temperature</a:t>
            </a:r>
          </a:p>
          <a:p>
            <a:pPr marL="457200" lvl="0" indent="-457200">
              <a:lnSpc>
                <a:spcPct val="90000"/>
              </a:lnSpc>
              <a:spcAft>
                <a:spcPts val="200"/>
              </a:spcAft>
              <a:buClr>
                <a:schemeClr val="accent1"/>
              </a:buClr>
              <a:buSzPct val="100000"/>
              <a:buFont typeface="+mj-lt"/>
              <a:buAutoNum type="arabicPeriod"/>
            </a:pPr>
            <a:r>
              <a:rPr lang="en-US" sz="2000" dirty="0" smtClean="0">
                <a:solidFill>
                  <a:schemeClr val="tx1">
                    <a:lumMod val="75000"/>
                    <a:lumOff val="25000"/>
                  </a:schemeClr>
                </a:solidFill>
                <a:sym typeface="Symbol"/>
              </a:rPr>
              <a:t> </a:t>
            </a:r>
            <a:r>
              <a:rPr kumimoji="0" lang="en-US" sz="20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2,3-BPG</a:t>
            </a:r>
          </a:p>
          <a:p>
            <a:pPr marL="457200" marR="0" lvl="0" indent="-457200" algn="l" defTabSz="914400" rtl="0" eaLnBrk="1" fontAlgn="auto" latinLnBrk="0" hangingPunct="1">
              <a:lnSpc>
                <a:spcPct val="90000"/>
              </a:lnSpc>
              <a:spcBef>
                <a:spcPts val="0"/>
              </a:spcBef>
              <a:spcAft>
                <a:spcPts val="200"/>
              </a:spcAft>
              <a:buClr>
                <a:schemeClr val="accent1"/>
              </a:buClr>
              <a:buSzPct val="100000"/>
              <a:buFont typeface="+mj-lt"/>
              <a:buAutoNum type="arabicPeriod"/>
              <a:tabLst/>
              <a:defRPr/>
            </a:pPr>
            <a:r>
              <a:rPr kumimoji="0" lang="en-US" sz="20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Certain rare hemoglobin variants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Is shift to the right always beneficial?</a:t>
            </a:r>
            <a:endParaRPr lang="en-US" b="1" dirty="0">
              <a:solidFill>
                <a:srgbClr val="FF0000"/>
              </a:solidFill>
            </a:endParaRPr>
          </a:p>
        </p:txBody>
      </p:sp>
      <p:sp>
        <p:nvSpPr>
          <p:cNvPr id="3" name="Content Placeholder 2"/>
          <p:cNvSpPr>
            <a:spLocks noGrp="1"/>
          </p:cNvSpPr>
          <p:nvPr>
            <p:ph idx="1"/>
          </p:nvPr>
        </p:nvSpPr>
        <p:spPr/>
        <p:txBody>
          <a:bodyPr>
            <a:normAutofit/>
          </a:bodyPr>
          <a:lstStyle/>
          <a:p>
            <a:pPr>
              <a:buFont typeface="Wingdings" panose="05000000000000000000" pitchFamily="2" charset="2"/>
              <a:buChar char="Ø"/>
            </a:pPr>
            <a:r>
              <a:rPr lang="en-US" sz="2400" dirty="0" smtClean="0"/>
              <a:t>Not always</a:t>
            </a:r>
          </a:p>
          <a:p>
            <a:pPr>
              <a:buFont typeface="Wingdings" panose="05000000000000000000" pitchFamily="2" charset="2"/>
              <a:buChar char="Ø"/>
            </a:pPr>
            <a:r>
              <a:rPr lang="en-US" sz="2400" dirty="0" smtClean="0"/>
              <a:t>In fetal hemoglobin, hemoglobin F has a very high affinity to O2 </a:t>
            </a:r>
            <a:r>
              <a:rPr lang="en-US" sz="2400" dirty="0" smtClean="0">
                <a:sym typeface="Wingdings" pitchFamily="2" charset="2"/>
              </a:rPr>
              <a:t> the baby can extract oxygen from the mother’s circulation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Possible causes of tissue hypoxia</a:t>
            </a:r>
            <a:endParaRPr lang="en-US" b="1" dirty="0">
              <a:solidFill>
                <a:srgbClr val="FF0000"/>
              </a:solidFill>
            </a:endParaRPr>
          </a:p>
        </p:txBody>
      </p:sp>
      <p:sp>
        <p:nvSpPr>
          <p:cNvPr id="3" name="Content Placeholder 2"/>
          <p:cNvSpPr>
            <a:spLocks noGrp="1"/>
          </p:cNvSpPr>
          <p:nvPr>
            <p:ph idx="1"/>
          </p:nvPr>
        </p:nvSpPr>
        <p:spPr>
          <a:xfrm>
            <a:off x="0" y="1722120"/>
            <a:ext cx="6126480" cy="4500880"/>
          </a:xfrm>
        </p:spPr>
        <p:txBody>
          <a:bodyPr>
            <a:noAutofit/>
          </a:bodyPr>
          <a:lstStyle/>
          <a:p>
            <a:r>
              <a:rPr lang="en-US" sz="2800" dirty="0"/>
              <a:t>At the </a:t>
            </a:r>
            <a:r>
              <a:rPr lang="en-US" sz="2800" b="1" spc="-50" dirty="0">
                <a:solidFill>
                  <a:srgbClr val="FF0000"/>
                </a:solidFill>
                <a:latin typeface="+mj-lt"/>
                <a:ea typeface="+mj-ea"/>
                <a:cs typeface="+mj-cs"/>
              </a:rPr>
              <a:t>lung</a:t>
            </a:r>
            <a:r>
              <a:rPr lang="en-US" sz="2800" dirty="0"/>
              <a:t>:  hypoxic hypoxia</a:t>
            </a:r>
          </a:p>
          <a:p>
            <a:r>
              <a:rPr lang="en-US" sz="2800" dirty="0"/>
              <a:t>At the </a:t>
            </a:r>
            <a:r>
              <a:rPr lang="en-US" sz="2800" b="1" spc="-50" dirty="0">
                <a:solidFill>
                  <a:srgbClr val="FF0000"/>
                </a:solidFill>
                <a:latin typeface="+mj-lt"/>
                <a:ea typeface="+mj-ea"/>
                <a:cs typeface="+mj-cs"/>
              </a:rPr>
              <a:t>blood</a:t>
            </a:r>
            <a:r>
              <a:rPr lang="en-US" sz="2800" dirty="0"/>
              <a:t>:</a:t>
            </a:r>
          </a:p>
          <a:p>
            <a:pPr lvl="1"/>
            <a:r>
              <a:rPr lang="en-US" sz="2800" dirty="0"/>
              <a:t>Anemia (reduced # RBCs or </a:t>
            </a:r>
            <a:r>
              <a:rPr lang="en-US" sz="2800" dirty="0" err="1"/>
              <a:t>Hb</a:t>
            </a:r>
            <a:r>
              <a:rPr lang="en-US" sz="2800" dirty="0"/>
              <a:t>)</a:t>
            </a:r>
          </a:p>
          <a:p>
            <a:pPr lvl="1"/>
            <a:r>
              <a:rPr lang="en-US" sz="2800" dirty="0"/>
              <a:t>Carbon monoxide: left-shifted O</a:t>
            </a:r>
            <a:r>
              <a:rPr lang="en-US" sz="2800" baseline="-25000" dirty="0"/>
              <a:t>2</a:t>
            </a:r>
            <a:r>
              <a:rPr lang="en-US" sz="2800" dirty="0"/>
              <a:t>-Hb curve and decreased carrying capacity</a:t>
            </a:r>
          </a:p>
          <a:p>
            <a:pPr lvl="1"/>
            <a:r>
              <a:rPr lang="en-US" sz="2800" dirty="0" smtClean="0"/>
              <a:t>Hypoxemia</a:t>
            </a:r>
          </a:p>
          <a:p>
            <a:pPr lvl="1"/>
            <a:r>
              <a:rPr lang="en-US" sz="2800" dirty="0" smtClean="0"/>
              <a:t>Abnormal hemoglobin (</a:t>
            </a:r>
            <a:r>
              <a:rPr lang="en-US" sz="2800" dirty="0"/>
              <a:t>thalassemia)</a:t>
            </a:r>
          </a:p>
          <a:p>
            <a:r>
              <a:rPr lang="en-US" sz="2800" b="1" spc="-50" dirty="0">
                <a:solidFill>
                  <a:srgbClr val="FF0000"/>
                </a:solidFill>
                <a:latin typeface="+mj-lt"/>
                <a:ea typeface="+mj-ea"/>
                <a:cs typeface="+mj-cs"/>
              </a:rPr>
              <a:t>Perfusion-related</a:t>
            </a:r>
            <a:r>
              <a:rPr lang="en-US" sz="2800" dirty="0"/>
              <a:t> (stagnant hypoxia</a:t>
            </a:r>
            <a:r>
              <a:rPr lang="en-US" sz="2800" dirty="0" smtClean="0"/>
              <a:t>)</a:t>
            </a:r>
            <a:r>
              <a:rPr lang="en-US" sz="2800" dirty="0"/>
              <a:t> (e.g. because of reduced COP or vasoconstriction</a:t>
            </a:r>
            <a:r>
              <a:rPr lang="en-US" sz="2800" dirty="0" smtClean="0"/>
              <a:t>)</a:t>
            </a:r>
            <a:endParaRPr lang="en-US" sz="2800" dirty="0"/>
          </a:p>
        </p:txBody>
      </p:sp>
      <p:sp>
        <p:nvSpPr>
          <p:cNvPr id="5" name="Content Placeholder 2"/>
          <p:cNvSpPr txBox="1">
            <a:spLocks/>
          </p:cNvSpPr>
          <p:nvPr/>
        </p:nvSpPr>
        <p:spPr>
          <a:xfrm>
            <a:off x="6241826" y="1737360"/>
            <a:ext cx="5950174" cy="4485640"/>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en-US" sz="2800" b="1" spc="-50" dirty="0">
                <a:solidFill>
                  <a:srgbClr val="FF0000"/>
                </a:solidFill>
                <a:latin typeface="+mj-lt"/>
                <a:ea typeface="+mj-ea"/>
                <a:cs typeface="+mj-cs"/>
              </a:rPr>
              <a:t>Tissue</a:t>
            </a:r>
            <a:r>
              <a:rPr lang="en-US" sz="2800" dirty="0" smtClean="0"/>
              <a:t> level</a:t>
            </a:r>
          </a:p>
          <a:p>
            <a:pPr lvl="1"/>
            <a:r>
              <a:rPr lang="en-US" sz="2800" dirty="0" smtClean="0"/>
              <a:t>Metabolic disorders</a:t>
            </a:r>
          </a:p>
          <a:p>
            <a:pPr lvl="1"/>
            <a:r>
              <a:rPr lang="en-US" sz="2800" dirty="0" smtClean="0"/>
              <a:t>Poisons</a:t>
            </a:r>
          </a:p>
          <a:p>
            <a:pPr lvl="2"/>
            <a:r>
              <a:rPr lang="en-US" sz="2800" dirty="0" smtClean="0"/>
              <a:t>Cyanide:  inhibits oxidative phosphorylation</a:t>
            </a:r>
          </a:p>
          <a:p>
            <a:pPr lvl="2"/>
            <a:r>
              <a:rPr lang="en-US" sz="2800" dirty="0" err="1" smtClean="0"/>
              <a:t>Dinitrophenol</a:t>
            </a:r>
            <a:r>
              <a:rPr lang="en-US" sz="2800" dirty="0" smtClean="0"/>
              <a:t>:  uncouples oxidative  phosphorylation</a:t>
            </a:r>
          </a:p>
          <a:p>
            <a:pPr lvl="2"/>
            <a:r>
              <a:rPr lang="en-US" sz="2800" dirty="0" smtClean="0"/>
              <a:t>Carbon monoxide (cytochrome binding): prevents electron transfer to oxygen</a:t>
            </a:r>
            <a:endParaRPr lang="en-US" sz="2800" dirty="0"/>
          </a:p>
        </p:txBody>
      </p:sp>
      <p:cxnSp>
        <p:nvCxnSpPr>
          <p:cNvPr id="7" name="Straight Connector 6"/>
          <p:cNvCxnSpPr>
            <a:stCxn id="2" idx="2"/>
          </p:cNvCxnSpPr>
          <p:nvPr/>
        </p:nvCxnSpPr>
        <p:spPr>
          <a:xfrm>
            <a:off x="6126480" y="1737360"/>
            <a:ext cx="0" cy="4485640"/>
          </a:xfrm>
          <a:prstGeom prst="line">
            <a:avLst/>
          </a:prstGeom>
        </p:spPr>
        <p:style>
          <a:lnRef idx="1">
            <a:schemeClr val="accent1"/>
          </a:lnRef>
          <a:fillRef idx="0">
            <a:schemeClr val="accent1"/>
          </a:fillRef>
          <a:effectRef idx="0">
            <a:schemeClr val="accent1"/>
          </a:effectRef>
          <a:fontRef idx="minor">
            <a:schemeClr val="tx1"/>
          </a:fontRef>
        </p:style>
      </p:cxnSp>
      <p:grpSp>
        <p:nvGrpSpPr>
          <p:cNvPr id="8" name="Group 16"/>
          <p:cNvGrpSpPr>
            <a:grpSpLocks/>
          </p:cNvGrpSpPr>
          <p:nvPr/>
        </p:nvGrpSpPr>
        <p:grpSpPr bwMode="auto">
          <a:xfrm>
            <a:off x="10203973" y="711200"/>
            <a:ext cx="1903413" cy="2844800"/>
            <a:chOff x="4285" y="2451"/>
            <a:chExt cx="1199" cy="1792"/>
          </a:xfrm>
        </p:grpSpPr>
        <p:sp>
          <p:nvSpPr>
            <p:cNvPr id="9" name="Freeform 17"/>
            <p:cNvSpPr>
              <a:spLocks/>
            </p:cNvSpPr>
            <p:nvPr/>
          </p:nvSpPr>
          <p:spPr bwMode="auto">
            <a:xfrm>
              <a:off x="4949" y="2501"/>
              <a:ext cx="81" cy="143"/>
            </a:xfrm>
            <a:custGeom>
              <a:avLst/>
              <a:gdLst>
                <a:gd name="T0" fmla="*/ 39 w 81"/>
                <a:gd name="T1" fmla="*/ 142 h 143"/>
                <a:gd name="T2" fmla="*/ 48 w 81"/>
                <a:gd name="T3" fmla="*/ 141 h 143"/>
                <a:gd name="T4" fmla="*/ 54 w 81"/>
                <a:gd name="T5" fmla="*/ 137 h 143"/>
                <a:gd name="T6" fmla="*/ 63 w 81"/>
                <a:gd name="T7" fmla="*/ 130 h 143"/>
                <a:gd name="T8" fmla="*/ 68 w 81"/>
                <a:gd name="T9" fmla="*/ 122 h 143"/>
                <a:gd name="T10" fmla="*/ 76 w 81"/>
                <a:gd name="T11" fmla="*/ 98 h 143"/>
                <a:gd name="T12" fmla="*/ 80 w 81"/>
                <a:gd name="T13" fmla="*/ 71 h 143"/>
                <a:gd name="T14" fmla="*/ 78 w 81"/>
                <a:gd name="T15" fmla="*/ 56 h 143"/>
                <a:gd name="T16" fmla="*/ 76 w 81"/>
                <a:gd name="T17" fmla="*/ 43 h 143"/>
                <a:gd name="T18" fmla="*/ 73 w 81"/>
                <a:gd name="T19" fmla="*/ 31 h 143"/>
                <a:gd name="T20" fmla="*/ 68 w 81"/>
                <a:gd name="T21" fmla="*/ 21 h 143"/>
                <a:gd name="T22" fmla="*/ 63 w 81"/>
                <a:gd name="T23" fmla="*/ 12 h 143"/>
                <a:gd name="T24" fmla="*/ 54 w 81"/>
                <a:gd name="T25" fmla="*/ 5 h 143"/>
                <a:gd name="T26" fmla="*/ 48 w 81"/>
                <a:gd name="T27" fmla="*/ 2 h 143"/>
                <a:gd name="T28" fmla="*/ 39 w 81"/>
                <a:gd name="T29" fmla="*/ 0 h 143"/>
                <a:gd name="T30" fmla="*/ 31 w 81"/>
                <a:gd name="T31" fmla="*/ 2 h 143"/>
                <a:gd name="T32" fmla="*/ 24 w 81"/>
                <a:gd name="T33" fmla="*/ 5 h 143"/>
                <a:gd name="T34" fmla="*/ 12 w 81"/>
                <a:gd name="T35" fmla="*/ 21 h 143"/>
                <a:gd name="T36" fmla="*/ 2 w 81"/>
                <a:gd name="T37" fmla="*/ 43 h 143"/>
                <a:gd name="T38" fmla="*/ 0 w 81"/>
                <a:gd name="T39" fmla="*/ 71 h 143"/>
                <a:gd name="T40" fmla="*/ 2 w 81"/>
                <a:gd name="T41" fmla="*/ 98 h 143"/>
                <a:gd name="T42" fmla="*/ 12 w 81"/>
                <a:gd name="T43" fmla="*/ 122 h 143"/>
                <a:gd name="T44" fmla="*/ 24 w 81"/>
                <a:gd name="T45" fmla="*/ 137 h 143"/>
                <a:gd name="T46" fmla="*/ 31 w 81"/>
                <a:gd name="T47" fmla="*/ 141 h 143"/>
                <a:gd name="T48" fmla="*/ 39 w 81"/>
                <a:gd name="T49" fmla="*/ 142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1" h="143">
                  <a:moveTo>
                    <a:pt x="39" y="142"/>
                  </a:moveTo>
                  <a:lnTo>
                    <a:pt x="48" y="141"/>
                  </a:lnTo>
                  <a:lnTo>
                    <a:pt x="54" y="137"/>
                  </a:lnTo>
                  <a:lnTo>
                    <a:pt x="63" y="130"/>
                  </a:lnTo>
                  <a:lnTo>
                    <a:pt x="68" y="122"/>
                  </a:lnTo>
                  <a:lnTo>
                    <a:pt x="76" y="98"/>
                  </a:lnTo>
                  <a:lnTo>
                    <a:pt x="80" y="71"/>
                  </a:lnTo>
                  <a:lnTo>
                    <a:pt x="78" y="56"/>
                  </a:lnTo>
                  <a:lnTo>
                    <a:pt x="76" y="43"/>
                  </a:lnTo>
                  <a:lnTo>
                    <a:pt x="73" y="31"/>
                  </a:lnTo>
                  <a:lnTo>
                    <a:pt x="68" y="21"/>
                  </a:lnTo>
                  <a:lnTo>
                    <a:pt x="63" y="12"/>
                  </a:lnTo>
                  <a:lnTo>
                    <a:pt x="54" y="5"/>
                  </a:lnTo>
                  <a:lnTo>
                    <a:pt x="48" y="2"/>
                  </a:lnTo>
                  <a:lnTo>
                    <a:pt x="39" y="0"/>
                  </a:lnTo>
                  <a:lnTo>
                    <a:pt x="31" y="2"/>
                  </a:lnTo>
                  <a:lnTo>
                    <a:pt x="24" y="5"/>
                  </a:lnTo>
                  <a:lnTo>
                    <a:pt x="12" y="21"/>
                  </a:lnTo>
                  <a:lnTo>
                    <a:pt x="2" y="43"/>
                  </a:lnTo>
                  <a:lnTo>
                    <a:pt x="0" y="71"/>
                  </a:lnTo>
                  <a:lnTo>
                    <a:pt x="2" y="98"/>
                  </a:lnTo>
                  <a:lnTo>
                    <a:pt x="12" y="122"/>
                  </a:lnTo>
                  <a:lnTo>
                    <a:pt x="24" y="137"/>
                  </a:lnTo>
                  <a:lnTo>
                    <a:pt x="31" y="141"/>
                  </a:lnTo>
                  <a:lnTo>
                    <a:pt x="39" y="142"/>
                  </a:lnTo>
                </a:path>
              </a:pathLst>
            </a:custGeom>
            <a:solidFill>
              <a:srgbClr val="FFFFFF"/>
            </a:solidFill>
            <a:ln w="12700" cap="rnd" cmpd="sng">
              <a:solidFill>
                <a:srgbClr val="FFFFFF"/>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 name="Freeform 18"/>
            <p:cNvSpPr>
              <a:spLocks/>
            </p:cNvSpPr>
            <p:nvPr/>
          </p:nvSpPr>
          <p:spPr bwMode="auto">
            <a:xfrm>
              <a:off x="4949" y="2501"/>
              <a:ext cx="81" cy="143"/>
            </a:xfrm>
            <a:custGeom>
              <a:avLst/>
              <a:gdLst>
                <a:gd name="T0" fmla="*/ 39 w 81"/>
                <a:gd name="T1" fmla="*/ 142 h 143"/>
                <a:gd name="T2" fmla="*/ 48 w 81"/>
                <a:gd name="T3" fmla="*/ 141 h 143"/>
                <a:gd name="T4" fmla="*/ 54 w 81"/>
                <a:gd name="T5" fmla="*/ 137 h 143"/>
                <a:gd name="T6" fmla="*/ 63 w 81"/>
                <a:gd name="T7" fmla="*/ 130 h 143"/>
                <a:gd name="T8" fmla="*/ 68 w 81"/>
                <a:gd name="T9" fmla="*/ 122 h 143"/>
                <a:gd name="T10" fmla="*/ 76 w 81"/>
                <a:gd name="T11" fmla="*/ 98 h 143"/>
                <a:gd name="T12" fmla="*/ 80 w 81"/>
                <a:gd name="T13" fmla="*/ 71 h 143"/>
                <a:gd name="T14" fmla="*/ 78 w 81"/>
                <a:gd name="T15" fmla="*/ 56 h 143"/>
                <a:gd name="T16" fmla="*/ 76 w 81"/>
                <a:gd name="T17" fmla="*/ 43 h 143"/>
                <a:gd name="T18" fmla="*/ 73 w 81"/>
                <a:gd name="T19" fmla="*/ 31 h 143"/>
                <a:gd name="T20" fmla="*/ 68 w 81"/>
                <a:gd name="T21" fmla="*/ 21 h 143"/>
                <a:gd name="T22" fmla="*/ 63 w 81"/>
                <a:gd name="T23" fmla="*/ 12 h 143"/>
                <a:gd name="T24" fmla="*/ 54 w 81"/>
                <a:gd name="T25" fmla="*/ 5 h 143"/>
                <a:gd name="T26" fmla="*/ 48 w 81"/>
                <a:gd name="T27" fmla="*/ 2 h 143"/>
                <a:gd name="T28" fmla="*/ 39 w 81"/>
                <a:gd name="T29" fmla="*/ 0 h 143"/>
                <a:gd name="T30" fmla="*/ 31 w 81"/>
                <a:gd name="T31" fmla="*/ 2 h 143"/>
                <a:gd name="T32" fmla="*/ 24 w 81"/>
                <a:gd name="T33" fmla="*/ 5 h 143"/>
                <a:gd name="T34" fmla="*/ 12 w 81"/>
                <a:gd name="T35" fmla="*/ 21 h 143"/>
                <a:gd name="T36" fmla="*/ 2 w 81"/>
                <a:gd name="T37" fmla="*/ 43 h 143"/>
                <a:gd name="T38" fmla="*/ 0 w 81"/>
                <a:gd name="T39" fmla="*/ 71 h 143"/>
                <a:gd name="T40" fmla="*/ 2 w 81"/>
                <a:gd name="T41" fmla="*/ 98 h 143"/>
                <a:gd name="T42" fmla="*/ 12 w 81"/>
                <a:gd name="T43" fmla="*/ 122 h 143"/>
                <a:gd name="T44" fmla="*/ 24 w 81"/>
                <a:gd name="T45" fmla="*/ 137 h 143"/>
                <a:gd name="T46" fmla="*/ 31 w 81"/>
                <a:gd name="T47" fmla="*/ 141 h 143"/>
                <a:gd name="T48" fmla="*/ 39 w 81"/>
                <a:gd name="T49" fmla="*/ 142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1" h="143">
                  <a:moveTo>
                    <a:pt x="39" y="142"/>
                  </a:moveTo>
                  <a:lnTo>
                    <a:pt x="48" y="141"/>
                  </a:lnTo>
                  <a:lnTo>
                    <a:pt x="54" y="137"/>
                  </a:lnTo>
                  <a:lnTo>
                    <a:pt x="63" y="130"/>
                  </a:lnTo>
                  <a:lnTo>
                    <a:pt x="68" y="122"/>
                  </a:lnTo>
                  <a:lnTo>
                    <a:pt x="76" y="98"/>
                  </a:lnTo>
                  <a:lnTo>
                    <a:pt x="80" y="71"/>
                  </a:lnTo>
                  <a:lnTo>
                    <a:pt x="78" y="56"/>
                  </a:lnTo>
                  <a:lnTo>
                    <a:pt x="76" y="43"/>
                  </a:lnTo>
                  <a:lnTo>
                    <a:pt x="73" y="31"/>
                  </a:lnTo>
                  <a:lnTo>
                    <a:pt x="68" y="21"/>
                  </a:lnTo>
                  <a:lnTo>
                    <a:pt x="63" y="12"/>
                  </a:lnTo>
                  <a:lnTo>
                    <a:pt x="54" y="5"/>
                  </a:lnTo>
                  <a:lnTo>
                    <a:pt x="48" y="2"/>
                  </a:lnTo>
                  <a:lnTo>
                    <a:pt x="39" y="0"/>
                  </a:lnTo>
                  <a:lnTo>
                    <a:pt x="31" y="2"/>
                  </a:lnTo>
                  <a:lnTo>
                    <a:pt x="24" y="5"/>
                  </a:lnTo>
                  <a:lnTo>
                    <a:pt x="12" y="21"/>
                  </a:lnTo>
                  <a:lnTo>
                    <a:pt x="2" y="43"/>
                  </a:lnTo>
                  <a:lnTo>
                    <a:pt x="0" y="71"/>
                  </a:lnTo>
                  <a:lnTo>
                    <a:pt x="2" y="98"/>
                  </a:lnTo>
                  <a:lnTo>
                    <a:pt x="12" y="122"/>
                  </a:lnTo>
                  <a:lnTo>
                    <a:pt x="24" y="137"/>
                  </a:lnTo>
                  <a:lnTo>
                    <a:pt x="31" y="141"/>
                  </a:lnTo>
                  <a:lnTo>
                    <a:pt x="39" y="142"/>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 name="Freeform 19"/>
            <p:cNvSpPr>
              <a:spLocks/>
            </p:cNvSpPr>
            <p:nvPr/>
          </p:nvSpPr>
          <p:spPr bwMode="auto">
            <a:xfrm>
              <a:off x="4885" y="4166"/>
              <a:ext cx="219" cy="74"/>
            </a:xfrm>
            <a:custGeom>
              <a:avLst/>
              <a:gdLst>
                <a:gd name="T0" fmla="*/ 203 w 219"/>
                <a:gd name="T1" fmla="*/ 2 h 74"/>
                <a:gd name="T2" fmla="*/ 218 w 219"/>
                <a:gd name="T3" fmla="*/ 73 h 74"/>
                <a:gd name="T4" fmla="*/ 0 w 219"/>
                <a:gd name="T5" fmla="*/ 66 h 74"/>
                <a:gd name="T6" fmla="*/ 5 w 219"/>
                <a:gd name="T7" fmla="*/ 42 h 74"/>
                <a:gd name="T8" fmla="*/ 17 w 219"/>
                <a:gd name="T9" fmla="*/ 24 h 74"/>
                <a:gd name="T10" fmla="*/ 34 w 219"/>
                <a:gd name="T11" fmla="*/ 12 h 74"/>
                <a:gd name="T12" fmla="*/ 54 w 219"/>
                <a:gd name="T13" fmla="*/ 5 h 74"/>
                <a:gd name="T14" fmla="*/ 73 w 219"/>
                <a:gd name="T15" fmla="*/ 0 h 74"/>
                <a:gd name="T16" fmla="*/ 90 w 219"/>
                <a:gd name="T17" fmla="*/ 0 h 74"/>
                <a:gd name="T18" fmla="*/ 105 w 219"/>
                <a:gd name="T19" fmla="*/ 0 h 74"/>
                <a:gd name="T20" fmla="*/ 203 w 219"/>
                <a:gd name="T21" fmla="*/ 2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9" h="74">
                  <a:moveTo>
                    <a:pt x="203" y="2"/>
                  </a:moveTo>
                  <a:lnTo>
                    <a:pt x="218" y="73"/>
                  </a:lnTo>
                  <a:lnTo>
                    <a:pt x="0" y="66"/>
                  </a:lnTo>
                  <a:lnTo>
                    <a:pt x="5" y="42"/>
                  </a:lnTo>
                  <a:lnTo>
                    <a:pt x="17" y="24"/>
                  </a:lnTo>
                  <a:lnTo>
                    <a:pt x="34" y="12"/>
                  </a:lnTo>
                  <a:lnTo>
                    <a:pt x="54" y="5"/>
                  </a:lnTo>
                  <a:lnTo>
                    <a:pt x="73" y="0"/>
                  </a:lnTo>
                  <a:lnTo>
                    <a:pt x="90" y="0"/>
                  </a:lnTo>
                  <a:lnTo>
                    <a:pt x="105" y="0"/>
                  </a:lnTo>
                  <a:lnTo>
                    <a:pt x="203" y="2"/>
                  </a:lnTo>
                </a:path>
              </a:pathLst>
            </a:custGeom>
            <a:solidFill>
              <a:srgbClr val="B24C00"/>
            </a:solidFill>
            <a:ln w="12700" cap="rnd" cmpd="sng">
              <a:solidFill>
                <a:srgbClr val="B24C00"/>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 name="Freeform 20"/>
            <p:cNvSpPr>
              <a:spLocks/>
            </p:cNvSpPr>
            <p:nvPr/>
          </p:nvSpPr>
          <p:spPr bwMode="auto">
            <a:xfrm>
              <a:off x="4885" y="4166"/>
              <a:ext cx="219" cy="74"/>
            </a:xfrm>
            <a:custGeom>
              <a:avLst/>
              <a:gdLst>
                <a:gd name="T0" fmla="*/ 203 w 219"/>
                <a:gd name="T1" fmla="*/ 2 h 74"/>
                <a:gd name="T2" fmla="*/ 218 w 219"/>
                <a:gd name="T3" fmla="*/ 73 h 74"/>
                <a:gd name="T4" fmla="*/ 0 w 219"/>
                <a:gd name="T5" fmla="*/ 66 h 74"/>
                <a:gd name="T6" fmla="*/ 5 w 219"/>
                <a:gd name="T7" fmla="*/ 42 h 74"/>
                <a:gd name="T8" fmla="*/ 17 w 219"/>
                <a:gd name="T9" fmla="*/ 24 h 74"/>
                <a:gd name="T10" fmla="*/ 34 w 219"/>
                <a:gd name="T11" fmla="*/ 12 h 74"/>
                <a:gd name="T12" fmla="*/ 54 w 219"/>
                <a:gd name="T13" fmla="*/ 5 h 74"/>
                <a:gd name="T14" fmla="*/ 73 w 219"/>
                <a:gd name="T15" fmla="*/ 0 h 74"/>
                <a:gd name="T16" fmla="*/ 90 w 219"/>
                <a:gd name="T17" fmla="*/ 0 h 74"/>
                <a:gd name="T18" fmla="*/ 105 w 219"/>
                <a:gd name="T19"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9" h="74">
                  <a:moveTo>
                    <a:pt x="203" y="2"/>
                  </a:moveTo>
                  <a:lnTo>
                    <a:pt x="218" y="73"/>
                  </a:lnTo>
                  <a:lnTo>
                    <a:pt x="0" y="66"/>
                  </a:lnTo>
                  <a:lnTo>
                    <a:pt x="5" y="42"/>
                  </a:lnTo>
                  <a:lnTo>
                    <a:pt x="17" y="24"/>
                  </a:lnTo>
                  <a:lnTo>
                    <a:pt x="34" y="12"/>
                  </a:lnTo>
                  <a:lnTo>
                    <a:pt x="54" y="5"/>
                  </a:lnTo>
                  <a:lnTo>
                    <a:pt x="73" y="0"/>
                  </a:lnTo>
                  <a:lnTo>
                    <a:pt x="90" y="0"/>
                  </a:lnTo>
                  <a:lnTo>
                    <a:pt x="105" y="0"/>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 name="Freeform 21"/>
            <p:cNvSpPr>
              <a:spLocks/>
            </p:cNvSpPr>
            <p:nvPr/>
          </p:nvSpPr>
          <p:spPr bwMode="auto">
            <a:xfrm>
              <a:off x="4985" y="3983"/>
              <a:ext cx="224" cy="203"/>
            </a:xfrm>
            <a:custGeom>
              <a:avLst/>
              <a:gdLst>
                <a:gd name="T0" fmla="*/ 0 w 224"/>
                <a:gd name="T1" fmla="*/ 7 h 203"/>
                <a:gd name="T2" fmla="*/ 3 w 224"/>
                <a:gd name="T3" fmla="*/ 181 h 203"/>
                <a:gd name="T4" fmla="*/ 15 w 224"/>
                <a:gd name="T5" fmla="*/ 186 h 203"/>
                <a:gd name="T6" fmla="*/ 42 w 224"/>
                <a:gd name="T7" fmla="*/ 191 h 203"/>
                <a:gd name="T8" fmla="*/ 59 w 224"/>
                <a:gd name="T9" fmla="*/ 195 h 203"/>
                <a:gd name="T10" fmla="*/ 74 w 224"/>
                <a:gd name="T11" fmla="*/ 195 h 203"/>
                <a:gd name="T12" fmla="*/ 90 w 224"/>
                <a:gd name="T13" fmla="*/ 191 h 203"/>
                <a:gd name="T14" fmla="*/ 101 w 224"/>
                <a:gd name="T15" fmla="*/ 185 h 203"/>
                <a:gd name="T16" fmla="*/ 113 w 224"/>
                <a:gd name="T17" fmla="*/ 191 h 203"/>
                <a:gd name="T18" fmla="*/ 139 w 224"/>
                <a:gd name="T19" fmla="*/ 200 h 203"/>
                <a:gd name="T20" fmla="*/ 154 w 224"/>
                <a:gd name="T21" fmla="*/ 202 h 203"/>
                <a:gd name="T22" fmla="*/ 171 w 224"/>
                <a:gd name="T23" fmla="*/ 202 h 203"/>
                <a:gd name="T24" fmla="*/ 186 w 224"/>
                <a:gd name="T25" fmla="*/ 198 h 203"/>
                <a:gd name="T26" fmla="*/ 200 w 224"/>
                <a:gd name="T27" fmla="*/ 188 h 203"/>
                <a:gd name="T28" fmla="*/ 223 w 224"/>
                <a:gd name="T29" fmla="*/ 0 h 203"/>
                <a:gd name="T30" fmla="*/ 0 w 224"/>
                <a:gd name="T31" fmla="*/ 7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4" h="203">
                  <a:moveTo>
                    <a:pt x="0" y="7"/>
                  </a:moveTo>
                  <a:lnTo>
                    <a:pt x="3" y="181"/>
                  </a:lnTo>
                  <a:lnTo>
                    <a:pt x="15" y="186"/>
                  </a:lnTo>
                  <a:lnTo>
                    <a:pt x="42" y="191"/>
                  </a:lnTo>
                  <a:lnTo>
                    <a:pt x="59" y="195"/>
                  </a:lnTo>
                  <a:lnTo>
                    <a:pt x="74" y="195"/>
                  </a:lnTo>
                  <a:lnTo>
                    <a:pt x="90" y="191"/>
                  </a:lnTo>
                  <a:lnTo>
                    <a:pt x="101" y="185"/>
                  </a:lnTo>
                  <a:lnTo>
                    <a:pt x="113" y="191"/>
                  </a:lnTo>
                  <a:lnTo>
                    <a:pt x="139" y="200"/>
                  </a:lnTo>
                  <a:lnTo>
                    <a:pt x="154" y="202"/>
                  </a:lnTo>
                  <a:lnTo>
                    <a:pt x="171" y="202"/>
                  </a:lnTo>
                  <a:lnTo>
                    <a:pt x="186" y="198"/>
                  </a:lnTo>
                  <a:lnTo>
                    <a:pt x="200" y="188"/>
                  </a:lnTo>
                  <a:lnTo>
                    <a:pt x="223" y="0"/>
                  </a:lnTo>
                  <a:lnTo>
                    <a:pt x="0" y="7"/>
                  </a:lnTo>
                </a:path>
              </a:pathLst>
            </a:custGeom>
            <a:solidFill>
              <a:srgbClr val="B24C00"/>
            </a:solidFill>
            <a:ln w="12700" cap="rnd" cmpd="sng">
              <a:solidFill>
                <a:srgbClr val="B24C00"/>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 name="Freeform 22"/>
            <p:cNvSpPr>
              <a:spLocks/>
            </p:cNvSpPr>
            <p:nvPr/>
          </p:nvSpPr>
          <p:spPr bwMode="auto">
            <a:xfrm>
              <a:off x="4985" y="3983"/>
              <a:ext cx="224" cy="203"/>
            </a:xfrm>
            <a:custGeom>
              <a:avLst/>
              <a:gdLst>
                <a:gd name="T0" fmla="*/ 0 w 224"/>
                <a:gd name="T1" fmla="*/ 7 h 203"/>
                <a:gd name="T2" fmla="*/ 3 w 224"/>
                <a:gd name="T3" fmla="*/ 181 h 203"/>
                <a:gd name="T4" fmla="*/ 15 w 224"/>
                <a:gd name="T5" fmla="*/ 186 h 203"/>
                <a:gd name="T6" fmla="*/ 42 w 224"/>
                <a:gd name="T7" fmla="*/ 191 h 203"/>
                <a:gd name="T8" fmla="*/ 59 w 224"/>
                <a:gd name="T9" fmla="*/ 195 h 203"/>
                <a:gd name="T10" fmla="*/ 74 w 224"/>
                <a:gd name="T11" fmla="*/ 195 h 203"/>
                <a:gd name="T12" fmla="*/ 90 w 224"/>
                <a:gd name="T13" fmla="*/ 191 h 203"/>
                <a:gd name="T14" fmla="*/ 101 w 224"/>
                <a:gd name="T15" fmla="*/ 185 h 203"/>
                <a:gd name="T16" fmla="*/ 113 w 224"/>
                <a:gd name="T17" fmla="*/ 191 h 203"/>
                <a:gd name="T18" fmla="*/ 139 w 224"/>
                <a:gd name="T19" fmla="*/ 200 h 203"/>
                <a:gd name="T20" fmla="*/ 154 w 224"/>
                <a:gd name="T21" fmla="*/ 202 h 203"/>
                <a:gd name="T22" fmla="*/ 171 w 224"/>
                <a:gd name="T23" fmla="*/ 202 h 203"/>
                <a:gd name="T24" fmla="*/ 186 w 224"/>
                <a:gd name="T25" fmla="*/ 198 h 203"/>
                <a:gd name="T26" fmla="*/ 200 w 224"/>
                <a:gd name="T27" fmla="*/ 188 h 203"/>
                <a:gd name="T28" fmla="*/ 223 w 224"/>
                <a:gd name="T29" fmla="*/ 0 h 203"/>
                <a:gd name="T30" fmla="*/ 0 w 224"/>
                <a:gd name="T31" fmla="*/ 7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4" h="203">
                  <a:moveTo>
                    <a:pt x="0" y="7"/>
                  </a:moveTo>
                  <a:lnTo>
                    <a:pt x="3" y="181"/>
                  </a:lnTo>
                  <a:lnTo>
                    <a:pt x="15" y="186"/>
                  </a:lnTo>
                  <a:lnTo>
                    <a:pt x="42" y="191"/>
                  </a:lnTo>
                  <a:lnTo>
                    <a:pt x="59" y="195"/>
                  </a:lnTo>
                  <a:lnTo>
                    <a:pt x="74" y="195"/>
                  </a:lnTo>
                  <a:lnTo>
                    <a:pt x="90" y="191"/>
                  </a:lnTo>
                  <a:lnTo>
                    <a:pt x="101" y="185"/>
                  </a:lnTo>
                  <a:lnTo>
                    <a:pt x="113" y="191"/>
                  </a:lnTo>
                  <a:lnTo>
                    <a:pt x="139" y="200"/>
                  </a:lnTo>
                  <a:lnTo>
                    <a:pt x="154" y="202"/>
                  </a:lnTo>
                  <a:lnTo>
                    <a:pt x="171" y="202"/>
                  </a:lnTo>
                  <a:lnTo>
                    <a:pt x="186" y="198"/>
                  </a:lnTo>
                  <a:lnTo>
                    <a:pt x="200" y="188"/>
                  </a:lnTo>
                  <a:lnTo>
                    <a:pt x="223" y="0"/>
                  </a:lnTo>
                  <a:lnTo>
                    <a:pt x="0" y="7"/>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 name="Line 23"/>
            <p:cNvSpPr>
              <a:spLocks noChangeShapeType="1"/>
            </p:cNvSpPr>
            <p:nvPr/>
          </p:nvSpPr>
          <p:spPr bwMode="auto">
            <a:xfrm flipH="1">
              <a:off x="5088" y="4000"/>
              <a:ext cx="3" cy="169"/>
            </a:xfrm>
            <a:prstGeom prst="line">
              <a:avLst/>
            </a:prstGeom>
            <a:noFill/>
            <a:ln w="12700">
              <a:solidFill>
                <a:srgbClr val="666666"/>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 name="Line 24"/>
            <p:cNvSpPr>
              <a:spLocks noChangeShapeType="1"/>
            </p:cNvSpPr>
            <p:nvPr/>
          </p:nvSpPr>
          <p:spPr bwMode="auto">
            <a:xfrm flipH="1">
              <a:off x="5088" y="4000"/>
              <a:ext cx="3" cy="16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 name="Freeform 25"/>
            <p:cNvSpPr>
              <a:spLocks/>
            </p:cNvSpPr>
            <p:nvPr/>
          </p:nvSpPr>
          <p:spPr bwMode="auto">
            <a:xfrm>
              <a:off x="4985" y="4168"/>
              <a:ext cx="219" cy="75"/>
            </a:xfrm>
            <a:custGeom>
              <a:avLst/>
              <a:gdLst>
                <a:gd name="T0" fmla="*/ 203 w 219"/>
                <a:gd name="T1" fmla="*/ 3 h 75"/>
                <a:gd name="T2" fmla="*/ 218 w 219"/>
                <a:gd name="T3" fmla="*/ 74 h 75"/>
                <a:gd name="T4" fmla="*/ 0 w 219"/>
                <a:gd name="T5" fmla="*/ 67 h 75"/>
                <a:gd name="T6" fmla="*/ 7 w 219"/>
                <a:gd name="T7" fmla="*/ 44 h 75"/>
                <a:gd name="T8" fmla="*/ 18 w 219"/>
                <a:gd name="T9" fmla="*/ 25 h 75"/>
                <a:gd name="T10" fmla="*/ 35 w 219"/>
                <a:gd name="T11" fmla="*/ 13 h 75"/>
                <a:gd name="T12" fmla="*/ 54 w 219"/>
                <a:gd name="T13" fmla="*/ 6 h 75"/>
                <a:gd name="T14" fmla="*/ 74 w 219"/>
                <a:gd name="T15" fmla="*/ 1 h 75"/>
                <a:gd name="T16" fmla="*/ 90 w 219"/>
                <a:gd name="T17" fmla="*/ 0 h 75"/>
                <a:gd name="T18" fmla="*/ 106 w 219"/>
                <a:gd name="T19" fmla="*/ 0 h 75"/>
                <a:gd name="T20" fmla="*/ 203 w 219"/>
                <a:gd name="T21"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9" h="75">
                  <a:moveTo>
                    <a:pt x="203" y="3"/>
                  </a:moveTo>
                  <a:lnTo>
                    <a:pt x="218" y="74"/>
                  </a:lnTo>
                  <a:lnTo>
                    <a:pt x="0" y="67"/>
                  </a:lnTo>
                  <a:lnTo>
                    <a:pt x="7" y="44"/>
                  </a:lnTo>
                  <a:lnTo>
                    <a:pt x="18" y="25"/>
                  </a:lnTo>
                  <a:lnTo>
                    <a:pt x="35" y="13"/>
                  </a:lnTo>
                  <a:lnTo>
                    <a:pt x="54" y="6"/>
                  </a:lnTo>
                  <a:lnTo>
                    <a:pt x="74" y="1"/>
                  </a:lnTo>
                  <a:lnTo>
                    <a:pt x="90" y="0"/>
                  </a:lnTo>
                  <a:lnTo>
                    <a:pt x="106" y="0"/>
                  </a:lnTo>
                  <a:lnTo>
                    <a:pt x="203" y="3"/>
                  </a:lnTo>
                </a:path>
              </a:pathLst>
            </a:custGeom>
            <a:solidFill>
              <a:srgbClr val="666666"/>
            </a:solidFill>
            <a:ln w="12700" cap="rnd" cmpd="sng">
              <a:solidFill>
                <a:srgbClr val="666666"/>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 name="Freeform 26"/>
            <p:cNvSpPr>
              <a:spLocks/>
            </p:cNvSpPr>
            <p:nvPr/>
          </p:nvSpPr>
          <p:spPr bwMode="auto">
            <a:xfrm>
              <a:off x="4985" y="4168"/>
              <a:ext cx="219" cy="75"/>
            </a:xfrm>
            <a:custGeom>
              <a:avLst/>
              <a:gdLst>
                <a:gd name="T0" fmla="*/ 203 w 219"/>
                <a:gd name="T1" fmla="*/ 3 h 75"/>
                <a:gd name="T2" fmla="*/ 218 w 219"/>
                <a:gd name="T3" fmla="*/ 74 h 75"/>
                <a:gd name="T4" fmla="*/ 0 w 219"/>
                <a:gd name="T5" fmla="*/ 67 h 75"/>
                <a:gd name="T6" fmla="*/ 7 w 219"/>
                <a:gd name="T7" fmla="*/ 44 h 75"/>
                <a:gd name="T8" fmla="*/ 18 w 219"/>
                <a:gd name="T9" fmla="*/ 25 h 75"/>
                <a:gd name="T10" fmla="*/ 35 w 219"/>
                <a:gd name="T11" fmla="*/ 13 h 75"/>
                <a:gd name="T12" fmla="*/ 54 w 219"/>
                <a:gd name="T13" fmla="*/ 6 h 75"/>
                <a:gd name="T14" fmla="*/ 74 w 219"/>
                <a:gd name="T15" fmla="*/ 1 h 75"/>
                <a:gd name="T16" fmla="*/ 90 w 219"/>
                <a:gd name="T17" fmla="*/ 0 h 75"/>
                <a:gd name="T18" fmla="*/ 106 w 219"/>
                <a:gd name="T19"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9" h="75">
                  <a:moveTo>
                    <a:pt x="203" y="3"/>
                  </a:moveTo>
                  <a:lnTo>
                    <a:pt x="218" y="74"/>
                  </a:lnTo>
                  <a:lnTo>
                    <a:pt x="0" y="67"/>
                  </a:lnTo>
                  <a:lnTo>
                    <a:pt x="7" y="44"/>
                  </a:lnTo>
                  <a:lnTo>
                    <a:pt x="18" y="25"/>
                  </a:lnTo>
                  <a:lnTo>
                    <a:pt x="35" y="13"/>
                  </a:lnTo>
                  <a:lnTo>
                    <a:pt x="54" y="6"/>
                  </a:lnTo>
                  <a:lnTo>
                    <a:pt x="74" y="1"/>
                  </a:lnTo>
                  <a:lnTo>
                    <a:pt x="90" y="0"/>
                  </a:lnTo>
                  <a:lnTo>
                    <a:pt x="106" y="0"/>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 name="Freeform 27"/>
            <p:cNvSpPr>
              <a:spLocks/>
            </p:cNvSpPr>
            <p:nvPr/>
          </p:nvSpPr>
          <p:spPr bwMode="auto">
            <a:xfrm>
              <a:off x="5242" y="3473"/>
              <a:ext cx="135" cy="101"/>
            </a:xfrm>
            <a:custGeom>
              <a:avLst/>
              <a:gdLst>
                <a:gd name="T0" fmla="*/ 124 w 135"/>
                <a:gd name="T1" fmla="*/ 29 h 101"/>
                <a:gd name="T2" fmla="*/ 132 w 135"/>
                <a:gd name="T3" fmla="*/ 58 h 101"/>
                <a:gd name="T4" fmla="*/ 134 w 135"/>
                <a:gd name="T5" fmla="*/ 81 h 101"/>
                <a:gd name="T6" fmla="*/ 131 w 135"/>
                <a:gd name="T7" fmla="*/ 91 h 101"/>
                <a:gd name="T8" fmla="*/ 124 w 135"/>
                <a:gd name="T9" fmla="*/ 100 h 101"/>
                <a:gd name="T10" fmla="*/ 119 w 135"/>
                <a:gd name="T11" fmla="*/ 100 h 101"/>
                <a:gd name="T12" fmla="*/ 112 w 135"/>
                <a:gd name="T13" fmla="*/ 100 h 101"/>
                <a:gd name="T14" fmla="*/ 93 w 135"/>
                <a:gd name="T15" fmla="*/ 93 h 101"/>
                <a:gd name="T16" fmla="*/ 71 w 135"/>
                <a:gd name="T17" fmla="*/ 81 h 101"/>
                <a:gd name="T18" fmla="*/ 49 w 135"/>
                <a:gd name="T19" fmla="*/ 64 h 101"/>
                <a:gd name="T20" fmla="*/ 10 w 135"/>
                <a:gd name="T21" fmla="*/ 34 h 101"/>
                <a:gd name="T22" fmla="*/ 0 w 135"/>
                <a:gd name="T23" fmla="*/ 22 h 101"/>
                <a:gd name="T24" fmla="*/ 0 w 135"/>
                <a:gd name="T25" fmla="*/ 15 h 101"/>
                <a:gd name="T26" fmla="*/ 32 w 135"/>
                <a:gd name="T27" fmla="*/ 5 h 101"/>
                <a:gd name="T28" fmla="*/ 56 w 135"/>
                <a:gd name="T29" fmla="*/ 0 h 101"/>
                <a:gd name="T30" fmla="*/ 124 w 135"/>
                <a:gd name="T31" fmla="*/ 2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5" h="101">
                  <a:moveTo>
                    <a:pt x="124" y="29"/>
                  </a:moveTo>
                  <a:lnTo>
                    <a:pt x="132" y="58"/>
                  </a:lnTo>
                  <a:lnTo>
                    <a:pt x="134" y="81"/>
                  </a:lnTo>
                  <a:lnTo>
                    <a:pt x="131" y="91"/>
                  </a:lnTo>
                  <a:lnTo>
                    <a:pt x="124" y="100"/>
                  </a:lnTo>
                  <a:lnTo>
                    <a:pt x="119" y="100"/>
                  </a:lnTo>
                  <a:lnTo>
                    <a:pt x="112" y="100"/>
                  </a:lnTo>
                  <a:lnTo>
                    <a:pt x="93" y="93"/>
                  </a:lnTo>
                  <a:lnTo>
                    <a:pt x="71" y="81"/>
                  </a:lnTo>
                  <a:lnTo>
                    <a:pt x="49" y="64"/>
                  </a:lnTo>
                  <a:lnTo>
                    <a:pt x="10" y="34"/>
                  </a:lnTo>
                  <a:lnTo>
                    <a:pt x="0" y="22"/>
                  </a:lnTo>
                  <a:lnTo>
                    <a:pt x="0" y="15"/>
                  </a:lnTo>
                  <a:lnTo>
                    <a:pt x="32" y="5"/>
                  </a:lnTo>
                  <a:lnTo>
                    <a:pt x="56" y="0"/>
                  </a:lnTo>
                  <a:lnTo>
                    <a:pt x="124" y="29"/>
                  </a:lnTo>
                </a:path>
              </a:pathLst>
            </a:custGeom>
            <a:solidFill>
              <a:srgbClr val="FFFFFF"/>
            </a:solidFill>
            <a:ln w="12700" cap="rnd" cmpd="sng">
              <a:solidFill>
                <a:srgbClr val="FFFFFF"/>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 name="Freeform 28"/>
            <p:cNvSpPr>
              <a:spLocks/>
            </p:cNvSpPr>
            <p:nvPr/>
          </p:nvSpPr>
          <p:spPr bwMode="auto">
            <a:xfrm>
              <a:off x="5242" y="3473"/>
              <a:ext cx="135" cy="101"/>
            </a:xfrm>
            <a:custGeom>
              <a:avLst/>
              <a:gdLst>
                <a:gd name="T0" fmla="*/ 124 w 135"/>
                <a:gd name="T1" fmla="*/ 29 h 101"/>
                <a:gd name="T2" fmla="*/ 132 w 135"/>
                <a:gd name="T3" fmla="*/ 58 h 101"/>
                <a:gd name="T4" fmla="*/ 134 w 135"/>
                <a:gd name="T5" fmla="*/ 81 h 101"/>
                <a:gd name="T6" fmla="*/ 131 w 135"/>
                <a:gd name="T7" fmla="*/ 91 h 101"/>
                <a:gd name="T8" fmla="*/ 124 w 135"/>
                <a:gd name="T9" fmla="*/ 100 h 101"/>
                <a:gd name="T10" fmla="*/ 119 w 135"/>
                <a:gd name="T11" fmla="*/ 100 h 101"/>
                <a:gd name="T12" fmla="*/ 112 w 135"/>
                <a:gd name="T13" fmla="*/ 100 h 101"/>
                <a:gd name="T14" fmla="*/ 93 w 135"/>
                <a:gd name="T15" fmla="*/ 93 h 101"/>
                <a:gd name="T16" fmla="*/ 71 w 135"/>
                <a:gd name="T17" fmla="*/ 81 h 101"/>
                <a:gd name="T18" fmla="*/ 49 w 135"/>
                <a:gd name="T19" fmla="*/ 64 h 101"/>
                <a:gd name="T20" fmla="*/ 10 w 135"/>
                <a:gd name="T21" fmla="*/ 34 h 101"/>
                <a:gd name="T22" fmla="*/ 0 w 135"/>
                <a:gd name="T23" fmla="*/ 22 h 101"/>
                <a:gd name="T24" fmla="*/ 0 w 135"/>
                <a:gd name="T25" fmla="*/ 15 h 101"/>
                <a:gd name="T26" fmla="*/ 32 w 135"/>
                <a:gd name="T27" fmla="*/ 5 h 101"/>
                <a:gd name="T28" fmla="*/ 56 w 135"/>
                <a:gd name="T29" fmla="*/ 0 h 101"/>
                <a:gd name="T30" fmla="*/ 124 w 135"/>
                <a:gd name="T31" fmla="*/ 2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5" h="101">
                  <a:moveTo>
                    <a:pt x="124" y="29"/>
                  </a:moveTo>
                  <a:lnTo>
                    <a:pt x="132" y="58"/>
                  </a:lnTo>
                  <a:lnTo>
                    <a:pt x="134" y="81"/>
                  </a:lnTo>
                  <a:lnTo>
                    <a:pt x="131" y="91"/>
                  </a:lnTo>
                  <a:lnTo>
                    <a:pt x="124" y="100"/>
                  </a:lnTo>
                  <a:lnTo>
                    <a:pt x="119" y="100"/>
                  </a:lnTo>
                  <a:lnTo>
                    <a:pt x="112" y="100"/>
                  </a:lnTo>
                  <a:lnTo>
                    <a:pt x="93" y="93"/>
                  </a:lnTo>
                  <a:lnTo>
                    <a:pt x="71" y="81"/>
                  </a:lnTo>
                  <a:lnTo>
                    <a:pt x="49" y="64"/>
                  </a:lnTo>
                  <a:lnTo>
                    <a:pt x="10" y="34"/>
                  </a:lnTo>
                  <a:lnTo>
                    <a:pt x="0" y="22"/>
                  </a:lnTo>
                  <a:lnTo>
                    <a:pt x="0" y="15"/>
                  </a:lnTo>
                  <a:lnTo>
                    <a:pt x="32" y="5"/>
                  </a:lnTo>
                  <a:lnTo>
                    <a:pt x="56" y="0"/>
                  </a:lnTo>
                  <a:lnTo>
                    <a:pt x="124" y="29"/>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 name="Freeform 29"/>
            <p:cNvSpPr>
              <a:spLocks/>
            </p:cNvSpPr>
            <p:nvPr/>
          </p:nvSpPr>
          <p:spPr bwMode="auto">
            <a:xfrm>
              <a:off x="4812" y="2483"/>
              <a:ext cx="543" cy="579"/>
            </a:xfrm>
            <a:custGeom>
              <a:avLst/>
              <a:gdLst>
                <a:gd name="T0" fmla="*/ 417 w 543"/>
                <a:gd name="T1" fmla="*/ 8 h 579"/>
                <a:gd name="T2" fmla="*/ 339 w 543"/>
                <a:gd name="T3" fmla="*/ 25 h 579"/>
                <a:gd name="T4" fmla="*/ 254 w 543"/>
                <a:gd name="T5" fmla="*/ 59 h 579"/>
                <a:gd name="T6" fmla="*/ 224 w 543"/>
                <a:gd name="T7" fmla="*/ 81 h 579"/>
                <a:gd name="T8" fmla="*/ 207 w 543"/>
                <a:gd name="T9" fmla="*/ 111 h 579"/>
                <a:gd name="T10" fmla="*/ 139 w 543"/>
                <a:gd name="T11" fmla="*/ 120 h 579"/>
                <a:gd name="T12" fmla="*/ 80 w 543"/>
                <a:gd name="T13" fmla="*/ 137 h 579"/>
                <a:gd name="T14" fmla="*/ 46 w 543"/>
                <a:gd name="T15" fmla="*/ 155 h 579"/>
                <a:gd name="T16" fmla="*/ 17 w 543"/>
                <a:gd name="T17" fmla="*/ 181 h 579"/>
                <a:gd name="T18" fmla="*/ 2 w 543"/>
                <a:gd name="T19" fmla="*/ 213 h 579"/>
                <a:gd name="T20" fmla="*/ 5 w 543"/>
                <a:gd name="T21" fmla="*/ 248 h 579"/>
                <a:gd name="T22" fmla="*/ 22 w 543"/>
                <a:gd name="T23" fmla="*/ 270 h 579"/>
                <a:gd name="T24" fmla="*/ 49 w 543"/>
                <a:gd name="T25" fmla="*/ 273 h 579"/>
                <a:gd name="T26" fmla="*/ 102 w 543"/>
                <a:gd name="T27" fmla="*/ 262 h 579"/>
                <a:gd name="T28" fmla="*/ 168 w 543"/>
                <a:gd name="T29" fmla="*/ 230 h 579"/>
                <a:gd name="T30" fmla="*/ 196 w 543"/>
                <a:gd name="T31" fmla="*/ 206 h 579"/>
                <a:gd name="T32" fmla="*/ 195 w 543"/>
                <a:gd name="T33" fmla="*/ 194 h 579"/>
                <a:gd name="T34" fmla="*/ 186 w 543"/>
                <a:gd name="T35" fmla="*/ 186 h 579"/>
                <a:gd name="T36" fmla="*/ 166 w 543"/>
                <a:gd name="T37" fmla="*/ 187 h 579"/>
                <a:gd name="T38" fmla="*/ 186 w 543"/>
                <a:gd name="T39" fmla="*/ 191 h 579"/>
                <a:gd name="T40" fmla="*/ 198 w 543"/>
                <a:gd name="T41" fmla="*/ 197 h 579"/>
                <a:gd name="T42" fmla="*/ 196 w 543"/>
                <a:gd name="T43" fmla="*/ 213 h 579"/>
                <a:gd name="T44" fmla="*/ 185 w 543"/>
                <a:gd name="T45" fmla="*/ 224 h 579"/>
                <a:gd name="T46" fmla="*/ 151 w 543"/>
                <a:gd name="T47" fmla="*/ 235 h 579"/>
                <a:gd name="T48" fmla="*/ 178 w 543"/>
                <a:gd name="T49" fmla="*/ 248 h 579"/>
                <a:gd name="T50" fmla="*/ 234 w 543"/>
                <a:gd name="T51" fmla="*/ 287 h 579"/>
                <a:gd name="T52" fmla="*/ 264 w 543"/>
                <a:gd name="T53" fmla="*/ 321 h 579"/>
                <a:gd name="T54" fmla="*/ 291 w 543"/>
                <a:gd name="T55" fmla="*/ 363 h 579"/>
                <a:gd name="T56" fmla="*/ 310 w 543"/>
                <a:gd name="T57" fmla="*/ 415 h 579"/>
                <a:gd name="T58" fmla="*/ 317 w 543"/>
                <a:gd name="T59" fmla="*/ 480 h 579"/>
                <a:gd name="T60" fmla="*/ 317 w 543"/>
                <a:gd name="T61" fmla="*/ 578 h 579"/>
                <a:gd name="T62" fmla="*/ 459 w 543"/>
                <a:gd name="T63" fmla="*/ 383 h 579"/>
                <a:gd name="T64" fmla="*/ 420 w 543"/>
                <a:gd name="T65" fmla="*/ 363 h 579"/>
                <a:gd name="T66" fmla="*/ 396 w 543"/>
                <a:gd name="T67" fmla="*/ 341 h 579"/>
                <a:gd name="T68" fmla="*/ 391 w 543"/>
                <a:gd name="T69" fmla="*/ 314 h 579"/>
                <a:gd name="T70" fmla="*/ 454 w 543"/>
                <a:gd name="T71" fmla="*/ 221 h 579"/>
                <a:gd name="T72" fmla="*/ 483 w 543"/>
                <a:gd name="T73" fmla="*/ 206 h 579"/>
                <a:gd name="T74" fmla="*/ 498 w 543"/>
                <a:gd name="T75" fmla="*/ 186 h 579"/>
                <a:gd name="T76" fmla="*/ 498 w 543"/>
                <a:gd name="T77" fmla="*/ 160 h 579"/>
                <a:gd name="T78" fmla="*/ 481 w 543"/>
                <a:gd name="T79" fmla="*/ 140 h 579"/>
                <a:gd name="T80" fmla="*/ 512 w 543"/>
                <a:gd name="T81" fmla="*/ 76 h 579"/>
                <a:gd name="T82" fmla="*/ 535 w 543"/>
                <a:gd name="T83" fmla="*/ 47 h 579"/>
                <a:gd name="T84" fmla="*/ 542 w 543"/>
                <a:gd name="T85" fmla="*/ 23 h 579"/>
                <a:gd name="T86" fmla="*/ 537 w 543"/>
                <a:gd name="T87" fmla="*/ 12 h 579"/>
                <a:gd name="T88" fmla="*/ 517 w 543"/>
                <a:gd name="T89" fmla="*/ 1 h 579"/>
                <a:gd name="T90" fmla="*/ 479 w 543"/>
                <a:gd name="T91" fmla="*/ 0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43" h="579">
                  <a:moveTo>
                    <a:pt x="452" y="3"/>
                  </a:moveTo>
                  <a:lnTo>
                    <a:pt x="417" y="8"/>
                  </a:lnTo>
                  <a:lnTo>
                    <a:pt x="381" y="15"/>
                  </a:lnTo>
                  <a:lnTo>
                    <a:pt x="339" y="25"/>
                  </a:lnTo>
                  <a:lnTo>
                    <a:pt x="295" y="40"/>
                  </a:lnTo>
                  <a:lnTo>
                    <a:pt x="254" y="59"/>
                  </a:lnTo>
                  <a:lnTo>
                    <a:pt x="237" y="69"/>
                  </a:lnTo>
                  <a:lnTo>
                    <a:pt x="224" y="81"/>
                  </a:lnTo>
                  <a:lnTo>
                    <a:pt x="213" y="96"/>
                  </a:lnTo>
                  <a:lnTo>
                    <a:pt x="207" y="111"/>
                  </a:lnTo>
                  <a:lnTo>
                    <a:pt x="173" y="115"/>
                  </a:lnTo>
                  <a:lnTo>
                    <a:pt x="139" y="120"/>
                  </a:lnTo>
                  <a:lnTo>
                    <a:pt x="100" y="130"/>
                  </a:lnTo>
                  <a:lnTo>
                    <a:pt x="80" y="137"/>
                  </a:lnTo>
                  <a:lnTo>
                    <a:pt x="63" y="145"/>
                  </a:lnTo>
                  <a:lnTo>
                    <a:pt x="46" y="155"/>
                  </a:lnTo>
                  <a:lnTo>
                    <a:pt x="29" y="167"/>
                  </a:lnTo>
                  <a:lnTo>
                    <a:pt x="17" y="181"/>
                  </a:lnTo>
                  <a:lnTo>
                    <a:pt x="7" y="196"/>
                  </a:lnTo>
                  <a:lnTo>
                    <a:pt x="2" y="213"/>
                  </a:lnTo>
                  <a:lnTo>
                    <a:pt x="0" y="231"/>
                  </a:lnTo>
                  <a:lnTo>
                    <a:pt x="5" y="248"/>
                  </a:lnTo>
                  <a:lnTo>
                    <a:pt x="12" y="262"/>
                  </a:lnTo>
                  <a:lnTo>
                    <a:pt x="22" y="270"/>
                  </a:lnTo>
                  <a:lnTo>
                    <a:pt x="34" y="273"/>
                  </a:lnTo>
                  <a:lnTo>
                    <a:pt x="49" y="273"/>
                  </a:lnTo>
                  <a:lnTo>
                    <a:pt x="66" y="273"/>
                  </a:lnTo>
                  <a:lnTo>
                    <a:pt x="102" y="262"/>
                  </a:lnTo>
                  <a:lnTo>
                    <a:pt x="137" y="246"/>
                  </a:lnTo>
                  <a:lnTo>
                    <a:pt x="168" y="230"/>
                  </a:lnTo>
                  <a:lnTo>
                    <a:pt x="196" y="213"/>
                  </a:lnTo>
                  <a:lnTo>
                    <a:pt x="196" y="206"/>
                  </a:lnTo>
                  <a:lnTo>
                    <a:pt x="196" y="201"/>
                  </a:lnTo>
                  <a:lnTo>
                    <a:pt x="195" y="194"/>
                  </a:lnTo>
                  <a:lnTo>
                    <a:pt x="193" y="189"/>
                  </a:lnTo>
                  <a:lnTo>
                    <a:pt x="186" y="186"/>
                  </a:lnTo>
                  <a:lnTo>
                    <a:pt x="178" y="184"/>
                  </a:lnTo>
                  <a:lnTo>
                    <a:pt x="166" y="187"/>
                  </a:lnTo>
                  <a:lnTo>
                    <a:pt x="173" y="187"/>
                  </a:lnTo>
                  <a:lnTo>
                    <a:pt x="186" y="191"/>
                  </a:lnTo>
                  <a:lnTo>
                    <a:pt x="193" y="192"/>
                  </a:lnTo>
                  <a:lnTo>
                    <a:pt x="198" y="197"/>
                  </a:lnTo>
                  <a:lnTo>
                    <a:pt x="200" y="202"/>
                  </a:lnTo>
                  <a:lnTo>
                    <a:pt x="196" y="213"/>
                  </a:lnTo>
                  <a:lnTo>
                    <a:pt x="191" y="219"/>
                  </a:lnTo>
                  <a:lnTo>
                    <a:pt x="185" y="224"/>
                  </a:lnTo>
                  <a:lnTo>
                    <a:pt x="169" y="231"/>
                  </a:lnTo>
                  <a:lnTo>
                    <a:pt x="151" y="235"/>
                  </a:lnTo>
                  <a:lnTo>
                    <a:pt x="159" y="238"/>
                  </a:lnTo>
                  <a:lnTo>
                    <a:pt x="178" y="248"/>
                  </a:lnTo>
                  <a:lnTo>
                    <a:pt x="203" y="263"/>
                  </a:lnTo>
                  <a:lnTo>
                    <a:pt x="234" y="287"/>
                  </a:lnTo>
                  <a:lnTo>
                    <a:pt x="249" y="302"/>
                  </a:lnTo>
                  <a:lnTo>
                    <a:pt x="264" y="321"/>
                  </a:lnTo>
                  <a:lnTo>
                    <a:pt x="278" y="341"/>
                  </a:lnTo>
                  <a:lnTo>
                    <a:pt x="291" y="363"/>
                  </a:lnTo>
                  <a:lnTo>
                    <a:pt x="301" y="388"/>
                  </a:lnTo>
                  <a:lnTo>
                    <a:pt x="310" y="415"/>
                  </a:lnTo>
                  <a:lnTo>
                    <a:pt x="315" y="446"/>
                  </a:lnTo>
                  <a:lnTo>
                    <a:pt x="317" y="480"/>
                  </a:lnTo>
                  <a:lnTo>
                    <a:pt x="317" y="566"/>
                  </a:lnTo>
                  <a:lnTo>
                    <a:pt x="317" y="578"/>
                  </a:lnTo>
                  <a:lnTo>
                    <a:pt x="317" y="537"/>
                  </a:lnTo>
                  <a:lnTo>
                    <a:pt x="459" y="383"/>
                  </a:lnTo>
                  <a:lnTo>
                    <a:pt x="447" y="378"/>
                  </a:lnTo>
                  <a:lnTo>
                    <a:pt x="420" y="363"/>
                  </a:lnTo>
                  <a:lnTo>
                    <a:pt x="407" y="353"/>
                  </a:lnTo>
                  <a:lnTo>
                    <a:pt x="396" y="341"/>
                  </a:lnTo>
                  <a:lnTo>
                    <a:pt x="391" y="328"/>
                  </a:lnTo>
                  <a:lnTo>
                    <a:pt x="391" y="314"/>
                  </a:lnTo>
                  <a:lnTo>
                    <a:pt x="430" y="224"/>
                  </a:lnTo>
                  <a:lnTo>
                    <a:pt x="454" y="221"/>
                  </a:lnTo>
                  <a:lnTo>
                    <a:pt x="474" y="213"/>
                  </a:lnTo>
                  <a:lnTo>
                    <a:pt x="483" y="206"/>
                  </a:lnTo>
                  <a:lnTo>
                    <a:pt x="490" y="199"/>
                  </a:lnTo>
                  <a:lnTo>
                    <a:pt x="498" y="186"/>
                  </a:lnTo>
                  <a:lnTo>
                    <a:pt x="500" y="172"/>
                  </a:lnTo>
                  <a:lnTo>
                    <a:pt x="498" y="160"/>
                  </a:lnTo>
                  <a:lnTo>
                    <a:pt x="495" y="152"/>
                  </a:lnTo>
                  <a:lnTo>
                    <a:pt x="481" y="140"/>
                  </a:lnTo>
                  <a:lnTo>
                    <a:pt x="474" y="135"/>
                  </a:lnTo>
                  <a:lnTo>
                    <a:pt x="512" y="76"/>
                  </a:lnTo>
                  <a:lnTo>
                    <a:pt x="525" y="62"/>
                  </a:lnTo>
                  <a:lnTo>
                    <a:pt x="535" y="47"/>
                  </a:lnTo>
                  <a:lnTo>
                    <a:pt x="542" y="32"/>
                  </a:lnTo>
                  <a:lnTo>
                    <a:pt x="542" y="23"/>
                  </a:lnTo>
                  <a:lnTo>
                    <a:pt x="540" y="17"/>
                  </a:lnTo>
                  <a:lnTo>
                    <a:pt x="537" y="12"/>
                  </a:lnTo>
                  <a:lnTo>
                    <a:pt x="529" y="6"/>
                  </a:lnTo>
                  <a:lnTo>
                    <a:pt x="517" y="1"/>
                  </a:lnTo>
                  <a:lnTo>
                    <a:pt x="500" y="0"/>
                  </a:lnTo>
                  <a:lnTo>
                    <a:pt x="479" y="0"/>
                  </a:lnTo>
                  <a:lnTo>
                    <a:pt x="452" y="3"/>
                  </a:lnTo>
                </a:path>
              </a:pathLst>
            </a:custGeom>
            <a:solidFill>
              <a:srgbClr val="FFFFFF"/>
            </a:solidFill>
            <a:ln w="12700" cap="rnd" cmpd="sng">
              <a:solidFill>
                <a:srgbClr val="FFFFFF"/>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 name="Freeform 30"/>
            <p:cNvSpPr>
              <a:spLocks/>
            </p:cNvSpPr>
            <p:nvPr/>
          </p:nvSpPr>
          <p:spPr bwMode="auto">
            <a:xfrm>
              <a:off x="4812" y="2483"/>
              <a:ext cx="543" cy="579"/>
            </a:xfrm>
            <a:custGeom>
              <a:avLst/>
              <a:gdLst>
                <a:gd name="T0" fmla="*/ 417 w 543"/>
                <a:gd name="T1" fmla="*/ 8 h 579"/>
                <a:gd name="T2" fmla="*/ 339 w 543"/>
                <a:gd name="T3" fmla="*/ 25 h 579"/>
                <a:gd name="T4" fmla="*/ 254 w 543"/>
                <a:gd name="T5" fmla="*/ 59 h 579"/>
                <a:gd name="T6" fmla="*/ 224 w 543"/>
                <a:gd name="T7" fmla="*/ 81 h 579"/>
                <a:gd name="T8" fmla="*/ 207 w 543"/>
                <a:gd name="T9" fmla="*/ 111 h 579"/>
                <a:gd name="T10" fmla="*/ 139 w 543"/>
                <a:gd name="T11" fmla="*/ 120 h 579"/>
                <a:gd name="T12" fmla="*/ 80 w 543"/>
                <a:gd name="T13" fmla="*/ 137 h 579"/>
                <a:gd name="T14" fmla="*/ 46 w 543"/>
                <a:gd name="T15" fmla="*/ 155 h 579"/>
                <a:gd name="T16" fmla="*/ 17 w 543"/>
                <a:gd name="T17" fmla="*/ 181 h 579"/>
                <a:gd name="T18" fmla="*/ 2 w 543"/>
                <a:gd name="T19" fmla="*/ 213 h 579"/>
                <a:gd name="T20" fmla="*/ 5 w 543"/>
                <a:gd name="T21" fmla="*/ 248 h 579"/>
                <a:gd name="T22" fmla="*/ 22 w 543"/>
                <a:gd name="T23" fmla="*/ 270 h 579"/>
                <a:gd name="T24" fmla="*/ 49 w 543"/>
                <a:gd name="T25" fmla="*/ 273 h 579"/>
                <a:gd name="T26" fmla="*/ 102 w 543"/>
                <a:gd name="T27" fmla="*/ 262 h 579"/>
                <a:gd name="T28" fmla="*/ 168 w 543"/>
                <a:gd name="T29" fmla="*/ 230 h 579"/>
                <a:gd name="T30" fmla="*/ 196 w 543"/>
                <a:gd name="T31" fmla="*/ 206 h 579"/>
                <a:gd name="T32" fmla="*/ 195 w 543"/>
                <a:gd name="T33" fmla="*/ 194 h 579"/>
                <a:gd name="T34" fmla="*/ 186 w 543"/>
                <a:gd name="T35" fmla="*/ 186 h 579"/>
                <a:gd name="T36" fmla="*/ 166 w 543"/>
                <a:gd name="T37" fmla="*/ 187 h 579"/>
                <a:gd name="T38" fmla="*/ 186 w 543"/>
                <a:gd name="T39" fmla="*/ 191 h 579"/>
                <a:gd name="T40" fmla="*/ 198 w 543"/>
                <a:gd name="T41" fmla="*/ 197 h 579"/>
                <a:gd name="T42" fmla="*/ 196 w 543"/>
                <a:gd name="T43" fmla="*/ 213 h 579"/>
                <a:gd name="T44" fmla="*/ 185 w 543"/>
                <a:gd name="T45" fmla="*/ 224 h 579"/>
                <a:gd name="T46" fmla="*/ 151 w 543"/>
                <a:gd name="T47" fmla="*/ 235 h 579"/>
                <a:gd name="T48" fmla="*/ 178 w 543"/>
                <a:gd name="T49" fmla="*/ 248 h 579"/>
                <a:gd name="T50" fmla="*/ 234 w 543"/>
                <a:gd name="T51" fmla="*/ 287 h 579"/>
                <a:gd name="T52" fmla="*/ 264 w 543"/>
                <a:gd name="T53" fmla="*/ 321 h 579"/>
                <a:gd name="T54" fmla="*/ 291 w 543"/>
                <a:gd name="T55" fmla="*/ 363 h 579"/>
                <a:gd name="T56" fmla="*/ 310 w 543"/>
                <a:gd name="T57" fmla="*/ 415 h 579"/>
                <a:gd name="T58" fmla="*/ 317 w 543"/>
                <a:gd name="T59" fmla="*/ 480 h 579"/>
                <a:gd name="T60" fmla="*/ 317 w 543"/>
                <a:gd name="T61" fmla="*/ 578 h 579"/>
                <a:gd name="T62" fmla="*/ 459 w 543"/>
                <a:gd name="T63" fmla="*/ 383 h 579"/>
                <a:gd name="T64" fmla="*/ 420 w 543"/>
                <a:gd name="T65" fmla="*/ 363 h 579"/>
                <a:gd name="T66" fmla="*/ 396 w 543"/>
                <a:gd name="T67" fmla="*/ 341 h 579"/>
                <a:gd name="T68" fmla="*/ 391 w 543"/>
                <a:gd name="T69" fmla="*/ 314 h 579"/>
                <a:gd name="T70" fmla="*/ 454 w 543"/>
                <a:gd name="T71" fmla="*/ 221 h 579"/>
                <a:gd name="T72" fmla="*/ 483 w 543"/>
                <a:gd name="T73" fmla="*/ 206 h 579"/>
                <a:gd name="T74" fmla="*/ 498 w 543"/>
                <a:gd name="T75" fmla="*/ 186 h 579"/>
                <a:gd name="T76" fmla="*/ 498 w 543"/>
                <a:gd name="T77" fmla="*/ 160 h 579"/>
                <a:gd name="T78" fmla="*/ 481 w 543"/>
                <a:gd name="T79" fmla="*/ 140 h 579"/>
                <a:gd name="T80" fmla="*/ 512 w 543"/>
                <a:gd name="T81" fmla="*/ 76 h 579"/>
                <a:gd name="T82" fmla="*/ 535 w 543"/>
                <a:gd name="T83" fmla="*/ 47 h 579"/>
                <a:gd name="T84" fmla="*/ 542 w 543"/>
                <a:gd name="T85" fmla="*/ 23 h 579"/>
                <a:gd name="T86" fmla="*/ 537 w 543"/>
                <a:gd name="T87" fmla="*/ 12 h 579"/>
                <a:gd name="T88" fmla="*/ 517 w 543"/>
                <a:gd name="T89" fmla="*/ 1 h 579"/>
                <a:gd name="T90" fmla="*/ 479 w 543"/>
                <a:gd name="T91" fmla="*/ 0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43" h="579">
                  <a:moveTo>
                    <a:pt x="452" y="3"/>
                  </a:moveTo>
                  <a:lnTo>
                    <a:pt x="417" y="8"/>
                  </a:lnTo>
                  <a:lnTo>
                    <a:pt x="381" y="15"/>
                  </a:lnTo>
                  <a:lnTo>
                    <a:pt x="339" y="25"/>
                  </a:lnTo>
                  <a:lnTo>
                    <a:pt x="295" y="40"/>
                  </a:lnTo>
                  <a:lnTo>
                    <a:pt x="254" y="59"/>
                  </a:lnTo>
                  <a:lnTo>
                    <a:pt x="237" y="69"/>
                  </a:lnTo>
                  <a:lnTo>
                    <a:pt x="224" y="81"/>
                  </a:lnTo>
                  <a:lnTo>
                    <a:pt x="213" y="96"/>
                  </a:lnTo>
                  <a:lnTo>
                    <a:pt x="207" y="111"/>
                  </a:lnTo>
                  <a:lnTo>
                    <a:pt x="173" y="115"/>
                  </a:lnTo>
                  <a:lnTo>
                    <a:pt x="139" y="120"/>
                  </a:lnTo>
                  <a:lnTo>
                    <a:pt x="100" y="130"/>
                  </a:lnTo>
                  <a:lnTo>
                    <a:pt x="80" y="137"/>
                  </a:lnTo>
                  <a:lnTo>
                    <a:pt x="63" y="145"/>
                  </a:lnTo>
                  <a:lnTo>
                    <a:pt x="46" y="155"/>
                  </a:lnTo>
                  <a:lnTo>
                    <a:pt x="29" y="167"/>
                  </a:lnTo>
                  <a:lnTo>
                    <a:pt x="17" y="181"/>
                  </a:lnTo>
                  <a:lnTo>
                    <a:pt x="7" y="196"/>
                  </a:lnTo>
                  <a:lnTo>
                    <a:pt x="2" y="213"/>
                  </a:lnTo>
                  <a:lnTo>
                    <a:pt x="0" y="231"/>
                  </a:lnTo>
                  <a:lnTo>
                    <a:pt x="5" y="248"/>
                  </a:lnTo>
                  <a:lnTo>
                    <a:pt x="12" y="262"/>
                  </a:lnTo>
                  <a:lnTo>
                    <a:pt x="22" y="270"/>
                  </a:lnTo>
                  <a:lnTo>
                    <a:pt x="34" y="273"/>
                  </a:lnTo>
                  <a:lnTo>
                    <a:pt x="49" y="273"/>
                  </a:lnTo>
                  <a:lnTo>
                    <a:pt x="66" y="273"/>
                  </a:lnTo>
                  <a:lnTo>
                    <a:pt x="102" y="262"/>
                  </a:lnTo>
                  <a:lnTo>
                    <a:pt x="137" y="246"/>
                  </a:lnTo>
                  <a:lnTo>
                    <a:pt x="168" y="230"/>
                  </a:lnTo>
                  <a:lnTo>
                    <a:pt x="196" y="213"/>
                  </a:lnTo>
                  <a:lnTo>
                    <a:pt x="196" y="206"/>
                  </a:lnTo>
                  <a:lnTo>
                    <a:pt x="196" y="201"/>
                  </a:lnTo>
                  <a:lnTo>
                    <a:pt x="195" y="194"/>
                  </a:lnTo>
                  <a:lnTo>
                    <a:pt x="193" y="189"/>
                  </a:lnTo>
                  <a:lnTo>
                    <a:pt x="186" y="186"/>
                  </a:lnTo>
                  <a:lnTo>
                    <a:pt x="178" y="184"/>
                  </a:lnTo>
                  <a:lnTo>
                    <a:pt x="166" y="187"/>
                  </a:lnTo>
                  <a:lnTo>
                    <a:pt x="173" y="187"/>
                  </a:lnTo>
                  <a:lnTo>
                    <a:pt x="186" y="191"/>
                  </a:lnTo>
                  <a:lnTo>
                    <a:pt x="193" y="192"/>
                  </a:lnTo>
                  <a:lnTo>
                    <a:pt x="198" y="197"/>
                  </a:lnTo>
                  <a:lnTo>
                    <a:pt x="200" y="202"/>
                  </a:lnTo>
                  <a:lnTo>
                    <a:pt x="196" y="213"/>
                  </a:lnTo>
                  <a:lnTo>
                    <a:pt x="191" y="219"/>
                  </a:lnTo>
                  <a:lnTo>
                    <a:pt x="185" y="224"/>
                  </a:lnTo>
                  <a:lnTo>
                    <a:pt x="169" y="231"/>
                  </a:lnTo>
                  <a:lnTo>
                    <a:pt x="151" y="235"/>
                  </a:lnTo>
                  <a:lnTo>
                    <a:pt x="159" y="238"/>
                  </a:lnTo>
                  <a:lnTo>
                    <a:pt x="178" y="248"/>
                  </a:lnTo>
                  <a:lnTo>
                    <a:pt x="203" y="263"/>
                  </a:lnTo>
                  <a:lnTo>
                    <a:pt x="234" y="287"/>
                  </a:lnTo>
                  <a:lnTo>
                    <a:pt x="249" y="302"/>
                  </a:lnTo>
                  <a:lnTo>
                    <a:pt x="264" y="321"/>
                  </a:lnTo>
                  <a:lnTo>
                    <a:pt x="278" y="341"/>
                  </a:lnTo>
                  <a:lnTo>
                    <a:pt x="291" y="363"/>
                  </a:lnTo>
                  <a:lnTo>
                    <a:pt x="301" y="388"/>
                  </a:lnTo>
                  <a:lnTo>
                    <a:pt x="310" y="415"/>
                  </a:lnTo>
                  <a:lnTo>
                    <a:pt x="315" y="446"/>
                  </a:lnTo>
                  <a:lnTo>
                    <a:pt x="317" y="480"/>
                  </a:lnTo>
                  <a:lnTo>
                    <a:pt x="317" y="566"/>
                  </a:lnTo>
                  <a:lnTo>
                    <a:pt x="317" y="578"/>
                  </a:lnTo>
                  <a:lnTo>
                    <a:pt x="317" y="537"/>
                  </a:lnTo>
                  <a:lnTo>
                    <a:pt x="459" y="383"/>
                  </a:lnTo>
                  <a:lnTo>
                    <a:pt x="447" y="378"/>
                  </a:lnTo>
                  <a:lnTo>
                    <a:pt x="420" y="363"/>
                  </a:lnTo>
                  <a:lnTo>
                    <a:pt x="407" y="353"/>
                  </a:lnTo>
                  <a:lnTo>
                    <a:pt x="396" y="341"/>
                  </a:lnTo>
                  <a:lnTo>
                    <a:pt x="391" y="328"/>
                  </a:lnTo>
                  <a:lnTo>
                    <a:pt x="391" y="314"/>
                  </a:lnTo>
                  <a:lnTo>
                    <a:pt x="430" y="224"/>
                  </a:lnTo>
                  <a:lnTo>
                    <a:pt x="454" y="221"/>
                  </a:lnTo>
                  <a:lnTo>
                    <a:pt x="474" y="213"/>
                  </a:lnTo>
                  <a:lnTo>
                    <a:pt x="483" y="206"/>
                  </a:lnTo>
                  <a:lnTo>
                    <a:pt x="490" y="199"/>
                  </a:lnTo>
                  <a:lnTo>
                    <a:pt x="498" y="186"/>
                  </a:lnTo>
                  <a:lnTo>
                    <a:pt x="500" y="172"/>
                  </a:lnTo>
                  <a:lnTo>
                    <a:pt x="498" y="160"/>
                  </a:lnTo>
                  <a:lnTo>
                    <a:pt x="495" y="152"/>
                  </a:lnTo>
                  <a:lnTo>
                    <a:pt x="481" y="140"/>
                  </a:lnTo>
                  <a:lnTo>
                    <a:pt x="474" y="135"/>
                  </a:lnTo>
                  <a:lnTo>
                    <a:pt x="512" y="76"/>
                  </a:lnTo>
                  <a:lnTo>
                    <a:pt x="525" y="62"/>
                  </a:lnTo>
                  <a:lnTo>
                    <a:pt x="535" y="47"/>
                  </a:lnTo>
                  <a:lnTo>
                    <a:pt x="542" y="32"/>
                  </a:lnTo>
                  <a:lnTo>
                    <a:pt x="542" y="23"/>
                  </a:lnTo>
                  <a:lnTo>
                    <a:pt x="540" y="17"/>
                  </a:lnTo>
                  <a:lnTo>
                    <a:pt x="537" y="12"/>
                  </a:lnTo>
                  <a:lnTo>
                    <a:pt x="529" y="6"/>
                  </a:lnTo>
                  <a:lnTo>
                    <a:pt x="517" y="1"/>
                  </a:lnTo>
                  <a:lnTo>
                    <a:pt x="500" y="0"/>
                  </a:lnTo>
                  <a:lnTo>
                    <a:pt x="479" y="0"/>
                  </a:lnTo>
                  <a:lnTo>
                    <a:pt x="452" y="3"/>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 name="Freeform 31"/>
            <p:cNvSpPr>
              <a:spLocks/>
            </p:cNvSpPr>
            <p:nvPr/>
          </p:nvSpPr>
          <p:spPr bwMode="auto">
            <a:xfrm>
              <a:off x="4285" y="2954"/>
              <a:ext cx="169" cy="138"/>
            </a:xfrm>
            <a:custGeom>
              <a:avLst/>
              <a:gdLst>
                <a:gd name="T0" fmla="*/ 163 w 169"/>
                <a:gd name="T1" fmla="*/ 70 h 138"/>
                <a:gd name="T2" fmla="*/ 168 w 169"/>
                <a:gd name="T3" fmla="*/ 42 h 138"/>
                <a:gd name="T4" fmla="*/ 168 w 169"/>
                <a:gd name="T5" fmla="*/ 22 h 138"/>
                <a:gd name="T6" fmla="*/ 164 w 169"/>
                <a:gd name="T7" fmla="*/ 14 h 138"/>
                <a:gd name="T8" fmla="*/ 161 w 169"/>
                <a:gd name="T9" fmla="*/ 9 h 138"/>
                <a:gd name="T10" fmla="*/ 147 w 169"/>
                <a:gd name="T11" fmla="*/ 2 h 138"/>
                <a:gd name="T12" fmla="*/ 132 w 169"/>
                <a:gd name="T13" fmla="*/ 0 h 138"/>
                <a:gd name="T14" fmla="*/ 122 w 169"/>
                <a:gd name="T15" fmla="*/ 0 h 138"/>
                <a:gd name="T16" fmla="*/ 117 w 169"/>
                <a:gd name="T17" fmla="*/ 4 h 138"/>
                <a:gd name="T18" fmla="*/ 117 w 169"/>
                <a:gd name="T19" fmla="*/ 9 h 138"/>
                <a:gd name="T20" fmla="*/ 122 w 169"/>
                <a:gd name="T21" fmla="*/ 49 h 138"/>
                <a:gd name="T22" fmla="*/ 117 w 169"/>
                <a:gd name="T23" fmla="*/ 51 h 138"/>
                <a:gd name="T24" fmla="*/ 105 w 169"/>
                <a:gd name="T25" fmla="*/ 59 h 138"/>
                <a:gd name="T26" fmla="*/ 95 w 169"/>
                <a:gd name="T27" fmla="*/ 73 h 138"/>
                <a:gd name="T28" fmla="*/ 93 w 169"/>
                <a:gd name="T29" fmla="*/ 81 h 138"/>
                <a:gd name="T30" fmla="*/ 93 w 169"/>
                <a:gd name="T31" fmla="*/ 90 h 138"/>
                <a:gd name="T32" fmla="*/ 98 w 169"/>
                <a:gd name="T33" fmla="*/ 71 h 138"/>
                <a:gd name="T34" fmla="*/ 108 w 169"/>
                <a:gd name="T35" fmla="*/ 58 h 138"/>
                <a:gd name="T36" fmla="*/ 115 w 169"/>
                <a:gd name="T37" fmla="*/ 53 h 138"/>
                <a:gd name="T38" fmla="*/ 122 w 169"/>
                <a:gd name="T39" fmla="*/ 49 h 138"/>
                <a:gd name="T40" fmla="*/ 105 w 169"/>
                <a:gd name="T41" fmla="*/ 39 h 138"/>
                <a:gd name="T42" fmla="*/ 66 w 169"/>
                <a:gd name="T43" fmla="*/ 24 h 138"/>
                <a:gd name="T44" fmla="*/ 46 w 169"/>
                <a:gd name="T45" fmla="*/ 15 h 138"/>
                <a:gd name="T46" fmla="*/ 27 w 169"/>
                <a:gd name="T47" fmla="*/ 10 h 138"/>
                <a:gd name="T48" fmla="*/ 10 w 169"/>
                <a:gd name="T49" fmla="*/ 7 h 138"/>
                <a:gd name="T50" fmla="*/ 5 w 169"/>
                <a:gd name="T51" fmla="*/ 9 h 138"/>
                <a:gd name="T52" fmla="*/ 2 w 169"/>
                <a:gd name="T53" fmla="*/ 10 h 138"/>
                <a:gd name="T54" fmla="*/ 0 w 169"/>
                <a:gd name="T55" fmla="*/ 19 h 138"/>
                <a:gd name="T56" fmla="*/ 3 w 169"/>
                <a:gd name="T57" fmla="*/ 27 h 138"/>
                <a:gd name="T58" fmla="*/ 27 w 169"/>
                <a:gd name="T59" fmla="*/ 48 h 138"/>
                <a:gd name="T60" fmla="*/ 64 w 169"/>
                <a:gd name="T61" fmla="*/ 70 h 138"/>
                <a:gd name="T62" fmla="*/ 51 w 169"/>
                <a:gd name="T63" fmla="*/ 100 h 138"/>
                <a:gd name="T64" fmla="*/ 46 w 169"/>
                <a:gd name="T65" fmla="*/ 122 h 138"/>
                <a:gd name="T66" fmla="*/ 49 w 169"/>
                <a:gd name="T67" fmla="*/ 132 h 138"/>
                <a:gd name="T68" fmla="*/ 56 w 169"/>
                <a:gd name="T69" fmla="*/ 135 h 138"/>
                <a:gd name="T70" fmla="*/ 80 w 169"/>
                <a:gd name="T71" fmla="*/ 137 h 138"/>
                <a:gd name="T72" fmla="*/ 107 w 169"/>
                <a:gd name="T73" fmla="*/ 134 h 138"/>
                <a:gd name="T74" fmla="*/ 132 w 169"/>
                <a:gd name="T75" fmla="*/ 125 h 138"/>
                <a:gd name="T76" fmla="*/ 142 w 169"/>
                <a:gd name="T77" fmla="*/ 119 h 138"/>
                <a:gd name="T78" fmla="*/ 149 w 169"/>
                <a:gd name="T79" fmla="*/ 112 h 138"/>
                <a:gd name="T80" fmla="*/ 156 w 169"/>
                <a:gd name="T81" fmla="*/ 97 h 138"/>
                <a:gd name="T82" fmla="*/ 161 w 169"/>
                <a:gd name="T83" fmla="*/ 83 h 138"/>
                <a:gd name="T84" fmla="*/ 163 w 169"/>
                <a:gd name="T85" fmla="*/ 7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9" h="138">
                  <a:moveTo>
                    <a:pt x="163" y="70"/>
                  </a:moveTo>
                  <a:lnTo>
                    <a:pt x="168" y="42"/>
                  </a:lnTo>
                  <a:lnTo>
                    <a:pt x="168" y="22"/>
                  </a:lnTo>
                  <a:lnTo>
                    <a:pt x="164" y="14"/>
                  </a:lnTo>
                  <a:lnTo>
                    <a:pt x="161" y="9"/>
                  </a:lnTo>
                  <a:lnTo>
                    <a:pt x="147" y="2"/>
                  </a:lnTo>
                  <a:lnTo>
                    <a:pt x="132" y="0"/>
                  </a:lnTo>
                  <a:lnTo>
                    <a:pt x="122" y="0"/>
                  </a:lnTo>
                  <a:lnTo>
                    <a:pt x="117" y="4"/>
                  </a:lnTo>
                  <a:lnTo>
                    <a:pt x="117" y="9"/>
                  </a:lnTo>
                  <a:lnTo>
                    <a:pt x="122" y="49"/>
                  </a:lnTo>
                  <a:lnTo>
                    <a:pt x="117" y="51"/>
                  </a:lnTo>
                  <a:lnTo>
                    <a:pt x="105" y="59"/>
                  </a:lnTo>
                  <a:lnTo>
                    <a:pt x="95" y="73"/>
                  </a:lnTo>
                  <a:lnTo>
                    <a:pt x="93" y="81"/>
                  </a:lnTo>
                  <a:lnTo>
                    <a:pt x="93" y="90"/>
                  </a:lnTo>
                  <a:lnTo>
                    <a:pt x="98" y="71"/>
                  </a:lnTo>
                  <a:lnTo>
                    <a:pt x="108" y="58"/>
                  </a:lnTo>
                  <a:lnTo>
                    <a:pt x="115" y="53"/>
                  </a:lnTo>
                  <a:lnTo>
                    <a:pt x="122" y="49"/>
                  </a:lnTo>
                  <a:lnTo>
                    <a:pt x="105" y="39"/>
                  </a:lnTo>
                  <a:lnTo>
                    <a:pt x="66" y="24"/>
                  </a:lnTo>
                  <a:lnTo>
                    <a:pt x="46" y="15"/>
                  </a:lnTo>
                  <a:lnTo>
                    <a:pt x="27" y="10"/>
                  </a:lnTo>
                  <a:lnTo>
                    <a:pt x="10" y="7"/>
                  </a:lnTo>
                  <a:lnTo>
                    <a:pt x="5" y="9"/>
                  </a:lnTo>
                  <a:lnTo>
                    <a:pt x="2" y="10"/>
                  </a:lnTo>
                  <a:lnTo>
                    <a:pt x="0" y="19"/>
                  </a:lnTo>
                  <a:lnTo>
                    <a:pt x="3" y="27"/>
                  </a:lnTo>
                  <a:lnTo>
                    <a:pt x="27" y="48"/>
                  </a:lnTo>
                  <a:lnTo>
                    <a:pt x="64" y="70"/>
                  </a:lnTo>
                  <a:lnTo>
                    <a:pt x="51" y="100"/>
                  </a:lnTo>
                  <a:lnTo>
                    <a:pt x="46" y="122"/>
                  </a:lnTo>
                  <a:lnTo>
                    <a:pt x="49" y="132"/>
                  </a:lnTo>
                  <a:lnTo>
                    <a:pt x="56" y="135"/>
                  </a:lnTo>
                  <a:lnTo>
                    <a:pt x="80" y="137"/>
                  </a:lnTo>
                  <a:lnTo>
                    <a:pt x="107" y="134"/>
                  </a:lnTo>
                  <a:lnTo>
                    <a:pt x="132" y="125"/>
                  </a:lnTo>
                  <a:lnTo>
                    <a:pt x="142" y="119"/>
                  </a:lnTo>
                  <a:lnTo>
                    <a:pt x="149" y="112"/>
                  </a:lnTo>
                  <a:lnTo>
                    <a:pt x="156" y="97"/>
                  </a:lnTo>
                  <a:lnTo>
                    <a:pt x="161" y="83"/>
                  </a:lnTo>
                  <a:lnTo>
                    <a:pt x="163" y="70"/>
                  </a:lnTo>
                </a:path>
              </a:pathLst>
            </a:custGeom>
            <a:solidFill>
              <a:srgbClr val="FFFFFF"/>
            </a:solidFill>
            <a:ln w="12700" cap="rnd" cmpd="sng">
              <a:solidFill>
                <a:srgbClr val="FFFFFF"/>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 name="Freeform 32"/>
            <p:cNvSpPr>
              <a:spLocks/>
            </p:cNvSpPr>
            <p:nvPr/>
          </p:nvSpPr>
          <p:spPr bwMode="auto">
            <a:xfrm>
              <a:off x="4285" y="2954"/>
              <a:ext cx="169" cy="138"/>
            </a:xfrm>
            <a:custGeom>
              <a:avLst/>
              <a:gdLst>
                <a:gd name="T0" fmla="*/ 163 w 169"/>
                <a:gd name="T1" fmla="*/ 70 h 138"/>
                <a:gd name="T2" fmla="*/ 168 w 169"/>
                <a:gd name="T3" fmla="*/ 42 h 138"/>
                <a:gd name="T4" fmla="*/ 168 w 169"/>
                <a:gd name="T5" fmla="*/ 22 h 138"/>
                <a:gd name="T6" fmla="*/ 164 w 169"/>
                <a:gd name="T7" fmla="*/ 14 h 138"/>
                <a:gd name="T8" fmla="*/ 161 w 169"/>
                <a:gd name="T9" fmla="*/ 9 h 138"/>
                <a:gd name="T10" fmla="*/ 147 w 169"/>
                <a:gd name="T11" fmla="*/ 2 h 138"/>
                <a:gd name="T12" fmla="*/ 132 w 169"/>
                <a:gd name="T13" fmla="*/ 0 h 138"/>
                <a:gd name="T14" fmla="*/ 122 w 169"/>
                <a:gd name="T15" fmla="*/ 0 h 138"/>
                <a:gd name="T16" fmla="*/ 117 w 169"/>
                <a:gd name="T17" fmla="*/ 4 h 138"/>
                <a:gd name="T18" fmla="*/ 117 w 169"/>
                <a:gd name="T19" fmla="*/ 9 h 138"/>
                <a:gd name="T20" fmla="*/ 122 w 169"/>
                <a:gd name="T21" fmla="*/ 49 h 138"/>
                <a:gd name="T22" fmla="*/ 117 w 169"/>
                <a:gd name="T23" fmla="*/ 51 h 138"/>
                <a:gd name="T24" fmla="*/ 105 w 169"/>
                <a:gd name="T25" fmla="*/ 59 h 138"/>
                <a:gd name="T26" fmla="*/ 95 w 169"/>
                <a:gd name="T27" fmla="*/ 73 h 138"/>
                <a:gd name="T28" fmla="*/ 93 w 169"/>
                <a:gd name="T29" fmla="*/ 81 h 138"/>
                <a:gd name="T30" fmla="*/ 93 w 169"/>
                <a:gd name="T31" fmla="*/ 90 h 138"/>
                <a:gd name="T32" fmla="*/ 98 w 169"/>
                <a:gd name="T33" fmla="*/ 71 h 138"/>
                <a:gd name="T34" fmla="*/ 108 w 169"/>
                <a:gd name="T35" fmla="*/ 58 h 138"/>
                <a:gd name="T36" fmla="*/ 115 w 169"/>
                <a:gd name="T37" fmla="*/ 53 h 138"/>
                <a:gd name="T38" fmla="*/ 122 w 169"/>
                <a:gd name="T39" fmla="*/ 49 h 138"/>
                <a:gd name="T40" fmla="*/ 105 w 169"/>
                <a:gd name="T41" fmla="*/ 39 h 138"/>
                <a:gd name="T42" fmla="*/ 66 w 169"/>
                <a:gd name="T43" fmla="*/ 24 h 138"/>
                <a:gd name="T44" fmla="*/ 46 w 169"/>
                <a:gd name="T45" fmla="*/ 15 h 138"/>
                <a:gd name="T46" fmla="*/ 27 w 169"/>
                <a:gd name="T47" fmla="*/ 10 h 138"/>
                <a:gd name="T48" fmla="*/ 10 w 169"/>
                <a:gd name="T49" fmla="*/ 7 h 138"/>
                <a:gd name="T50" fmla="*/ 5 w 169"/>
                <a:gd name="T51" fmla="*/ 9 h 138"/>
                <a:gd name="T52" fmla="*/ 2 w 169"/>
                <a:gd name="T53" fmla="*/ 10 h 138"/>
                <a:gd name="T54" fmla="*/ 0 w 169"/>
                <a:gd name="T55" fmla="*/ 19 h 138"/>
                <a:gd name="T56" fmla="*/ 3 w 169"/>
                <a:gd name="T57" fmla="*/ 27 h 138"/>
                <a:gd name="T58" fmla="*/ 27 w 169"/>
                <a:gd name="T59" fmla="*/ 48 h 138"/>
                <a:gd name="T60" fmla="*/ 64 w 169"/>
                <a:gd name="T61" fmla="*/ 70 h 138"/>
                <a:gd name="T62" fmla="*/ 51 w 169"/>
                <a:gd name="T63" fmla="*/ 100 h 138"/>
                <a:gd name="T64" fmla="*/ 46 w 169"/>
                <a:gd name="T65" fmla="*/ 122 h 138"/>
                <a:gd name="T66" fmla="*/ 49 w 169"/>
                <a:gd name="T67" fmla="*/ 132 h 138"/>
                <a:gd name="T68" fmla="*/ 56 w 169"/>
                <a:gd name="T69" fmla="*/ 135 h 138"/>
                <a:gd name="T70" fmla="*/ 80 w 169"/>
                <a:gd name="T71" fmla="*/ 137 h 138"/>
                <a:gd name="T72" fmla="*/ 107 w 169"/>
                <a:gd name="T73" fmla="*/ 134 h 138"/>
                <a:gd name="T74" fmla="*/ 132 w 169"/>
                <a:gd name="T75" fmla="*/ 125 h 138"/>
                <a:gd name="T76" fmla="*/ 142 w 169"/>
                <a:gd name="T77" fmla="*/ 119 h 138"/>
                <a:gd name="T78" fmla="*/ 149 w 169"/>
                <a:gd name="T79" fmla="*/ 112 h 138"/>
                <a:gd name="T80" fmla="*/ 156 w 169"/>
                <a:gd name="T81" fmla="*/ 97 h 138"/>
                <a:gd name="T82" fmla="*/ 161 w 169"/>
                <a:gd name="T83" fmla="*/ 83 h 138"/>
                <a:gd name="T84" fmla="*/ 163 w 169"/>
                <a:gd name="T85" fmla="*/ 7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9" h="138">
                  <a:moveTo>
                    <a:pt x="163" y="70"/>
                  </a:moveTo>
                  <a:lnTo>
                    <a:pt x="168" y="42"/>
                  </a:lnTo>
                  <a:lnTo>
                    <a:pt x="168" y="22"/>
                  </a:lnTo>
                  <a:lnTo>
                    <a:pt x="164" y="14"/>
                  </a:lnTo>
                  <a:lnTo>
                    <a:pt x="161" y="9"/>
                  </a:lnTo>
                  <a:lnTo>
                    <a:pt x="147" y="2"/>
                  </a:lnTo>
                  <a:lnTo>
                    <a:pt x="132" y="0"/>
                  </a:lnTo>
                  <a:lnTo>
                    <a:pt x="122" y="0"/>
                  </a:lnTo>
                  <a:lnTo>
                    <a:pt x="117" y="4"/>
                  </a:lnTo>
                  <a:lnTo>
                    <a:pt x="117" y="9"/>
                  </a:lnTo>
                  <a:lnTo>
                    <a:pt x="122" y="49"/>
                  </a:lnTo>
                  <a:lnTo>
                    <a:pt x="117" y="51"/>
                  </a:lnTo>
                  <a:lnTo>
                    <a:pt x="105" y="59"/>
                  </a:lnTo>
                  <a:lnTo>
                    <a:pt x="95" y="73"/>
                  </a:lnTo>
                  <a:lnTo>
                    <a:pt x="93" y="81"/>
                  </a:lnTo>
                  <a:lnTo>
                    <a:pt x="93" y="90"/>
                  </a:lnTo>
                  <a:lnTo>
                    <a:pt x="98" y="71"/>
                  </a:lnTo>
                  <a:lnTo>
                    <a:pt x="108" y="58"/>
                  </a:lnTo>
                  <a:lnTo>
                    <a:pt x="115" y="53"/>
                  </a:lnTo>
                  <a:lnTo>
                    <a:pt x="122" y="49"/>
                  </a:lnTo>
                  <a:lnTo>
                    <a:pt x="105" y="39"/>
                  </a:lnTo>
                  <a:lnTo>
                    <a:pt x="66" y="24"/>
                  </a:lnTo>
                  <a:lnTo>
                    <a:pt x="46" y="15"/>
                  </a:lnTo>
                  <a:lnTo>
                    <a:pt x="27" y="10"/>
                  </a:lnTo>
                  <a:lnTo>
                    <a:pt x="10" y="7"/>
                  </a:lnTo>
                  <a:lnTo>
                    <a:pt x="5" y="9"/>
                  </a:lnTo>
                  <a:lnTo>
                    <a:pt x="2" y="10"/>
                  </a:lnTo>
                  <a:lnTo>
                    <a:pt x="0" y="19"/>
                  </a:lnTo>
                  <a:lnTo>
                    <a:pt x="3" y="27"/>
                  </a:lnTo>
                  <a:lnTo>
                    <a:pt x="27" y="48"/>
                  </a:lnTo>
                  <a:lnTo>
                    <a:pt x="64" y="70"/>
                  </a:lnTo>
                  <a:lnTo>
                    <a:pt x="51" y="100"/>
                  </a:lnTo>
                  <a:lnTo>
                    <a:pt x="46" y="122"/>
                  </a:lnTo>
                  <a:lnTo>
                    <a:pt x="49" y="132"/>
                  </a:lnTo>
                  <a:lnTo>
                    <a:pt x="56" y="135"/>
                  </a:lnTo>
                  <a:lnTo>
                    <a:pt x="80" y="137"/>
                  </a:lnTo>
                  <a:lnTo>
                    <a:pt x="107" y="134"/>
                  </a:lnTo>
                  <a:lnTo>
                    <a:pt x="132" y="125"/>
                  </a:lnTo>
                  <a:lnTo>
                    <a:pt x="142" y="119"/>
                  </a:lnTo>
                  <a:lnTo>
                    <a:pt x="149" y="112"/>
                  </a:lnTo>
                  <a:lnTo>
                    <a:pt x="156" y="97"/>
                  </a:lnTo>
                  <a:lnTo>
                    <a:pt x="161" y="83"/>
                  </a:lnTo>
                  <a:lnTo>
                    <a:pt x="163" y="70"/>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 name="Freeform 33"/>
            <p:cNvSpPr>
              <a:spLocks/>
            </p:cNvSpPr>
            <p:nvPr/>
          </p:nvSpPr>
          <p:spPr bwMode="auto">
            <a:xfrm>
              <a:off x="4293" y="3008"/>
              <a:ext cx="85" cy="32"/>
            </a:xfrm>
            <a:custGeom>
              <a:avLst/>
              <a:gdLst>
                <a:gd name="T0" fmla="*/ 28 w 85"/>
                <a:gd name="T1" fmla="*/ 0 h 32"/>
                <a:gd name="T2" fmla="*/ 19 w 85"/>
                <a:gd name="T3" fmla="*/ 5 h 32"/>
                <a:gd name="T4" fmla="*/ 7 w 85"/>
                <a:gd name="T5" fmla="*/ 16 h 32"/>
                <a:gd name="T6" fmla="*/ 2 w 85"/>
                <a:gd name="T7" fmla="*/ 21 h 32"/>
                <a:gd name="T8" fmla="*/ 0 w 85"/>
                <a:gd name="T9" fmla="*/ 26 h 32"/>
                <a:gd name="T10" fmla="*/ 7 w 85"/>
                <a:gd name="T11" fmla="*/ 27 h 32"/>
                <a:gd name="T12" fmla="*/ 17 w 85"/>
                <a:gd name="T13" fmla="*/ 31 h 32"/>
                <a:gd name="T14" fmla="*/ 50 w 85"/>
                <a:gd name="T15" fmla="*/ 31 h 32"/>
                <a:gd name="T16" fmla="*/ 72 w 85"/>
                <a:gd name="T17" fmla="*/ 27 h 32"/>
                <a:gd name="T18" fmla="*/ 84 w 85"/>
                <a:gd name="T19" fmla="*/ 21 h 32"/>
                <a:gd name="T20" fmla="*/ 84 w 85"/>
                <a:gd name="T21" fmla="*/ 19 h 32"/>
                <a:gd name="T22" fmla="*/ 80 w 85"/>
                <a:gd name="T23" fmla="*/ 16 h 32"/>
                <a:gd name="T24" fmla="*/ 46 w 85"/>
                <a:gd name="T25" fmla="*/ 5 h 32"/>
                <a:gd name="T26" fmla="*/ 28 w 85"/>
                <a:gd name="T2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5" h="32">
                  <a:moveTo>
                    <a:pt x="28" y="0"/>
                  </a:moveTo>
                  <a:lnTo>
                    <a:pt x="19" y="5"/>
                  </a:lnTo>
                  <a:lnTo>
                    <a:pt x="7" y="16"/>
                  </a:lnTo>
                  <a:lnTo>
                    <a:pt x="2" y="21"/>
                  </a:lnTo>
                  <a:lnTo>
                    <a:pt x="0" y="26"/>
                  </a:lnTo>
                  <a:lnTo>
                    <a:pt x="7" y="27"/>
                  </a:lnTo>
                  <a:lnTo>
                    <a:pt x="17" y="31"/>
                  </a:lnTo>
                  <a:lnTo>
                    <a:pt x="50" y="31"/>
                  </a:lnTo>
                  <a:lnTo>
                    <a:pt x="72" y="27"/>
                  </a:lnTo>
                  <a:lnTo>
                    <a:pt x="84" y="21"/>
                  </a:lnTo>
                  <a:lnTo>
                    <a:pt x="84" y="19"/>
                  </a:lnTo>
                  <a:lnTo>
                    <a:pt x="80" y="16"/>
                  </a:lnTo>
                  <a:lnTo>
                    <a:pt x="46" y="5"/>
                  </a:lnTo>
                  <a:lnTo>
                    <a:pt x="28" y="0"/>
                  </a:lnTo>
                </a:path>
              </a:pathLst>
            </a:custGeom>
            <a:solidFill>
              <a:srgbClr val="FFFFFF"/>
            </a:solidFill>
            <a:ln w="12700" cap="rnd" cmpd="sng">
              <a:solidFill>
                <a:srgbClr val="FFFFFF"/>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 name="Freeform 34"/>
            <p:cNvSpPr>
              <a:spLocks/>
            </p:cNvSpPr>
            <p:nvPr/>
          </p:nvSpPr>
          <p:spPr bwMode="auto">
            <a:xfrm>
              <a:off x="4293" y="3008"/>
              <a:ext cx="85" cy="32"/>
            </a:xfrm>
            <a:custGeom>
              <a:avLst/>
              <a:gdLst>
                <a:gd name="T0" fmla="*/ 28 w 85"/>
                <a:gd name="T1" fmla="*/ 0 h 32"/>
                <a:gd name="T2" fmla="*/ 19 w 85"/>
                <a:gd name="T3" fmla="*/ 5 h 32"/>
                <a:gd name="T4" fmla="*/ 7 w 85"/>
                <a:gd name="T5" fmla="*/ 16 h 32"/>
                <a:gd name="T6" fmla="*/ 2 w 85"/>
                <a:gd name="T7" fmla="*/ 21 h 32"/>
                <a:gd name="T8" fmla="*/ 0 w 85"/>
                <a:gd name="T9" fmla="*/ 26 h 32"/>
                <a:gd name="T10" fmla="*/ 7 w 85"/>
                <a:gd name="T11" fmla="*/ 27 h 32"/>
                <a:gd name="T12" fmla="*/ 17 w 85"/>
                <a:gd name="T13" fmla="*/ 31 h 32"/>
                <a:gd name="T14" fmla="*/ 50 w 85"/>
                <a:gd name="T15" fmla="*/ 31 h 32"/>
                <a:gd name="T16" fmla="*/ 72 w 85"/>
                <a:gd name="T17" fmla="*/ 27 h 32"/>
                <a:gd name="T18" fmla="*/ 84 w 85"/>
                <a:gd name="T19" fmla="*/ 21 h 32"/>
                <a:gd name="T20" fmla="*/ 84 w 85"/>
                <a:gd name="T21" fmla="*/ 19 h 32"/>
                <a:gd name="T22" fmla="*/ 80 w 85"/>
                <a:gd name="T23" fmla="*/ 16 h 32"/>
                <a:gd name="T24" fmla="*/ 46 w 85"/>
                <a:gd name="T25" fmla="*/ 5 h 32"/>
                <a:gd name="T26" fmla="*/ 28 w 85"/>
                <a:gd name="T2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5" h="32">
                  <a:moveTo>
                    <a:pt x="28" y="0"/>
                  </a:moveTo>
                  <a:lnTo>
                    <a:pt x="19" y="5"/>
                  </a:lnTo>
                  <a:lnTo>
                    <a:pt x="7" y="16"/>
                  </a:lnTo>
                  <a:lnTo>
                    <a:pt x="2" y="21"/>
                  </a:lnTo>
                  <a:lnTo>
                    <a:pt x="0" y="26"/>
                  </a:lnTo>
                  <a:lnTo>
                    <a:pt x="7" y="27"/>
                  </a:lnTo>
                  <a:lnTo>
                    <a:pt x="17" y="31"/>
                  </a:lnTo>
                  <a:lnTo>
                    <a:pt x="50" y="31"/>
                  </a:lnTo>
                  <a:lnTo>
                    <a:pt x="72" y="27"/>
                  </a:lnTo>
                  <a:lnTo>
                    <a:pt x="84" y="21"/>
                  </a:lnTo>
                  <a:lnTo>
                    <a:pt x="84" y="19"/>
                  </a:lnTo>
                  <a:lnTo>
                    <a:pt x="80" y="16"/>
                  </a:lnTo>
                  <a:lnTo>
                    <a:pt x="46" y="5"/>
                  </a:lnTo>
                  <a:lnTo>
                    <a:pt x="28" y="0"/>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 name="Freeform 35"/>
            <p:cNvSpPr>
              <a:spLocks/>
            </p:cNvSpPr>
            <p:nvPr/>
          </p:nvSpPr>
          <p:spPr bwMode="auto">
            <a:xfrm>
              <a:off x="4302" y="3035"/>
              <a:ext cx="53" cy="33"/>
            </a:xfrm>
            <a:custGeom>
              <a:avLst/>
              <a:gdLst>
                <a:gd name="T0" fmla="*/ 3 w 53"/>
                <a:gd name="T1" fmla="*/ 21 h 33"/>
                <a:gd name="T2" fmla="*/ 15 w 53"/>
                <a:gd name="T3" fmla="*/ 31 h 33"/>
                <a:gd name="T4" fmla="*/ 29 w 53"/>
                <a:gd name="T5" fmla="*/ 32 h 33"/>
                <a:gd name="T6" fmla="*/ 41 w 53"/>
                <a:gd name="T7" fmla="*/ 32 h 33"/>
                <a:gd name="T8" fmla="*/ 49 w 53"/>
                <a:gd name="T9" fmla="*/ 26 h 33"/>
                <a:gd name="T10" fmla="*/ 52 w 53"/>
                <a:gd name="T11" fmla="*/ 19 h 33"/>
                <a:gd name="T12" fmla="*/ 47 w 53"/>
                <a:gd name="T13" fmla="*/ 10 h 33"/>
                <a:gd name="T14" fmla="*/ 36 w 53"/>
                <a:gd name="T15" fmla="*/ 5 h 33"/>
                <a:gd name="T16" fmla="*/ 27 w 53"/>
                <a:gd name="T17" fmla="*/ 0 h 33"/>
                <a:gd name="T18" fmla="*/ 17 w 53"/>
                <a:gd name="T19" fmla="*/ 0 h 33"/>
                <a:gd name="T20" fmla="*/ 5 w 53"/>
                <a:gd name="T21" fmla="*/ 2 h 33"/>
                <a:gd name="T22" fmla="*/ 2 w 53"/>
                <a:gd name="T23" fmla="*/ 5 h 33"/>
                <a:gd name="T24" fmla="*/ 0 w 53"/>
                <a:gd name="T25" fmla="*/ 9 h 33"/>
                <a:gd name="T26" fmla="*/ 3 w 53"/>
                <a:gd name="T27" fmla="*/ 2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3" h="33">
                  <a:moveTo>
                    <a:pt x="3" y="21"/>
                  </a:moveTo>
                  <a:lnTo>
                    <a:pt x="15" y="31"/>
                  </a:lnTo>
                  <a:lnTo>
                    <a:pt x="29" y="32"/>
                  </a:lnTo>
                  <a:lnTo>
                    <a:pt x="41" y="32"/>
                  </a:lnTo>
                  <a:lnTo>
                    <a:pt x="49" y="26"/>
                  </a:lnTo>
                  <a:lnTo>
                    <a:pt x="52" y="19"/>
                  </a:lnTo>
                  <a:lnTo>
                    <a:pt x="47" y="10"/>
                  </a:lnTo>
                  <a:lnTo>
                    <a:pt x="36" y="5"/>
                  </a:lnTo>
                  <a:lnTo>
                    <a:pt x="27" y="0"/>
                  </a:lnTo>
                  <a:lnTo>
                    <a:pt x="17" y="0"/>
                  </a:lnTo>
                  <a:lnTo>
                    <a:pt x="5" y="2"/>
                  </a:lnTo>
                  <a:lnTo>
                    <a:pt x="2" y="5"/>
                  </a:lnTo>
                  <a:lnTo>
                    <a:pt x="0" y="9"/>
                  </a:lnTo>
                  <a:lnTo>
                    <a:pt x="3" y="21"/>
                  </a:lnTo>
                </a:path>
              </a:pathLst>
            </a:custGeom>
            <a:solidFill>
              <a:srgbClr val="FFFFFF"/>
            </a:solidFill>
            <a:ln w="12700" cap="rnd" cmpd="sng">
              <a:solidFill>
                <a:srgbClr val="FFFFFF"/>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 name="Freeform 36"/>
            <p:cNvSpPr>
              <a:spLocks/>
            </p:cNvSpPr>
            <p:nvPr/>
          </p:nvSpPr>
          <p:spPr bwMode="auto">
            <a:xfrm>
              <a:off x="4302" y="3035"/>
              <a:ext cx="53" cy="33"/>
            </a:xfrm>
            <a:custGeom>
              <a:avLst/>
              <a:gdLst>
                <a:gd name="T0" fmla="*/ 3 w 53"/>
                <a:gd name="T1" fmla="*/ 21 h 33"/>
                <a:gd name="T2" fmla="*/ 15 w 53"/>
                <a:gd name="T3" fmla="*/ 31 h 33"/>
                <a:gd name="T4" fmla="*/ 29 w 53"/>
                <a:gd name="T5" fmla="*/ 32 h 33"/>
                <a:gd name="T6" fmla="*/ 41 w 53"/>
                <a:gd name="T7" fmla="*/ 32 h 33"/>
                <a:gd name="T8" fmla="*/ 49 w 53"/>
                <a:gd name="T9" fmla="*/ 26 h 33"/>
                <a:gd name="T10" fmla="*/ 52 w 53"/>
                <a:gd name="T11" fmla="*/ 19 h 33"/>
                <a:gd name="T12" fmla="*/ 47 w 53"/>
                <a:gd name="T13" fmla="*/ 10 h 33"/>
                <a:gd name="T14" fmla="*/ 36 w 53"/>
                <a:gd name="T15" fmla="*/ 5 h 33"/>
                <a:gd name="T16" fmla="*/ 27 w 53"/>
                <a:gd name="T17" fmla="*/ 0 h 33"/>
                <a:gd name="T18" fmla="*/ 17 w 53"/>
                <a:gd name="T19" fmla="*/ 0 h 33"/>
                <a:gd name="T20" fmla="*/ 5 w 53"/>
                <a:gd name="T21" fmla="*/ 2 h 33"/>
                <a:gd name="T22" fmla="*/ 2 w 53"/>
                <a:gd name="T23" fmla="*/ 5 h 33"/>
                <a:gd name="T24" fmla="*/ 0 w 53"/>
                <a:gd name="T25" fmla="*/ 9 h 33"/>
                <a:gd name="T26" fmla="*/ 3 w 53"/>
                <a:gd name="T27" fmla="*/ 2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3" h="33">
                  <a:moveTo>
                    <a:pt x="3" y="21"/>
                  </a:moveTo>
                  <a:lnTo>
                    <a:pt x="15" y="31"/>
                  </a:lnTo>
                  <a:lnTo>
                    <a:pt x="29" y="32"/>
                  </a:lnTo>
                  <a:lnTo>
                    <a:pt x="41" y="32"/>
                  </a:lnTo>
                  <a:lnTo>
                    <a:pt x="49" y="26"/>
                  </a:lnTo>
                  <a:lnTo>
                    <a:pt x="52" y="19"/>
                  </a:lnTo>
                  <a:lnTo>
                    <a:pt x="47" y="10"/>
                  </a:lnTo>
                  <a:lnTo>
                    <a:pt x="36" y="5"/>
                  </a:lnTo>
                  <a:lnTo>
                    <a:pt x="27" y="0"/>
                  </a:lnTo>
                  <a:lnTo>
                    <a:pt x="17" y="0"/>
                  </a:lnTo>
                  <a:lnTo>
                    <a:pt x="5" y="2"/>
                  </a:lnTo>
                  <a:lnTo>
                    <a:pt x="2" y="5"/>
                  </a:lnTo>
                  <a:lnTo>
                    <a:pt x="0" y="9"/>
                  </a:lnTo>
                  <a:lnTo>
                    <a:pt x="3" y="21"/>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 name="Freeform 37"/>
            <p:cNvSpPr>
              <a:spLocks/>
            </p:cNvSpPr>
            <p:nvPr/>
          </p:nvSpPr>
          <p:spPr bwMode="auto">
            <a:xfrm>
              <a:off x="4295" y="3056"/>
              <a:ext cx="52" cy="46"/>
            </a:xfrm>
            <a:custGeom>
              <a:avLst/>
              <a:gdLst>
                <a:gd name="T0" fmla="*/ 2 w 52"/>
                <a:gd name="T1" fmla="*/ 10 h 46"/>
                <a:gd name="T2" fmla="*/ 0 w 52"/>
                <a:gd name="T3" fmla="*/ 18 h 46"/>
                <a:gd name="T4" fmla="*/ 7 w 52"/>
                <a:gd name="T5" fmla="*/ 30 h 46"/>
                <a:gd name="T6" fmla="*/ 17 w 52"/>
                <a:gd name="T7" fmla="*/ 40 h 46"/>
                <a:gd name="T8" fmla="*/ 29 w 52"/>
                <a:gd name="T9" fmla="*/ 45 h 46"/>
                <a:gd name="T10" fmla="*/ 37 w 52"/>
                <a:gd name="T11" fmla="*/ 44 h 46"/>
                <a:gd name="T12" fmla="*/ 46 w 52"/>
                <a:gd name="T13" fmla="*/ 40 h 46"/>
                <a:gd name="T14" fmla="*/ 51 w 52"/>
                <a:gd name="T15" fmla="*/ 33 h 46"/>
                <a:gd name="T16" fmla="*/ 48 w 52"/>
                <a:gd name="T17" fmla="*/ 25 h 46"/>
                <a:gd name="T18" fmla="*/ 41 w 52"/>
                <a:gd name="T19" fmla="*/ 13 h 46"/>
                <a:gd name="T20" fmla="*/ 31 w 52"/>
                <a:gd name="T21" fmla="*/ 3 h 46"/>
                <a:gd name="T22" fmla="*/ 24 w 52"/>
                <a:gd name="T23" fmla="*/ 0 h 46"/>
                <a:gd name="T24" fmla="*/ 17 w 52"/>
                <a:gd name="T25" fmla="*/ 0 h 46"/>
                <a:gd name="T26" fmla="*/ 10 w 52"/>
                <a:gd name="T27" fmla="*/ 3 h 46"/>
                <a:gd name="T28" fmla="*/ 2 w 52"/>
                <a:gd name="T29" fmla="*/ 1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 h="46">
                  <a:moveTo>
                    <a:pt x="2" y="10"/>
                  </a:moveTo>
                  <a:lnTo>
                    <a:pt x="0" y="18"/>
                  </a:lnTo>
                  <a:lnTo>
                    <a:pt x="7" y="30"/>
                  </a:lnTo>
                  <a:lnTo>
                    <a:pt x="17" y="40"/>
                  </a:lnTo>
                  <a:lnTo>
                    <a:pt x="29" y="45"/>
                  </a:lnTo>
                  <a:lnTo>
                    <a:pt x="37" y="44"/>
                  </a:lnTo>
                  <a:lnTo>
                    <a:pt x="46" y="40"/>
                  </a:lnTo>
                  <a:lnTo>
                    <a:pt x="51" y="33"/>
                  </a:lnTo>
                  <a:lnTo>
                    <a:pt x="48" y="25"/>
                  </a:lnTo>
                  <a:lnTo>
                    <a:pt x="41" y="13"/>
                  </a:lnTo>
                  <a:lnTo>
                    <a:pt x="31" y="3"/>
                  </a:lnTo>
                  <a:lnTo>
                    <a:pt x="24" y="0"/>
                  </a:lnTo>
                  <a:lnTo>
                    <a:pt x="17" y="0"/>
                  </a:lnTo>
                  <a:lnTo>
                    <a:pt x="10" y="3"/>
                  </a:lnTo>
                  <a:lnTo>
                    <a:pt x="2" y="10"/>
                  </a:lnTo>
                </a:path>
              </a:pathLst>
            </a:custGeom>
            <a:solidFill>
              <a:srgbClr val="FFFFFF"/>
            </a:solidFill>
            <a:ln w="12700" cap="rnd" cmpd="sng">
              <a:solidFill>
                <a:srgbClr val="FFFFFF"/>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 name="Freeform 38"/>
            <p:cNvSpPr>
              <a:spLocks/>
            </p:cNvSpPr>
            <p:nvPr/>
          </p:nvSpPr>
          <p:spPr bwMode="auto">
            <a:xfrm>
              <a:off x="4295" y="3056"/>
              <a:ext cx="52" cy="46"/>
            </a:xfrm>
            <a:custGeom>
              <a:avLst/>
              <a:gdLst>
                <a:gd name="T0" fmla="*/ 2 w 52"/>
                <a:gd name="T1" fmla="*/ 10 h 46"/>
                <a:gd name="T2" fmla="*/ 0 w 52"/>
                <a:gd name="T3" fmla="*/ 18 h 46"/>
                <a:gd name="T4" fmla="*/ 7 w 52"/>
                <a:gd name="T5" fmla="*/ 30 h 46"/>
                <a:gd name="T6" fmla="*/ 17 w 52"/>
                <a:gd name="T7" fmla="*/ 40 h 46"/>
                <a:gd name="T8" fmla="*/ 29 w 52"/>
                <a:gd name="T9" fmla="*/ 45 h 46"/>
                <a:gd name="T10" fmla="*/ 37 w 52"/>
                <a:gd name="T11" fmla="*/ 44 h 46"/>
                <a:gd name="T12" fmla="*/ 46 w 52"/>
                <a:gd name="T13" fmla="*/ 40 h 46"/>
                <a:gd name="T14" fmla="*/ 51 w 52"/>
                <a:gd name="T15" fmla="*/ 33 h 46"/>
                <a:gd name="T16" fmla="*/ 48 w 52"/>
                <a:gd name="T17" fmla="*/ 25 h 46"/>
                <a:gd name="T18" fmla="*/ 41 w 52"/>
                <a:gd name="T19" fmla="*/ 13 h 46"/>
                <a:gd name="T20" fmla="*/ 31 w 52"/>
                <a:gd name="T21" fmla="*/ 3 h 46"/>
                <a:gd name="T22" fmla="*/ 24 w 52"/>
                <a:gd name="T23" fmla="*/ 0 h 46"/>
                <a:gd name="T24" fmla="*/ 17 w 52"/>
                <a:gd name="T25" fmla="*/ 0 h 46"/>
                <a:gd name="T26" fmla="*/ 10 w 52"/>
                <a:gd name="T27" fmla="*/ 3 h 46"/>
                <a:gd name="T28" fmla="*/ 2 w 52"/>
                <a:gd name="T29" fmla="*/ 1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 h="46">
                  <a:moveTo>
                    <a:pt x="2" y="10"/>
                  </a:moveTo>
                  <a:lnTo>
                    <a:pt x="0" y="18"/>
                  </a:lnTo>
                  <a:lnTo>
                    <a:pt x="7" y="30"/>
                  </a:lnTo>
                  <a:lnTo>
                    <a:pt x="17" y="40"/>
                  </a:lnTo>
                  <a:lnTo>
                    <a:pt x="29" y="45"/>
                  </a:lnTo>
                  <a:lnTo>
                    <a:pt x="37" y="44"/>
                  </a:lnTo>
                  <a:lnTo>
                    <a:pt x="46" y="40"/>
                  </a:lnTo>
                  <a:lnTo>
                    <a:pt x="51" y="33"/>
                  </a:lnTo>
                  <a:lnTo>
                    <a:pt x="48" y="25"/>
                  </a:lnTo>
                  <a:lnTo>
                    <a:pt x="41" y="13"/>
                  </a:lnTo>
                  <a:lnTo>
                    <a:pt x="31" y="3"/>
                  </a:lnTo>
                  <a:lnTo>
                    <a:pt x="24" y="0"/>
                  </a:lnTo>
                  <a:lnTo>
                    <a:pt x="17" y="0"/>
                  </a:lnTo>
                  <a:lnTo>
                    <a:pt x="10" y="3"/>
                  </a:lnTo>
                  <a:lnTo>
                    <a:pt x="2" y="10"/>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 name="Freeform 39"/>
            <p:cNvSpPr>
              <a:spLocks/>
            </p:cNvSpPr>
            <p:nvPr/>
          </p:nvSpPr>
          <p:spPr bwMode="auto">
            <a:xfrm>
              <a:off x="4402" y="3018"/>
              <a:ext cx="101" cy="69"/>
            </a:xfrm>
            <a:custGeom>
              <a:avLst/>
              <a:gdLst>
                <a:gd name="T0" fmla="*/ 90 w 101"/>
                <a:gd name="T1" fmla="*/ 0 h 69"/>
                <a:gd name="T2" fmla="*/ 41 w 101"/>
                <a:gd name="T3" fmla="*/ 0 h 69"/>
                <a:gd name="T4" fmla="*/ 27 w 101"/>
                <a:gd name="T5" fmla="*/ 11 h 69"/>
                <a:gd name="T6" fmla="*/ 15 w 101"/>
                <a:gd name="T7" fmla="*/ 21 h 69"/>
                <a:gd name="T8" fmla="*/ 5 w 101"/>
                <a:gd name="T9" fmla="*/ 33 h 69"/>
                <a:gd name="T10" fmla="*/ 0 w 101"/>
                <a:gd name="T11" fmla="*/ 44 h 69"/>
                <a:gd name="T12" fmla="*/ 2 w 101"/>
                <a:gd name="T13" fmla="*/ 55 h 69"/>
                <a:gd name="T14" fmla="*/ 17 w 101"/>
                <a:gd name="T15" fmla="*/ 61 h 69"/>
                <a:gd name="T16" fmla="*/ 49 w 101"/>
                <a:gd name="T17" fmla="*/ 65 h 69"/>
                <a:gd name="T18" fmla="*/ 96 w 101"/>
                <a:gd name="T19" fmla="*/ 65 h 69"/>
                <a:gd name="T20" fmla="*/ 100 w 101"/>
                <a:gd name="T21" fmla="*/ 66 h 69"/>
                <a:gd name="T22" fmla="*/ 95 w 101"/>
                <a:gd name="T23" fmla="*/ 66 h 69"/>
                <a:gd name="T24" fmla="*/ 61 w 101"/>
                <a:gd name="T25" fmla="*/ 68 h 69"/>
                <a:gd name="T26" fmla="*/ 90 w 101"/>
                <a:gd name="T27"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1" h="69">
                  <a:moveTo>
                    <a:pt x="90" y="0"/>
                  </a:moveTo>
                  <a:lnTo>
                    <a:pt x="41" y="0"/>
                  </a:lnTo>
                  <a:lnTo>
                    <a:pt x="27" y="11"/>
                  </a:lnTo>
                  <a:lnTo>
                    <a:pt x="15" y="21"/>
                  </a:lnTo>
                  <a:lnTo>
                    <a:pt x="5" y="33"/>
                  </a:lnTo>
                  <a:lnTo>
                    <a:pt x="0" y="44"/>
                  </a:lnTo>
                  <a:lnTo>
                    <a:pt x="2" y="55"/>
                  </a:lnTo>
                  <a:lnTo>
                    <a:pt x="17" y="61"/>
                  </a:lnTo>
                  <a:lnTo>
                    <a:pt x="49" y="65"/>
                  </a:lnTo>
                  <a:lnTo>
                    <a:pt x="96" y="65"/>
                  </a:lnTo>
                  <a:lnTo>
                    <a:pt x="100" y="66"/>
                  </a:lnTo>
                  <a:lnTo>
                    <a:pt x="95" y="66"/>
                  </a:lnTo>
                  <a:lnTo>
                    <a:pt x="61" y="68"/>
                  </a:lnTo>
                  <a:lnTo>
                    <a:pt x="90" y="0"/>
                  </a:lnTo>
                </a:path>
              </a:pathLst>
            </a:custGeom>
            <a:solidFill>
              <a:srgbClr val="FFFFFF"/>
            </a:solidFill>
            <a:ln w="12700" cap="rnd" cmpd="sng">
              <a:solidFill>
                <a:srgbClr val="FFFFFF"/>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 name="Freeform 40"/>
            <p:cNvSpPr>
              <a:spLocks/>
            </p:cNvSpPr>
            <p:nvPr/>
          </p:nvSpPr>
          <p:spPr bwMode="auto">
            <a:xfrm>
              <a:off x="4402" y="3018"/>
              <a:ext cx="101" cy="69"/>
            </a:xfrm>
            <a:custGeom>
              <a:avLst/>
              <a:gdLst>
                <a:gd name="T0" fmla="*/ 90 w 101"/>
                <a:gd name="T1" fmla="*/ 0 h 69"/>
                <a:gd name="T2" fmla="*/ 41 w 101"/>
                <a:gd name="T3" fmla="*/ 0 h 69"/>
                <a:gd name="T4" fmla="*/ 27 w 101"/>
                <a:gd name="T5" fmla="*/ 11 h 69"/>
                <a:gd name="T6" fmla="*/ 15 w 101"/>
                <a:gd name="T7" fmla="*/ 21 h 69"/>
                <a:gd name="T8" fmla="*/ 5 w 101"/>
                <a:gd name="T9" fmla="*/ 33 h 69"/>
                <a:gd name="T10" fmla="*/ 0 w 101"/>
                <a:gd name="T11" fmla="*/ 44 h 69"/>
                <a:gd name="T12" fmla="*/ 2 w 101"/>
                <a:gd name="T13" fmla="*/ 55 h 69"/>
                <a:gd name="T14" fmla="*/ 17 w 101"/>
                <a:gd name="T15" fmla="*/ 61 h 69"/>
                <a:gd name="T16" fmla="*/ 49 w 101"/>
                <a:gd name="T17" fmla="*/ 65 h 69"/>
                <a:gd name="T18" fmla="*/ 96 w 101"/>
                <a:gd name="T19" fmla="*/ 65 h 69"/>
                <a:gd name="T20" fmla="*/ 100 w 101"/>
                <a:gd name="T21" fmla="*/ 66 h 69"/>
                <a:gd name="T22" fmla="*/ 95 w 101"/>
                <a:gd name="T23" fmla="*/ 66 h 69"/>
                <a:gd name="T24" fmla="*/ 61 w 101"/>
                <a:gd name="T25" fmla="*/ 68 h 69"/>
                <a:gd name="T26" fmla="*/ 90 w 101"/>
                <a:gd name="T27"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1" h="69">
                  <a:moveTo>
                    <a:pt x="90" y="0"/>
                  </a:moveTo>
                  <a:lnTo>
                    <a:pt x="41" y="0"/>
                  </a:lnTo>
                  <a:lnTo>
                    <a:pt x="27" y="11"/>
                  </a:lnTo>
                  <a:lnTo>
                    <a:pt x="15" y="21"/>
                  </a:lnTo>
                  <a:lnTo>
                    <a:pt x="5" y="33"/>
                  </a:lnTo>
                  <a:lnTo>
                    <a:pt x="0" y="44"/>
                  </a:lnTo>
                  <a:lnTo>
                    <a:pt x="2" y="55"/>
                  </a:lnTo>
                  <a:lnTo>
                    <a:pt x="17" y="61"/>
                  </a:lnTo>
                  <a:lnTo>
                    <a:pt x="49" y="65"/>
                  </a:lnTo>
                  <a:lnTo>
                    <a:pt x="96" y="65"/>
                  </a:lnTo>
                  <a:lnTo>
                    <a:pt x="100" y="66"/>
                  </a:lnTo>
                  <a:lnTo>
                    <a:pt x="95" y="66"/>
                  </a:lnTo>
                  <a:lnTo>
                    <a:pt x="61" y="68"/>
                  </a:lnTo>
                  <a:lnTo>
                    <a:pt x="90" y="0"/>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 name="Freeform 41"/>
            <p:cNvSpPr>
              <a:spLocks/>
            </p:cNvSpPr>
            <p:nvPr/>
          </p:nvSpPr>
          <p:spPr bwMode="auto">
            <a:xfrm>
              <a:off x="4441" y="2974"/>
              <a:ext cx="584" cy="154"/>
            </a:xfrm>
            <a:custGeom>
              <a:avLst/>
              <a:gdLst>
                <a:gd name="T0" fmla="*/ 583 w 584"/>
                <a:gd name="T1" fmla="*/ 0 h 154"/>
                <a:gd name="T2" fmla="*/ 425 w 584"/>
                <a:gd name="T3" fmla="*/ 14 h 154"/>
                <a:gd name="T4" fmla="*/ 63 w 584"/>
                <a:gd name="T5" fmla="*/ 33 h 154"/>
                <a:gd name="T6" fmla="*/ 47 w 584"/>
                <a:gd name="T7" fmla="*/ 41 h 154"/>
                <a:gd name="T8" fmla="*/ 32 w 584"/>
                <a:gd name="T9" fmla="*/ 51 h 154"/>
                <a:gd name="T10" fmla="*/ 17 w 584"/>
                <a:gd name="T11" fmla="*/ 63 h 154"/>
                <a:gd name="T12" fmla="*/ 5 w 584"/>
                <a:gd name="T13" fmla="*/ 77 h 154"/>
                <a:gd name="T14" fmla="*/ 0 w 584"/>
                <a:gd name="T15" fmla="*/ 92 h 154"/>
                <a:gd name="T16" fmla="*/ 2 w 584"/>
                <a:gd name="T17" fmla="*/ 105 h 154"/>
                <a:gd name="T18" fmla="*/ 17 w 584"/>
                <a:gd name="T19" fmla="*/ 122 h 154"/>
                <a:gd name="T20" fmla="*/ 462 w 584"/>
                <a:gd name="T21" fmla="*/ 134 h 154"/>
                <a:gd name="T22" fmla="*/ 469 w 584"/>
                <a:gd name="T23" fmla="*/ 153 h 154"/>
                <a:gd name="T24" fmla="*/ 530 w 584"/>
                <a:gd name="T25" fmla="*/ 134 h 154"/>
                <a:gd name="T26" fmla="*/ 583 w 584"/>
                <a:gd name="T27"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84" h="154">
                  <a:moveTo>
                    <a:pt x="583" y="0"/>
                  </a:moveTo>
                  <a:lnTo>
                    <a:pt x="425" y="14"/>
                  </a:lnTo>
                  <a:lnTo>
                    <a:pt x="63" y="33"/>
                  </a:lnTo>
                  <a:lnTo>
                    <a:pt x="47" y="41"/>
                  </a:lnTo>
                  <a:lnTo>
                    <a:pt x="32" y="51"/>
                  </a:lnTo>
                  <a:lnTo>
                    <a:pt x="17" y="63"/>
                  </a:lnTo>
                  <a:lnTo>
                    <a:pt x="5" y="77"/>
                  </a:lnTo>
                  <a:lnTo>
                    <a:pt x="0" y="92"/>
                  </a:lnTo>
                  <a:lnTo>
                    <a:pt x="2" y="105"/>
                  </a:lnTo>
                  <a:lnTo>
                    <a:pt x="17" y="122"/>
                  </a:lnTo>
                  <a:lnTo>
                    <a:pt x="462" y="134"/>
                  </a:lnTo>
                  <a:lnTo>
                    <a:pt x="469" y="153"/>
                  </a:lnTo>
                  <a:lnTo>
                    <a:pt x="530" y="134"/>
                  </a:lnTo>
                  <a:lnTo>
                    <a:pt x="583" y="0"/>
                  </a:lnTo>
                </a:path>
              </a:pathLst>
            </a:custGeom>
            <a:solidFill>
              <a:srgbClr val="FFFFFF"/>
            </a:solidFill>
            <a:ln w="12700" cap="rnd" cmpd="sng">
              <a:solidFill>
                <a:srgbClr val="FFFFFF"/>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 name="Freeform 42"/>
            <p:cNvSpPr>
              <a:spLocks/>
            </p:cNvSpPr>
            <p:nvPr/>
          </p:nvSpPr>
          <p:spPr bwMode="auto">
            <a:xfrm>
              <a:off x="4441" y="2974"/>
              <a:ext cx="584" cy="154"/>
            </a:xfrm>
            <a:custGeom>
              <a:avLst/>
              <a:gdLst>
                <a:gd name="T0" fmla="*/ 583 w 584"/>
                <a:gd name="T1" fmla="*/ 0 h 154"/>
                <a:gd name="T2" fmla="*/ 425 w 584"/>
                <a:gd name="T3" fmla="*/ 14 h 154"/>
                <a:gd name="T4" fmla="*/ 63 w 584"/>
                <a:gd name="T5" fmla="*/ 33 h 154"/>
                <a:gd name="T6" fmla="*/ 47 w 584"/>
                <a:gd name="T7" fmla="*/ 41 h 154"/>
                <a:gd name="T8" fmla="*/ 32 w 584"/>
                <a:gd name="T9" fmla="*/ 51 h 154"/>
                <a:gd name="T10" fmla="*/ 17 w 584"/>
                <a:gd name="T11" fmla="*/ 63 h 154"/>
                <a:gd name="T12" fmla="*/ 5 w 584"/>
                <a:gd name="T13" fmla="*/ 77 h 154"/>
                <a:gd name="T14" fmla="*/ 0 w 584"/>
                <a:gd name="T15" fmla="*/ 92 h 154"/>
                <a:gd name="T16" fmla="*/ 2 w 584"/>
                <a:gd name="T17" fmla="*/ 105 h 154"/>
                <a:gd name="T18" fmla="*/ 17 w 584"/>
                <a:gd name="T19" fmla="*/ 122 h 154"/>
                <a:gd name="T20" fmla="*/ 462 w 584"/>
                <a:gd name="T21" fmla="*/ 134 h 154"/>
                <a:gd name="T22" fmla="*/ 469 w 584"/>
                <a:gd name="T23" fmla="*/ 153 h 154"/>
                <a:gd name="T24" fmla="*/ 530 w 584"/>
                <a:gd name="T25" fmla="*/ 134 h 154"/>
                <a:gd name="T26" fmla="*/ 583 w 584"/>
                <a:gd name="T27"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84" h="154">
                  <a:moveTo>
                    <a:pt x="583" y="0"/>
                  </a:moveTo>
                  <a:lnTo>
                    <a:pt x="425" y="14"/>
                  </a:lnTo>
                  <a:lnTo>
                    <a:pt x="63" y="33"/>
                  </a:lnTo>
                  <a:lnTo>
                    <a:pt x="47" y="41"/>
                  </a:lnTo>
                  <a:lnTo>
                    <a:pt x="32" y="51"/>
                  </a:lnTo>
                  <a:lnTo>
                    <a:pt x="17" y="63"/>
                  </a:lnTo>
                  <a:lnTo>
                    <a:pt x="5" y="77"/>
                  </a:lnTo>
                  <a:lnTo>
                    <a:pt x="0" y="92"/>
                  </a:lnTo>
                  <a:lnTo>
                    <a:pt x="2" y="105"/>
                  </a:lnTo>
                  <a:lnTo>
                    <a:pt x="17" y="122"/>
                  </a:lnTo>
                  <a:lnTo>
                    <a:pt x="462" y="134"/>
                  </a:lnTo>
                  <a:lnTo>
                    <a:pt x="469" y="153"/>
                  </a:lnTo>
                  <a:lnTo>
                    <a:pt x="530" y="134"/>
                  </a:lnTo>
                  <a:lnTo>
                    <a:pt x="583" y="0"/>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5" name="Freeform 43"/>
            <p:cNvSpPr>
              <a:spLocks/>
            </p:cNvSpPr>
            <p:nvPr/>
          </p:nvSpPr>
          <p:spPr bwMode="auto">
            <a:xfrm>
              <a:off x="4888" y="2860"/>
              <a:ext cx="596" cy="1157"/>
            </a:xfrm>
            <a:custGeom>
              <a:avLst/>
              <a:gdLst>
                <a:gd name="T0" fmla="*/ 134 w 596"/>
                <a:gd name="T1" fmla="*/ 94 h 1157"/>
                <a:gd name="T2" fmla="*/ 80 w 596"/>
                <a:gd name="T3" fmla="*/ 169 h 1157"/>
                <a:gd name="T4" fmla="*/ 54 w 596"/>
                <a:gd name="T5" fmla="*/ 231 h 1157"/>
                <a:gd name="T6" fmla="*/ 59 w 596"/>
                <a:gd name="T7" fmla="*/ 312 h 1157"/>
                <a:gd name="T8" fmla="*/ 71 w 596"/>
                <a:gd name="T9" fmla="*/ 373 h 1157"/>
                <a:gd name="T10" fmla="*/ 71 w 596"/>
                <a:gd name="T11" fmla="*/ 409 h 1157"/>
                <a:gd name="T12" fmla="*/ 59 w 596"/>
                <a:gd name="T13" fmla="*/ 469 h 1157"/>
                <a:gd name="T14" fmla="*/ 27 w 596"/>
                <a:gd name="T15" fmla="*/ 794 h 1157"/>
                <a:gd name="T16" fmla="*/ 159 w 596"/>
                <a:gd name="T17" fmla="*/ 1137 h 1157"/>
                <a:gd name="T18" fmla="*/ 444 w 596"/>
                <a:gd name="T19" fmla="*/ 856 h 1157"/>
                <a:gd name="T20" fmla="*/ 464 w 596"/>
                <a:gd name="T21" fmla="*/ 838 h 1157"/>
                <a:gd name="T22" fmla="*/ 488 w 596"/>
                <a:gd name="T23" fmla="*/ 801 h 1157"/>
                <a:gd name="T24" fmla="*/ 512 w 596"/>
                <a:gd name="T25" fmla="*/ 743 h 1157"/>
                <a:gd name="T26" fmla="*/ 498 w 596"/>
                <a:gd name="T27" fmla="*/ 699 h 1157"/>
                <a:gd name="T28" fmla="*/ 429 w 596"/>
                <a:gd name="T29" fmla="*/ 676 h 1157"/>
                <a:gd name="T30" fmla="*/ 392 w 596"/>
                <a:gd name="T31" fmla="*/ 647 h 1157"/>
                <a:gd name="T32" fmla="*/ 395 w 596"/>
                <a:gd name="T33" fmla="*/ 635 h 1157"/>
                <a:gd name="T34" fmla="*/ 441 w 596"/>
                <a:gd name="T35" fmla="*/ 654 h 1157"/>
                <a:gd name="T36" fmla="*/ 480 w 596"/>
                <a:gd name="T37" fmla="*/ 659 h 1157"/>
                <a:gd name="T38" fmla="*/ 497 w 596"/>
                <a:gd name="T39" fmla="*/ 654 h 1157"/>
                <a:gd name="T40" fmla="*/ 497 w 596"/>
                <a:gd name="T41" fmla="*/ 439 h 1157"/>
                <a:gd name="T42" fmla="*/ 547 w 596"/>
                <a:gd name="T43" fmla="*/ 312 h 1157"/>
                <a:gd name="T44" fmla="*/ 558 w 596"/>
                <a:gd name="T45" fmla="*/ 273 h 1157"/>
                <a:gd name="T46" fmla="*/ 576 w 596"/>
                <a:gd name="T47" fmla="*/ 194 h 1157"/>
                <a:gd name="T48" fmla="*/ 580 w 596"/>
                <a:gd name="T49" fmla="*/ 116 h 1157"/>
                <a:gd name="T50" fmla="*/ 542 w 596"/>
                <a:gd name="T51" fmla="*/ 65 h 1157"/>
                <a:gd name="T52" fmla="*/ 493 w 596"/>
                <a:gd name="T53" fmla="*/ 16 h 1157"/>
                <a:gd name="T54" fmla="*/ 468 w 596"/>
                <a:gd name="T55" fmla="*/ 3 h 1157"/>
                <a:gd name="T56" fmla="*/ 444 w 596"/>
                <a:gd name="T57" fmla="*/ 0 h 1157"/>
                <a:gd name="T58" fmla="*/ 397 w 596"/>
                <a:gd name="T59" fmla="*/ 57 h 1157"/>
                <a:gd name="T60" fmla="*/ 329 w 596"/>
                <a:gd name="T61" fmla="*/ 128 h 1157"/>
                <a:gd name="T62" fmla="*/ 249 w 596"/>
                <a:gd name="T63" fmla="*/ 187 h 1157"/>
                <a:gd name="T64" fmla="*/ 210 w 596"/>
                <a:gd name="T65" fmla="*/ 204 h 1157"/>
                <a:gd name="T66" fmla="*/ 180 w 596"/>
                <a:gd name="T67" fmla="*/ 206 h 1157"/>
                <a:gd name="T68" fmla="*/ 159 w 596"/>
                <a:gd name="T69" fmla="*/ 194 h 1157"/>
                <a:gd name="T70" fmla="*/ 144 w 596"/>
                <a:gd name="T71" fmla="*/ 150 h 1157"/>
                <a:gd name="T72" fmla="*/ 146 w 596"/>
                <a:gd name="T73" fmla="*/ 101 h 1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96" h="1157">
                  <a:moveTo>
                    <a:pt x="151" y="76"/>
                  </a:moveTo>
                  <a:lnTo>
                    <a:pt x="134" y="94"/>
                  </a:lnTo>
                  <a:lnTo>
                    <a:pt x="98" y="140"/>
                  </a:lnTo>
                  <a:lnTo>
                    <a:pt x="80" y="169"/>
                  </a:lnTo>
                  <a:lnTo>
                    <a:pt x="65" y="201"/>
                  </a:lnTo>
                  <a:lnTo>
                    <a:pt x="54" y="231"/>
                  </a:lnTo>
                  <a:lnTo>
                    <a:pt x="53" y="262"/>
                  </a:lnTo>
                  <a:lnTo>
                    <a:pt x="59" y="312"/>
                  </a:lnTo>
                  <a:lnTo>
                    <a:pt x="68" y="354"/>
                  </a:lnTo>
                  <a:lnTo>
                    <a:pt x="71" y="373"/>
                  </a:lnTo>
                  <a:lnTo>
                    <a:pt x="73" y="392"/>
                  </a:lnTo>
                  <a:lnTo>
                    <a:pt x="71" y="409"/>
                  </a:lnTo>
                  <a:lnTo>
                    <a:pt x="68" y="425"/>
                  </a:lnTo>
                  <a:lnTo>
                    <a:pt x="59" y="469"/>
                  </a:lnTo>
                  <a:lnTo>
                    <a:pt x="51" y="554"/>
                  </a:lnTo>
                  <a:lnTo>
                    <a:pt x="27" y="794"/>
                  </a:lnTo>
                  <a:lnTo>
                    <a:pt x="0" y="1130"/>
                  </a:lnTo>
                  <a:lnTo>
                    <a:pt x="159" y="1137"/>
                  </a:lnTo>
                  <a:lnTo>
                    <a:pt x="414" y="1156"/>
                  </a:lnTo>
                  <a:lnTo>
                    <a:pt x="444" y="856"/>
                  </a:lnTo>
                  <a:lnTo>
                    <a:pt x="454" y="850"/>
                  </a:lnTo>
                  <a:lnTo>
                    <a:pt x="464" y="838"/>
                  </a:lnTo>
                  <a:lnTo>
                    <a:pt x="476" y="821"/>
                  </a:lnTo>
                  <a:lnTo>
                    <a:pt x="488" y="801"/>
                  </a:lnTo>
                  <a:lnTo>
                    <a:pt x="502" y="774"/>
                  </a:lnTo>
                  <a:lnTo>
                    <a:pt x="512" y="743"/>
                  </a:lnTo>
                  <a:lnTo>
                    <a:pt x="519" y="704"/>
                  </a:lnTo>
                  <a:lnTo>
                    <a:pt x="498" y="699"/>
                  </a:lnTo>
                  <a:lnTo>
                    <a:pt x="454" y="686"/>
                  </a:lnTo>
                  <a:lnTo>
                    <a:pt x="429" y="676"/>
                  </a:lnTo>
                  <a:lnTo>
                    <a:pt x="408" y="662"/>
                  </a:lnTo>
                  <a:lnTo>
                    <a:pt x="392" y="647"/>
                  </a:lnTo>
                  <a:lnTo>
                    <a:pt x="383" y="628"/>
                  </a:lnTo>
                  <a:lnTo>
                    <a:pt x="395" y="635"/>
                  </a:lnTo>
                  <a:lnTo>
                    <a:pt x="424" y="649"/>
                  </a:lnTo>
                  <a:lnTo>
                    <a:pt x="441" y="654"/>
                  </a:lnTo>
                  <a:lnTo>
                    <a:pt x="461" y="657"/>
                  </a:lnTo>
                  <a:lnTo>
                    <a:pt x="480" y="659"/>
                  </a:lnTo>
                  <a:lnTo>
                    <a:pt x="488" y="657"/>
                  </a:lnTo>
                  <a:lnTo>
                    <a:pt x="497" y="654"/>
                  </a:lnTo>
                  <a:lnTo>
                    <a:pt x="519" y="414"/>
                  </a:lnTo>
                  <a:lnTo>
                    <a:pt x="497" y="439"/>
                  </a:lnTo>
                  <a:lnTo>
                    <a:pt x="527" y="368"/>
                  </a:lnTo>
                  <a:lnTo>
                    <a:pt x="547" y="312"/>
                  </a:lnTo>
                  <a:lnTo>
                    <a:pt x="554" y="289"/>
                  </a:lnTo>
                  <a:lnTo>
                    <a:pt x="558" y="273"/>
                  </a:lnTo>
                  <a:lnTo>
                    <a:pt x="563" y="240"/>
                  </a:lnTo>
                  <a:lnTo>
                    <a:pt x="576" y="194"/>
                  </a:lnTo>
                  <a:lnTo>
                    <a:pt x="595" y="140"/>
                  </a:lnTo>
                  <a:lnTo>
                    <a:pt x="580" y="116"/>
                  </a:lnTo>
                  <a:lnTo>
                    <a:pt x="563" y="93"/>
                  </a:lnTo>
                  <a:lnTo>
                    <a:pt x="542" y="65"/>
                  </a:lnTo>
                  <a:lnTo>
                    <a:pt x="519" y="38"/>
                  </a:lnTo>
                  <a:lnTo>
                    <a:pt x="493" y="16"/>
                  </a:lnTo>
                  <a:lnTo>
                    <a:pt x="480" y="8"/>
                  </a:lnTo>
                  <a:lnTo>
                    <a:pt x="468" y="3"/>
                  </a:lnTo>
                  <a:lnTo>
                    <a:pt x="456" y="0"/>
                  </a:lnTo>
                  <a:lnTo>
                    <a:pt x="444" y="0"/>
                  </a:lnTo>
                  <a:lnTo>
                    <a:pt x="420" y="28"/>
                  </a:lnTo>
                  <a:lnTo>
                    <a:pt x="397" y="57"/>
                  </a:lnTo>
                  <a:lnTo>
                    <a:pt x="364" y="93"/>
                  </a:lnTo>
                  <a:lnTo>
                    <a:pt x="329" y="128"/>
                  </a:lnTo>
                  <a:lnTo>
                    <a:pt x="288" y="162"/>
                  </a:lnTo>
                  <a:lnTo>
                    <a:pt x="249" y="187"/>
                  </a:lnTo>
                  <a:lnTo>
                    <a:pt x="229" y="197"/>
                  </a:lnTo>
                  <a:lnTo>
                    <a:pt x="210" y="204"/>
                  </a:lnTo>
                  <a:lnTo>
                    <a:pt x="193" y="206"/>
                  </a:lnTo>
                  <a:lnTo>
                    <a:pt x="180" y="206"/>
                  </a:lnTo>
                  <a:lnTo>
                    <a:pt x="170" y="201"/>
                  </a:lnTo>
                  <a:lnTo>
                    <a:pt x="159" y="194"/>
                  </a:lnTo>
                  <a:lnTo>
                    <a:pt x="149" y="175"/>
                  </a:lnTo>
                  <a:lnTo>
                    <a:pt x="144" y="150"/>
                  </a:lnTo>
                  <a:lnTo>
                    <a:pt x="144" y="123"/>
                  </a:lnTo>
                  <a:lnTo>
                    <a:pt x="146" y="101"/>
                  </a:lnTo>
                  <a:lnTo>
                    <a:pt x="151" y="76"/>
                  </a:lnTo>
                </a:path>
              </a:pathLst>
            </a:custGeom>
            <a:solidFill>
              <a:srgbClr val="FFFFFF"/>
            </a:solidFill>
            <a:ln w="12700" cap="rnd" cmpd="sng">
              <a:solidFill>
                <a:srgbClr val="FFFFFF"/>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 name="Freeform 44"/>
            <p:cNvSpPr>
              <a:spLocks/>
            </p:cNvSpPr>
            <p:nvPr/>
          </p:nvSpPr>
          <p:spPr bwMode="auto">
            <a:xfrm>
              <a:off x="4888" y="2860"/>
              <a:ext cx="596" cy="1157"/>
            </a:xfrm>
            <a:custGeom>
              <a:avLst/>
              <a:gdLst>
                <a:gd name="T0" fmla="*/ 134 w 596"/>
                <a:gd name="T1" fmla="*/ 94 h 1157"/>
                <a:gd name="T2" fmla="*/ 80 w 596"/>
                <a:gd name="T3" fmla="*/ 169 h 1157"/>
                <a:gd name="T4" fmla="*/ 54 w 596"/>
                <a:gd name="T5" fmla="*/ 231 h 1157"/>
                <a:gd name="T6" fmla="*/ 59 w 596"/>
                <a:gd name="T7" fmla="*/ 312 h 1157"/>
                <a:gd name="T8" fmla="*/ 71 w 596"/>
                <a:gd name="T9" fmla="*/ 373 h 1157"/>
                <a:gd name="T10" fmla="*/ 71 w 596"/>
                <a:gd name="T11" fmla="*/ 409 h 1157"/>
                <a:gd name="T12" fmla="*/ 59 w 596"/>
                <a:gd name="T13" fmla="*/ 469 h 1157"/>
                <a:gd name="T14" fmla="*/ 27 w 596"/>
                <a:gd name="T15" fmla="*/ 794 h 1157"/>
                <a:gd name="T16" fmla="*/ 159 w 596"/>
                <a:gd name="T17" fmla="*/ 1137 h 1157"/>
                <a:gd name="T18" fmla="*/ 444 w 596"/>
                <a:gd name="T19" fmla="*/ 856 h 1157"/>
                <a:gd name="T20" fmla="*/ 464 w 596"/>
                <a:gd name="T21" fmla="*/ 838 h 1157"/>
                <a:gd name="T22" fmla="*/ 488 w 596"/>
                <a:gd name="T23" fmla="*/ 801 h 1157"/>
                <a:gd name="T24" fmla="*/ 512 w 596"/>
                <a:gd name="T25" fmla="*/ 743 h 1157"/>
                <a:gd name="T26" fmla="*/ 498 w 596"/>
                <a:gd name="T27" fmla="*/ 699 h 1157"/>
                <a:gd name="T28" fmla="*/ 429 w 596"/>
                <a:gd name="T29" fmla="*/ 676 h 1157"/>
                <a:gd name="T30" fmla="*/ 392 w 596"/>
                <a:gd name="T31" fmla="*/ 647 h 1157"/>
                <a:gd name="T32" fmla="*/ 395 w 596"/>
                <a:gd name="T33" fmla="*/ 635 h 1157"/>
                <a:gd name="T34" fmla="*/ 441 w 596"/>
                <a:gd name="T35" fmla="*/ 654 h 1157"/>
                <a:gd name="T36" fmla="*/ 480 w 596"/>
                <a:gd name="T37" fmla="*/ 659 h 1157"/>
                <a:gd name="T38" fmla="*/ 497 w 596"/>
                <a:gd name="T39" fmla="*/ 654 h 1157"/>
                <a:gd name="T40" fmla="*/ 497 w 596"/>
                <a:gd name="T41" fmla="*/ 439 h 1157"/>
                <a:gd name="T42" fmla="*/ 547 w 596"/>
                <a:gd name="T43" fmla="*/ 312 h 1157"/>
                <a:gd name="T44" fmla="*/ 558 w 596"/>
                <a:gd name="T45" fmla="*/ 273 h 1157"/>
                <a:gd name="T46" fmla="*/ 576 w 596"/>
                <a:gd name="T47" fmla="*/ 194 h 1157"/>
                <a:gd name="T48" fmla="*/ 580 w 596"/>
                <a:gd name="T49" fmla="*/ 116 h 1157"/>
                <a:gd name="T50" fmla="*/ 542 w 596"/>
                <a:gd name="T51" fmla="*/ 65 h 1157"/>
                <a:gd name="T52" fmla="*/ 493 w 596"/>
                <a:gd name="T53" fmla="*/ 16 h 1157"/>
                <a:gd name="T54" fmla="*/ 468 w 596"/>
                <a:gd name="T55" fmla="*/ 3 h 1157"/>
                <a:gd name="T56" fmla="*/ 444 w 596"/>
                <a:gd name="T57" fmla="*/ 0 h 1157"/>
                <a:gd name="T58" fmla="*/ 397 w 596"/>
                <a:gd name="T59" fmla="*/ 57 h 1157"/>
                <a:gd name="T60" fmla="*/ 329 w 596"/>
                <a:gd name="T61" fmla="*/ 128 h 1157"/>
                <a:gd name="T62" fmla="*/ 249 w 596"/>
                <a:gd name="T63" fmla="*/ 187 h 1157"/>
                <a:gd name="T64" fmla="*/ 210 w 596"/>
                <a:gd name="T65" fmla="*/ 204 h 1157"/>
                <a:gd name="T66" fmla="*/ 180 w 596"/>
                <a:gd name="T67" fmla="*/ 206 h 1157"/>
                <a:gd name="T68" fmla="*/ 159 w 596"/>
                <a:gd name="T69" fmla="*/ 194 h 1157"/>
                <a:gd name="T70" fmla="*/ 144 w 596"/>
                <a:gd name="T71" fmla="*/ 150 h 1157"/>
                <a:gd name="T72" fmla="*/ 146 w 596"/>
                <a:gd name="T73" fmla="*/ 101 h 1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96" h="1157">
                  <a:moveTo>
                    <a:pt x="151" y="76"/>
                  </a:moveTo>
                  <a:lnTo>
                    <a:pt x="134" y="94"/>
                  </a:lnTo>
                  <a:lnTo>
                    <a:pt x="98" y="140"/>
                  </a:lnTo>
                  <a:lnTo>
                    <a:pt x="80" y="169"/>
                  </a:lnTo>
                  <a:lnTo>
                    <a:pt x="65" y="201"/>
                  </a:lnTo>
                  <a:lnTo>
                    <a:pt x="54" y="231"/>
                  </a:lnTo>
                  <a:lnTo>
                    <a:pt x="53" y="262"/>
                  </a:lnTo>
                  <a:lnTo>
                    <a:pt x="59" y="312"/>
                  </a:lnTo>
                  <a:lnTo>
                    <a:pt x="68" y="354"/>
                  </a:lnTo>
                  <a:lnTo>
                    <a:pt x="71" y="373"/>
                  </a:lnTo>
                  <a:lnTo>
                    <a:pt x="73" y="392"/>
                  </a:lnTo>
                  <a:lnTo>
                    <a:pt x="71" y="409"/>
                  </a:lnTo>
                  <a:lnTo>
                    <a:pt x="68" y="425"/>
                  </a:lnTo>
                  <a:lnTo>
                    <a:pt x="59" y="469"/>
                  </a:lnTo>
                  <a:lnTo>
                    <a:pt x="51" y="554"/>
                  </a:lnTo>
                  <a:lnTo>
                    <a:pt x="27" y="794"/>
                  </a:lnTo>
                  <a:lnTo>
                    <a:pt x="0" y="1130"/>
                  </a:lnTo>
                  <a:lnTo>
                    <a:pt x="159" y="1137"/>
                  </a:lnTo>
                  <a:lnTo>
                    <a:pt x="414" y="1156"/>
                  </a:lnTo>
                  <a:lnTo>
                    <a:pt x="444" y="856"/>
                  </a:lnTo>
                  <a:lnTo>
                    <a:pt x="454" y="850"/>
                  </a:lnTo>
                  <a:lnTo>
                    <a:pt x="464" y="838"/>
                  </a:lnTo>
                  <a:lnTo>
                    <a:pt x="476" y="821"/>
                  </a:lnTo>
                  <a:lnTo>
                    <a:pt x="488" y="801"/>
                  </a:lnTo>
                  <a:lnTo>
                    <a:pt x="502" y="774"/>
                  </a:lnTo>
                  <a:lnTo>
                    <a:pt x="512" y="743"/>
                  </a:lnTo>
                  <a:lnTo>
                    <a:pt x="519" y="704"/>
                  </a:lnTo>
                  <a:lnTo>
                    <a:pt x="498" y="699"/>
                  </a:lnTo>
                  <a:lnTo>
                    <a:pt x="454" y="686"/>
                  </a:lnTo>
                  <a:lnTo>
                    <a:pt x="429" y="676"/>
                  </a:lnTo>
                  <a:lnTo>
                    <a:pt x="408" y="662"/>
                  </a:lnTo>
                  <a:lnTo>
                    <a:pt x="392" y="647"/>
                  </a:lnTo>
                  <a:lnTo>
                    <a:pt x="383" y="628"/>
                  </a:lnTo>
                  <a:lnTo>
                    <a:pt x="395" y="635"/>
                  </a:lnTo>
                  <a:lnTo>
                    <a:pt x="424" y="649"/>
                  </a:lnTo>
                  <a:lnTo>
                    <a:pt x="441" y="654"/>
                  </a:lnTo>
                  <a:lnTo>
                    <a:pt x="461" y="657"/>
                  </a:lnTo>
                  <a:lnTo>
                    <a:pt x="480" y="659"/>
                  </a:lnTo>
                  <a:lnTo>
                    <a:pt x="488" y="657"/>
                  </a:lnTo>
                  <a:lnTo>
                    <a:pt x="497" y="654"/>
                  </a:lnTo>
                  <a:lnTo>
                    <a:pt x="519" y="414"/>
                  </a:lnTo>
                  <a:lnTo>
                    <a:pt x="497" y="439"/>
                  </a:lnTo>
                  <a:lnTo>
                    <a:pt x="527" y="368"/>
                  </a:lnTo>
                  <a:lnTo>
                    <a:pt x="547" y="312"/>
                  </a:lnTo>
                  <a:lnTo>
                    <a:pt x="554" y="289"/>
                  </a:lnTo>
                  <a:lnTo>
                    <a:pt x="558" y="273"/>
                  </a:lnTo>
                  <a:lnTo>
                    <a:pt x="563" y="240"/>
                  </a:lnTo>
                  <a:lnTo>
                    <a:pt x="576" y="194"/>
                  </a:lnTo>
                  <a:lnTo>
                    <a:pt x="595" y="140"/>
                  </a:lnTo>
                  <a:lnTo>
                    <a:pt x="580" y="116"/>
                  </a:lnTo>
                  <a:lnTo>
                    <a:pt x="563" y="93"/>
                  </a:lnTo>
                  <a:lnTo>
                    <a:pt x="542" y="65"/>
                  </a:lnTo>
                  <a:lnTo>
                    <a:pt x="519" y="38"/>
                  </a:lnTo>
                  <a:lnTo>
                    <a:pt x="493" y="16"/>
                  </a:lnTo>
                  <a:lnTo>
                    <a:pt x="480" y="8"/>
                  </a:lnTo>
                  <a:lnTo>
                    <a:pt x="468" y="3"/>
                  </a:lnTo>
                  <a:lnTo>
                    <a:pt x="456" y="0"/>
                  </a:lnTo>
                  <a:lnTo>
                    <a:pt x="444" y="0"/>
                  </a:lnTo>
                  <a:lnTo>
                    <a:pt x="420" y="28"/>
                  </a:lnTo>
                  <a:lnTo>
                    <a:pt x="397" y="57"/>
                  </a:lnTo>
                  <a:lnTo>
                    <a:pt x="364" y="93"/>
                  </a:lnTo>
                  <a:lnTo>
                    <a:pt x="329" y="128"/>
                  </a:lnTo>
                  <a:lnTo>
                    <a:pt x="288" y="162"/>
                  </a:lnTo>
                  <a:lnTo>
                    <a:pt x="249" y="187"/>
                  </a:lnTo>
                  <a:lnTo>
                    <a:pt x="229" y="197"/>
                  </a:lnTo>
                  <a:lnTo>
                    <a:pt x="210" y="204"/>
                  </a:lnTo>
                  <a:lnTo>
                    <a:pt x="193" y="206"/>
                  </a:lnTo>
                  <a:lnTo>
                    <a:pt x="180" y="206"/>
                  </a:lnTo>
                  <a:lnTo>
                    <a:pt x="170" y="201"/>
                  </a:lnTo>
                  <a:lnTo>
                    <a:pt x="159" y="194"/>
                  </a:lnTo>
                  <a:lnTo>
                    <a:pt x="149" y="175"/>
                  </a:lnTo>
                  <a:lnTo>
                    <a:pt x="144" y="150"/>
                  </a:lnTo>
                  <a:lnTo>
                    <a:pt x="144" y="123"/>
                  </a:lnTo>
                  <a:lnTo>
                    <a:pt x="146" y="101"/>
                  </a:lnTo>
                  <a:lnTo>
                    <a:pt x="151" y="76"/>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7" name="Freeform 45"/>
            <p:cNvSpPr>
              <a:spLocks/>
            </p:cNvSpPr>
            <p:nvPr/>
          </p:nvSpPr>
          <p:spPr bwMode="auto">
            <a:xfrm>
              <a:off x="4939" y="3206"/>
              <a:ext cx="109" cy="182"/>
            </a:xfrm>
            <a:custGeom>
              <a:avLst/>
              <a:gdLst>
                <a:gd name="T0" fmla="*/ 15 w 109"/>
                <a:gd name="T1" fmla="*/ 0 h 182"/>
                <a:gd name="T2" fmla="*/ 25 w 109"/>
                <a:gd name="T3" fmla="*/ 3 h 182"/>
                <a:gd name="T4" fmla="*/ 46 w 109"/>
                <a:gd name="T5" fmla="*/ 10 h 182"/>
                <a:gd name="T6" fmla="*/ 75 w 109"/>
                <a:gd name="T7" fmla="*/ 12 h 182"/>
                <a:gd name="T8" fmla="*/ 91 w 109"/>
                <a:gd name="T9" fmla="*/ 7 h 182"/>
                <a:gd name="T10" fmla="*/ 107 w 109"/>
                <a:gd name="T11" fmla="*/ 0 h 182"/>
                <a:gd name="T12" fmla="*/ 108 w 109"/>
                <a:gd name="T13" fmla="*/ 81 h 182"/>
                <a:gd name="T14" fmla="*/ 105 w 109"/>
                <a:gd name="T15" fmla="*/ 139 h 182"/>
                <a:gd name="T16" fmla="*/ 103 w 109"/>
                <a:gd name="T17" fmla="*/ 159 h 182"/>
                <a:gd name="T18" fmla="*/ 100 w 109"/>
                <a:gd name="T19" fmla="*/ 169 h 182"/>
                <a:gd name="T20" fmla="*/ 93 w 109"/>
                <a:gd name="T21" fmla="*/ 172 h 182"/>
                <a:gd name="T22" fmla="*/ 81 w 109"/>
                <a:gd name="T23" fmla="*/ 176 h 182"/>
                <a:gd name="T24" fmla="*/ 51 w 109"/>
                <a:gd name="T25" fmla="*/ 181 h 182"/>
                <a:gd name="T26" fmla="*/ 22 w 109"/>
                <a:gd name="T27" fmla="*/ 181 h 182"/>
                <a:gd name="T28" fmla="*/ 10 w 109"/>
                <a:gd name="T29" fmla="*/ 177 h 182"/>
                <a:gd name="T30" fmla="*/ 5 w 109"/>
                <a:gd name="T31" fmla="*/ 172 h 182"/>
                <a:gd name="T32" fmla="*/ 2 w 109"/>
                <a:gd name="T33" fmla="*/ 150 h 182"/>
                <a:gd name="T34" fmla="*/ 0 w 109"/>
                <a:gd name="T35" fmla="*/ 101 h 182"/>
                <a:gd name="T36" fmla="*/ 2 w 109"/>
                <a:gd name="T37" fmla="*/ 46 h 182"/>
                <a:gd name="T38" fmla="*/ 7 w 109"/>
                <a:gd name="T39" fmla="*/ 20 h 182"/>
                <a:gd name="T40" fmla="*/ 15 w 109"/>
                <a:gd name="T41" fmla="*/ 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9" h="182">
                  <a:moveTo>
                    <a:pt x="15" y="0"/>
                  </a:moveTo>
                  <a:lnTo>
                    <a:pt x="25" y="3"/>
                  </a:lnTo>
                  <a:lnTo>
                    <a:pt x="46" y="10"/>
                  </a:lnTo>
                  <a:lnTo>
                    <a:pt x="75" y="12"/>
                  </a:lnTo>
                  <a:lnTo>
                    <a:pt x="91" y="7"/>
                  </a:lnTo>
                  <a:lnTo>
                    <a:pt x="107" y="0"/>
                  </a:lnTo>
                  <a:lnTo>
                    <a:pt x="108" y="81"/>
                  </a:lnTo>
                  <a:lnTo>
                    <a:pt x="105" y="139"/>
                  </a:lnTo>
                  <a:lnTo>
                    <a:pt x="103" y="159"/>
                  </a:lnTo>
                  <a:lnTo>
                    <a:pt x="100" y="169"/>
                  </a:lnTo>
                  <a:lnTo>
                    <a:pt x="93" y="172"/>
                  </a:lnTo>
                  <a:lnTo>
                    <a:pt x="81" y="176"/>
                  </a:lnTo>
                  <a:lnTo>
                    <a:pt x="51" y="181"/>
                  </a:lnTo>
                  <a:lnTo>
                    <a:pt x="22" y="181"/>
                  </a:lnTo>
                  <a:lnTo>
                    <a:pt x="10" y="177"/>
                  </a:lnTo>
                  <a:lnTo>
                    <a:pt x="5" y="172"/>
                  </a:lnTo>
                  <a:lnTo>
                    <a:pt x="2" y="150"/>
                  </a:lnTo>
                  <a:lnTo>
                    <a:pt x="0" y="101"/>
                  </a:lnTo>
                  <a:lnTo>
                    <a:pt x="2" y="46"/>
                  </a:lnTo>
                  <a:lnTo>
                    <a:pt x="7" y="20"/>
                  </a:lnTo>
                  <a:lnTo>
                    <a:pt x="15" y="0"/>
                  </a:lnTo>
                </a:path>
              </a:pathLst>
            </a:custGeom>
            <a:solidFill>
              <a:srgbClr val="FFFFFF"/>
            </a:solidFill>
            <a:ln w="12700" cap="rnd" cmpd="sng">
              <a:solidFill>
                <a:srgbClr val="FFFFFF"/>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 name="Freeform 46"/>
            <p:cNvSpPr>
              <a:spLocks/>
            </p:cNvSpPr>
            <p:nvPr/>
          </p:nvSpPr>
          <p:spPr bwMode="auto">
            <a:xfrm>
              <a:off x="4939" y="3206"/>
              <a:ext cx="109" cy="182"/>
            </a:xfrm>
            <a:custGeom>
              <a:avLst/>
              <a:gdLst>
                <a:gd name="T0" fmla="*/ 15 w 109"/>
                <a:gd name="T1" fmla="*/ 0 h 182"/>
                <a:gd name="T2" fmla="*/ 25 w 109"/>
                <a:gd name="T3" fmla="*/ 3 h 182"/>
                <a:gd name="T4" fmla="*/ 46 w 109"/>
                <a:gd name="T5" fmla="*/ 10 h 182"/>
                <a:gd name="T6" fmla="*/ 75 w 109"/>
                <a:gd name="T7" fmla="*/ 12 h 182"/>
                <a:gd name="T8" fmla="*/ 91 w 109"/>
                <a:gd name="T9" fmla="*/ 7 h 182"/>
                <a:gd name="T10" fmla="*/ 107 w 109"/>
                <a:gd name="T11" fmla="*/ 0 h 182"/>
                <a:gd name="T12" fmla="*/ 108 w 109"/>
                <a:gd name="T13" fmla="*/ 81 h 182"/>
                <a:gd name="T14" fmla="*/ 105 w 109"/>
                <a:gd name="T15" fmla="*/ 139 h 182"/>
                <a:gd name="T16" fmla="*/ 103 w 109"/>
                <a:gd name="T17" fmla="*/ 159 h 182"/>
                <a:gd name="T18" fmla="*/ 100 w 109"/>
                <a:gd name="T19" fmla="*/ 169 h 182"/>
                <a:gd name="T20" fmla="*/ 93 w 109"/>
                <a:gd name="T21" fmla="*/ 172 h 182"/>
                <a:gd name="T22" fmla="*/ 81 w 109"/>
                <a:gd name="T23" fmla="*/ 176 h 182"/>
                <a:gd name="T24" fmla="*/ 51 w 109"/>
                <a:gd name="T25" fmla="*/ 181 h 182"/>
                <a:gd name="T26" fmla="*/ 22 w 109"/>
                <a:gd name="T27" fmla="*/ 181 h 182"/>
                <a:gd name="T28" fmla="*/ 10 w 109"/>
                <a:gd name="T29" fmla="*/ 177 h 182"/>
                <a:gd name="T30" fmla="*/ 5 w 109"/>
                <a:gd name="T31" fmla="*/ 172 h 182"/>
                <a:gd name="T32" fmla="*/ 2 w 109"/>
                <a:gd name="T33" fmla="*/ 150 h 182"/>
                <a:gd name="T34" fmla="*/ 0 w 109"/>
                <a:gd name="T35" fmla="*/ 101 h 182"/>
                <a:gd name="T36" fmla="*/ 2 w 109"/>
                <a:gd name="T37" fmla="*/ 46 h 182"/>
                <a:gd name="T38" fmla="*/ 7 w 109"/>
                <a:gd name="T39" fmla="*/ 20 h 182"/>
                <a:gd name="T40" fmla="*/ 15 w 109"/>
                <a:gd name="T41" fmla="*/ 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9" h="182">
                  <a:moveTo>
                    <a:pt x="15" y="0"/>
                  </a:moveTo>
                  <a:lnTo>
                    <a:pt x="25" y="3"/>
                  </a:lnTo>
                  <a:lnTo>
                    <a:pt x="46" y="10"/>
                  </a:lnTo>
                  <a:lnTo>
                    <a:pt x="75" y="12"/>
                  </a:lnTo>
                  <a:lnTo>
                    <a:pt x="91" y="7"/>
                  </a:lnTo>
                  <a:lnTo>
                    <a:pt x="107" y="0"/>
                  </a:lnTo>
                  <a:lnTo>
                    <a:pt x="108" y="81"/>
                  </a:lnTo>
                  <a:lnTo>
                    <a:pt x="105" y="139"/>
                  </a:lnTo>
                  <a:lnTo>
                    <a:pt x="103" y="159"/>
                  </a:lnTo>
                  <a:lnTo>
                    <a:pt x="100" y="169"/>
                  </a:lnTo>
                  <a:lnTo>
                    <a:pt x="93" y="172"/>
                  </a:lnTo>
                  <a:lnTo>
                    <a:pt x="81" y="176"/>
                  </a:lnTo>
                  <a:lnTo>
                    <a:pt x="51" y="181"/>
                  </a:lnTo>
                  <a:lnTo>
                    <a:pt x="22" y="181"/>
                  </a:lnTo>
                  <a:lnTo>
                    <a:pt x="10" y="177"/>
                  </a:lnTo>
                  <a:lnTo>
                    <a:pt x="5" y="172"/>
                  </a:lnTo>
                  <a:lnTo>
                    <a:pt x="2" y="150"/>
                  </a:lnTo>
                  <a:lnTo>
                    <a:pt x="0" y="101"/>
                  </a:lnTo>
                  <a:lnTo>
                    <a:pt x="2" y="46"/>
                  </a:lnTo>
                  <a:lnTo>
                    <a:pt x="7" y="20"/>
                  </a:lnTo>
                  <a:lnTo>
                    <a:pt x="15" y="0"/>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9" name="Freeform 47"/>
            <p:cNvSpPr>
              <a:spLocks/>
            </p:cNvSpPr>
            <p:nvPr/>
          </p:nvSpPr>
          <p:spPr bwMode="auto">
            <a:xfrm>
              <a:off x="5154" y="3184"/>
              <a:ext cx="115" cy="74"/>
            </a:xfrm>
            <a:custGeom>
              <a:avLst/>
              <a:gdLst>
                <a:gd name="T0" fmla="*/ 0 w 115"/>
                <a:gd name="T1" fmla="*/ 3 h 74"/>
                <a:gd name="T2" fmla="*/ 5 w 115"/>
                <a:gd name="T3" fmla="*/ 73 h 74"/>
                <a:gd name="T4" fmla="*/ 114 w 115"/>
                <a:gd name="T5" fmla="*/ 69 h 74"/>
                <a:gd name="T6" fmla="*/ 114 w 115"/>
                <a:gd name="T7" fmla="*/ 0 h 74"/>
                <a:gd name="T8" fmla="*/ 0 w 115"/>
                <a:gd name="T9" fmla="*/ 3 h 74"/>
              </a:gdLst>
              <a:ahLst/>
              <a:cxnLst>
                <a:cxn ang="0">
                  <a:pos x="T0" y="T1"/>
                </a:cxn>
                <a:cxn ang="0">
                  <a:pos x="T2" y="T3"/>
                </a:cxn>
                <a:cxn ang="0">
                  <a:pos x="T4" y="T5"/>
                </a:cxn>
                <a:cxn ang="0">
                  <a:pos x="T6" y="T7"/>
                </a:cxn>
                <a:cxn ang="0">
                  <a:pos x="T8" y="T9"/>
                </a:cxn>
              </a:cxnLst>
              <a:rect l="0" t="0" r="r" b="b"/>
              <a:pathLst>
                <a:path w="115" h="74">
                  <a:moveTo>
                    <a:pt x="0" y="3"/>
                  </a:moveTo>
                  <a:lnTo>
                    <a:pt x="5" y="73"/>
                  </a:lnTo>
                  <a:lnTo>
                    <a:pt x="114" y="69"/>
                  </a:lnTo>
                  <a:lnTo>
                    <a:pt x="114" y="0"/>
                  </a:lnTo>
                  <a:lnTo>
                    <a:pt x="0" y="3"/>
                  </a:lnTo>
                </a:path>
              </a:pathLst>
            </a:custGeom>
            <a:solidFill>
              <a:srgbClr val="FFFFFF"/>
            </a:solidFill>
            <a:ln w="12700" cap="rnd" cmpd="sng">
              <a:solidFill>
                <a:srgbClr val="FFFFFF"/>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0" name="Freeform 48"/>
            <p:cNvSpPr>
              <a:spLocks/>
            </p:cNvSpPr>
            <p:nvPr/>
          </p:nvSpPr>
          <p:spPr bwMode="auto">
            <a:xfrm>
              <a:off x="5154" y="3184"/>
              <a:ext cx="115" cy="74"/>
            </a:xfrm>
            <a:custGeom>
              <a:avLst/>
              <a:gdLst>
                <a:gd name="T0" fmla="*/ 0 w 115"/>
                <a:gd name="T1" fmla="*/ 3 h 74"/>
                <a:gd name="T2" fmla="*/ 5 w 115"/>
                <a:gd name="T3" fmla="*/ 73 h 74"/>
                <a:gd name="T4" fmla="*/ 114 w 115"/>
                <a:gd name="T5" fmla="*/ 69 h 74"/>
                <a:gd name="T6" fmla="*/ 114 w 115"/>
                <a:gd name="T7" fmla="*/ 0 h 74"/>
                <a:gd name="T8" fmla="*/ 0 w 115"/>
                <a:gd name="T9" fmla="*/ 3 h 74"/>
              </a:gdLst>
              <a:ahLst/>
              <a:cxnLst>
                <a:cxn ang="0">
                  <a:pos x="T0" y="T1"/>
                </a:cxn>
                <a:cxn ang="0">
                  <a:pos x="T2" y="T3"/>
                </a:cxn>
                <a:cxn ang="0">
                  <a:pos x="T4" y="T5"/>
                </a:cxn>
                <a:cxn ang="0">
                  <a:pos x="T6" y="T7"/>
                </a:cxn>
                <a:cxn ang="0">
                  <a:pos x="T8" y="T9"/>
                </a:cxn>
              </a:cxnLst>
              <a:rect l="0" t="0" r="r" b="b"/>
              <a:pathLst>
                <a:path w="115" h="74">
                  <a:moveTo>
                    <a:pt x="0" y="3"/>
                  </a:moveTo>
                  <a:lnTo>
                    <a:pt x="5" y="73"/>
                  </a:lnTo>
                  <a:lnTo>
                    <a:pt x="114" y="69"/>
                  </a:lnTo>
                  <a:lnTo>
                    <a:pt x="114" y="0"/>
                  </a:lnTo>
                  <a:lnTo>
                    <a:pt x="0" y="3"/>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 name="Freeform 49"/>
            <p:cNvSpPr>
              <a:spLocks/>
            </p:cNvSpPr>
            <p:nvPr/>
          </p:nvSpPr>
          <p:spPr bwMode="auto">
            <a:xfrm>
              <a:off x="5271" y="3133"/>
              <a:ext cx="37" cy="358"/>
            </a:xfrm>
            <a:custGeom>
              <a:avLst/>
              <a:gdLst>
                <a:gd name="T0" fmla="*/ 15 w 37"/>
                <a:gd name="T1" fmla="*/ 0 h 358"/>
                <a:gd name="T2" fmla="*/ 20 w 37"/>
                <a:gd name="T3" fmla="*/ 5 h 358"/>
                <a:gd name="T4" fmla="*/ 36 w 37"/>
                <a:gd name="T5" fmla="*/ 16 h 358"/>
                <a:gd name="T6" fmla="*/ 31 w 37"/>
                <a:gd name="T7" fmla="*/ 58 h 358"/>
                <a:gd name="T8" fmla="*/ 22 w 37"/>
                <a:gd name="T9" fmla="*/ 83 h 358"/>
                <a:gd name="T10" fmla="*/ 36 w 37"/>
                <a:gd name="T11" fmla="*/ 93 h 358"/>
                <a:gd name="T12" fmla="*/ 0 w 37"/>
                <a:gd name="T13" fmla="*/ 357 h 358"/>
                <a:gd name="T14" fmla="*/ 15 w 37"/>
                <a:gd name="T15" fmla="*/ 0 h 3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358">
                  <a:moveTo>
                    <a:pt x="15" y="0"/>
                  </a:moveTo>
                  <a:lnTo>
                    <a:pt x="20" y="5"/>
                  </a:lnTo>
                  <a:lnTo>
                    <a:pt x="36" y="16"/>
                  </a:lnTo>
                  <a:lnTo>
                    <a:pt x="31" y="58"/>
                  </a:lnTo>
                  <a:lnTo>
                    <a:pt x="22" y="83"/>
                  </a:lnTo>
                  <a:lnTo>
                    <a:pt x="36" y="93"/>
                  </a:lnTo>
                  <a:lnTo>
                    <a:pt x="0" y="357"/>
                  </a:lnTo>
                  <a:lnTo>
                    <a:pt x="15" y="0"/>
                  </a:lnTo>
                </a:path>
              </a:pathLst>
            </a:custGeom>
            <a:solidFill>
              <a:srgbClr val="666666"/>
            </a:solidFill>
            <a:ln w="12700" cap="rnd" cmpd="sng">
              <a:solidFill>
                <a:srgbClr val="666666"/>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 name="Freeform 50"/>
            <p:cNvSpPr>
              <a:spLocks/>
            </p:cNvSpPr>
            <p:nvPr/>
          </p:nvSpPr>
          <p:spPr bwMode="auto">
            <a:xfrm>
              <a:off x="5271" y="3133"/>
              <a:ext cx="37" cy="358"/>
            </a:xfrm>
            <a:custGeom>
              <a:avLst/>
              <a:gdLst>
                <a:gd name="T0" fmla="*/ 15 w 37"/>
                <a:gd name="T1" fmla="*/ 0 h 358"/>
                <a:gd name="T2" fmla="*/ 20 w 37"/>
                <a:gd name="T3" fmla="*/ 5 h 358"/>
                <a:gd name="T4" fmla="*/ 36 w 37"/>
                <a:gd name="T5" fmla="*/ 16 h 358"/>
                <a:gd name="T6" fmla="*/ 31 w 37"/>
                <a:gd name="T7" fmla="*/ 58 h 358"/>
                <a:gd name="T8" fmla="*/ 22 w 37"/>
                <a:gd name="T9" fmla="*/ 83 h 358"/>
                <a:gd name="T10" fmla="*/ 36 w 37"/>
                <a:gd name="T11" fmla="*/ 93 h 358"/>
                <a:gd name="T12" fmla="*/ 0 w 37"/>
                <a:gd name="T13" fmla="*/ 357 h 358"/>
              </a:gdLst>
              <a:ahLst/>
              <a:cxnLst>
                <a:cxn ang="0">
                  <a:pos x="T0" y="T1"/>
                </a:cxn>
                <a:cxn ang="0">
                  <a:pos x="T2" y="T3"/>
                </a:cxn>
                <a:cxn ang="0">
                  <a:pos x="T4" y="T5"/>
                </a:cxn>
                <a:cxn ang="0">
                  <a:pos x="T6" y="T7"/>
                </a:cxn>
                <a:cxn ang="0">
                  <a:pos x="T8" y="T9"/>
                </a:cxn>
                <a:cxn ang="0">
                  <a:pos x="T10" y="T11"/>
                </a:cxn>
                <a:cxn ang="0">
                  <a:pos x="T12" y="T13"/>
                </a:cxn>
              </a:cxnLst>
              <a:rect l="0" t="0" r="r" b="b"/>
              <a:pathLst>
                <a:path w="37" h="358">
                  <a:moveTo>
                    <a:pt x="15" y="0"/>
                  </a:moveTo>
                  <a:lnTo>
                    <a:pt x="20" y="5"/>
                  </a:lnTo>
                  <a:lnTo>
                    <a:pt x="36" y="16"/>
                  </a:lnTo>
                  <a:lnTo>
                    <a:pt x="31" y="58"/>
                  </a:lnTo>
                  <a:lnTo>
                    <a:pt x="22" y="83"/>
                  </a:lnTo>
                  <a:lnTo>
                    <a:pt x="36" y="93"/>
                  </a:lnTo>
                  <a:lnTo>
                    <a:pt x="0" y="357"/>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 name="Freeform 51"/>
            <p:cNvSpPr>
              <a:spLocks/>
            </p:cNvSpPr>
            <p:nvPr/>
          </p:nvSpPr>
          <p:spPr bwMode="auto">
            <a:xfrm>
              <a:off x="5088" y="3730"/>
              <a:ext cx="126" cy="141"/>
            </a:xfrm>
            <a:custGeom>
              <a:avLst/>
              <a:gdLst>
                <a:gd name="T0" fmla="*/ 7 w 126"/>
                <a:gd name="T1" fmla="*/ 0 h 141"/>
                <a:gd name="T2" fmla="*/ 58 w 126"/>
                <a:gd name="T3" fmla="*/ 3 h 141"/>
                <a:gd name="T4" fmla="*/ 93 w 126"/>
                <a:gd name="T5" fmla="*/ 3 h 141"/>
                <a:gd name="T6" fmla="*/ 109 w 126"/>
                <a:gd name="T7" fmla="*/ 2 h 141"/>
                <a:gd name="T8" fmla="*/ 115 w 126"/>
                <a:gd name="T9" fmla="*/ 0 h 141"/>
                <a:gd name="T10" fmla="*/ 119 w 126"/>
                <a:gd name="T11" fmla="*/ 17 h 141"/>
                <a:gd name="T12" fmla="*/ 124 w 126"/>
                <a:gd name="T13" fmla="*/ 56 h 141"/>
                <a:gd name="T14" fmla="*/ 125 w 126"/>
                <a:gd name="T15" fmla="*/ 100 h 141"/>
                <a:gd name="T16" fmla="*/ 122 w 126"/>
                <a:gd name="T17" fmla="*/ 117 h 141"/>
                <a:gd name="T18" fmla="*/ 120 w 126"/>
                <a:gd name="T19" fmla="*/ 123 h 141"/>
                <a:gd name="T20" fmla="*/ 115 w 126"/>
                <a:gd name="T21" fmla="*/ 127 h 141"/>
                <a:gd name="T22" fmla="*/ 105 w 126"/>
                <a:gd name="T23" fmla="*/ 133 h 141"/>
                <a:gd name="T24" fmla="*/ 88 w 126"/>
                <a:gd name="T25" fmla="*/ 139 h 141"/>
                <a:gd name="T26" fmla="*/ 68 w 126"/>
                <a:gd name="T27" fmla="*/ 140 h 141"/>
                <a:gd name="T28" fmla="*/ 48 w 126"/>
                <a:gd name="T29" fmla="*/ 140 h 141"/>
                <a:gd name="T30" fmla="*/ 29 w 126"/>
                <a:gd name="T31" fmla="*/ 137 h 141"/>
                <a:gd name="T32" fmla="*/ 14 w 126"/>
                <a:gd name="T33" fmla="*/ 130 h 141"/>
                <a:gd name="T34" fmla="*/ 3 w 126"/>
                <a:gd name="T35" fmla="*/ 120 h 141"/>
                <a:gd name="T36" fmla="*/ 0 w 126"/>
                <a:gd name="T37" fmla="*/ 105 h 141"/>
                <a:gd name="T38" fmla="*/ 7 w 126"/>
                <a:gd name="T39"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6" h="141">
                  <a:moveTo>
                    <a:pt x="7" y="0"/>
                  </a:moveTo>
                  <a:lnTo>
                    <a:pt x="58" y="3"/>
                  </a:lnTo>
                  <a:lnTo>
                    <a:pt x="93" y="3"/>
                  </a:lnTo>
                  <a:lnTo>
                    <a:pt x="109" y="2"/>
                  </a:lnTo>
                  <a:lnTo>
                    <a:pt x="115" y="0"/>
                  </a:lnTo>
                  <a:lnTo>
                    <a:pt x="119" y="17"/>
                  </a:lnTo>
                  <a:lnTo>
                    <a:pt x="124" y="56"/>
                  </a:lnTo>
                  <a:lnTo>
                    <a:pt x="125" y="100"/>
                  </a:lnTo>
                  <a:lnTo>
                    <a:pt x="122" y="117"/>
                  </a:lnTo>
                  <a:lnTo>
                    <a:pt x="120" y="123"/>
                  </a:lnTo>
                  <a:lnTo>
                    <a:pt x="115" y="127"/>
                  </a:lnTo>
                  <a:lnTo>
                    <a:pt x="105" y="133"/>
                  </a:lnTo>
                  <a:lnTo>
                    <a:pt x="88" y="139"/>
                  </a:lnTo>
                  <a:lnTo>
                    <a:pt x="68" y="140"/>
                  </a:lnTo>
                  <a:lnTo>
                    <a:pt x="48" y="140"/>
                  </a:lnTo>
                  <a:lnTo>
                    <a:pt x="29" y="137"/>
                  </a:lnTo>
                  <a:lnTo>
                    <a:pt x="14" y="130"/>
                  </a:lnTo>
                  <a:lnTo>
                    <a:pt x="3" y="120"/>
                  </a:lnTo>
                  <a:lnTo>
                    <a:pt x="0" y="105"/>
                  </a:lnTo>
                  <a:lnTo>
                    <a:pt x="7" y="0"/>
                  </a:lnTo>
                </a:path>
              </a:pathLst>
            </a:custGeom>
            <a:solidFill>
              <a:srgbClr val="FFFFFF"/>
            </a:solidFill>
            <a:ln w="12700" cap="rnd" cmpd="sng">
              <a:solidFill>
                <a:srgbClr val="FFFFFF"/>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4" name="Freeform 52"/>
            <p:cNvSpPr>
              <a:spLocks/>
            </p:cNvSpPr>
            <p:nvPr/>
          </p:nvSpPr>
          <p:spPr bwMode="auto">
            <a:xfrm>
              <a:off x="5088" y="3730"/>
              <a:ext cx="126" cy="141"/>
            </a:xfrm>
            <a:custGeom>
              <a:avLst/>
              <a:gdLst>
                <a:gd name="T0" fmla="*/ 7 w 126"/>
                <a:gd name="T1" fmla="*/ 0 h 141"/>
                <a:gd name="T2" fmla="*/ 58 w 126"/>
                <a:gd name="T3" fmla="*/ 3 h 141"/>
                <a:gd name="T4" fmla="*/ 93 w 126"/>
                <a:gd name="T5" fmla="*/ 3 h 141"/>
                <a:gd name="T6" fmla="*/ 109 w 126"/>
                <a:gd name="T7" fmla="*/ 2 h 141"/>
                <a:gd name="T8" fmla="*/ 115 w 126"/>
                <a:gd name="T9" fmla="*/ 0 h 141"/>
                <a:gd name="T10" fmla="*/ 119 w 126"/>
                <a:gd name="T11" fmla="*/ 17 h 141"/>
                <a:gd name="T12" fmla="*/ 124 w 126"/>
                <a:gd name="T13" fmla="*/ 56 h 141"/>
                <a:gd name="T14" fmla="*/ 125 w 126"/>
                <a:gd name="T15" fmla="*/ 100 h 141"/>
                <a:gd name="T16" fmla="*/ 122 w 126"/>
                <a:gd name="T17" fmla="*/ 117 h 141"/>
                <a:gd name="T18" fmla="*/ 120 w 126"/>
                <a:gd name="T19" fmla="*/ 123 h 141"/>
                <a:gd name="T20" fmla="*/ 115 w 126"/>
                <a:gd name="T21" fmla="*/ 127 h 141"/>
                <a:gd name="T22" fmla="*/ 105 w 126"/>
                <a:gd name="T23" fmla="*/ 133 h 141"/>
                <a:gd name="T24" fmla="*/ 88 w 126"/>
                <a:gd name="T25" fmla="*/ 139 h 141"/>
                <a:gd name="T26" fmla="*/ 68 w 126"/>
                <a:gd name="T27" fmla="*/ 140 h 141"/>
                <a:gd name="T28" fmla="*/ 48 w 126"/>
                <a:gd name="T29" fmla="*/ 140 h 141"/>
                <a:gd name="T30" fmla="*/ 29 w 126"/>
                <a:gd name="T31" fmla="*/ 137 h 141"/>
                <a:gd name="T32" fmla="*/ 14 w 126"/>
                <a:gd name="T33" fmla="*/ 130 h 141"/>
                <a:gd name="T34" fmla="*/ 3 w 126"/>
                <a:gd name="T35" fmla="*/ 120 h 141"/>
                <a:gd name="T36" fmla="*/ 0 w 126"/>
                <a:gd name="T37" fmla="*/ 105 h 141"/>
                <a:gd name="T38" fmla="*/ 7 w 126"/>
                <a:gd name="T39"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6" h="141">
                  <a:moveTo>
                    <a:pt x="7" y="0"/>
                  </a:moveTo>
                  <a:lnTo>
                    <a:pt x="58" y="3"/>
                  </a:lnTo>
                  <a:lnTo>
                    <a:pt x="93" y="3"/>
                  </a:lnTo>
                  <a:lnTo>
                    <a:pt x="109" y="2"/>
                  </a:lnTo>
                  <a:lnTo>
                    <a:pt x="115" y="0"/>
                  </a:lnTo>
                  <a:lnTo>
                    <a:pt x="119" y="17"/>
                  </a:lnTo>
                  <a:lnTo>
                    <a:pt x="124" y="56"/>
                  </a:lnTo>
                  <a:lnTo>
                    <a:pt x="125" y="100"/>
                  </a:lnTo>
                  <a:lnTo>
                    <a:pt x="122" y="117"/>
                  </a:lnTo>
                  <a:lnTo>
                    <a:pt x="120" y="123"/>
                  </a:lnTo>
                  <a:lnTo>
                    <a:pt x="115" y="127"/>
                  </a:lnTo>
                  <a:lnTo>
                    <a:pt x="105" y="133"/>
                  </a:lnTo>
                  <a:lnTo>
                    <a:pt x="88" y="139"/>
                  </a:lnTo>
                  <a:lnTo>
                    <a:pt x="68" y="140"/>
                  </a:lnTo>
                  <a:lnTo>
                    <a:pt x="48" y="140"/>
                  </a:lnTo>
                  <a:lnTo>
                    <a:pt x="29" y="137"/>
                  </a:lnTo>
                  <a:lnTo>
                    <a:pt x="14" y="130"/>
                  </a:lnTo>
                  <a:lnTo>
                    <a:pt x="3" y="120"/>
                  </a:lnTo>
                  <a:lnTo>
                    <a:pt x="0" y="105"/>
                  </a:lnTo>
                  <a:lnTo>
                    <a:pt x="7" y="0"/>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 name="Freeform 53"/>
            <p:cNvSpPr>
              <a:spLocks/>
            </p:cNvSpPr>
            <p:nvPr/>
          </p:nvSpPr>
          <p:spPr bwMode="auto">
            <a:xfrm>
              <a:off x="4892" y="3715"/>
              <a:ext cx="104" cy="156"/>
            </a:xfrm>
            <a:custGeom>
              <a:avLst/>
              <a:gdLst>
                <a:gd name="T0" fmla="*/ 6 w 104"/>
                <a:gd name="T1" fmla="*/ 0 h 156"/>
                <a:gd name="T2" fmla="*/ 40 w 104"/>
                <a:gd name="T3" fmla="*/ 3 h 156"/>
                <a:gd name="T4" fmla="*/ 89 w 104"/>
                <a:gd name="T5" fmla="*/ 8 h 156"/>
                <a:gd name="T6" fmla="*/ 93 w 104"/>
                <a:gd name="T7" fmla="*/ 10 h 156"/>
                <a:gd name="T8" fmla="*/ 96 w 104"/>
                <a:gd name="T9" fmla="*/ 15 h 156"/>
                <a:gd name="T10" fmla="*/ 100 w 104"/>
                <a:gd name="T11" fmla="*/ 30 h 156"/>
                <a:gd name="T12" fmla="*/ 103 w 104"/>
                <a:gd name="T13" fmla="*/ 77 h 156"/>
                <a:gd name="T14" fmla="*/ 101 w 104"/>
                <a:gd name="T15" fmla="*/ 103 h 156"/>
                <a:gd name="T16" fmla="*/ 98 w 104"/>
                <a:gd name="T17" fmla="*/ 126 h 156"/>
                <a:gd name="T18" fmla="*/ 94 w 104"/>
                <a:gd name="T19" fmla="*/ 143 h 156"/>
                <a:gd name="T20" fmla="*/ 93 w 104"/>
                <a:gd name="T21" fmla="*/ 148 h 156"/>
                <a:gd name="T22" fmla="*/ 89 w 104"/>
                <a:gd name="T23" fmla="*/ 152 h 156"/>
                <a:gd name="T24" fmla="*/ 81 w 104"/>
                <a:gd name="T25" fmla="*/ 154 h 156"/>
                <a:gd name="T26" fmla="*/ 71 w 104"/>
                <a:gd name="T27" fmla="*/ 155 h 156"/>
                <a:gd name="T28" fmla="*/ 40 w 104"/>
                <a:gd name="T29" fmla="*/ 155 h 156"/>
                <a:gd name="T30" fmla="*/ 13 w 104"/>
                <a:gd name="T31" fmla="*/ 152 h 156"/>
                <a:gd name="T32" fmla="*/ 3 w 104"/>
                <a:gd name="T33" fmla="*/ 148 h 156"/>
                <a:gd name="T34" fmla="*/ 0 w 104"/>
                <a:gd name="T35" fmla="*/ 145 h 156"/>
                <a:gd name="T36" fmla="*/ 1 w 104"/>
                <a:gd name="T37" fmla="*/ 67 h 156"/>
                <a:gd name="T38" fmla="*/ 6 w 104"/>
                <a:gd name="T39"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6">
                  <a:moveTo>
                    <a:pt x="6" y="0"/>
                  </a:moveTo>
                  <a:lnTo>
                    <a:pt x="40" y="3"/>
                  </a:lnTo>
                  <a:lnTo>
                    <a:pt x="89" y="8"/>
                  </a:lnTo>
                  <a:lnTo>
                    <a:pt x="93" y="10"/>
                  </a:lnTo>
                  <a:lnTo>
                    <a:pt x="96" y="15"/>
                  </a:lnTo>
                  <a:lnTo>
                    <a:pt x="100" y="30"/>
                  </a:lnTo>
                  <a:lnTo>
                    <a:pt x="103" y="77"/>
                  </a:lnTo>
                  <a:lnTo>
                    <a:pt x="101" y="103"/>
                  </a:lnTo>
                  <a:lnTo>
                    <a:pt x="98" y="126"/>
                  </a:lnTo>
                  <a:lnTo>
                    <a:pt x="94" y="143"/>
                  </a:lnTo>
                  <a:lnTo>
                    <a:pt x="93" y="148"/>
                  </a:lnTo>
                  <a:lnTo>
                    <a:pt x="89" y="152"/>
                  </a:lnTo>
                  <a:lnTo>
                    <a:pt x="81" y="154"/>
                  </a:lnTo>
                  <a:lnTo>
                    <a:pt x="71" y="155"/>
                  </a:lnTo>
                  <a:lnTo>
                    <a:pt x="40" y="155"/>
                  </a:lnTo>
                  <a:lnTo>
                    <a:pt x="13" y="152"/>
                  </a:lnTo>
                  <a:lnTo>
                    <a:pt x="3" y="148"/>
                  </a:lnTo>
                  <a:lnTo>
                    <a:pt x="0" y="145"/>
                  </a:lnTo>
                  <a:lnTo>
                    <a:pt x="1" y="67"/>
                  </a:lnTo>
                  <a:lnTo>
                    <a:pt x="6" y="0"/>
                  </a:lnTo>
                </a:path>
              </a:pathLst>
            </a:custGeom>
            <a:solidFill>
              <a:srgbClr val="FFFFFF"/>
            </a:solidFill>
            <a:ln w="12700" cap="rnd" cmpd="sng">
              <a:solidFill>
                <a:srgbClr val="FFFFFF"/>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 name="Freeform 54"/>
            <p:cNvSpPr>
              <a:spLocks/>
            </p:cNvSpPr>
            <p:nvPr/>
          </p:nvSpPr>
          <p:spPr bwMode="auto">
            <a:xfrm>
              <a:off x="4892" y="3715"/>
              <a:ext cx="104" cy="156"/>
            </a:xfrm>
            <a:custGeom>
              <a:avLst/>
              <a:gdLst>
                <a:gd name="T0" fmla="*/ 6 w 104"/>
                <a:gd name="T1" fmla="*/ 0 h 156"/>
                <a:gd name="T2" fmla="*/ 40 w 104"/>
                <a:gd name="T3" fmla="*/ 3 h 156"/>
                <a:gd name="T4" fmla="*/ 89 w 104"/>
                <a:gd name="T5" fmla="*/ 8 h 156"/>
                <a:gd name="T6" fmla="*/ 93 w 104"/>
                <a:gd name="T7" fmla="*/ 10 h 156"/>
                <a:gd name="T8" fmla="*/ 96 w 104"/>
                <a:gd name="T9" fmla="*/ 15 h 156"/>
                <a:gd name="T10" fmla="*/ 100 w 104"/>
                <a:gd name="T11" fmla="*/ 30 h 156"/>
                <a:gd name="T12" fmla="*/ 103 w 104"/>
                <a:gd name="T13" fmla="*/ 77 h 156"/>
                <a:gd name="T14" fmla="*/ 101 w 104"/>
                <a:gd name="T15" fmla="*/ 103 h 156"/>
                <a:gd name="T16" fmla="*/ 98 w 104"/>
                <a:gd name="T17" fmla="*/ 126 h 156"/>
                <a:gd name="T18" fmla="*/ 94 w 104"/>
                <a:gd name="T19" fmla="*/ 143 h 156"/>
                <a:gd name="T20" fmla="*/ 93 w 104"/>
                <a:gd name="T21" fmla="*/ 148 h 156"/>
                <a:gd name="T22" fmla="*/ 89 w 104"/>
                <a:gd name="T23" fmla="*/ 152 h 156"/>
                <a:gd name="T24" fmla="*/ 81 w 104"/>
                <a:gd name="T25" fmla="*/ 154 h 156"/>
                <a:gd name="T26" fmla="*/ 71 w 104"/>
                <a:gd name="T27" fmla="*/ 155 h 156"/>
                <a:gd name="T28" fmla="*/ 40 w 104"/>
                <a:gd name="T29" fmla="*/ 155 h 156"/>
                <a:gd name="T30" fmla="*/ 13 w 104"/>
                <a:gd name="T31" fmla="*/ 152 h 156"/>
                <a:gd name="T32" fmla="*/ 3 w 104"/>
                <a:gd name="T33" fmla="*/ 148 h 156"/>
                <a:gd name="T34" fmla="*/ 0 w 104"/>
                <a:gd name="T35" fmla="*/ 145 h 156"/>
                <a:gd name="T36" fmla="*/ 1 w 104"/>
                <a:gd name="T37" fmla="*/ 67 h 156"/>
                <a:gd name="T38" fmla="*/ 6 w 104"/>
                <a:gd name="T39"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6">
                  <a:moveTo>
                    <a:pt x="6" y="0"/>
                  </a:moveTo>
                  <a:lnTo>
                    <a:pt x="40" y="3"/>
                  </a:lnTo>
                  <a:lnTo>
                    <a:pt x="89" y="8"/>
                  </a:lnTo>
                  <a:lnTo>
                    <a:pt x="93" y="10"/>
                  </a:lnTo>
                  <a:lnTo>
                    <a:pt x="96" y="15"/>
                  </a:lnTo>
                  <a:lnTo>
                    <a:pt x="100" y="30"/>
                  </a:lnTo>
                  <a:lnTo>
                    <a:pt x="103" y="77"/>
                  </a:lnTo>
                  <a:lnTo>
                    <a:pt x="101" y="103"/>
                  </a:lnTo>
                  <a:lnTo>
                    <a:pt x="98" y="126"/>
                  </a:lnTo>
                  <a:lnTo>
                    <a:pt x="94" y="143"/>
                  </a:lnTo>
                  <a:lnTo>
                    <a:pt x="93" y="148"/>
                  </a:lnTo>
                  <a:lnTo>
                    <a:pt x="89" y="152"/>
                  </a:lnTo>
                  <a:lnTo>
                    <a:pt x="81" y="154"/>
                  </a:lnTo>
                  <a:lnTo>
                    <a:pt x="71" y="155"/>
                  </a:lnTo>
                  <a:lnTo>
                    <a:pt x="40" y="155"/>
                  </a:lnTo>
                  <a:lnTo>
                    <a:pt x="13" y="152"/>
                  </a:lnTo>
                  <a:lnTo>
                    <a:pt x="3" y="148"/>
                  </a:lnTo>
                  <a:lnTo>
                    <a:pt x="0" y="145"/>
                  </a:lnTo>
                  <a:lnTo>
                    <a:pt x="1" y="67"/>
                  </a:lnTo>
                  <a:lnTo>
                    <a:pt x="6" y="0"/>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 name="Freeform 55"/>
            <p:cNvSpPr>
              <a:spLocks/>
            </p:cNvSpPr>
            <p:nvPr/>
          </p:nvSpPr>
          <p:spPr bwMode="auto">
            <a:xfrm>
              <a:off x="5047" y="3133"/>
              <a:ext cx="45" cy="865"/>
            </a:xfrm>
            <a:custGeom>
              <a:avLst/>
              <a:gdLst>
                <a:gd name="T0" fmla="*/ 0 w 45"/>
                <a:gd name="T1" fmla="*/ 864 h 865"/>
                <a:gd name="T2" fmla="*/ 36 w 45"/>
                <a:gd name="T3" fmla="*/ 193 h 865"/>
                <a:gd name="T4" fmla="*/ 44 w 45"/>
                <a:gd name="T5" fmla="*/ 178 h 865"/>
                <a:gd name="T6" fmla="*/ 29 w 45"/>
                <a:gd name="T7" fmla="*/ 166 h 865"/>
                <a:gd name="T8" fmla="*/ 34 w 45"/>
                <a:gd name="T9" fmla="*/ 152 h 865"/>
                <a:gd name="T10" fmla="*/ 38 w 45"/>
                <a:gd name="T11" fmla="*/ 142 h 865"/>
                <a:gd name="T12" fmla="*/ 36 w 45"/>
                <a:gd name="T13" fmla="*/ 134 h 865"/>
                <a:gd name="T14" fmla="*/ 34 w 45"/>
                <a:gd name="T15" fmla="*/ 63 h 865"/>
                <a:gd name="T16" fmla="*/ 36 w 45"/>
                <a:gd name="T17" fmla="*/ 0 h 865"/>
                <a:gd name="T18" fmla="*/ 0 w 45"/>
                <a:gd name="T19" fmla="*/ 864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865">
                  <a:moveTo>
                    <a:pt x="0" y="864"/>
                  </a:moveTo>
                  <a:lnTo>
                    <a:pt x="36" y="193"/>
                  </a:lnTo>
                  <a:lnTo>
                    <a:pt x="44" y="178"/>
                  </a:lnTo>
                  <a:lnTo>
                    <a:pt x="29" y="166"/>
                  </a:lnTo>
                  <a:lnTo>
                    <a:pt x="34" y="152"/>
                  </a:lnTo>
                  <a:lnTo>
                    <a:pt x="38" y="142"/>
                  </a:lnTo>
                  <a:lnTo>
                    <a:pt x="36" y="134"/>
                  </a:lnTo>
                  <a:lnTo>
                    <a:pt x="34" y="63"/>
                  </a:lnTo>
                  <a:lnTo>
                    <a:pt x="36" y="0"/>
                  </a:lnTo>
                  <a:lnTo>
                    <a:pt x="0" y="864"/>
                  </a:lnTo>
                </a:path>
              </a:pathLst>
            </a:custGeom>
            <a:solidFill>
              <a:srgbClr val="666666"/>
            </a:solidFill>
            <a:ln w="12700" cap="rnd" cmpd="sng">
              <a:solidFill>
                <a:srgbClr val="666666"/>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 name="Freeform 56"/>
            <p:cNvSpPr>
              <a:spLocks/>
            </p:cNvSpPr>
            <p:nvPr/>
          </p:nvSpPr>
          <p:spPr bwMode="auto">
            <a:xfrm>
              <a:off x="5047" y="3133"/>
              <a:ext cx="45" cy="865"/>
            </a:xfrm>
            <a:custGeom>
              <a:avLst/>
              <a:gdLst>
                <a:gd name="T0" fmla="*/ 0 w 45"/>
                <a:gd name="T1" fmla="*/ 864 h 865"/>
                <a:gd name="T2" fmla="*/ 36 w 45"/>
                <a:gd name="T3" fmla="*/ 193 h 865"/>
                <a:gd name="T4" fmla="*/ 44 w 45"/>
                <a:gd name="T5" fmla="*/ 178 h 865"/>
                <a:gd name="T6" fmla="*/ 29 w 45"/>
                <a:gd name="T7" fmla="*/ 166 h 865"/>
                <a:gd name="T8" fmla="*/ 34 w 45"/>
                <a:gd name="T9" fmla="*/ 152 h 865"/>
                <a:gd name="T10" fmla="*/ 38 w 45"/>
                <a:gd name="T11" fmla="*/ 142 h 865"/>
                <a:gd name="T12" fmla="*/ 36 w 45"/>
                <a:gd name="T13" fmla="*/ 134 h 865"/>
                <a:gd name="T14" fmla="*/ 34 w 45"/>
                <a:gd name="T15" fmla="*/ 63 h 865"/>
                <a:gd name="T16" fmla="*/ 36 w 45"/>
                <a:gd name="T17" fmla="*/ 0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865">
                  <a:moveTo>
                    <a:pt x="0" y="864"/>
                  </a:moveTo>
                  <a:lnTo>
                    <a:pt x="36" y="193"/>
                  </a:lnTo>
                  <a:lnTo>
                    <a:pt x="44" y="178"/>
                  </a:lnTo>
                  <a:lnTo>
                    <a:pt x="29" y="166"/>
                  </a:lnTo>
                  <a:lnTo>
                    <a:pt x="34" y="152"/>
                  </a:lnTo>
                  <a:lnTo>
                    <a:pt x="38" y="142"/>
                  </a:lnTo>
                  <a:lnTo>
                    <a:pt x="36" y="134"/>
                  </a:lnTo>
                  <a:lnTo>
                    <a:pt x="34" y="63"/>
                  </a:lnTo>
                  <a:lnTo>
                    <a:pt x="36" y="0"/>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 name="Freeform 57"/>
            <p:cNvSpPr>
              <a:spLocks/>
            </p:cNvSpPr>
            <p:nvPr/>
          </p:nvSpPr>
          <p:spPr bwMode="auto">
            <a:xfrm>
              <a:off x="5015" y="2917"/>
              <a:ext cx="106" cy="217"/>
            </a:xfrm>
            <a:custGeom>
              <a:avLst/>
              <a:gdLst>
                <a:gd name="T0" fmla="*/ 105 w 106"/>
                <a:gd name="T1" fmla="*/ 0 h 217"/>
                <a:gd name="T2" fmla="*/ 24 w 106"/>
                <a:gd name="T3" fmla="*/ 19 h 217"/>
                <a:gd name="T4" fmla="*/ 14 w 106"/>
                <a:gd name="T5" fmla="*/ 39 h 217"/>
                <a:gd name="T6" fmla="*/ 5 w 106"/>
                <a:gd name="T7" fmla="*/ 61 h 217"/>
                <a:gd name="T8" fmla="*/ 0 w 106"/>
                <a:gd name="T9" fmla="*/ 90 h 217"/>
                <a:gd name="T10" fmla="*/ 2 w 106"/>
                <a:gd name="T11" fmla="*/ 120 h 217"/>
                <a:gd name="T12" fmla="*/ 10 w 106"/>
                <a:gd name="T13" fmla="*/ 154 h 217"/>
                <a:gd name="T14" fmla="*/ 21 w 106"/>
                <a:gd name="T15" fmla="*/ 171 h 217"/>
                <a:gd name="T16" fmla="*/ 31 w 106"/>
                <a:gd name="T17" fmla="*/ 186 h 217"/>
                <a:gd name="T18" fmla="*/ 68 w 106"/>
                <a:gd name="T19" fmla="*/ 216 h 217"/>
                <a:gd name="T20" fmla="*/ 83 w 106"/>
                <a:gd name="T21" fmla="*/ 147 h 217"/>
                <a:gd name="T22" fmla="*/ 80 w 106"/>
                <a:gd name="T23" fmla="*/ 134 h 217"/>
                <a:gd name="T24" fmla="*/ 75 w 106"/>
                <a:gd name="T25" fmla="*/ 100 h 217"/>
                <a:gd name="T26" fmla="*/ 75 w 106"/>
                <a:gd name="T27" fmla="*/ 78 h 217"/>
                <a:gd name="T28" fmla="*/ 80 w 106"/>
                <a:gd name="T29" fmla="*/ 52 h 217"/>
                <a:gd name="T30" fmla="*/ 90 w 106"/>
                <a:gd name="T31" fmla="*/ 25 h 217"/>
                <a:gd name="T32" fmla="*/ 105 w 106"/>
                <a:gd name="T33" fmla="*/ 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6" h="217">
                  <a:moveTo>
                    <a:pt x="105" y="0"/>
                  </a:moveTo>
                  <a:lnTo>
                    <a:pt x="24" y="19"/>
                  </a:lnTo>
                  <a:lnTo>
                    <a:pt x="14" y="39"/>
                  </a:lnTo>
                  <a:lnTo>
                    <a:pt x="5" y="61"/>
                  </a:lnTo>
                  <a:lnTo>
                    <a:pt x="0" y="90"/>
                  </a:lnTo>
                  <a:lnTo>
                    <a:pt x="2" y="120"/>
                  </a:lnTo>
                  <a:lnTo>
                    <a:pt x="10" y="154"/>
                  </a:lnTo>
                  <a:lnTo>
                    <a:pt x="21" y="171"/>
                  </a:lnTo>
                  <a:lnTo>
                    <a:pt x="31" y="186"/>
                  </a:lnTo>
                  <a:lnTo>
                    <a:pt x="68" y="216"/>
                  </a:lnTo>
                  <a:lnTo>
                    <a:pt x="83" y="147"/>
                  </a:lnTo>
                  <a:lnTo>
                    <a:pt x="80" y="134"/>
                  </a:lnTo>
                  <a:lnTo>
                    <a:pt x="75" y="100"/>
                  </a:lnTo>
                  <a:lnTo>
                    <a:pt x="75" y="78"/>
                  </a:lnTo>
                  <a:lnTo>
                    <a:pt x="80" y="52"/>
                  </a:lnTo>
                  <a:lnTo>
                    <a:pt x="90" y="25"/>
                  </a:lnTo>
                  <a:lnTo>
                    <a:pt x="105" y="0"/>
                  </a:lnTo>
                </a:path>
              </a:pathLst>
            </a:custGeom>
            <a:solidFill>
              <a:srgbClr val="FFFFFF"/>
            </a:solidFill>
            <a:ln w="12700" cap="rnd" cmpd="sng">
              <a:solidFill>
                <a:srgbClr val="FFFFFF"/>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 name="Freeform 58"/>
            <p:cNvSpPr>
              <a:spLocks/>
            </p:cNvSpPr>
            <p:nvPr/>
          </p:nvSpPr>
          <p:spPr bwMode="auto">
            <a:xfrm>
              <a:off x="5015" y="2917"/>
              <a:ext cx="106" cy="217"/>
            </a:xfrm>
            <a:custGeom>
              <a:avLst/>
              <a:gdLst>
                <a:gd name="T0" fmla="*/ 105 w 106"/>
                <a:gd name="T1" fmla="*/ 0 h 217"/>
                <a:gd name="T2" fmla="*/ 24 w 106"/>
                <a:gd name="T3" fmla="*/ 19 h 217"/>
                <a:gd name="T4" fmla="*/ 14 w 106"/>
                <a:gd name="T5" fmla="*/ 39 h 217"/>
                <a:gd name="T6" fmla="*/ 5 w 106"/>
                <a:gd name="T7" fmla="*/ 61 h 217"/>
                <a:gd name="T8" fmla="*/ 0 w 106"/>
                <a:gd name="T9" fmla="*/ 90 h 217"/>
                <a:gd name="T10" fmla="*/ 2 w 106"/>
                <a:gd name="T11" fmla="*/ 120 h 217"/>
                <a:gd name="T12" fmla="*/ 10 w 106"/>
                <a:gd name="T13" fmla="*/ 154 h 217"/>
                <a:gd name="T14" fmla="*/ 21 w 106"/>
                <a:gd name="T15" fmla="*/ 171 h 217"/>
                <a:gd name="T16" fmla="*/ 31 w 106"/>
                <a:gd name="T17" fmla="*/ 186 h 217"/>
                <a:gd name="T18" fmla="*/ 68 w 106"/>
                <a:gd name="T19" fmla="*/ 216 h 217"/>
                <a:gd name="T20" fmla="*/ 83 w 106"/>
                <a:gd name="T21" fmla="*/ 147 h 217"/>
                <a:gd name="T22" fmla="*/ 80 w 106"/>
                <a:gd name="T23" fmla="*/ 134 h 217"/>
                <a:gd name="T24" fmla="*/ 75 w 106"/>
                <a:gd name="T25" fmla="*/ 100 h 217"/>
                <a:gd name="T26" fmla="*/ 75 w 106"/>
                <a:gd name="T27" fmla="*/ 78 h 217"/>
                <a:gd name="T28" fmla="*/ 80 w 106"/>
                <a:gd name="T29" fmla="*/ 52 h 217"/>
                <a:gd name="T30" fmla="*/ 90 w 106"/>
                <a:gd name="T31" fmla="*/ 25 h 217"/>
                <a:gd name="T32" fmla="*/ 105 w 106"/>
                <a:gd name="T33" fmla="*/ 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6" h="217">
                  <a:moveTo>
                    <a:pt x="105" y="0"/>
                  </a:moveTo>
                  <a:lnTo>
                    <a:pt x="24" y="19"/>
                  </a:lnTo>
                  <a:lnTo>
                    <a:pt x="14" y="39"/>
                  </a:lnTo>
                  <a:lnTo>
                    <a:pt x="5" y="61"/>
                  </a:lnTo>
                  <a:lnTo>
                    <a:pt x="0" y="90"/>
                  </a:lnTo>
                  <a:lnTo>
                    <a:pt x="2" y="120"/>
                  </a:lnTo>
                  <a:lnTo>
                    <a:pt x="10" y="154"/>
                  </a:lnTo>
                  <a:lnTo>
                    <a:pt x="21" y="171"/>
                  </a:lnTo>
                  <a:lnTo>
                    <a:pt x="31" y="186"/>
                  </a:lnTo>
                  <a:lnTo>
                    <a:pt x="68" y="216"/>
                  </a:lnTo>
                  <a:lnTo>
                    <a:pt x="83" y="147"/>
                  </a:lnTo>
                  <a:lnTo>
                    <a:pt x="80" y="134"/>
                  </a:lnTo>
                  <a:lnTo>
                    <a:pt x="75" y="100"/>
                  </a:lnTo>
                  <a:lnTo>
                    <a:pt x="75" y="78"/>
                  </a:lnTo>
                  <a:lnTo>
                    <a:pt x="80" y="52"/>
                  </a:lnTo>
                  <a:lnTo>
                    <a:pt x="90" y="25"/>
                  </a:lnTo>
                  <a:lnTo>
                    <a:pt x="105" y="0"/>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 name="Freeform 59"/>
            <p:cNvSpPr>
              <a:spLocks/>
            </p:cNvSpPr>
            <p:nvPr/>
          </p:nvSpPr>
          <p:spPr bwMode="auto">
            <a:xfrm>
              <a:off x="5019" y="2508"/>
              <a:ext cx="95" cy="172"/>
            </a:xfrm>
            <a:custGeom>
              <a:avLst/>
              <a:gdLst>
                <a:gd name="T0" fmla="*/ 47 w 95"/>
                <a:gd name="T1" fmla="*/ 171 h 172"/>
                <a:gd name="T2" fmla="*/ 56 w 95"/>
                <a:gd name="T3" fmla="*/ 169 h 172"/>
                <a:gd name="T4" fmla="*/ 66 w 95"/>
                <a:gd name="T5" fmla="*/ 164 h 172"/>
                <a:gd name="T6" fmla="*/ 74 w 95"/>
                <a:gd name="T7" fmla="*/ 156 h 172"/>
                <a:gd name="T8" fmla="*/ 81 w 95"/>
                <a:gd name="T9" fmla="*/ 145 h 172"/>
                <a:gd name="T10" fmla="*/ 91 w 95"/>
                <a:gd name="T11" fmla="*/ 118 h 172"/>
                <a:gd name="T12" fmla="*/ 94 w 95"/>
                <a:gd name="T13" fmla="*/ 86 h 172"/>
                <a:gd name="T14" fmla="*/ 94 w 95"/>
                <a:gd name="T15" fmla="*/ 68 h 172"/>
                <a:gd name="T16" fmla="*/ 91 w 95"/>
                <a:gd name="T17" fmla="*/ 52 h 172"/>
                <a:gd name="T18" fmla="*/ 88 w 95"/>
                <a:gd name="T19" fmla="*/ 37 h 172"/>
                <a:gd name="T20" fmla="*/ 81 w 95"/>
                <a:gd name="T21" fmla="*/ 25 h 172"/>
                <a:gd name="T22" fmla="*/ 74 w 95"/>
                <a:gd name="T23" fmla="*/ 15 h 172"/>
                <a:gd name="T24" fmla="*/ 66 w 95"/>
                <a:gd name="T25" fmla="*/ 7 h 172"/>
                <a:gd name="T26" fmla="*/ 56 w 95"/>
                <a:gd name="T27" fmla="*/ 2 h 172"/>
                <a:gd name="T28" fmla="*/ 47 w 95"/>
                <a:gd name="T29" fmla="*/ 0 h 172"/>
                <a:gd name="T30" fmla="*/ 37 w 95"/>
                <a:gd name="T31" fmla="*/ 2 h 172"/>
                <a:gd name="T32" fmla="*/ 28 w 95"/>
                <a:gd name="T33" fmla="*/ 7 h 172"/>
                <a:gd name="T34" fmla="*/ 13 w 95"/>
                <a:gd name="T35" fmla="*/ 25 h 172"/>
                <a:gd name="T36" fmla="*/ 3 w 95"/>
                <a:gd name="T37" fmla="*/ 52 h 172"/>
                <a:gd name="T38" fmla="*/ 0 w 95"/>
                <a:gd name="T39" fmla="*/ 86 h 172"/>
                <a:gd name="T40" fmla="*/ 3 w 95"/>
                <a:gd name="T41" fmla="*/ 118 h 172"/>
                <a:gd name="T42" fmla="*/ 13 w 95"/>
                <a:gd name="T43" fmla="*/ 145 h 172"/>
                <a:gd name="T44" fmla="*/ 28 w 95"/>
                <a:gd name="T45" fmla="*/ 164 h 172"/>
                <a:gd name="T46" fmla="*/ 37 w 95"/>
                <a:gd name="T47" fmla="*/ 169 h 172"/>
                <a:gd name="T48" fmla="*/ 47 w 95"/>
                <a:gd name="T49" fmla="*/ 171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5" h="172">
                  <a:moveTo>
                    <a:pt x="47" y="171"/>
                  </a:moveTo>
                  <a:lnTo>
                    <a:pt x="56" y="169"/>
                  </a:lnTo>
                  <a:lnTo>
                    <a:pt x="66" y="164"/>
                  </a:lnTo>
                  <a:lnTo>
                    <a:pt x="74" y="156"/>
                  </a:lnTo>
                  <a:lnTo>
                    <a:pt x="81" y="145"/>
                  </a:lnTo>
                  <a:lnTo>
                    <a:pt x="91" y="118"/>
                  </a:lnTo>
                  <a:lnTo>
                    <a:pt x="94" y="86"/>
                  </a:lnTo>
                  <a:lnTo>
                    <a:pt x="94" y="68"/>
                  </a:lnTo>
                  <a:lnTo>
                    <a:pt x="91" y="52"/>
                  </a:lnTo>
                  <a:lnTo>
                    <a:pt x="88" y="37"/>
                  </a:lnTo>
                  <a:lnTo>
                    <a:pt x="81" y="25"/>
                  </a:lnTo>
                  <a:lnTo>
                    <a:pt x="74" y="15"/>
                  </a:lnTo>
                  <a:lnTo>
                    <a:pt x="66" y="7"/>
                  </a:lnTo>
                  <a:lnTo>
                    <a:pt x="56" y="2"/>
                  </a:lnTo>
                  <a:lnTo>
                    <a:pt x="47" y="0"/>
                  </a:lnTo>
                  <a:lnTo>
                    <a:pt x="37" y="2"/>
                  </a:lnTo>
                  <a:lnTo>
                    <a:pt x="28" y="7"/>
                  </a:lnTo>
                  <a:lnTo>
                    <a:pt x="13" y="25"/>
                  </a:lnTo>
                  <a:lnTo>
                    <a:pt x="3" y="52"/>
                  </a:lnTo>
                  <a:lnTo>
                    <a:pt x="0" y="86"/>
                  </a:lnTo>
                  <a:lnTo>
                    <a:pt x="3" y="118"/>
                  </a:lnTo>
                  <a:lnTo>
                    <a:pt x="13" y="145"/>
                  </a:lnTo>
                  <a:lnTo>
                    <a:pt x="28" y="164"/>
                  </a:lnTo>
                  <a:lnTo>
                    <a:pt x="37" y="169"/>
                  </a:lnTo>
                  <a:lnTo>
                    <a:pt x="47" y="171"/>
                  </a:lnTo>
                </a:path>
              </a:pathLst>
            </a:custGeom>
            <a:solidFill>
              <a:srgbClr val="FFFFFF"/>
            </a:solidFill>
            <a:ln w="12700" cap="rnd" cmpd="sng">
              <a:solidFill>
                <a:srgbClr val="FFFFFF"/>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 name="Freeform 60"/>
            <p:cNvSpPr>
              <a:spLocks/>
            </p:cNvSpPr>
            <p:nvPr/>
          </p:nvSpPr>
          <p:spPr bwMode="auto">
            <a:xfrm>
              <a:off x="5019" y="2508"/>
              <a:ext cx="95" cy="172"/>
            </a:xfrm>
            <a:custGeom>
              <a:avLst/>
              <a:gdLst>
                <a:gd name="T0" fmla="*/ 47 w 95"/>
                <a:gd name="T1" fmla="*/ 171 h 172"/>
                <a:gd name="T2" fmla="*/ 56 w 95"/>
                <a:gd name="T3" fmla="*/ 169 h 172"/>
                <a:gd name="T4" fmla="*/ 66 w 95"/>
                <a:gd name="T5" fmla="*/ 164 h 172"/>
                <a:gd name="T6" fmla="*/ 74 w 95"/>
                <a:gd name="T7" fmla="*/ 156 h 172"/>
                <a:gd name="T8" fmla="*/ 81 w 95"/>
                <a:gd name="T9" fmla="*/ 145 h 172"/>
                <a:gd name="T10" fmla="*/ 91 w 95"/>
                <a:gd name="T11" fmla="*/ 118 h 172"/>
                <a:gd name="T12" fmla="*/ 94 w 95"/>
                <a:gd name="T13" fmla="*/ 86 h 172"/>
                <a:gd name="T14" fmla="*/ 94 w 95"/>
                <a:gd name="T15" fmla="*/ 68 h 172"/>
                <a:gd name="T16" fmla="*/ 91 w 95"/>
                <a:gd name="T17" fmla="*/ 52 h 172"/>
                <a:gd name="T18" fmla="*/ 88 w 95"/>
                <a:gd name="T19" fmla="*/ 37 h 172"/>
                <a:gd name="T20" fmla="*/ 81 w 95"/>
                <a:gd name="T21" fmla="*/ 25 h 172"/>
                <a:gd name="T22" fmla="*/ 74 w 95"/>
                <a:gd name="T23" fmla="*/ 15 h 172"/>
                <a:gd name="T24" fmla="*/ 66 w 95"/>
                <a:gd name="T25" fmla="*/ 7 h 172"/>
                <a:gd name="T26" fmla="*/ 56 w 95"/>
                <a:gd name="T27" fmla="*/ 2 h 172"/>
                <a:gd name="T28" fmla="*/ 47 w 95"/>
                <a:gd name="T29" fmla="*/ 0 h 172"/>
                <a:gd name="T30" fmla="*/ 37 w 95"/>
                <a:gd name="T31" fmla="*/ 2 h 172"/>
                <a:gd name="T32" fmla="*/ 28 w 95"/>
                <a:gd name="T33" fmla="*/ 7 h 172"/>
                <a:gd name="T34" fmla="*/ 13 w 95"/>
                <a:gd name="T35" fmla="*/ 25 h 172"/>
                <a:gd name="T36" fmla="*/ 3 w 95"/>
                <a:gd name="T37" fmla="*/ 52 h 172"/>
                <a:gd name="T38" fmla="*/ 0 w 95"/>
                <a:gd name="T39" fmla="*/ 86 h 172"/>
                <a:gd name="T40" fmla="*/ 3 w 95"/>
                <a:gd name="T41" fmla="*/ 118 h 172"/>
                <a:gd name="T42" fmla="*/ 13 w 95"/>
                <a:gd name="T43" fmla="*/ 145 h 172"/>
                <a:gd name="T44" fmla="*/ 28 w 95"/>
                <a:gd name="T45" fmla="*/ 164 h 172"/>
                <a:gd name="T46" fmla="*/ 37 w 95"/>
                <a:gd name="T47" fmla="*/ 169 h 172"/>
                <a:gd name="T48" fmla="*/ 47 w 95"/>
                <a:gd name="T49" fmla="*/ 171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5" h="172">
                  <a:moveTo>
                    <a:pt x="47" y="171"/>
                  </a:moveTo>
                  <a:lnTo>
                    <a:pt x="56" y="169"/>
                  </a:lnTo>
                  <a:lnTo>
                    <a:pt x="66" y="164"/>
                  </a:lnTo>
                  <a:lnTo>
                    <a:pt x="74" y="156"/>
                  </a:lnTo>
                  <a:lnTo>
                    <a:pt x="81" y="145"/>
                  </a:lnTo>
                  <a:lnTo>
                    <a:pt x="91" y="118"/>
                  </a:lnTo>
                  <a:lnTo>
                    <a:pt x="94" y="86"/>
                  </a:lnTo>
                  <a:lnTo>
                    <a:pt x="94" y="68"/>
                  </a:lnTo>
                  <a:lnTo>
                    <a:pt x="91" y="52"/>
                  </a:lnTo>
                  <a:lnTo>
                    <a:pt x="88" y="37"/>
                  </a:lnTo>
                  <a:lnTo>
                    <a:pt x="81" y="25"/>
                  </a:lnTo>
                  <a:lnTo>
                    <a:pt x="74" y="15"/>
                  </a:lnTo>
                  <a:lnTo>
                    <a:pt x="66" y="7"/>
                  </a:lnTo>
                  <a:lnTo>
                    <a:pt x="56" y="2"/>
                  </a:lnTo>
                  <a:lnTo>
                    <a:pt x="47" y="0"/>
                  </a:lnTo>
                  <a:lnTo>
                    <a:pt x="37" y="2"/>
                  </a:lnTo>
                  <a:lnTo>
                    <a:pt x="28" y="7"/>
                  </a:lnTo>
                  <a:lnTo>
                    <a:pt x="13" y="25"/>
                  </a:lnTo>
                  <a:lnTo>
                    <a:pt x="3" y="52"/>
                  </a:lnTo>
                  <a:lnTo>
                    <a:pt x="0" y="86"/>
                  </a:lnTo>
                  <a:lnTo>
                    <a:pt x="3" y="118"/>
                  </a:lnTo>
                  <a:lnTo>
                    <a:pt x="13" y="145"/>
                  </a:lnTo>
                  <a:lnTo>
                    <a:pt x="28" y="164"/>
                  </a:lnTo>
                  <a:lnTo>
                    <a:pt x="37" y="169"/>
                  </a:lnTo>
                  <a:lnTo>
                    <a:pt x="47" y="171"/>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 name="Freeform 61"/>
            <p:cNvSpPr>
              <a:spLocks/>
            </p:cNvSpPr>
            <p:nvPr/>
          </p:nvSpPr>
          <p:spPr bwMode="auto">
            <a:xfrm>
              <a:off x="5115" y="2530"/>
              <a:ext cx="233" cy="64"/>
            </a:xfrm>
            <a:custGeom>
              <a:avLst/>
              <a:gdLst>
                <a:gd name="T0" fmla="*/ 0 w 233"/>
                <a:gd name="T1" fmla="*/ 63 h 64"/>
                <a:gd name="T2" fmla="*/ 193 w 233"/>
                <a:gd name="T3" fmla="*/ 0 h 64"/>
                <a:gd name="T4" fmla="*/ 200 w 233"/>
                <a:gd name="T5" fmla="*/ 0 h 64"/>
                <a:gd name="T6" fmla="*/ 214 w 233"/>
                <a:gd name="T7" fmla="*/ 2 h 64"/>
                <a:gd name="T8" fmla="*/ 220 w 233"/>
                <a:gd name="T9" fmla="*/ 3 h 64"/>
                <a:gd name="T10" fmla="*/ 226 w 233"/>
                <a:gd name="T11" fmla="*/ 7 h 64"/>
                <a:gd name="T12" fmla="*/ 231 w 233"/>
                <a:gd name="T13" fmla="*/ 14 h 64"/>
                <a:gd name="T14" fmla="*/ 232 w 233"/>
                <a:gd name="T15" fmla="*/ 19 h 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 h="64">
                  <a:moveTo>
                    <a:pt x="0" y="63"/>
                  </a:moveTo>
                  <a:lnTo>
                    <a:pt x="193" y="0"/>
                  </a:lnTo>
                  <a:lnTo>
                    <a:pt x="200" y="0"/>
                  </a:lnTo>
                  <a:lnTo>
                    <a:pt x="214" y="2"/>
                  </a:lnTo>
                  <a:lnTo>
                    <a:pt x="220" y="3"/>
                  </a:lnTo>
                  <a:lnTo>
                    <a:pt x="226" y="7"/>
                  </a:lnTo>
                  <a:lnTo>
                    <a:pt x="231" y="14"/>
                  </a:lnTo>
                  <a:lnTo>
                    <a:pt x="232" y="19"/>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 name="Freeform 62"/>
            <p:cNvSpPr>
              <a:spLocks/>
            </p:cNvSpPr>
            <p:nvPr/>
          </p:nvSpPr>
          <p:spPr bwMode="auto">
            <a:xfrm>
              <a:off x="5254" y="2451"/>
              <a:ext cx="20" cy="55"/>
            </a:xfrm>
            <a:custGeom>
              <a:avLst/>
              <a:gdLst>
                <a:gd name="T0" fmla="*/ 0 w 20"/>
                <a:gd name="T1" fmla="*/ 54 h 55"/>
                <a:gd name="T2" fmla="*/ 2 w 20"/>
                <a:gd name="T3" fmla="*/ 50 h 55"/>
                <a:gd name="T4" fmla="*/ 12 w 20"/>
                <a:gd name="T5" fmla="*/ 38 h 55"/>
                <a:gd name="T6" fmla="*/ 17 w 20"/>
                <a:gd name="T7" fmla="*/ 22 h 55"/>
                <a:gd name="T8" fmla="*/ 19 w 20"/>
                <a:gd name="T9" fmla="*/ 10 h 55"/>
                <a:gd name="T10" fmla="*/ 17 w 20"/>
                <a:gd name="T11" fmla="*/ 0 h 55"/>
              </a:gdLst>
              <a:ahLst/>
              <a:cxnLst>
                <a:cxn ang="0">
                  <a:pos x="T0" y="T1"/>
                </a:cxn>
                <a:cxn ang="0">
                  <a:pos x="T2" y="T3"/>
                </a:cxn>
                <a:cxn ang="0">
                  <a:pos x="T4" y="T5"/>
                </a:cxn>
                <a:cxn ang="0">
                  <a:pos x="T6" y="T7"/>
                </a:cxn>
                <a:cxn ang="0">
                  <a:pos x="T8" y="T9"/>
                </a:cxn>
                <a:cxn ang="0">
                  <a:pos x="T10" y="T11"/>
                </a:cxn>
              </a:cxnLst>
              <a:rect l="0" t="0" r="r" b="b"/>
              <a:pathLst>
                <a:path w="20" h="55">
                  <a:moveTo>
                    <a:pt x="0" y="54"/>
                  </a:moveTo>
                  <a:lnTo>
                    <a:pt x="2" y="50"/>
                  </a:lnTo>
                  <a:lnTo>
                    <a:pt x="12" y="38"/>
                  </a:lnTo>
                  <a:lnTo>
                    <a:pt x="17" y="22"/>
                  </a:lnTo>
                  <a:lnTo>
                    <a:pt x="19" y="10"/>
                  </a:lnTo>
                  <a:lnTo>
                    <a:pt x="17" y="0"/>
                  </a:lnTo>
                </a:path>
              </a:pathLst>
            </a:custGeom>
            <a:noFill/>
            <a:ln w="12700" cap="rnd" cmpd="sng">
              <a:solidFill>
                <a:srgbClr val="FFFFFF"/>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 name="Freeform 63"/>
            <p:cNvSpPr>
              <a:spLocks/>
            </p:cNvSpPr>
            <p:nvPr/>
          </p:nvSpPr>
          <p:spPr bwMode="auto">
            <a:xfrm>
              <a:off x="5298" y="2459"/>
              <a:ext cx="96" cy="101"/>
            </a:xfrm>
            <a:custGeom>
              <a:avLst/>
              <a:gdLst>
                <a:gd name="T0" fmla="*/ 4 w 96"/>
                <a:gd name="T1" fmla="*/ 36 h 101"/>
                <a:gd name="T2" fmla="*/ 20 w 96"/>
                <a:gd name="T3" fmla="*/ 24 h 101"/>
                <a:gd name="T4" fmla="*/ 49 w 96"/>
                <a:gd name="T5" fmla="*/ 5 h 101"/>
                <a:gd name="T6" fmla="*/ 59 w 96"/>
                <a:gd name="T7" fmla="*/ 0 h 101"/>
                <a:gd name="T8" fmla="*/ 61 w 96"/>
                <a:gd name="T9" fmla="*/ 2 h 101"/>
                <a:gd name="T10" fmla="*/ 61 w 96"/>
                <a:gd name="T11" fmla="*/ 3 h 101"/>
                <a:gd name="T12" fmla="*/ 51 w 96"/>
                <a:gd name="T13" fmla="*/ 19 h 101"/>
                <a:gd name="T14" fmla="*/ 26 w 96"/>
                <a:gd name="T15" fmla="*/ 46 h 101"/>
                <a:gd name="T16" fmla="*/ 73 w 96"/>
                <a:gd name="T17" fmla="*/ 37 h 101"/>
                <a:gd name="T18" fmla="*/ 85 w 96"/>
                <a:gd name="T19" fmla="*/ 36 h 101"/>
                <a:gd name="T20" fmla="*/ 93 w 96"/>
                <a:gd name="T21" fmla="*/ 37 h 101"/>
                <a:gd name="T22" fmla="*/ 95 w 96"/>
                <a:gd name="T23" fmla="*/ 39 h 101"/>
                <a:gd name="T24" fmla="*/ 92 w 96"/>
                <a:gd name="T25" fmla="*/ 42 h 101"/>
                <a:gd name="T26" fmla="*/ 80 w 96"/>
                <a:gd name="T27" fmla="*/ 52 h 101"/>
                <a:gd name="T28" fmla="*/ 44 w 96"/>
                <a:gd name="T29" fmla="*/ 68 h 101"/>
                <a:gd name="T30" fmla="*/ 31 w 96"/>
                <a:gd name="T31" fmla="*/ 71 h 101"/>
                <a:gd name="T32" fmla="*/ 20 w 96"/>
                <a:gd name="T33" fmla="*/ 73 h 101"/>
                <a:gd name="T34" fmla="*/ 5 w 96"/>
                <a:gd name="T35" fmla="*/ 69 h 101"/>
                <a:gd name="T36" fmla="*/ 0 w 96"/>
                <a:gd name="T37" fmla="*/ 68 h 101"/>
                <a:gd name="T38" fmla="*/ 17 w 96"/>
                <a:gd name="T39" fmla="*/ 71 h 101"/>
                <a:gd name="T40" fmla="*/ 43 w 96"/>
                <a:gd name="T41" fmla="*/ 76 h 101"/>
                <a:gd name="T42" fmla="*/ 56 w 96"/>
                <a:gd name="T43" fmla="*/ 79 h 101"/>
                <a:gd name="T44" fmla="*/ 68 w 96"/>
                <a:gd name="T45" fmla="*/ 85 h 101"/>
                <a:gd name="T46" fmla="*/ 76 w 96"/>
                <a:gd name="T47" fmla="*/ 91 h 101"/>
                <a:gd name="T48" fmla="*/ 83 w 96"/>
                <a:gd name="T49" fmla="*/ 10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6" h="101">
                  <a:moveTo>
                    <a:pt x="4" y="36"/>
                  </a:moveTo>
                  <a:lnTo>
                    <a:pt x="20" y="24"/>
                  </a:lnTo>
                  <a:lnTo>
                    <a:pt x="49" y="5"/>
                  </a:lnTo>
                  <a:lnTo>
                    <a:pt x="59" y="0"/>
                  </a:lnTo>
                  <a:lnTo>
                    <a:pt x="61" y="2"/>
                  </a:lnTo>
                  <a:lnTo>
                    <a:pt x="61" y="3"/>
                  </a:lnTo>
                  <a:lnTo>
                    <a:pt x="51" y="19"/>
                  </a:lnTo>
                  <a:lnTo>
                    <a:pt x="26" y="46"/>
                  </a:lnTo>
                  <a:lnTo>
                    <a:pt x="73" y="37"/>
                  </a:lnTo>
                  <a:lnTo>
                    <a:pt x="85" y="36"/>
                  </a:lnTo>
                  <a:lnTo>
                    <a:pt x="93" y="37"/>
                  </a:lnTo>
                  <a:lnTo>
                    <a:pt x="95" y="39"/>
                  </a:lnTo>
                  <a:lnTo>
                    <a:pt x="92" y="42"/>
                  </a:lnTo>
                  <a:lnTo>
                    <a:pt x="80" y="52"/>
                  </a:lnTo>
                  <a:lnTo>
                    <a:pt x="44" y="68"/>
                  </a:lnTo>
                  <a:lnTo>
                    <a:pt x="31" y="71"/>
                  </a:lnTo>
                  <a:lnTo>
                    <a:pt x="20" y="73"/>
                  </a:lnTo>
                  <a:lnTo>
                    <a:pt x="5" y="69"/>
                  </a:lnTo>
                  <a:lnTo>
                    <a:pt x="0" y="68"/>
                  </a:lnTo>
                  <a:lnTo>
                    <a:pt x="17" y="71"/>
                  </a:lnTo>
                  <a:lnTo>
                    <a:pt x="43" y="76"/>
                  </a:lnTo>
                  <a:lnTo>
                    <a:pt x="56" y="79"/>
                  </a:lnTo>
                  <a:lnTo>
                    <a:pt x="68" y="85"/>
                  </a:lnTo>
                  <a:lnTo>
                    <a:pt x="76" y="91"/>
                  </a:lnTo>
                  <a:lnTo>
                    <a:pt x="83" y="100"/>
                  </a:lnTo>
                </a:path>
              </a:pathLst>
            </a:custGeom>
            <a:noFill/>
            <a:ln w="12700" cap="rnd" cmpd="sng">
              <a:solidFill>
                <a:srgbClr val="FFFFFF"/>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6" name="Freeform 64"/>
            <p:cNvSpPr>
              <a:spLocks/>
            </p:cNvSpPr>
            <p:nvPr/>
          </p:nvSpPr>
          <p:spPr bwMode="auto">
            <a:xfrm>
              <a:off x="5310" y="2559"/>
              <a:ext cx="54" cy="23"/>
            </a:xfrm>
            <a:custGeom>
              <a:avLst/>
              <a:gdLst>
                <a:gd name="T0" fmla="*/ 0 w 54"/>
                <a:gd name="T1" fmla="*/ 0 h 23"/>
                <a:gd name="T2" fmla="*/ 7 w 54"/>
                <a:gd name="T3" fmla="*/ 0 h 23"/>
                <a:gd name="T4" fmla="*/ 22 w 54"/>
                <a:gd name="T5" fmla="*/ 1 h 23"/>
                <a:gd name="T6" fmla="*/ 31 w 54"/>
                <a:gd name="T7" fmla="*/ 3 h 23"/>
                <a:gd name="T8" fmla="*/ 39 w 54"/>
                <a:gd name="T9" fmla="*/ 8 h 23"/>
                <a:gd name="T10" fmla="*/ 46 w 54"/>
                <a:gd name="T11" fmla="*/ 13 h 23"/>
                <a:gd name="T12" fmla="*/ 53 w 54"/>
                <a:gd name="T13" fmla="*/ 22 h 23"/>
              </a:gdLst>
              <a:ahLst/>
              <a:cxnLst>
                <a:cxn ang="0">
                  <a:pos x="T0" y="T1"/>
                </a:cxn>
                <a:cxn ang="0">
                  <a:pos x="T2" y="T3"/>
                </a:cxn>
                <a:cxn ang="0">
                  <a:pos x="T4" y="T5"/>
                </a:cxn>
                <a:cxn ang="0">
                  <a:pos x="T6" y="T7"/>
                </a:cxn>
                <a:cxn ang="0">
                  <a:pos x="T8" y="T9"/>
                </a:cxn>
                <a:cxn ang="0">
                  <a:pos x="T10" y="T11"/>
                </a:cxn>
                <a:cxn ang="0">
                  <a:pos x="T12" y="T13"/>
                </a:cxn>
              </a:cxnLst>
              <a:rect l="0" t="0" r="r" b="b"/>
              <a:pathLst>
                <a:path w="54" h="23">
                  <a:moveTo>
                    <a:pt x="0" y="0"/>
                  </a:moveTo>
                  <a:lnTo>
                    <a:pt x="7" y="0"/>
                  </a:lnTo>
                  <a:lnTo>
                    <a:pt x="22" y="1"/>
                  </a:lnTo>
                  <a:lnTo>
                    <a:pt x="31" y="3"/>
                  </a:lnTo>
                  <a:lnTo>
                    <a:pt x="39" y="8"/>
                  </a:lnTo>
                  <a:lnTo>
                    <a:pt x="46" y="13"/>
                  </a:lnTo>
                  <a:lnTo>
                    <a:pt x="53" y="22"/>
                  </a:lnTo>
                </a:path>
              </a:pathLst>
            </a:custGeom>
            <a:noFill/>
            <a:ln w="12700" cap="rnd" cmpd="sng">
              <a:solidFill>
                <a:srgbClr val="FFFFFF"/>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 name="Freeform 65"/>
            <p:cNvSpPr>
              <a:spLocks/>
            </p:cNvSpPr>
            <p:nvPr/>
          </p:nvSpPr>
          <p:spPr bwMode="auto">
            <a:xfrm>
              <a:off x="5295" y="2577"/>
              <a:ext cx="45" cy="35"/>
            </a:xfrm>
            <a:custGeom>
              <a:avLst/>
              <a:gdLst>
                <a:gd name="T0" fmla="*/ 0 w 45"/>
                <a:gd name="T1" fmla="*/ 0 h 35"/>
                <a:gd name="T2" fmla="*/ 7 w 45"/>
                <a:gd name="T3" fmla="*/ 2 h 35"/>
                <a:gd name="T4" fmla="*/ 22 w 45"/>
                <a:gd name="T5" fmla="*/ 5 h 35"/>
                <a:gd name="T6" fmla="*/ 30 w 45"/>
                <a:gd name="T7" fmla="*/ 10 h 35"/>
                <a:gd name="T8" fmla="*/ 37 w 45"/>
                <a:gd name="T9" fmla="*/ 17 h 35"/>
                <a:gd name="T10" fmla="*/ 42 w 45"/>
                <a:gd name="T11" fmla="*/ 24 h 35"/>
                <a:gd name="T12" fmla="*/ 44 w 45"/>
                <a:gd name="T13" fmla="*/ 34 h 35"/>
              </a:gdLst>
              <a:ahLst/>
              <a:cxnLst>
                <a:cxn ang="0">
                  <a:pos x="T0" y="T1"/>
                </a:cxn>
                <a:cxn ang="0">
                  <a:pos x="T2" y="T3"/>
                </a:cxn>
                <a:cxn ang="0">
                  <a:pos x="T4" y="T5"/>
                </a:cxn>
                <a:cxn ang="0">
                  <a:pos x="T6" y="T7"/>
                </a:cxn>
                <a:cxn ang="0">
                  <a:pos x="T8" y="T9"/>
                </a:cxn>
                <a:cxn ang="0">
                  <a:pos x="T10" y="T11"/>
                </a:cxn>
                <a:cxn ang="0">
                  <a:pos x="T12" y="T13"/>
                </a:cxn>
              </a:cxnLst>
              <a:rect l="0" t="0" r="r" b="b"/>
              <a:pathLst>
                <a:path w="45" h="35">
                  <a:moveTo>
                    <a:pt x="0" y="0"/>
                  </a:moveTo>
                  <a:lnTo>
                    <a:pt x="7" y="2"/>
                  </a:lnTo>
                  <a:lnTo>
                    <a:pt x="22" y="5"/>
                  </a:lnTo>
                  <a:lnTo>
                    <a:pt x="30" y="10"/>
                  </a:lnTo>
                  <a:lnTo>
                    <a:pt x="37" y="17"/>
                  </a:lnTo>
                  <a:lnTo>
                    <a:pt x="42" y="24"/>
                  </a:lnTo>
                  <a:lnTo>
                    <a:pt x="44" y="34"/>
                  </a:lnTo>
                </a:path>
              </a:pathLst>
            </a:custGeom>
            <a:noFill/>
            <a:ln w="12700" cap="rnd" cmpd="sng">
              <a:solidFill>
                <a:srgbClr val="FFFFFF"/>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8" name="Freeform 66"/>
            <p:cNvSpPr>
              <a:spLocks/>
            </p:cNvSpPr>
            <p:nvPr/>
          </p:nvSpPr>
          <p:spPr bwMode="auto">
            <a:xfrm>
              <a:off x="5280" y="2593"/>
              <a:ext cx="50" cy="39"/>
            </a:xfrm>
            <a:custGeom>
              <a:avLst/>
              <a:gdLst>
                <a:gd name="T0" fmla="*/ 0 w 50"/>
                <a:gd name="T1" fmla="*/ 0 h 39"/>
                <a:gd name="T2" fmla="*/ 6 w 50"/>
                <a:gd name="T3" fmla="*/ 3 h 39"/>
                <a:gd name="T4" fmla="*/ 22 w 50"/>
                <a:gd name="T5" fmla="*/ 8 h 39"/>
                <a:gd name="T6" fmla="*/ 30 w 50"/>
                <a:gd name="T7" fmla="*/ 13 h 39"/>
                <a:gd name="T8" fmla="*/ 37 w 50"/>
                <a:gd name="T9" fmla="*/ 20 h 39"/>
                <a:gd name="T10" fmla="*/ 44 w 50"/>
                <a:gd name="T11" fmla="*/ 28 h 39"/>
                <a:gd name="T12" fmla="*/ 49 w 50"/>
                <a:gd name="T13" fmla="*/ 38 h 39"/>
              </a:gdLst>
              <a:ahLst/>
              <a:cxnLst>
                <a:cxn ang="0">
                  <a:pos x="T0" y="T1"/>
                </a:cxn>
                <a:cxn ang="0">
                  <a:pos x="T2" y="T3"/>
                </a:cxn>
                <a:cxn ang="0">
                  <a:pos x="T4" y="T5"/>
                </a:cxn>
                <a:cxn ang="0">
                  <a:pos x="T6" y="T7"/>
                </a:cxn>
                <a:cxn ang="0">
                  <a:pos x="T8" y="T9"/>
                </a:cxn>
                <a:cxn ang="0">
                  <a:pos x="T10" y="T11"/>
                </a:cxn>
                <a:cxn ang="0">
                  <a:pos x="T12" y="T13"/>
                </a:cxn>
              </a:cxnLst>
              <a:rect l="0" t="0" r="r" b="b"/>
              <a:pathLst>
                <a:path w="50" h="39">
                  <a:moveTo>
                    <a:pt x="0" y="0"/>
                  </a:moveTo>
                  <a:lnTo>
                    <a:pt x="6" y="3"/>
                  </a:lnTo>
                  <a:lnTo>
                    <a:pt x="22" y="8"/>
                  </a:lnTo>
                  <a:lnTo>
                    <a:pt x="30" y="13"/>
                  </a:lnTo>
                  <a:lnTo>
                    <a:pt x="37" y="20"/>
                  </a:lnTo>
                  <a:lnTo>
                    <a:pt x="44" y="28"/>
                  </a:lnTo>
                  <a:lnTo>
                    <a:pt x="49" y="38"/>
                  </a:lnTo>
                </a:path>
              </a:pathLst>
            </a:custGeom>
            <a:noFill/>
            <a:ln w="12700" cap="rnd" cmpd="sng">
              <a:solidFill>
                <a:srgbClr val="FFFFFF"/>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9" name="Freeform 67"/>
            <p:cNvSpPr>
              <a:spLocks/>
            </p:cNvSpPr>
            <p:nvPr/>
          </p:nvSpPr>
          <p:spPr bwMode="auto">
            <a:xfrm>
              <a:off x="5113" y="2964"/>
              <a:ext cx="62" cy="40"/>
            </a:xfrm>
            <a:custGeom>
              <a:avLst/>
              <a:gdLst>
                <a:gd name="T0" fmla="*/ 26 w 62"/>
                <a:gd name="T1" fmla="*/ 0 h 40"/>
                <a:gd name="T2" fmla="*/ 9 w 62"/>
                <a:gd name="T3" fmla="*/ 21 h 40"/>
                <a:gd name="T4" fmla="*/ 0 w 62"/>
                <a:gd name="T5" fmla="*/ 34 h 40"/>
                <a:gd name="T6" fmla="*/ 0 w 62"/>
                <a:gd name="T7" fmla="*/ 39 h 40"/>
                <a:gd name="T8" fmla="*/ 34 w 62"/>
                <a:gd name="T9" fmla="*/ 36 h 40"/>
                <a:gd name="T10" fmla="*/ 61 w 62"/>
                <a:gd name="T11" fmla="*/ 32 h 40"/>
                <a:gd name="T12" fmla="*/ 26 w 62"/>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62" h="40">
                  <a:moveTo>
                    <a:pt x="26" y="0"/>
                  </a:moveTo>
                  <a:lnTo>
                    <a:pt x="9" y="21"/>
                  </a:lnTo>
                  <a:lnTo>
                    <a:pt x="0" y="34"/>
                  </a:lnTo>
                  <a:lnTo>
                    <a:pt x="0" y="39"/>
                  </a:lnTo>
                  <a:lnTo>
                    <a:pt x="34" y="36"/>
                  </a:lnTo>
                  <a:lnTo>
                    <a:pt x="61" y="32"/>
                  </a:lnTo>
                  <a:lnTo>
                    <a:pt x="26" y="0"/>
                  </a:lnTo>
                </a:path>
              </a:pathLst>
            </a:custGeom>
            <a:solidFill>
              <a:srgbClr val="666666"/>
            </a:solidFill>
            <a:ln w="12700" cap="rnd" cmpd="sng">
              <a:solidFill>
                <a:srgbClr val="666666"/>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0" name="Freeform 68"/>
            <p:cNvSpPr>
              <a:spLocks/>
            </p:cNvSpPr>
            <p:nvPr/>
          </p:nvSpPr>
          <p:spPr bwMode="auto">
            <a:xfrm>
              <a:off x="5113" y="2964"/>
              <a:ext cx="62" cy="40"/>
            </a:xfrm>
            <a:custGeom>
              <a:avLst/>
              <a:gdLst>
                <a:gd name="T0" fmla="*/ 26 w 62"/>
                <a:gd name="T1" fmla="*/ 0 h 40"/>
                <a:gd name="T2" fmla="*/ 9 w 62"/>
                <a:gd name="T3" fmla="*/ 21 h 40"/>
                <a:gd name="T4" fmla="*/ 0 w 62"/>
                <a:gd name="T5" fmla="*/ 34 h 40"/>
                <a:gd name="T6" fmla="*/ 0 w 62"/>
                <a:gd name="T7" fmla="*/ 39 h 40"/>
                <a:gd name="T8" fmla="*/ 34 w 62"/>
                <a:gd name="T9" fmla="*/ 36 h 40"/>
                <a:gd name="T10" fmla="*/ 61 w 62"/>
                <a:gd name="T11" fmla="*/ 32 h 40"/>
                <a:gd name="T12" fmla="*/ 26 w 62"/>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62" h="40">
                  <a:moveTo>
                    <a:pt x="26" y="0"/>
                  </a:moveTo>
                  <a:lnTo>
                    <a:pt x="9" y="21"/>
                  </a:lnTo>
                  <a:lnTo>
                    <a:pt x="0" y="34"/>
                  </a:lnTo>
                  <a:lnTo>
                    <a:pt x="0" y="39"/>
                  </a:lnTo>
                  <a:lnTo>
                    <a:pt x="34" y="36"/>
                  </a:lnTo>
                  <a:lnTo>
                    <a:pt x="61" y="32"/>
                  </a:lnTo>
                  <a:lnTo>
                    <a:pt x="26" y="0"/>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 name="Freeform 69"/>
            <p:cNvSpPr>
              <a:spLocks/>
            </p:cNvSpPr>
            <p:nvPr/>
          </p:nvSpPr>
          <p:spPr bwMode="auto">
            <a:xfrm>
              <a:off x="5098" y="2996"/>
              <a:ext cx="77" cy="69"/>
            </a:xfrm>
            <a:custGeom>
              <a:avLst/>
              <a:gdLst>
                <a:gd name="T0" fmla="*/ 15 w 77"/>
                <a:gd name="T1" fmla="*/ 7 h 69"/>
                <a:gd name="T2" fmla="*/ 0 w 77"/>
                <a:gd name="T3" fmla="*/ 68 h 69"/>
                <a:gd name="T4" fmla="*/ 56 w 77"/>
                <a:gd name="T5" fmla="*/ 43 h 69"/>
                <a:gd name="T6" fmla="*/ 76 w 77"/>
                <a:gd name="T7" fmla="*/ 0 h 69"/>
                <a:gd name="T8" fmla="*/ 15 w 77"/>
                <a:gd name="T9" fmla="*/ 7 h 69"/>
              </a:gdLst>
              <a:ahLst/>
              <a:cxnLst>
                <a:cxn ang="0">
                  <a:pos x="T0" y="T1"/>
                </a:cxn>
                <a:cxn ang="0">
                  <a:pos x="T2" y="T3"/>
                </a:cxn>
                <a:cxn ang="0">
                  <a:pos x="T4" y="T5"/>
                </a:cxn>
                <a:cxn ang="0">
                  <a:pos x="T6" y="T7"/>
                </a:cxn>
                <a:cxn ang="0">
                  <a:pos x="T8" y="T9"/>
                </a:cxn>
              </a:cxnLst>
              <a:rect l="0" t="0" r="r" b="b"/>
              <a:pathLst>
                <a:path w="77" h="69">
                  <a:moveTo>
                    <a:pt x="15" y="7"/>
                  </a:moveTo>
                  <a:lnTo>
                    <a:pt x="0" y="68"/>
                  </a:lnTo>
                  <a:lnTo>
                    <a:pt x="56" y="43"/>
                  </a:lnTo>
                  <a:lnTo>
                    <a:pt x="76" y="0"/>
                  </a:lnTo>
                  <a:lnTo>
                    <a:pt x="15" y="7"/>
                  </a:lnTo>
                </a:path>
              </a:pathLst>
            </a:custGeom>
            <a:solidFill>
              <a:srgbClr val="666666"/>
            </a:solidFill>
            <a:ln w="12700" cap="rnd" cmpd="sng">
              <a:solidFill>
                <a:srgbClr val="666666"/>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2" name="Freeform 70"/>
            <p:cNvSpPr>
              <a:spLocks/>
            </p:cNvSpPr>
            <p:nvPr/>
          </p:nvSpPr>
          <p:spPr bwMode="auto">
            <a:xfrm>
              <a:off x="5098" y="2996"/>
              <a:ext cx="77" cy="69"/>
            </a:xfrm>
            <a:custGeom>
              <a:avLst/>
              <a:gdLst>
                <a:gd name="T0" fmla="*/ 15 w 77"/>
                <a:gd name="T1" fmla="*/ 7 h 69"/>
                <a:gd name="T2" fmla="*/ 0 w 77"/>
                <a:gd name="T3" fmla="*/ 68 h 69"/>
                <a:gd name="T4" fmla="*/ 56 w 77"/>
                <a:gd name="T5" fmla="*/ 43 h 69"/>
                <a:gd name="T6" fmla="*/ 76 w 77"/>
                <a:gd name="T7" fmla="*/ 0 h 69"/>
                <a:gd name="T8" fmla="*/ 15 w 77"/>
                <a:gd name="T9" fmla="*/ 7 h 69"/>
              </a:gdLst>
              <a:ahLst/>
              <a:cxnLst>
                <a:cxn ang="0">
                  <a:pos x="T0" y="T1"/>
                </a:cxn>
                <a:cxn ang="0">
                  <a:pos x="T2" y="T3"/>
                </a:cxn>
                <a:cxn ang="0">
                  <a:pos x="T4" y="T5"/>
                </a:cxn>
                <a:cxn ang="0">
                  <a:pos x="T6" y="T7"/>
                </a:cxn>
                <a:cxn ang="0">
                  <a:pos x="T8" y="T9"/>
                </a:cxn>
              </a:cxnLst>
              <a:rect l="0" t="0" r="r" b="b"/>
              <a:pathLst>
                <a:path w="77" h="69">
                  <a:moveTo>
                    <a:pt x="15" y="7"/>
                  </a:moveTo>
                  <a:lnTo>
                    <a:pt x="0" y="68"/>
                  </a:lnTo>
                  <a:lnTo>
                    <a:pt x="56" y="43"/>
                  </a:lnTo>
                  <a:lnTo>
                    <a:pt x="76" y="0"/>
                  </a:lnTo>
                  <a:lnTo>
                    <a:pt x="15" y="7"/>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 name="Freeform 71"/>
            <p:cNvSpPr>
              <a:spLocks/>
            </p:cNvSpPr>
            <p:nvPr/>
          </p:nvSpPr>
          <p:spPr bwMode="auto">
            <a:xfrm>
              <a:off x="5095" y="2917"/>
              <a:ext cx="45" cy="80"/>
            </a:xfrm>
            <a:custGeom>
              <a:avLst/>
              <a:gdLst>
                <a:gd name="T0" fmla="*/ 25 w 45"/>
                <a:gd name="T1" fmla="*/ 0 h 80"/>
                <a:gd name="T2" fmla="*/ 0 w 45"/>
                <a:gd name="T3" fmla="*/ 7 h 80"/>
                <a:gd name="T4" fmla="*/ 8 w 45"/>
                <a:gd name="T5" fmla="*/ 79 h 80"/>
                <a:gd name="T6" fmla="*/ 44 w 45"/>
                <a:gd name="T7" fmla="*/ 47 h 80"/>
                <a:gd name="T8" fmla="*/ 30 w 45"/>
                <a:gd name="T9" fmla="*/ 36 h 80"/>
                <a:gd name="T10" fmla="*/ 22 w 45"/>
                <a:gd name="T11" fmla="*/ 22 h 80"/>
                <a:gd name="T12" fmla="*/ 22 w 45"/>
                <a:gd name="T13" fmla="*/ 12 h 80"/>
                <a:gd name="T14" fmla="*/ 25 w 45"/>
                <a:gd name="T15" fmla="*/ 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80">
                  <a:moveTo>
                    <a:pt x="25" y="0"/>
                  </a:moveTo>
                  <a:lnTo>
                    <a:pt x="0" y="7"/>
                  </a:lnTo>
                  <a:lnTo>
                    <a:pt x="8" y="79"/>
                  </a:lnTo>
                  <a:lnTo>
                    <a:pt x="44" y="47"/>
                  </a:lnTo>
                  <a:lnTo>
                    <a:pt x="30" y="36"/>
                  </a:lnTo>
                  <a:lnTo>
                    <a:pt x="22" y="22"/>
                  </a:lnTo>
                  <a:lnTo>
                    <a:pt x="22" y="12"/>
                  </a:lnTo>
                  <a:lnTo>
                    <a:pt x="25" y="0"/>
                  </a:lnTo>
                </a:path>
              </a:pathLst>
            </a:custGeom>
            <a:solidFill>
              <a:srgbClr val="FFFF00"/>
            </a:solidFill>
            <a:ln w="12700" cap="rnd" cmpd="sng">
              <a:solidFill>
                <a:srgbClr val="FFFF00"/>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4" name="Freeform 72"/>
            <p:cNvSpPr>
              <a:spLocks/>
            </p:cNvSpPr>
            <p:nvPr/>
          </p:nvSpPr>
          <p:spPr bwMode="auto">
            <a:xfrm>
              <a:off x="5095" y="2917"/>
              <a:ext cx="45" cy="80"/>
            </a:xfrm>
            <a:custGeom>
              <a:avLst/>
              <a:gdLst>
                <a:gd name="T0" fmla="*/ 25 w 45"/>
                <a:gd name="T1" fmla="*/ 0 h 80"/>
                <a:gd name="T2" fmla="*/ 0 w 45"/>
                <a:gd name="T3" fmla="*/ 7 h 80"/>
                <a:gd name="T4" fmla="*/ 8 w 45"/>
                <a:gd name="T5" fmla="*/ 79 h 80"/>
                <a:gd name="T6" fmla="*/ 44 w 45"/>
                <a:gd name="T7" fmla="*/ 47 h 80"/>
                <a:gd name="T8" fmla="*/ 30 w 45"/>
                <a:gd name="T9" fmla="*/ 36 h 80"/>
                <a:gd name="T10" fmla="*/ 22 w 45"/>
                <a:gd name="T11" fmla="*/ 22 h 80"/>
                <a:gd name="T12" fmla="*/ 22 w 45"/>
                <a:gd name="T13" fmla="*/ 12 h 80"/>
                <a:gd name="T14" fmla="*/ 25 w 45"/>
                <a:gd name="T15" fmla="*/ 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80">
                  <a:moveTo>
                    <a:pt x="25" y="0"/>
                  </a:moveTo>
                  <a:lnTo>
                    <a:pt x="0" y="7"/>
                  </a:lnTo>
                  <a:lnTo>
                    <a:pt x="8" y="79"/>
                  </a:lnTo>
                  <a:lnTo>
                    <a:pt x="44" y="47"/>
                  </a:lnTo>
                  <a:lnTo>
                    <a:pt x="30" y="36"/>
                  </a:lnTo>
                  <a:lnTo>
                    <a:pt x="22" y="22"/>
                  </a:lnTo>
                  <a:lnTo>
                    <a:pt x="22" y="12"/>
                  </a:lnTo>
                  <a:lnTo>
                    <a:pt x="25" y="0"/>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5" name="Freeform 73"/>
            <p:cNvSpPr>
              <a:spLocks/>
            </p:cNvSpPr>
            <p:nvPr/>
          </p:nvSpPr>
          <p:spPr bwMode="auto">
            <a:xfrm>
              <a:off x="5139" y="2861"/>
              <a:ext cx="157" cy="136"/>
            </a:xfrm>
            <a:custGeom>
              <a:avLst/>
              <a:gdLst>
                <a:gd name="T0" fmla="*/ 0 w 157"/>
                <a:gd name="T1" fmla="*/ 103 h 136"/>
                <a:gd name="T2" fmla="*/ 117 w 157"/>
                <a:gd name="T3" fmla="*/ 5 h 136"/>
                <a:gd name="T4" fmla="*/ 124 w 157"/>
                <a:gd name="T5" fmla="*/ 2 h 136"/>
                <a:gd name="T6" fmla="*/ 129 w 157"/>
                <a:gd name="T7" fmla="*/ 0 h 136"/>
                <a:gd name="T8" fmla="*/ 141 w 157"/>
                <a:gd name="T9" fmla="*/ 0 h 136"/>
                <a:gd name="T10" fmla="*/ 151 w 157"/>
                <a:gd name="T11" fmla="*/ 2 h 136"/>
                <a:gd name="T12" fmla="*/ 156 w 157"/>
                <a:gd name="T13" fmla="*/ 2 h 136"/>
                <a:gd name="T14" fmla="*/ 35 w 157"/>
                <a:gd name="T15" fmla="*/ 135 h 136"/>
                <a:gd name="T16" fmla="*/ 0 w 157"/>
                <a:gd name="T17" fmla="*/ 10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7" h="136">
                  <a:moveTo>
                    <a:pt x="0" y="103"/>
                  </a:moveTo>
                  <a:lnTo>
                    <a:pt x="117" y="5"/>
                  </a:lnTo>
                  <a:lnTo>
                    <a:pt x="124" y="2"/>
                  </a:lnTo>
                  <a:lnTo>
                    <a:pt x="129" y="0"/>
                  </a:lnTo>
                  <a:lnTo>
                    <a:pt x="141" y="0"/>
                  </a:lnTo>
                  <a:lnTo>
                    <a:pt x="151" y="2"/>
                  </a:lnTo>
                  <a:lnTo>
                    <a:pt x="156" y="2"/>
                  </a:lnTo>
                  <a:lnTo>
                    <a:pt x="35" y="135"/>
                  </a:lnTo>
                  <a:lnTo>
                    <a:pt x="0" y="103"/>
                  </a:lnTo>
                </a:path>
              </a:pathLst>
            </a:custGeom>
            <a:solidFill>
              <a:srgbClr val="FFFF00"/>
            </a:solidFill>
            <a:ln w="12700" cap="rnd" cmpd="sng">
              <a:solidFill>
                <a:srgbClr val="FFFF00"/>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6" name="Freeform 74"/>
            <p:cNvSpPr>
              <a:spLocks/>
            </p:cNvSpPr>
            <p:nvPr/>
          </p:nvSpPr>
          <p:spPr bwMode="auto">
            <a:xfrm>
              <a:off x="5139" y="2861"/>
              <a:ext cx="157" cy="136"/>
            </a:xfrm>
            <a:custGeom>
              <a:avLst/>
              <a:gdLst>
                <a:gd name="T0" fmla="*/ 0 w 157"/>
                <a:gd name="T1" fmla="*/ 103 h 136"/>
                <a:gd name="T2" fmla="*/ 117 w 157"/>
                <a:gd name="T3" fmla="*/ 5 h 136"/>
                <a:gd name="T4" fmla="*/ 124 w 157"/>
                <a:gd name="T5" fmla="*/ 2 h 136"/>
                <a:gd name="T6" fmla="*/ 129 w 157"/>
                <a:gd name="T7" fmla="*/ 0 h 136"/>
                <a:gd name="T8" fmla="*/ 141 w 157"/>
                <a:gd name="T9" fmla="*/ 0 h 136"/>
                <a:gd name="T10" fmla="*/ 151 w 157"/>
                <a:gd name="T11" fmla="*/ 2 h 136"/>
                <a:gd name="T12" fmla="*/ 156 w 157"/>
                <a:gd name="T13" fmla="*/ 2 h 136"/>
                <a:gd name="T14" fmla="*/ 35 w 157"/>
                <a:gd name="T15" fmla="*/ 135 h 136"/>
                <a:gd name="T16" fmla="*/ 0 w 157"/>
                <a:gd name="T17" fmla="*/ 10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7" h="136">
                  <a:moveTo>
                    <a:pt x="0" y="103"/>
                  </a:moveTo>
                  <a:lnTo>
                    <a:pt x="117" y="5"/>
                  </a:lnTo>
                  <a:lnTo>
                    <a:pt x="124" y="2"/>
                  </a:lnTo>
                  <a:lnTo>
                    <a:pt x="129" y="0"/>
                  </a:lnTo>
                  <a:lnTo>
                    <a:pt x="141" y="0"/>
                  </a:lnTo>
                  <a:lnTo>
                    <a:pt x="151" y="2"/>
                  </a:lnTo>
                  <a:lnTo>
                    <a:pt x="156" y="2"/>
                  </a:lnTo>
                  <a:lnTo>
                    <a:pt x="35" y="135"/>
                  </a:lnTo>
                  <a:lnTo>
                    <a:pt x="0" y="103"/>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7" name="Freeform 75"/>
            <p:cNvSpPr>
              <a:spLocks/>
            </p:cNvSpPr>
            <p:nvPr/>
          </p:nvSpPr>
          <p:spPr bwMode="auto">
            <a:xfrm>
              <a:off x="5083" y="2860"/>
              <a:ext cx="250" cy="274"/>
            </a:xfrm>
            <a:custGeom>
              <a:avLst/>
              <a:gdLst>
                <a:gd name="T0" fmla="*/ 15 w 250"/>
                <a:gd name="T1" fmla="*/ 204 h 274"/>
                <a:gd name="T2" fmla="*/ 42 w 250"/>
                <a:gd name="T3" fmla="*/ 182 h 274"/>
                <a:gd name="T4" fmla="*/ 98 w 250"/>
                <a:gd name="T5" fmla="*/ 130 h 274"/>
                <a:gd name="T6" fmla="*/ 130 w 250"/>
                <a:gd name="T7" fmla="*/ 96 h 274"/>
                <a:gd name="T8" fmla="*/ 159 w 250"/>
                <a:gd name="T9" fmla="*/ 64 h 274"/>
                <a:gd name="T10" fmla="*/ 180 w 250"/>
                <a:gd name="T11" fmla="*/ 33 h 274"/>
                <a:gd name="T12" fmla="*/ 185 w 250"/>
                <a:gd name="T13" fmla="*/ 18 h 274"/>
                <a:gd name="T14" fmla="*/ 188 w 250"/>
                <a:gd name="T15" fmla="*/ 6 h 274"/>
                <a:gd name="T16" fmla="*/ 249 w 250"/>
                <a:gd name="T17" fmla="*/ 0 h 274"/>
                <a:gd name="T18" fmla="*/ 249 w 250"/>
                <a:gd name="T19" fmla="*/ 8 h 274"/>
                <a:gd name="T20" fmla="*/ 249 w 250"/>
                <a:gd name="T21" fmla="*/ 32 h 274"/>
                <a:gd name="T22" fmla="*/ 242 w 250"/>
                <a:gd name="T23" fmla="*/ 67 h 274"/>
                <a:gd name="T24" fmla="*/ 225 w 250"/>
                <a:gd name="T25" fmla="*/ 108 h 274"/>
                <a:gd name="T26" fmla="*/ 213 w 250"/>
                <a:gd name="T27" fmla="*/ 131 h 274"/>
                <a:gd name="T28" fmla="*/ 198 w 250"/>
                <a:gd name="T29" fmla="*/ 153 h 274"/>
                <a:gd name="T30" fmla="*/ 178 w 250"/>
                <a:gd name="T31" fmla="*/ 175 h 274"/>
                <a:gd name="T32" fmla="*/ 154 w 250"/>
                <a:gd name="T33" fmla="*/ 199 h 274"/>
                <a:gd name="T34" fmla="*/ 124 w 250"/>
                <a:gd name="T35" fmla="*/ 221 h 274"/>
                <a:gd name="T36" fmla="*/ 88 w 250"/>
                <a:gd name="T37" fmla="*/ 240 h 274"/>
                <a:gd name="T38" fmla="*/ 47 w 250"/>
                <a:gd name="T39" fmla="*/ 258 h 274"/>
                <a:gd name="T40" fmla="*/ 0 w 250"/>
                <a:gd name="T41" fmla="*/ 273 h 274"/>
                <a:gd name="T42" fmla="*/ 15 w 250"/>
                <a:gd name="T43" fmla="*/ 20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0" h="274">
                  <a:moveTo>
                    <a:pt x="15" y="204"/>
                  </a:moveTo>
                  <a:lnTo>
                    <a:pt x="42" y="182"/>
                  </a:lnTo>
                  <a:lnTo>
                    <a:pt x="98" y="130"/>
                  </a:lnTo>
                  <a:lnTo>
                    <a:pt x="130" y="96"/>
                  </a:lnTo>
                  <a:lnTo>
                    <a:pt x="159" y="64"/>
                  </a:lnTo>
                  <a:lnTo>
                    <a:pt x="180" y="33"/>
                  </a:lnTo>
                  <a:lnTo>
                    <a:pt x="185" y="18"/>
                  </a:lnTo>
                  <a:lnTo>
                    <a:pt x="188" y="6"/>
                  </a:lnTo>
                  <a:lnTo>
                    <a:pt x="249" y="0"/>
                  </a:lnTo>
                  <a:lnTo>
                    <a:pt x="249" y="8"/>
                  </a:lnTo>
                  <a:lnTo>
                    <a:pt x="249" y="32"/>
                  </a:lnTo>
                  <a:lnTo>
                    <a:pt x="242" y="67"/>
                  </a:lnTo>
                  <a:lnTo>
                    <a:pt x="225" y="108"/>
                  </a:lnTo>
                  <a:lnTo>
                    <a:pt x="213" y="131"/>
                  </a:lnTo>
                  <a:lnTo>
                    <a:pt x="198" y="153"/>
                  </a:lnTo>
                  <a:lnTo>
                    <a:pt x="178" y="175"/>
                  </a:lnTo>
                  <a:lnTo>
                    <a:pt x="154" y="199"/>
                  </a:lnTo>
                  <a:lnTo>
                    <a:pt x="124" y="221"/>
                  </a:lnTo>
                  <a:lnTo>
                    <a:pt x="88" y="240"/>
                  </a:lnTo>
                  <a:lnTo>
                    <a:pt x="47" y="258"/>
                  </a:lnTo>
                  <a:lnTo>
                    <a:pt x="0" y="273"/>
                  </a:lnTo>
                  <a:lnTo>
                    <a:pt x="15" y="204"/>
                  </a:lnTo>
                </a:path>
              </a:pathLst>
            </a:custGeom>
            <a:solidFill>
              <a:srgbClr val="FFFFFF"/>
            </a:solidFill>
            <a:ln w="12700" cap="rnd" cmpd="sng">
              <a:solidFill>
                <a:srgbClr val="FFFFFF"/>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8" name="Freeform 76"/>
            <p:cNvSpPr>
              <a:spLocks/>
            </p:cNvSpPr>
            <p:nvPr/>
          </p:nvSpPr>
          <p:spPr bwMode="auto">
            <a:xfrm>
              <a:off x="5083" y="2860"/>
              <a:ext cx="250" cy="274"/>
            </a:xfrm>
            <a:custGeom>
              <a:avLst/>
              <a:gdLst>
                <a:gd name="T0" fmla="*/ 15 w 250"/>
                <a:gd name="T1" fmla="*/ 204 h 274"/>
                <a:gd name="T2" fmla="*/ 42 w 250"/>
                <a:gd name="T3" fmla="*/ 182 h 274"/>
                <a:gd name="T4" fmla="*/ 98 w 250"/>
                <a:gd name="T5" fmla="*/ 130 h 274"/>
                <a:gd name="T6" fmla="*/ 130 w 250"/>
                <a:gd name="T7" fmla="*/ 96 h 274"/>
                <a:gd name="T8" fmla="*/ 159 w 250"/>
                <a:gd name="T9" fmla="*/ 64 h 274"/>
                <a:gd name="T10" fmla="*/ 180 w 250"/>
                <a:gd name="T11" fmla="*/ 33 h 274"/>
                <a:gd name="T12" fmla="*/ 185 w 250"/>
                <a:gd name="T13" fmla="*/ 18 h 274"/>
                <a:gd name="T14" fmla="*/ 188 w 250"/>
                <a:gd name="T15" fmla="*/ 6 h 274"/>
                <a:gd name="T16" fmla="*/ 249 w 250"/>
                <a:gd name="T17" fmla="*/ 0 h 274"/>
                <a:gd name="T18" fmla="*/ 249 w 250"/>
                <a:gd name="T19" fmla="*/ 8 h 274"/>
                <a:gd name="T20" fmla="*/ 249 w 250"/>
                <a:gd name="T21" fmla="*/ 32 h 274"/>
                <a:gd name="T22" fmla="*/ 242 w 250"/>
                <a:gd name="T23" fmla="*/ 67 h 274"/>
                <a:gd name="T24" fmla="*/ 225 w 250"/>
                <a:gd name="T25" fmla="*/ 108 h 274"/>
                <a:gd name="T26" fmla="*/ 213 w 250"/>
                <a:gd name="T27" fmla="*/ 131 h 274"/>
                <a:gd name="T28" fmla="*/ 198 w 250"/>
                <a:gd name="T29" fmla="*/ 153 h 274"/>
                <a:gd name="T30" fmla="*/ 178 w 250"/>
                <a:gd name="T31" fmla="*/ 175 h 274"/>
                <a:gd name="T32" fmla="*/ 154 w 250"/>
                <a:gd name="T33" fmla="*/ 199 h 274"/>
                <a:gd name="T34" fmla="*/ 124 w 250"/>
                <a:gd name="T35" fmla="*/ 221 h 274"/>
                <a:gd name="T36" fmla="*/ 88 w 250"/>
                <a:gd name="T37" fmla="*/ 240 h 274"/>
                <a:gd name="T38" fmla="*/ 47 w 250"/>
                <a:gd name="T39" fmla="*/ 258 h 274"/>
                <a:gd name="T40" fmla="*/ 0 w 250"/>
                <a:gd name="T41" fmla="*/ 273 h 274"/>
                <a:gd name="T42" fmla="*/ 15 w 250"/>
                <a:gd name="T43" fmla="*/ 20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0" h="274">
                  <a:moveTo>
                    <a:pt x="15" y="204"/>
                  </a:moveTo>
                  <a:lnTo>
                    <a:pt x="42" y="182"/>
                  </a:lnTo>
                  <a:lnTo>
                    <a:pt x="98" y="130"/>
                  </a:lnTo>
                  <a:lnTo>
                    <a:pt x="130" y="96"/>
                  </a:lnTo>
                  <a:lnTo>
                    <a:pt x="159" y="64"/>
                  </a:lnTo>
                  <a:lnTo>
                    <a:pt x="180" y="33"/>
                  </a:lnTo>
                  <a:lnTo>
                    <a:pt x="185" y="18"/>
                  </a:lnTo>
                  <a:lnTo>
                    <a:pt x="188" y="6"/>
                  </a:lnTo>
                  <a:lnTo>
                    <a:pt x="249" y="0"/>
                  </a:lnTo>
                  <a:lnTo>
                    <a:pt x="249" y="8"/>
                  </a:lnTo>
                  <a:lnTo>
                    <a:pt x="249" y="32"/>
                  </a:lnTo>
                  <a:lnTo>
                    <a:pt x="242" y="67"/>
                  </a:lnTo>
                  <a:lnTo>
                    <a:pt x="225" y="108"/>
                  </a:lnTo>
                  <a:lnTo>
                    <a:pt x="213" y="131"/>
                  </a:lnTo>
                  <a:lnTo>
                    <a:pt x="198" y="153"/>
                  </a:lnTo>
                  <a:lnTo>
                    <a:pt x="178" y="175"/>
                  </a:lnTo>
                  <a:lnTo>
                    <a:pt x="154" y="199"/>
                  </a:lnTo>
                  <a:lnTo>
                    <a:pt x="124" y="221"/>
                  </a:lnTo>
                  <a:lnTo>
                    <a:pt x="88" y="240"/>
                  </a:lnTo>
                  <a:lnTo>
                    <a:pt x="47" y="258"/>
                  </a:lnTo>
                  <a:lnTo>
                    <a:pt x="0" y="273"/>
                  </a:lnTo>
                  <a:lnTo>
                    <a:pt x="15" y="204"/>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9" name="Freeform 77"/>
            <p:cNvSpPr>
              <a:spLocks/>
            </p:cNvSpPr>
            <p:nvPr/>
          </p:nvSpPr>
          <p:spPr bwMode="auto">
            <a:xfrm>
              <a:off x="5219" y="3718"/>
              <a:ext cx="114" cy="48"/>
            </a:xfrm>
            <a:custGeom>
              <a:avLst/>
              <a:gdLst>
                <a:gd name="T0" fmla="*/ 113 w 114"/>
                <a:gd name="T1" fmla="*/ 0 h 48"/>
                <a:gd name="T2" fmla="*/ 91 w 114"/>
                <a:gd name="T3" fmla="*/ 7 h 48"/>
                <a:gd name="T4" fmla="*/ 72 w 114"/>
                <a:gd name="T5" fmla="*/ 12 h 48"/>
                <a:gd name="T6" fmla="*/ 49 w 114"/>
                <a:gd name="T7" fmla="*/ 15 h 48"/>
                <a:gd name="T8" fmla="*/ 25 w 114"/>
                <a:gd name="T9" fmla="*/ 20 h 48"/>
                <a:gd name="T10" fmla="*/ 6 w 114"/>
                <a:gd name="T11" fmla="*/ 29 h 48"/>
                <a:gd name="T12" fmla="*/ 0 w 114"/>
                <a:gd name="T13" fmla="*/ 37 h 48"/>
                <a:gd name="T14" fmla="*/ 1 w 114"/>
                <a:gd name="T15" fmla="*/ 41 h 48"/>
                <a:gd name="T16" fmla="*/ 11 w 114"/>
                <a:gd name="T17" fmla="*/ 41 h 48"/>
                <a:gd name="T18" fmla="*/ 39 w 114"/>
                <a:gd name="T19" fmla="*/ 44 h 48"/>
                <a:gd name="T20" fmla="*/ 55 w 114"/>
                <a:gd name="T21" fmla="*/ 47 h 48"/>
                <a:gd name="T22" fmla="*/ 69 w 114"/>
                <a:gd name="T23" fmla="*/ 47 h 48"/>
                <a:gd name="T24" fmla="*/ 84 w 114"/>
                <a:gd name="T25" fmla="*/ 44 h 48"/>
                <a:gd name="T26" fmla="*/ 96 w 114"/>
                <a:gd name="T27" fmla="*/ 37 h 48"/>
                <a:gd name="T28" fmla="*/ 101 w 114"/>
                <a:gd name="T29" fmla="*/ 31 h 48"/>
                <a:gd name="T30" fmla="*/ 105 w 114"/>
                <a:gd name="T31" fmla="*/ 22 h 48"/>
                <a:gd name="T32" fmla="*/ 110 w 114"/>
                <a:gd name="T33" fmla="*/ 12 h 48"/>
                <a:gd name="T34" fmla="*/ 113 w 114"/>
                <a:gd name="T3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4" h="48">
                  <a:moveTo>
                    <a:pt x="113" y="0"/>
                  </a:moveTo>
                  <a:lnTo>
                    <a:pt x="91" y="7"/>
                  </a:lnTo>
                  <a:lnTo>
                    <a:pt x="72" y="12"/>
                  </a:lnTo>
                  <a:lnTo>
                    <a:pt x="49" y="15"/>
                  </a:lnTo>
                  <a:lnTo>
                    <a:pt x="25" y="20"/>
                  </a:lnTo>
                  <a:lnTo>
                    <a:pt x="6" y="29"/>
                  </a:lnTo>
                  <a:lnTo>
                    <a:pt x="0" y="37"/>
                  </a:lnTo>
                  <a:lnTo>
                    <a:pt x="1" y="41"/>
                  </a:lnTo>
                  <a:lnTo>
                    <a:pt x="11" y="41"/>
                  </a:lnTo>
                  <a:lnTo>
                    <a:pt x="39" y="44"/>
                  </a:lnTo>
                  <a:lnTo>
                    <a:pt x="55" y="47"/>
                  </a:lnTo>
                  <a:lnTo>
                    <a:pt x="69" y="47"/>
                  </a:lnTo>
                  <a:lnTo>
                    <a:pt x="84" y="44"/>
                  </a:lnTo>
                  <a:lnTo>
                    <a:pt x="96" y="37"/>
                  </a:lnTo>
                  <a:lnTo>
                    <a:pt x="101" y="31"/>
                  </a:lnTo>
                  <a:lnTo>
                    <a:pt x="105" y="22"/>
                  </a:lnTo>
                  <a:lnTo>
                    <a:pt x="110" y="12"/>
                  </a:lnTo>
                  <a:lnTo>
                    <a:pt x="113" y="0"/>
                  </a:lnTo>
                </a:path>
              </a:pathLst>
            </a:custGeom>
            <a:solidFill>
              <a:srgbClr val="FFFFFF"/>
            </a:solidFill>
            <a:ln w="12700" cap="rnd" cmpd="sng">
              <a:solidFill>
                <a:srgbClr val="FFFFFF"/>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extLst>
      <p:ext uri="{BB962C8B-B14F-4D97-AF65-F5344CB8AC3E}">
        <p14:creationId xmlns:p14="http://schemas.microsoft.com/office/powerpoint/2010/main" val="467591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How to assess the O</a:t>
            </a:r>
            <a:r>
              <a:rPr lang="en-US" b="1" baseline="-25000" dirty="0" smtClean="0">
                <a:solidFill>
                  <a:srgbClr val="FF0000"/>
                </a:solidFill>
              </a:rPr>
              <a:t>2</a:t>
            </a:r>
            <a:r>
              <a:rPr lang="en-US" b="1" dirty="0" smtClean="0">
                <a:solidFill>
                  <a:srgbClr val="FF0000"/>
                </a:solidFill>
              </a:rPr>
              <a:t> composition of a blood sample?</a:t>
            </a:r>
            <a:endParaRPr lang="en-US" b="1" dirty="0">
              <a:solidFill>
                <a:srgbClr val="FF0000"/>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3953845094"/>
              </p:ext>
            </p:extLst>
          </p:nvPr>
        </p:nvGraphicFramePr>
        <p:xfrm>
          <a:off x="465268" y="1575995"/>
          <a:ext cx="10951285" cy="4480560"/>
        </p:xfrm>
        <a:graphic>
          <a:graphicData uri="http://schemas.openxmlformats.org/drawingml/2006/table">
            <a:tbl>
              <a:tblPr firstRow="1" bandRow="1">
                <a:tableStyleId>{5C22544A-7EE6-4342-B048-85BDC9FD1C3A}</a:tableStyleId>
              </a:tblPr>
              <a:tblGrid>
                <a:gridCol w="1199480"/>
                <a:gridCol w="1078452"/>
                <a:gridCol w="1990164"/>
                <a:gridCol w="6683189"/>
              </a:tblGrid>
              <a:tr h="370840">
                <a:tc>
                  <a:txBody>
                    <a:bodyPr/>
                    <a:lstStyle/>
                    <a:p>
                      <a:r>
                        <a:rPr lang="en-US" dirty="0" smtClean="0"/>
                        <a:t>Parameter</a:t>
                      </a:r>
                      <a:endParaRPr lang="en-US" dirty="0"/>
                    </a:p>
                  </a:txBody>
                  <a:tcPr/>
                </a:tc>
                <a:tc>
                  <a:txBody>
                    <a:bodyPr/>
                    <a:lstStyle/>
                    <a:p>
                      <a:r>
                        <a:rPr lang="en-US" dirty="0" smtClean="0"/>
                        <a:t>How</a:t>
                      </a:r>
                      <a:r>
                        <a:rPr lang="en-US" baseline="0" dirty="0" smtClean="0"/>
                        <a:t> to measure</a:t>
                      </a:r>
                      <a:endParaRPr lang="en-US" dirty="0"/>
                    </a:p>
                  </a:txBody>
                  <a:tcPr/>
                </a:tc>
                <a:tc>
                  <a:txBody>
                    <a:bodyPr/>
                    <a:lstStyle/>
                    <a:p>
                      <a:r>
                        <a:rPr lang="en-US" dirty="0" smtClean="0"/>
                        <a:t>Comment</a:t>
                      </a:r>
                      <a:endParaRPr lang="en-US" dirty="0"/>
                    </a:p>
                  </a:txBody>
                  <a:tcPr/>
                </a:tc>
                <a:tc>
                  <a:txBody>
                    <a:bodyPr/>
                    <a:lstStyle/>
                    <a:p>
                      <a:endParaRPr lang="en-US" dirty="0"/>
                    </a:p>
                  </a:txBody>
                  <a:tcPr/>
                </a:tc>
              </a:tr>
              <a:tr h="33886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pO2</a:t>
                      </a:r>
                    </a:p>
                  </a:txBody>
                  <a:tcPr/>
                </a:tc>
                <a:tc>
                  <a:txBody>
                    <a:bodyPr/>
                    <a:lstStyle/>
                    <a:p>
                      <a:r>
                        <a:rPr lang="en-US" dirty="0" smtClean="0"/>
                        <a:t>Arterial blood gas analysis</a:t>
                      </a:r>
                      <a:endParaRPr lang="en-US" dirty="0"/>
                    </a:p>
                  </a:txBody>
                  <a:tcPr/>
                </a:tc>
                <a:tc>
                  <a:txBody>
                    <a:bodyPr/>
                    <a:lstStyle/>
                    <a:p>
                      <a:r>
                        <a:rPr lang="en-US" dirty="0" smtClean="0"/>
                        <a:t>Done</a:t>
                      </a:r>
                      <a:r>
                        <a:rPr lang="en-US" baseline="0" dirty="0" smtClean="0"/>
                        <a:t> as a part of full </a:t>
                      </a:r>
                      <a:r>
                        <a:rPr lang="en-US" dirty="0" smtClean="0"/>
                        <a:t>acid-base assessment</a:t>
                      </a:r>
                      <a:endParaRPr lang="en-US" dirty="0"/>
                    </a:p>
                  </a:txBody>
                  <a:tcPr/>
                </a:tc>
                <a:tc>
                  <a:txBody>
                    <a:bodyPr/>
                    <a:lstStyle/>
                    <a:p>
                      <a:pPr marL="285750" indent="-285750">
                        <a:buFont typeface="Arial" panose="020B0604020202020204" pitchFamily="34" charset="0"/>
                        <a:buChar char="•"/>
                      </a:pPr>
                      <a:r>
                        <a:rPr lang="en-US" dirty="0" smtClean="0"/>
                        <a:t>Ref range: 12-15 </a:t>
                      </a:r>
                      <a:r>
                        <a:rPr lang="en-US" dirty="0" err="1" smtClean="0"/>
                        <a:t>kPa</a:t>
                      </a:r>
                      <a:endParaRPr lang="en-US" dirty="0" smtClean="0"/>
                    </a:p>
                    <a:p>
                      <a:pPr marL="285750" indent="-285750">
                        <a:buFont typeface="Arial" panose="020B0604020202020204" pitchFamily="34" charset="0"/>
                        <a:buChar char="•"/>
                      </a:pPr>
                      <a:r>
                        <a:rPr lang="en-US" dirty="0" smtClean="0"/>
                        <a:t>Valuable to assess the efficiency of O2 therapy when high</a:t>
                      </a:r>
                      <a:r>
                        <a:rPr lang="en-US" baseline="0" dirty="0" smtClean="0"/>
                        <a:t> pO2 value is found</a:t>
                      </a:r>
                      <a:endParaRPr lang="en-US" dirty="0" smtClean="0"/>
                    </a:p>
                    <a:p>
                      <a:pPr marL="285750" indent="-285750">
                        <a:buFont typeface="Arial" panose="020B0604020202020204" pitchFamily="34" charset="0"/>
                        <a:buChar char="•"/>
                      </a:pPr>
                      <a:r>
                        <a:rPr lang="en-US" dirty="0" smtClean="0"/>
                        <a:t>Above a pO2</a:t>
                      </a:r>
                      <a:r>
                        <a:rPr lang="en-US" baseline="0" dirty="0" smtClean="0"/>
                        <a:t> of 10.5kPa, </a:t>
                      </a:r>
                      <a:r>
                        <a:rPr lang="en-US" baseline="0" dirty="0" err="1" smtClean="0"/>
                        <a:t>Hb</a:t>
                      </a:r>
                      <a:r>
                        <a:rPr lang="en-US" baseline="0" dirty="0" smtClean="0"/>
                        <a:t> is almost fully saturated with O2</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a:t>
                      </a:r>
                      <a:r>
                        <a:rPr lang="en-US" sz="1800" dirty="0" err="1" smtClean="0"/>
                        <a:t>Hb</a:t>
                      </a:r>
                      <a:r>
                        <a:rPr lang="en-US" sz="1800" dirty="0" smtClean="0"/>
                        <a:t>]</a:t>
                      </a:r>
                      <a:endParaRPr lang="en-US" dirty="0"/>
                    </a:p>
                  </a:txBody>
                  <a:tcPr/>
                </a:tc>
                <a:tc>
                  <a:txBody>
                    <a:bodyPr/>
                    <a:lstStyle/>
                    <a:p>
                      <a:r>
                        <a:rPr lang="en-US" dirty="0" smtClean="0"/>
                        <a:t>CBC</a:t>
                      </a:r>
                      <a:endParaRPr lang="en-US" dirty="0"/>
                    </a:p>
                  </a:txBody>
                  <a:tcPr/>
                </a:tc>
                <a:tc>
                  <a:txBody>
                    <a:bodyPr/>
                    <a:lstStyle/>
                    <a:p>
                      <a:r>
                        <a:rPr lang="en-US" dirty="0" smtClean="0"/>
                        <a:t>Routinely done,</a:t>
                      </a:r>
                      <a:r>
                        <a:rPr lang="en-US" baseline="0" dirty="0" smtClean="0"/>
                        <a:t> and widely available</a:t>
                      </a:r>
                      <a:endParaRPr lang="en-US" dirty="0"/>
                    </a:p>
                  </a:txBody>
                  <a:tcPr/>
                </a:tc>
                <a:tc>
                  <a:txBody>
                    <a:bodyPr/>
                    <a:lstStyle/>
                    <a:p>
                      <a:endParaRPr lang="en-US" dirty="0"/>
                    </a:p>
                  </a:txBody>
                  <a:tcPr/>
                </a:tc>
              </a:tr>
              <a:tr h="31874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 O2 saturation</a:t>
                      </a:r>
                      <a:endParaRPr lang="en-US" dirty="0"/>
                    </a:p>
                  </a:txBody>
                  <a:tcPr/>
                </a:tc>
                <a:tc>
                  <a:txBody>
                    <a:bodyPr/>
                    <a:lstStyle/>
                    <a:p>
                      <a:r>
                        <a:rPr lang="en-US" dirty="0" err="1" smtClean="0"/>
                        <a:t>Oximeter</a:t>
                      </a:r>
                      <a:endParaRPr lang="en-US" dirty="0" smtClean="0"/>
                    </a:p>
                    <a:p>
                      <a:r>
                        <a:rPr lang="en-US" dirty="0" smtClean="0"/>
                        <a:t>(and other tools)</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within the lab or a pulse </a:t>
                      </a:r>
                      <a:r>
                        <a:rPr lang="en-US" baseline="0" dirty="0" err="1" smtClean="0"/>
                        <a:t>oximeter</a:t>
                      </a:r>
                      <a:r>
                        <a:rPr lang="en-US" baseline="0" dirty="0" smtClean="0"/>
                        <a:t> at the bedside(attached to the patient’s finger or earlobe)</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http://www.amperordirect.com/pc/help-pulse-oximerter/z-what-is-oxygen-saturation.html</a:t>
                      </a:r>
                      <a:endParaRPr lang="en-US" dirty="0"/>
                    </a:p>
                  </a:txBody>
                  <a:tcPr/>
                </a:tc>
              </a:tr>
            </a:tbl>
          </a:graphicData>
        </a:graphic>
      </p:graphicFrame>
    </p:spTree>
    <p:extLst>
      <p:ext uri="{BB962C8B-B14F-4D97-AF65-F5344CB8AC3E}">
        <p14:creationId xmlns:p14="http://schemas.microsoft.com/office/powerpoint/2010/main" val="27340543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a:t>Methods for measuring oxygen saturation </a:t>
            </a:r>
            <a:r>
              <a:rPr lang="en-US" sz="4400" b="1" dirty="0" smtClean="0"/>
              <a:t>level</a:t>
            </a:r>
            <a:endParaRPr lang="en-US" sz="4400" dirty="0"/>
          </a:p>
        </p:txBody>
      </p:sp>
      <p:sp>
        <p:nvSpPr>
          <p:cNvPr id="3" name="Content Placeholder 2"/>
          <p:cNvSpPr>
            <a:spLocks noGrp="1"/>
          </p:cNvSpPr>
          <p:nvPr>
            <p:ph idx="1"/>
          </p:nvPr>
        </p:nvSpPr>
        <p:spPr>
          <a:xfrm>
            <a:off x="1097280" y="1845734"/>
            <a:ext cx="7595616" cy="4091770"/>
          </a:xfrm>
        </p:spPr>
        <p:txBody>
          <a:bodyPr>
            <a:normAutofit lnSpcReduction="10000"/>
          </a:bodyPr>
          <a:lstStyle/>
          <a:p>
            <a:r>
              <a:rPr lang="en-US" b="1" i="1" dirty="0" smtClean="0">
                <a:solidFill>
                  <a:srgbClr val="FF0000"/>
                </a:solidFill>
              </a:rPr>
              <a:t>Pulse </a:t>
            </a:r>
            <a:r>
              <a:rPr lang="en-US" b="1" i="1" dirty="0" err="1">
                <a:solidFill>
                  <a:srgbClr val="FF0000"/>
                </a:solidFill>
              </a:rPr>
              <a:t>Oximeter</a:t>
            </a:r>
            <a:r>
              <a:rPr lang="en-US" b="1" i="1" dirty="0">
                <a:solidFill>
                  <a:srgbClr val="FF0000"/>
                </a:solidFill>
              </a:rPr>
              <a:t>:</a:t>
            </a:r>
            <a:r>
              <a:rPr lang="en-US" dirty="0"/>
              <a:t> A pulse </a:t>
            </a:r>
            <a:r>
              <a:rPr lang="en-US" dirty="0" err="1"/>
              <a:t>oximeter</a:t>
            </a:r>
            <a:r>
              <a:rPr lang="en-US" dirty="0"/>
              <a:t> is a device intended for the non-invasive measurement of arterial blood </a:t>
            </a:r>
            <a:r>
              <a:rPr lang="en-US" dirty="0" smtClean="0"/>
              <a:t>O2 saturation </a:t>
            </a:r>
            <a:r>
              <a:rPr lang="en-US" dirty="0"/>
              <a:t>and pulse rate. Typically it uses two LEDs (light-emitting diodes) generating red and infrared lights through a translucent part of the body. Bone, tissue, pigmentation, and venous vessels normally absorb a constant amount of light over time. </a:t>
            </a:r>
            <a:r>
              <a:rPr lang="en-US" dirty="0" err="1" smtClean="0"/>
              <a:t>OHb</a:t>
            </a:r>
            <a:r>
              <a:rPr lang="en-US" dirty="0" smtClean="0"/>
              <a:t> </a:t>
            </a:r>
            <a:r>
              <a:rPr lang="en-US" dirty="0"/>
              <a:t>and </a:t>
            </a:r>
            <a:r>
              <a:rPr lang="en-US" dirty="0" err="1" smtClean="0"/>
              <a:t>HHb</a:t>
            </a:r>
            <a:r>
              <a:rPr lang="en-US" dirty="0" smtClean="0"/>
              <a:t> have </a:t>
            </a:r>
            <a:r>
              <a:rPr lang="en-US" dirty="0"/>
              <a:t>significantly different absorption pattern. The arteriolar bed normally pulsates and absorbs variable amounts of light during systole and diastole, as blood volume increases and decreases. The ratio of light absorbed at systole and diastole is translated into an oxygen saturation measurement.</a:t>
            </a:r>
          </a:p>
          <a:p>
            <a:r>
              <a:rPr lang="en-US" sz="2100" b="1" i="1" dirty="0">
                <a:solidFill>
                  <a:srgbClr val="FF0000"/>
                </a:solidFill>
              </a:rPr>
              <a:t>CO-</a:t>
            </a:r>
            <a:r>
              <a:rPr lang="en-US" sz="2100" b="1" i="1" dirty="0" err="1">
                <a:solidFill>
                  <a:srgbClr val="FF0000"/>
                </a:solidFill>
              </a:rPr>
              <a:t>oximeter</a:t>
            </a:r>
            <a:r>
              <a:rPr lang="en-US" sz="2100" b="1" i="1" dirty="0">
                <a:solidFill>
                  <a:srgbClr val="FF0000"/>
                </a:solidFill>
              </a:rPr>
              <a:t>: </a:t>
            </a:r>
            <a:r>
              <a:rPr lang="en-US" dirty="0"/>
              <a:t>A CO-</a:t>
            </a:r>
            <a:r>
              <a:rPr lang="en-US" dirty="0" err="1"/>
              <a:t>oximeter</a:t>
            </a:r>
            <a:r>
              <a:rPr lang="en-US" dirty="0"/>
              <a:t> is a device for detecting hypoxia and works similar to a pulse </a:t>
            </a:r>
            <a:r>
              <a:rPr lang="en-US" dirty="0" err="1"/>
              <a:t>oximeter</a:t>
            </a:r>
            <a:r>
              <a:rPr lang="en-US" dirty="0"/>
              <a:t>. CO-</a:t>
            </a:r>
            <a:r>
              <a:rPr lang="en-US" dirty="0" err="1"/>
              <a:t>oximeter</a:t>
            </a:r>
            <a:r>
              <a:rPr lang="en-US" dirty="0"/>
              <a:t> measures absorption </a:t>
            </a:r>
            <a:r>
              <a:rPr lang="en-US" u="sng" dirty="0">
                <a:solidFill>
                  <a:srgbClr val="FF0000"/>
                </a:solidFill>
              </a:rPr>
              <a:t>at several wavelengths</a:t>
            </a:r>
            <a:r>
              <a:rPr lang="en-US" dirty="0"/>
              <a:t> to distinguish </a:t>
            </a:r>
            <a:r>
              <a:rPr lang="en-US" dirty="0" err="1" smtClean="0"/>
              <a:t>OHb</a:t>
            </a:r>
            <a:r>
              <a:rPr lang="en-US" dirty="0" smtClean="0"/>
              <a:t> </a:t>
            </a:r>
            <a:r>
              <a:rPr lang="en-US" dirty="0"/>
              <a:t>from </a:t>
            </a:r>
            <a:r>
              <a:rPr lang="en-US" dirty="0" err="1" smtClean="0"/>
              <a:t>COHb</a:t>
            </a:r>
            <a:r>
              <a:rPr lang="en-US" dirty="0" smtClean="0"/>
              <a:t> </a:t>
            </a:r>
            <a:r>
              <a:rPr lang="en-US" dirty="0"/>
              <a:t>and determine the </a:t>
            </a:r>
            <a:r>
              <a:rPr lang="en-US" dirty="0" err="1" smtClean="0"/>
              <a:t>OHb</a:t>
            </a:r>
            <a:r>
              <a:rPr lang="en-US" dirty="0" smtClean="0"/>
              <a:t> </a:t>
            </a:r>
            <a:r>
              <a:rPr lang="en-US" dirty="0"/>
              <a:t>saturation even when the patient has carbon monoxide poisoning</a:t>
            </a:r>
            <a:r>
              <a:rPr lang="en-US" dirty="0" smtClean="0"/>
              <a:t>.</a:t>
            </a:r>
            <a:endParaRPr lang="en-US" dirty="0"/>
          </a:p>
        </p:txBody>
      </p:sp>
      <p:pic>
        <p:nvPicPr>
          <p:cNvPr id="1030" name="Picture 6" descr="http://images.slideplayer.com/25/7929023/slides/slide_3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807943" y="2507966"/>
            <a:ext cx="3236140" cy="24271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07221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a:t>Methods for measuring oxygen saturation </a:t>
            </a:r>
            <a:r>
              <a:rPr lang="en-US" sz="4400" b="1" dirty="0" smtClean="0"/>
              <a:t>level</a:t>
            </a:r>
            <a:endParaRPr lang="en-US" sz="4400" dirty="0"/>
          </a:p>
        </p:txBody>
      </p:sp>
      <p:sp>
        <p:nvSpPr>
          <p:cNvPr id="3" name="Content Placeholder 2"/>
          <p:cNvSpPr>
            <a:spLocks noGrp="1"/>
          </p:cNvSpPr>
          <p:nvPr>
            <p:ph idx="1"/>
          </p:nvPr>
        </p:nvSpPr>
        <p:spPr>
          <a:xfrm>
            <a:off x="1097280" y="1845733"/>
            <a:ext cx="7595616" cy="4514725"/>
          </a:xfrm>
        </p:spPr>
        <p:txBody>
          <a:bodyPr>
            <a:normAutofit/>
          </a:bodyPr>
          <a:lstStyle/>
          <a:p>
            <a:r>
              <a:rPr lang="en-US" sz="2700" b="1" i="1" dirty="0" err="1" smtClean="0">
                <a:solidFill>
                  <a:srgbClr val="FF0000"/>
                </a:solidFill>
              </a:rPr>
              <a:t>Capnometer:</a:t>
            </a:r>
            <a:r>
              <a:rPr lang="en-US" dirty="0" err="1" smtClean="0"/>
              <a:t>A</a:t>
            </a:r>
            <a:r>
              <a:rPr lang="en-US" dirty="0" smtClean="0"/>
              <a:t> </a:t>
            </a:r>
            <a:r>
              <a:rPr lang="en-US" dirty="0" err="1"/>
              <a:t>capnometer</a:t>
            </a:r>
            <a:r>
              <a:rPr lang="en-US" dirty="0"/>
              <a:t> is an instrument for monitoring breathing rate and adequacy of ventilation. It attaches to the endotracheal tube and measure the </a:t>
            </a:r>
            <a:r>
              <a:rPr lang="en-US" dirty="0" smtClean="0"/>
              <a:t>CO2 content </a:t>
            </a:r>
            <a:r>
              <a:rPr lang="en-US" dirty="0"/>
              <a:t>in the inspired and expired air. It uses an </a:t>
            </a:r>
            <a:r>
              <a:rPr lang="en-US" dirty="0" smtClean="0"/>
              <a:t>IR light </a:t>
            </a:r>
            <a:r>
              <a:rPr lang="en-US" dirty="0"/>
              <a:t>to measure the amount of light absorbed by CO2 </a:t>
            </a:r>
            <a:r>
              <a:rPr lang="en-US" dirty="0" smtClean="0"/>
              <a:t>during </a:t>
            </a:r>
            <a:r>
              <a:rPr lang="en-US" dirty="0"/>
              <a:t>breathing. It detects changes in </a:t>
            </a:r>
            <a:r>
              <a:rPr lang="en-US" dirty="0" smtClean="0"/>
              <a:t>[CO2] in </a:t>
            </a:r>
            <a:r>
              <a:rPr lang="en-US" dirty="0"/>
              <a:t>patients who are hemodynamically stable, but not critically ill.</a:t>
            </a:r>
          </a:p>
          <a:p>
            <a:r>
              <a:rPr lang="en-US" sz="2700" b="1" i="1" dirty="0">
                <a:solidFill>
                  <a:srgbClr val="FF0000"/>
                </a:solidFill>
              </a:rPr>
              <a:t>Arterial blood gas (ABG) analysis</a:t>
            </a:r>
            <a:r>
              <a:rPr lang="en-US" b="1" dirty="0"/>
              <a:t>:</a:t>
            </a:r>
            <a:r>
              <a:rPr lang="en-US" dirty="0"/>
              <a:t> This is a blood test using samples extracted from an artery. The test determines the pH of the blood, the partial pressure of CO2 </a:t>
            </a:r>
            <a:r>
              <a:rPr lang="en-US" dirty="0" smtClean="0"/>
              <a:t>and O2, </a:t>
            </a:r>
            <a:r>
              <a:rPr lang="en-US" dirty="0"/>
              <a:t>and the </a:t>
            </a:r>
            <a:r>
              <a:rPr lang="en-US" dirty="0" err="1" smtClean="0"/>
              <a:t>bicarb</a:t>
            </a:r>
            <a:r>
              <a:rPr lang="en-US" dirty="0" smtClean="0"/>
              <a:t>. </a:t>
            </a:r>
            <a:r>
              <a:rPr lang="en-US" dirty="0"/>
              <a:t>level. Many blood gas analyzers will also report concentrations of lactate, hemoglobin, several electrolytes, oxy-hemoglobin, </a:t>
            </a:r>
            <a:r>
              <a:rPr lang="en-US" dirty="0" err="1"/>
              <a:t>carboxyhemoglobin</a:t>
            </a:r>
            <a:r>
              <a:rPr lang="en-US" dirty="0"/>
              <a:t> and </a:t>
            </a:r>
            <a:r>
              <a:rPr lang="en-US" dirty="0" err="1"/>
              <a:t>methemoglobin</a:t>
            </a:r>
            <a:r>
              <a:rPr lang="en-US" dirty="0"/>
              <a:t>. The </a:t>
            </a:r>
            <a:r>
              <a:rPr lang="en-US" dirty="0" smtClean="0"/>
              <a:t>ABG analysis </a:t>
            </a:r>
            <a:r>
              <a:rPr lang="en-US" dirty="0"/>
              <a:t>determines gas exchange levels in the blood </a:t>
            </a:r>
          </a:p>
        </p:txBody>
      </p:sp>
      <p:pic>
        <p:nvPicPr>
          <p:cNvPr id="1030" name="Picture 6" descr="http://images.slideplayer.com/25/7929023/slides/slide_3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55860" y="2360048"/>
            <a:ext cx="3236140" cy="24271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66349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2057401" y="457201"/>
            <a:ext cx="7992894" cy="6247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457200" indent="-457200">
              <a:defRPr sz="1200">
                <a:solidFill>
                  <a:schemeClr val="tx1"/>
                </a:solidFill>
                <a:latin typeface="Microsoft Sans Serif" panose="020B0604020202020204" pitchFamily="34" charset="0"/>
                <a:ea typeface="ＭＳ Ｐゴシック" panose="020B0600070205080204" pitchFamily="34" charset="-128"/>
              </a:defRPr>
            </a:lvl1pPr>
            <a:lvl2pPr marL="37931725" indent="-37474525">
              <a:defRPr sz="1200">
                <a:solidFill>
                  <a:schemeClr val="tx1"/>
                </a:solidFill>
                <a:latin typeface="Microsoft Sans Serif" panose="020B0604020202020204" pitchFamily="34" charset="0"/>
                <a:ea typeface="ＭＳ Ｐゴシック" panose="020B0600070205080204" pitchFamily="34" charset="-128"/>
              </a:defRPr>
            </a:lvl2pPr>
            <a:lvl3pPr>
              <a:defRPr sz="1200">
                <a:solidFill>
                  <a:schemeClr val="tx1"/>
                </a:solidFill>
                <a:latin typeface="Microsoft Sans Serif" panose="020B0604020202020204" pitchFamily="34" charset="0"/>
                <a:ea typeface="ＭＳ Ｐゴシック" panose="020B0600070205080204" pitchFamily="34" charset="-128"/>
              </a:defRPr>
            </a:lvl3pPr>
            <a:lvl4pPr>
              <a:defRPr sz="1200">
                <a:solidFill>
                  <a:schemeClr val="tx1"/>
                </a:solidFill>
                <a:latin typeface="Microsoft Sans Serif" panose="020B0604020202020204" pitchFamily="34" charset="0"/>
                <a:ea typeface="ＭＳ Ｐゴシック" panose="020B0600070205080204" pitchFamily="34" charset="-128"/>
              </a:defRPr>
            </a:lvl4pPr>
            <a:lvl5pPr>
              <a:defRPr sz="1200">
                <a:solidFill>
                  <a:schemeClr val="tx1"/>
                </a:solidFill>
                <a:latin typeface="Microsoft Sans Serif" panose="020B0604020202020204" pitchFamily="34" charset="0"/>
                <a:ea typeface="ＭＳ Ｐゴシック" panose="020B0600070205080204" pitchFamily="34" charset="-128"/>
              </a:defRPr>
            </a:lvl5pPr>
            <a:lvl6pPr marL="4572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6pPr>
            <a:lvl7pPr marL="9144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7pPr>
            <a:lvl8pPr marL="13716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8pPr>
            <a:lvl9pPr marL="18288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9pPr>
          </a:lstStyle>
          <a:p>
            <a:pPr algn="l" eaLnBrk="1" hangingPunct="1">
              <a:spcBef>
                <a:spcPct val="0"/>
              </a:spcBef>
            </a:pPr>
            <a:r>
              <a:rPr lang="en-US" sz="4000" b="1" dirty="0">
                <a:solidFill>
                  <a:srgbClr val="C00000"/>
                </a:solidFill>
                <a:latin typeface="Arial" panose="020B0604020202020204" pitchFamily="34" charset="0"/>
              </a:rPr>
              <a:t>Carbon dioxide is carried in the </a:t>
            </a:r>
          </a:p>
          <a:p>
            <a:pPr algn="l" eaLnBrk="1" hangingPunct="1">
              <a:spcBef>
                <a:spcPct val="0"/>
              </a:spcBef>
            </a:pPr>
            <a:r>
              <a:rPr lang="en-US" sz="4000" b="1" dirty="0">
                <a:solidFill>
                  <a:srgbClr val="C00000"/>
                </a:solidFill>
                <a:latin typeface="Arial" panose="020B0604020202020204" pitchFamily="34" charset="0"/>
              </a:rPr>
              <a:t>blood in three forms</a:t>
            </a:r>
          </a:p>
          <a:p>
            <a:pPr algn="l" eaLnBrk="1" hangingPunct="1">
              <a:spcBef>
                <a:spcPct val="0"/>
              </a:spcBef>
            </a:pPr>
            <a:endParaRPr lang="en-US" sz="4000" b="1" dirty="0">
              <a:latin typeface="Arial" panose="020B0604020202020204" pitchFamily="34" charset="0"/>
            </a:endParaRPr>
          </a:p>
          <a:p>
            <a:pPr algn="l" eaLnBrk="1" hangingPunct="1">
              <a:spcBef>
                <a:spcPct val="0"/>
              </a:spcBef>
              <a:buFontTx/>
              <a:buAutoNum type="arabicPeriod"/>
            </a:pPr>
            <a:r>
              <a:rPr lang="en-US" sz="4000" b="1" dirty="0">
                <a:latin typeface="Arial" panose="020B0604020202020204" pitchFamily="34" charset="0"/>
              </a:rPr>
              <a:t> Dissolved</a:t>
            </a:r>
          </a:p>
          <a:p>
            <a:pPr algn="l" eaLnBrk="1" hangingPunct="1">
              <a:spcBef>
                <a:spcPct val="0"/>
              </a:spcBef>
              <a:buFontTx/>
              <a:buAutoNum type="arabicPeriod"/>
            </a:pPr>
            <a:endParaRPr lang="en-US" sz="4000" b="1" dirty="0">
              <a:latin typeface="Arial" panose="020B0604020202020204" pitchFamily="34" charset="0"/>
            </a:endParaRPr>
          </a:p>
          <a:p>
            <a:pPr algn="l" eaLnBrk="1" hangingPunct="1">
              <a:spcBef>
                <a:spcPct val="0"/>
              </a:spcBef>
              <a:buFontTx/>
              <a:buAutoNum type="arabicPeriod" startAt="2"/>
            </a:pPr>
            <a:r>
              <a:rPr lang="en-US" sz="4000" b="1" dirty="0">
                <a:latin typeface="Arial" panose="020B0604020202020204" pitchFamily="34" charset="0"/>
              </a:rPr>
              <a:t> As bicarbonate</a:t>
            </a:r>
          </a:p>
          <a:p>
            <a:pPr algn="l" eaLnBrk="1" hangingPunct="1">
              <a:spcBef>
                <a:spcPct val="0"/>
              </a:spcBef>
              <a:buFontTx/>
              <a:buAutoNum type="arabicPeriod" startAt="2"/>
            </a:pPr>
            <a:endParaRPr lang="en-US" sz="4000" b="1" dirty="0">
              <a:latin typeface="Arial" panose="020B0604020202020204" pitchFamily="34" charset="0"/>
            </a:endParaRPr>
          </a:p>
          <a:p>
            <a:pPr algn="l" eaLnBrk="1" hangingPunct="1">
              <a:spcBef>
                <a:spcPct val="0"/>
              </a:spcBef>
            </a:pPr>
            <a:r>
              <a:rPr lang="en-US" sz="4000" b="1" dirty="0">
                <a:latin typeface="Arial" panose="020B0604020202020204" pitchFamily="34" charset="0"/>
              </a:rPr>
              <a:t>3. As </a:t>
            </a:r>
            <a:r>
              <a:rPr lang="en-US" sz="4000" b="1" dirty="0" err="1">
                <a:latin typeface="Arial" panose="020B0604020202020204" pitchFamily="34" charset="0"/>
              </a:rPr>
              <a:t>carbamino</a:t>
            </a:r>
            <a:r>
              <a:rPr lang="en-US" sz="4000" b="1" dirty="0">
                <a:latin typeface="Arial" panose="020B0604020202020204" pitchFamily="34" charset="0"/>
              </a:rPr>
              <a:t> compounds</a:t>
            </a:r>
          </a:p>
          <a:p>
            <a:pPr algn="l" eaLnBrk="1" hangingPunct="1">
              <a:spcBef>
                <a:spcPct val="0"/>
              </a:spcBef>
            </a:pPr>
            <a:endParaRPr lang="en-US" sz="4000" b="1" dirty="0">
              <a:latin typeface="Arial" panose="020B0604020202020204" pitchFamily="34" charset="0"/>
            </a:endParaRPr>
          </a:p>
          <a:p>
            <a:pPr algn="l" eaLnBrk="1" hangingPunct="1">
              <a:spcBef>
                <a:spcPct val="0"/>
              </a:spcBef>
            </a:pPr>
            <a:endParaRPr lang="en-US" sz="4000" b="1" dirty="0">
              <a:latin typeface="Arial" panose="020B0604020202020204" pitchFamily="34" charset="0"/>
            </a:endParaRPr>
          </a:p>
        </p:txBody>
      </p:sp>
      <p:sp>
        <p:nvSpPr>
          <p:cNvPr id="46083" name="Line 3"/>
          <p:cNvSpPr>
            <a:spLocks noChangeShapeType="1"/>
          </p:cNvSpPr>
          <p:nvPr/>
        </p:nvSpPr>
        <p:spPr bwMode="auto">
          <a:xfrm>
            <a:off x="2743200" y="1905000"/>
            <a:ext cx="6781800" cy="0"/>
          </a:xfrm>
          <a:prstGeom prst="line">
            <a:avLst/>
          </a:prstGeom>
          <a:noFill/>
          <a:ln w="5715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11563077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3157538" y="2435226"/>
            <a:ext cx="601186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Microsoft Sans Serif" panose="020B0604020202020204" pitchFamily="34" charset="0"/>
                <a:ea typeface="ＭＳ Ｐゴシック" panose="020B0600070205080204" pitchFamily="34" charset="-128"/>
              </a:defRPr>
            </a:lvl1pPr>
            <a:lvl2pPr marL="37931725" indent="-37474525">
              <a:defRPr sz="1200">
                <a:solidFill>
                  <a:schemeClr val="tx1"/>
                </a:solidFill>
                <a:latin typeface="Microsoft Sans Serif" panose="020B0604020202020204" pitchFamily="34" charset="0"/>
                <a:ea typeface="ＭＳ Ｐゴシック" panose="020B0600070205080204" pitchFamily="34" charset="-128"/>
              </a:defRPr>
            </a:lvl2pPr>
            <a:lvl3pPr>
              <a:defRPr sz="1200">
                <a:solidFill>
                  <a:schemeClr val="tx1"/>
                </a:solidFill>
                <a:latin typeface="Microsoft Sans Serif" panose="020B0604020202020204" pitchFamily="34" charset="0"/>
                <a:ea typeface="ＭＳ Ｐゴシック" panose="020B0600070205080204" pitchFamily="34" charset="-128"/>
              </a:defRPr>
            </a:lvl3pPr>
            <a:lvl4pPr>
              <a:defRPr sz="1200">
                <a:solidFill>
                  <a:schemeClr val="tx1"/>
                </a:solidFill>
                <a:latin typeface="Microsoft Sans Serif" panose="020B0604020202020204" pitchFamily="34" charset="0"/>
                <a:ea typeface="ＭＳ Ｐゴシック" panose="020B0600070205080204" pitchFamily="34" charset="-128"/>
              </a:defRPr>
            </a:lvl4pPr>
            <a:lvl5pPr>
              <a:defRPr sz="1200">
                <a:solidFill>
                  <a:schemeClr val="tx1"/>
                </a:solidFill>
                <a:latin typeface="Microsoft Sans Serif" panose="020B0604020202020204" pitchFamily="34" charset="0"/>
                <a:ea typeface="ＭＳ Ｐゴシック" panose="020B0600070205080204" pitchFamily="34" charset="-128"/>
              </a:defRPr>
            </a:lvl5pPr>
            <a:lvl6pPr marL="4572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6pPr>
            <a:lvl7pPr marL="9144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7pPr>
            <a:lvl8pPr marL="13716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8pPr>
            <a:lvl9pPr marL="18288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9pPr>
          </a:lstStyle>
          <a:p>
            <a:pPr algn="l" eaLnBrk="1" hangingPunct="1">
              <a:spcBef>
                <a:spcPct val="0"/>
              </a:spcBef>
            </a:pPr>
            <a:r>
              <a:rPr lang="en-US" sz="3200" b="1" dirty="0">
                <a:latin typeface="Arial" panose="020B0604020202020204" pitchFamily="34" charset="0"/>
              </a:rPr>
              <a:t>CO</a:t>
            </a:r>
            <a:r>
              <a:rPr lang="en-US" sz="4000" b="1" baseline="-8000" dirty="0">
                <a:latin typeface="Arial" panose="020B0604020202020204" pitchFamily="34" charset="0"/>
              </a:rPr>
              <a:t>2</a:t>
            </a:r>
            <a:r>
              <a:rPr lang="en-US" sz="3200" b="1" dirty="0">
                <a:latin typeface="Arial" panose="020B0604020202020204" pitchFamily="34" charset="0"/>
              </a:rPr>
              <a:t>  +  H</a:t>
            </a:r>
            <a:r>
              <a:rPr lang="en-US" sz="4000" b="1" baseline="-8000" dirty="0">
                <a:latin typeface="Arial" panose="020B0604020202020204" pitchFamily="34" charset="0"/>
              </a:rPr>
              <a:t>2</a:t>
            </a:r>
            <a:r>
              <a:rPr lang="en-US" sz="3200" b="1" dirty="0">
                <a:latin typeface="Arial" panose="020B0604020202020204" pitchFamily="34" charset="0"/>
              </a:rPr>
              <a:t>O                    H</a:t>
            </a:r>
            <a:r>
              <a:rPr lang="en-US" sz="4000" b="1" baseline="-8000" dirty="0">
                <a:latin typeface="Arial" panose="020B0604020202020204" pitchFamily="34" charset="0"/>
              </a:rPr>
              <a:t>2</a:t>
            </a:r>
            <a:r>
              <a:rPr lang="en-US" sz="3200" b="1" dirty="0">
                <a:latin typeface="Arial" panose="020B0604020202020204" pitchFamily="34" charset="0"/>
              </a:rPr>
              <a:t>CO</a:t>
            </a:r>
            <a:r>
              <a:rPr lang="en-US" sz="4000" b="1" baseline="-8000" dirty="0">
                <a:latin typeface="Arial" panose="020B0604020202020204" pitchFamily="34" charset="0"/>
              </a:rPr>
              <a:t>3</a:t>
            </a:r>
            <a:endParaRPr lang="en-US" sz="3200" b="1" dirty="0">
              <a:latin typeface="Arial" panose="020B0604020202020204" pitchFamily="34" charset="0"/>
            </a:endParaRPr>
          </a:p>
        </p:txBody>
      </p:sp>
      <p:sp>
        <p:nvSpPr>
          <p:cNvPr id="52227" name="AutoShape 4"/>
          <p:cNvSpPr>
            <a:spLocks noChangeArrowheads="1"/>
          </p:cNvSpPr>
          <p:nvPr/>
        </p:nvSpPr>
        <p:spPr bwMode="auto">
          <a:xfrm>
            <a:off x="5105401" y="3625850"/>
            <a:ext cx="898525" cy="95250"/>
          </a:xfrm>
          <a:prstGeom prst="rightArrow">
            <a:avLst>
              <a:gd name="adj1" fmla="val 50000"/>
              <a:gd name="adj2" fmla="val 235833"/>
            </a:avLst>
          </a:prstGeom>
          <a:solidFill>
            <a:srgbClr val="FF0000"/>
          </a:solidFill>
          <a:ln w="9525">
            <a:solidFill>
              <a:srgbClr val="FF0000"/>
            </a:solidFill>
            <a:miter lim="800000"/>
            <a:headEnd/>
            <a:tailEnd/>
          </a:ln>
        </p:spPr>
        <p:txBody>
          <a:bodyPr wrap="none" anchor="ctr"/>
          <a:lstStyle>
            <a:lvl1pPr>
              <a:defRPr sz="1200">
                <a:solidFill>
                  <a:schemeClr val="tx1"/>
                </a:solidFill>
                <a:latin typeface="Microsoft Sans Serif" panose="020B0604020202020204" pitchFamily="34" charset="0"/>
                <a:ea typeface="ＭＳ Ｐゴシック" panose="020B0600070205080204" pitchFamily="34" charset="-128"/>
              </a:defRPr>
            </a:lvl1pPr>
            <a:lvl2pPr marL="37931725" indent="-37474525">
              <a:defRPr sz="1200">
                <a:solidFill>
                  <a:schemeClr val="tx1"/>
                </a:solidFill>
                <a:latin typeface="Microsoft Sans Serif" panose="020B0604020202020204" pitchFamily="34" charset="0"/>
                <a:ea typeface="ＭＳ Ｐゴシック" panose="020B0600070205080204" pitchFamily="34" charset="-128"/>
              </a:defRPr>
            </a:lvl2pPr>
            <a:lvl3pPr>
              <a:defRPr sz="1200">
                <a:solidFill>
                  <a:schemeClr val="tx1"/>
                </a:solidFill>
                <a:latin typeface="Microsoft Sans Serif" panose="020B0604020202020204" pitchFamily="34" charset="0"/>
                <a:ea typeface="ＭＳ Ｐゴシック" panose="020B0600070205080204" pitchFamily="34" charset="-128"/>
              </a:defRPr>
            </a:lvl3pPr>
            <a:lvl4pPr>
              <a:defRPr sz="1200">
                <a:solidFill>
                  <a:schemeClr val="tx1"/>
                </a:solidFill>
                <a:latin typeface="Microsoft Sans Serif" panose="020B0604020202020204" pitchFamily="34" charset="0"/>
                <a:ea typeface="ＭＳ Ｐゴシック" panose="020B0600070205080204" pitchFamily="34" charset="-128"/>
              </a:defRPr>
            </a:lvl4pPr>
            <a:lvl5pPr>
              <a:defRPr sz="1200">
                <a:solidFill>
                  <a:schemeClr val="tx1"/>
                </a:solidFill>
                <a:latin typeface="Microsoft Sans Serif" panose="020B0604020202020204" pitchFamily="34" charset="0"/>
                <a:ea typeface="ＭＳ Ｐゴシック" panose="020B0600070205080204" pitchFamily="34" charset="-128"/>
              </a:defRPr>
            </a:lvl5pPr>
            <a:lvl6pPr marL="4572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6pPr>
            <a:lvl7pPr marL="9144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7pPr>
            <a:lvl8pPr marL="13716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8pPr>
            <a:lvl9pPr marL="18288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9pPr>
          </a:lstStyle>
          <a:p>
            <a:endParaRPr lang="en-US"/>
          </a:p>
        </p:txBody>
      </p:sp>
      <p:sp>
        <p:nvSpPr>
          <p:cNvPr id="52228" name="AutoShape 5"/>
          <p:cNvSpPr>
            <a:spLocks noChangeArrowheads="1"/>
          </p:cNvSpPr>
          <p:nvPr/>
        </p:nvSpPr>
        <p:spPr bwMode="auto">
          <a:xfrm rot="10800000">
            <a:off x="6019801" y="2870200"/>
            <a:ext cx="898525" cy="95250"/>
          </a:xfrm>
          <a:prstGeom prst="rightArrow">
            <a:avLst>
              <a:gd name="adj1" fmla="val 50000"/>
              <a:gd name="adj2" fmla="val 235833"/>
            </a:avLst>
          </a:prstGeom>
          <a:solidFill>
            <a:srgbClr val="FF0000"/>
          </a:solidFill>
          <a:ln w="9525">
            <a:solidFill>
              <a:srgbClr val="FF0000"/>
            </a:solidFill>
            <a:miter lim="800000"/>
            <a:headEnd/>
            <a:tailEnd/>
          </a:ln>
        </p:spPr>
        <p:txBody>
          <a:bodyPr wrap="none" anchor="ctr"/>
          <a:lstStyle>
            <a:lvl1pPr>
              <a:defRPr sz="1200">
                <a:solidFill>
                  <a:schemeClr val="tx1"/>
                </a:solidFill>
                <a:latin typeface="Microsoft Sans Serif" panose="020B0604020202020204" pitchFamily="34" charset="0"/>
                <a:ea typeface="ＭＳ Ｐゴシック" panose="020B0600070205080204" pitchFamily="34" charset="-128"/>
              </a:defRPr>
            </a:lvl1pPr>
            <a:lvl2pPr marL="37931725" indent="-37474525">
              <a:defRPr sz="1200">
                <a:solidFill>
                  <a:schemeClr val="tx1"/>
                </a:solidFill>
                <a:latin typeface="Microsoft Sans Serif" panose="020B0604020202020204" pitchFamily="34" charset="0"/>
                <a:ea typeface="ＭＳ Ｐゴシック" panose="020B0600070205080204" pitchFamily="34" charset="-128"/>
              </a:defRPr>
            </a:lvl2pPr>
            <a:lvl3pPr>
              <a:defRPr sz="1200">
                <a:solidFill>
                  <a:schemeClr val="tx1"/>
                </a:solidFill>
                <a:latin typeface="Microsoft Sans Serif" panose="020B0604020202020204" pitchFamily="34" charset="0"/>
                <a:ea typeface="ＭＳ Ｐゴシック" panose="020B0600070205080204" pitchFamily="34" charset="-128"/>
              </a:defRPr>
            </a:lvl3pPr>
            <a:lvl4pPr>
              <a:defRPr sz="1200">
                <a:solidFill>
                  <a:schemeClr val="tx1"/>
                </a:solidFill>
                <a:latin typeface="Microsoft Sans Serif" panose="020B0604020202020204" pitchFamily="34" charset="0"/>
                <a:ea typeface="ＭＳ Ｐゴシック" panose="020B0600070205080204" pitchFamily="34" charset="-128"/>
              </a:defRPr>
            </a:lvl4pPr>
            <a:lvl5pPr>
              <a:defRPr sz="1200">
                <a:solidFill>
                  <a:schemeClr val="tx1"/>
                </a:solidFill>
                <a:latin typeface="Microsoft Sans Serif" panose="020B0604020202020204" pitchFamily="34" charset="0"/>
                <a:ea typeface="ＭＳ Ｐゴシック" panose="020B0600070205080204" pitchFamily="34" charset="-128"/>
              </a:defRPr>
            </a:lvl5pPr>
            <a:lvl6pPr marL="4572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6pPr>
            <a:lvl7pPr marL="9144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7pPr>
            <a:lvl8pPr marL="13716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8pPr>
            <a:lvl9pPr marL="18288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9pPr>
          </a:lstStyle>
          <a:p>
            <a:endParaRPr lang="en-US"/>
          </a:p>
        </p:txBody>
      </p:sp>
      <p:sp>
        <p:nvSpPr>
          <p:cNvPr id="52229" name="Text Box 8"/>
          <p:cNvSpPr txBox="1">
            <a:spLocks noChangeArrowheads="1"/>
          </p:cNvSpPr>
          <p:nvPr/>
        </p:nvSpPr>
        <p:spPr bwMode="auto">
          <a:xfrm>
            <a:off x="6080125" y="2262188"/>
            <a:ext cx="793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Microsoft Sans Serif" panose="020B0604020202020204" pitchFamily="34" charset="0"/>
                <a:ea typeface="ＭＳ Ｐゴシック" panose="020B0600070205080204" pitchFamily="34" charset="-128"/>
              </a:defRPr>
            </a:lvl1pPr>
            <a:lvl2pPr marL="37931725" indent="-37474525">
              <a:defRPr sz="1200">
                <a:solidFill>
                  <a:schemeClr val="tx1"/>
                </a:solidFill>
                <a:latin typeface="Microsoft Sans Serif" panose="020B0604020202020204" pitchFamily="34" charset="0"/>
                <a:ea typeface="ＭＳ Ｐゴシック" panose="020B0600070205080204" pitchFamily="34" charset="-128"/>
              </a:defRPr>
            </a:lvl2pPr>
            <a:lvl3pPr>
              <a:defRPr sz="1200">
                <a:solidFill>
                  <a:schemeClr val="tx1"/>
                </a:solidFill>
                <a:latin typeface="Microsoft Sans Serif" panose="020B0604020202020204" pitchFamily="34" charset="0"/>
                <a:ea typeface="ＭＳ Ｐゴシック" panose="020B0600070205080204" pitchFamily="34" charset="-128"/>
              </a:defRPr>
            </a:lvl3pPr>
            <a:lvl4pPr>
              <a:defRPr sz="1200">
                <a:solidFill>
                  <a:schemeClr val="tx1"/>
                </a:solidFill>
                <a:latin typeface="Microsoft Sans Serif" panose="020B0604020202020204" pitchFamily="34" charset="0"/>
                <a:ea typeface="ＭＳ Ｐゴシック" panose="020B0600070205080204" pitchFamily="34" charset="-128"/>
              </a:defRPr>
            </a:lvl4pPr>
            <a:lvl5pPr>
              <a:defRPr sz="1200">
                <a:solidFill>
                  <a:schemeClr val="tx1"/>
                </a:solidFill>
                <a:latin typeface="Microsoft Sans Serif" panose="020B0604020202020204" pitchFamily="34" charset="0"/>
                <a:ea typeface="ＭＳ Ｐゴシック" panose="020B0600070205080204" pitchFamily="34" charset="-128"/>
              </a:defRPr>
            </a:lvl5pPr>
            <a:lvl6pPr marL="4572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6pPr>
            <a:lvl7pPr marL="9144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7pPr>
            <a:lvl8pPr marL="13716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8pPr>
            <a:lvl9pPr marL="18288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9pPr>
          </a:lstStyle>
          <a:p>
            <a:pPr algn="l" eaLnBrk="1" hangingPunct="1">
              <a:spcBef>
                <a:spcPct val="0"/>
              </a:spcBef>
            </a:pPr>
            <a:r>
              <a:rPr lang="en-US" sz="2400" b="1">
                <a:latin typeface="Arial" panose="020B0604020202020204" pitchFamily="34" charset="0"/>
              </a:rPr>
              <a:t>C.A.</a:t>
            </a:r>
          </a:p>
        </p:txBody>
      </p:sp>
      <p:sp>
        <p:nvSpPr>
          <p:cNvPr id="52230" name="Text Box 9"/>
          <p:cNvSpPr txBox="1">
            <a:spLocks noChangeArrowheads="1"/>
          </p:cNvSpPr>
          <p:nvPr/>
        </p:nvSpPr>
        <p:spPr bwMode="auto">
          <a:xfrm>
            <a:off x="2833687" y="3446462"/>
            <a:ext cx="611346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Microsoft Sans Serif" panose="020B0604020202020204" pitchFamily="34" charset="0"/>
                <a:ea typeface="ＭＳ Ｐゴシック" panose="020B0600070205080204" pitchFamily="34" charset="-128"/>
              </a:defRPr>
            </a:lvl1pPr>
            <a:lvl2pPr marL="37931725" indent="-37474525">
              <a:defRPr sz="1200">
                <a:solidFill>
                  <a:schemeClr val="tx1"/>
                </a:solidFill>
                <a:latin typeface="Microsoft Sans Serif" panose="020B0604020202020204" pitchFamily="34" charset="0"/>
                <a:ea typeface="ＭＳ Ｐゴシック" panose="020B0600070205080204" pitchFamily="34" charset="-128"/>
              </a:defRPr>
            </a:lvl2pPr>
            <a:lvl3pPr>
              <a:defRPr sz="1200">
                <a:solidFill>
                  <a:schemeClr val="tx1"/>
                </a:solidFill>
                <a:latin typeface="Microsoft Sans Serif" panose="020B0604020202020204" pitchFamily="34" charset="0"/>
                <a:ea typeface="ＭＳ Ｐゴシック" panose="020B0600070205080204" pitchFamily="34" charset="-128"/>
              </a:defRPr>
            </a:lvl3pPr>
            <a:lvl4pPr>
              <a:defRPr sz="1200">
                <a:solidFill>
                  <a:schemeClr val="tx1"/>
                </a:solidFill>
                <a:latin typeface="Microsoft Sans Serif" panose="020B0604020202020204" pitchFamily="34" charset="0"/>
                <a:ea typeface="ＭＳ Ｐゴシック" panose="020B0600070205080204" pitchFamily="34" charset="-128"/>
              </a:defRPr>
            </a:lvl4pPr>
            <a:lvl5pPr>
              <a:defRPr sz="1200">
                <a:solidFill>
                  <a:schemeClr val="tx1"/>
                </a:solidFill>
                <a:latin typeface="Microsoft Sans Serif" panose="020B0604020202020204" pitchFamily="34" charset="0"/>
                <a:ea typeface="ＭＳ Ｐゴシック" panose="020B0600070205080204" pitchFamily="34" charset="-128"/>
              </a:defRPr>
            </a:lvl5pPr>
            <a:lvl6pPr marL="4572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6pPr>
            <a:lvl7pPr marL="9144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7pPr>
            <a:lvl8pPr marL="13716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8pPr>
            <a:lvl9pPr marL="18288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9pPr>
          </a:lstStyle>
          <a:p>
            <a:pPr algn="l" eaLnBrk="1" hangingPunct="1">
              <a:spcBef>
                <a:spcPct val="0"/>
              </a:spcBef>
            </a:pPr>
            <a:r>
              <a:rPr lang="en-US" sz="3200" b="1" dirty="0">
                <a:latin typeface="Arial" panose="020B0604020202020204" pitchFamily="34" charset="0"/>
              </a:rPr>
              <a:t>H</a:t>
            </a:r>
            <a:r>
              <a:rPr lang="en-US" sz="4000" b="1" baseline="-8000" dirty="0">
                <a:latin typeface="Arial" panose="020B0604020202020204" pitchFamily="34" charset="0"/>
              </a:rPr>
              <a:t>2</a:t>
            </a:r>
            <a:r>
              <a:rPr lang="en-US" sz="3200" b="1" dirty="0">
                <a:latin typeface="Arial" panose="020B0604020202020204" pitchFamily="34" charset="0"/>
              </a:rPr>
              <a:t>CO</a:t>
            </a:r>
            <a:r>
              <a:rPr lang="en-US" sz="4000" b="1" baseline="-8000" dirty="0">
                <a:latin typeface="Arial" panose="020B0604020202020204" pitchFamily="34" charset="0"/>
              </a:rPr>
              <a:t>3</a:t>
            </a:r>
            <a:r>
              <a:rPr lang="en-US" sz="3200" b="1" dirty="0">
                <a:latin typeface="Arial" panose="020B0604020202020204" pitchFamily="34" charset="0"/>
              </a:rPr>
              <a:t>                    H</a:t>
            </a:r>
            <a:r>
              <a:rPr lang="en-US" sz="4000" b="1" baseline="40000" dirty="0">
                <a:latin typeface="Arial" panose="020B0604020202020204" pitchFamily="34" charset="0"/>
              </a:rPr>
              <a:t>+</a:t>
            </a:r>
            <a:r>
              <a:rPr lang="en-US" sz="3200" b="1" dirty="0">
                <a:latin typeface="Arial" panose="020B0604020202020204" pitchFamily="34" charset="0"/>
              </a:rPr>
              <a:t>  +  HCO</a:t>
            </a:r>
            <a:r>
              <a:rPr lang="en-US" sz="4000" b="1" baseline="-8000" dirty="0">
                <a:latin typeface="Arial" panose="020B0604020202020204" pitchFamily="34" charset="0"/>
              </a:rPr>
              <a:t>3</a:t>
            </a:r>
            <a:r>
              <a:rPr lang="en-US" sz="4000" b="1" baseline="40000" dirty="0">
                <a:latin typeface="Arial" panose="020B0604020202020204" pitchFamily="34" charset="0"/>
              </a:rPr>
              <a:t>-</a:t>
            </a:r>
            <a:endParaRPr lang="en-US" sz="3200" b="1" dirty="0">
              <a:latin typeface="Arial" panose="020B0604020202020204" pitchFamily="34" charset="0"/>
            </a:endParaRPr>
          </a:p>
        </p:txBody>
      </p:sp>
      <p:sp>
        <p:nvSpPr>
          <p:cNvPr id="52231" name="AutoShape 10"/>
          <p:cNvSpPr>
            <a:spLocks noChangeArrowheads="1"/>
          </p:cNvSpPr>
          <p:nvPr/>
        </p:nvSpPr>
        <p:spPr bwMode="auto">
          <a:xfrm>
            <a:off x="6035676" y="2692400"/>
            <a:ext cx="898525" cy="95250"/>
          </a:xfrm>
          <a:prstGeom prst="rightArrow">
            <a:avLst>
              <a:gd name="adj1" fmla="val 50000"/>
              <a:gd name="adj2" fmla="val 235833"/>
            </a:avLst>
          </a:prstGeom>
          <a:solidFill>
            <a:srgbClr val="FF0000"/>
          </a:solidFill>
          <a:ln w="9525">
            <a:solidFill>
              <a:srgbClr val="FF0000"/>
            </a:solidFill>
            <a:miter lim="800000"/>
            <a:headEnd/>
            <a:tailEnd/>
          </a:ln>
        </p:spPr>
        <p:txBody>
          <a:bodyPr wrap="none" anchor="ctr"/>
          <a:lstStyle>
            <a:lvl1pPr>
              <a:defRPr sz="1200">
                <a:solidFill>
                  <a:schemeClr val="tx1"/>
                </a:solidFill>
                <a:latin typeface="Microsoft Sans Serif" panose="020B0604020202020204" pitchFamily="34" charset="0"/>
                <a:ea typeface="ＭＳ Ｐゴシック" panose="020B0600070205080204" pitchFamily="34" charset="-128"/>
              </a:defRPr>
            </a:lvl1pPr>
            <a:lvl2pPr marL="37931725" indent="-37474525">
              <a:defRPr sz="1200">
                <a:solidFill>
                  <a:schemeClr val="tx1"/>
                </a:solidFill>
                <a:latin typeface="Microsoft Sans Serif" panose="020B0604020202020204" pitchFamily="34" charset="0"/>
                <a:ea typeface="ＭＳ Ｐゴシック" panose="020B0600070205080204" pitchFamily="34" charset="-128"/>
              </a:defRPr>
            </a:lvl2pPr>
            <a:lvl3pPr>
              <a:defRPr sz="1200">
                <a:solidFill>
                  <a:schemeClr val="tx1"/>
                </a:solidFill>
                <a:latin typeface="Microsoft Sans Serif" panose="020B0604020202020204" pitchFamily="34" charset="0"/>
                <a:ea typeface="ＭＳ Ｐゴシック" panose="020B0600070205080204" pitchFamily="34" charset="-128"/>
              </a:defRPr>
            </a:lvl3pPr>
            <a:lvl4pPr>
              <a:defRPr sz="1200">
                <a:solidFill>
                  <a:schemeClr val="tx1"/>
                </a:solidFill>
                <a:latin typeface="Microsoft Sans Serif" panose="020B0604020202020204" pitchFamily="34" charset="0"/>
                <a:ea typeface="ＭＳ Ｐゴシック" panose="020B0600070205080204" pitchFamily="34" charset="-128"/>
              </a:defRPr>
            </a:lvl4pPr>
            <a:lvl5pPr>
              <a:defRPr sz="1200">
                <a:solidFill>
                  <a:schemeClr val="tx1"/>
                </a:solidFill>
                <a:latin typeface="Microsoft Sans Serif" panose="020B0604020202020204" pitchFamily="34" charset="0"/>
                <a:ea typeface="ＭＳ Ｐゴシック" panose="020B0600070205080204" pitchFamily="34" charset="-128"/>
              </a:defRPr>
            </a:lvl5pPr>
            <a:lvl6pPr marL="4572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6pPr>
            <a:lvl7pPr marL="9144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7pPr>
            <a:lvl8pPr marL="13716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8pPr>
            <a:lvl9pPr marL="18288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9pPr>
          </a:lstStyle>
          <a:p>
            <a:pPr eaLnBrk="1" hangingPunct="1">
              <a:spcBef>
                <a:spcPct val="0"/>
              </a:spcBef>
            </a:pPr>
            <a:endParaRPr lang="en-US" sz="2800" b="1">
              <a:latin typeface="Times New Roman" panose="02020603050405020304" pitchFamily="18" charset="0"/>
            </a:endParaRPr>
          </a:p>
        </p:txBody>
      </p:sp>
      <p:sp>
        <p:nvSpPr>
          <p:cNvPr id="52232" name="AutoShape 11"/>
          <p:cNvSpPr>
            <a:spLocks noChangeArrowheads="1"/>
          </p:cNvSpPr>
          <p:nvPr/>
        </p:nvSpPr>
        <p:spPr bwMode="auto">
          <a:xfrm rot="10800000">
            <a:off x="5105401" y="3797300"/>
            <a:ext cx="898525" cy="95250"/>
          </a:xfrm>
          <a:prstGeom prst="rightArrow">
            <a:avLst>
              <a:gd name="adj1" fmla="val 50000"/>
              <a:gd name="adj2" fmla="val 235833"/>
            </a:avLst>
          </a:prstGeom>
          <a:solidFill>
            <a:srgbClr val="FF0000"/>
          </a:solidFill>
          <a:ln w="9525">
            <a:solidFill>
              <a:srgbClr val="FF0000"/>
            </a:solidFill>
            <a:miter lim="800000"/>
            <a:headEnd/>
            <a:tailEnd/>
          </a:ln>
        </p:spPr>
        <p:txBody>
          <a:bodyPr wrap="none" anchor="ctr"/>
          <a:lstStyle>
            <a:lvl1pPr>
              <a:defRPr sz="1200">
                <a:solidFill>
                  <a:schemeClr val="tx1"/>
                </a:solidFill>
                <a:latin typeface="Microsoft Sans Serif" panose="020B0604020202020204" pitchFamily="34" charset="0"/>
                <a:ea typeface="ＭＳ Ｐゴシック" panose="020B0600070205080204" pitchFamily="34" charset="-128"/>
              </a:defRPr>
            </a:lvl1pPr>
            <a:lvl2pPr marL="37931725" indent="-37474525">
              <a:defRPr sz="1200">
                <a:solidFill>
                  <a:schemeClr val="tx1"/>
                </a:solidFill>
                <a:latin typeface="Microsoft Sans Serif" panose="020B0604020202020204" pitchFamily="34" charset="0"/>
                <a:ea typeface="ＭＳ Ｐゴシック" panose="020B0600070205080204" pitchFamily="34" charset="-128"/>
              </a:defRPr>
            </a:lvl2pPr>
            <a:lvl3pPr>
              <a:defRPr sz="1200">
                <a:solidFill>
                  <a:schemeClr val="tx1"/>
                </a:solidFill>
                <a:latin typeface="Microsoft Sans Serif" panose="020B0604020202020204" pitchFamily="34" charset="0"/>
                <a:ea typeface="ＭＳ Ｐゴシック" panose="020B0600070205080204" pitchFamily="34" charset="-128"/>
              </a:defRPr>
            </a:lvl3pPr>
            <a:lvl4pPr>
              <a:defRPr sz="1200">
                <a:solidFill>
                  <a:schemeClr val="tx1"/>
                </a:solidFill>
                <a:latin typeface="Microsoft Sans Serif" panose="020B0604020202020204" pitchFamily="34" charset="0"/>
                <a:ea typeface="ＭＳ Ｐゴシック" panose="020B0600070205080204" pitchFamily="34" charset="-128"/>
              </a:defRPr>
            </a:lvl4pPr>
            <a:lvl5pPr>
              <a:defRPr sz="1200">
                <a:solidFill>
                  <a:schemeClr val="tx1"/>
                </a:solidFill>
                <a:latin typeface="Microsoft Sans Serif" panose="020B0604020202020204" pitchFamily="34" charset="0"/>
                <a:ea typeface="ＭＳ Ｐゴシック" panose="020B0600070205080204" pitchFamily="34" charset="-128"/>
              </a:defRPr>
            </a:lvl5pPr>
            <a:lvl6pPr marL="4572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6pPr>
            <a:lvl7pPr marL="9144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7pPr>
            <a:lvl8pPr marL="13716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8pPr>
            <a:lvl9pPr marL="18288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9pPr>
          </a:lstStyle>
          <a:p>
            <a:endParaRPr lang="en-US"/>
          </a:p>
        </p:txBody>
      </p:sp>
      <p:sp>
        <p:nvSpPr>
          <p:cNvPr id="52233" name="Text Box 13"/>
          <p:cNvSpPr txBox="1">
            <a:spLocks noChangeArrowheads="1"/>
          </p:cNvSpPr>
          <p:nvPr/>
        </p:nvSpPr>
        <p:spPr bwMode="auto">
          <a:xfrm>
            <a:off x="2971800" y="990600"/>
            <a:ext cx="5837238" cy="7112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1200">
                <a:solidFill>
                  <a:schemeClr val="tx1"/>
                </a:solidFill>
                <a:latin typeface="Microsoft Sans Serif" panose="020B0604020202020204" pitchFamily="34" charset="0"/>
                <a:ea typeface="ＭＳ Ｐゴシック" panose="020B0600070205080204" pitchFamily="34" charset="-128"/>
              </a:defRPr>
            </a:lvl1pPr>
            <a:lvl2pPr marL="37931725" indent="-37474525">
              <a:defRPr sz="1200">
                <a:solidFill>
                  <a:schemeClr val="tx1"/>
                </a:solidFill>
                <a:latin typeface="Microsoft Sans Serif" panose="020B0604020202020204" pitchFamily="34" charset="0"/>
                <a:ea typeface="ＭＳ Ｐゴシック" panose="020B0600070205080204" pitchFamily="34" charset="-128"/>
              </a:defRPr>
            </a:lvl2pPr>
            <a:lvl3pPr>
              <a:defRPr sz="1200">
                <a:solidFill>
                  <a:schemeClr val="tx1"/>
                </a:solidFill>
                <a:latin typeface="Microsoft Sans Serif" panose="020B0604020202020204" pitchFamily="34" charset="0"/>
                <a:ea typeface="ＭＳ Ｐゴシック" panose="020B0600070205080204" pitchFamily="34" charset="-128"/>
              </a:defRPr>
            </a:lvl3pPr>
            <a:lvl4pPr>
              <a:defRPr sz="1200">
                <a:solidFill>
                  <a:schemeClr val="tx1"/>
                </a:solidFill>
                <a:latin typeface="Microsoft Sans Serif" panose="020B0604020202020204" pitchFamily="34" charset="0"/>
                <a:ea typeface="ＭＳ Ｐゴシック" panose="020B0600070205080204" pitchFamily="34" charset="-128"/>
              </a:defRPr>
            </a:lvl4pPr>
            <a:lvl5pPr>
              <a:defRPr sz="1200">
                <a:solidFill>
                  <a:schemeClr val="tx1"/>
                </a:solidFill>
                <a:latin typeface="Microsoft Sans Serif" panose="020B0604020202020204" pitchFamily="34" charset="0"/>
                <a:ea typeface="ＭＳ Ｐゴシック" panose="020B0600070205080204" pitchFamily="34" charset="-128"/>
              </a:defRPr>
            </a:lvl5pPr>
            <a:lvl6pPr marL="4572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6pPr>
            <a:lvl7pPr marL="9144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7pPr>
            <a:lvl8pPr marL="13716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8pPr>
            <a:lvl9pPr marL="18288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9pPr>
          </a:lstStyle>
          <a:p>
            <a:r>
              <a:rPr lang="en-US" sz="4000" b="1">
                <a:solidFill>
                  <a:srgbClr val="C00000"/>
                </a:solidFill>
              </a:rPr>
              <a:t>Formation of bicarbonate</a:t>
            </a:r>
          </a:p>
        </p:txBody>
      </p:sp>
    </p:spTree>
    <p:extLst>
      <p:ext uri="{BB962C8B-B14F-4D97-AF65-F5344CB8AC3E}">
        <p14:creationId xmlns:p14="http://schemas.microsoft.com/office/powerpoint/2010/main" val="33561565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AutoShape 3"/>
          <p:cNvSpPr>
            <a:spLocks noChangeArrowheads="1"/>
          </p:cNvSpPr>
          <p:nvPr/>
        </p:nvSpPr>
        <p:spPr bwMode="auto">
          <a:xfrm>
            <a:off x="5105401" y="3625850"/>
            <a:ext cx="898525" cy="95250"/>
          </a:xfrm>
          <a:prstGeom prst="rightArrow">
            <a:avLst>
              <a:gd name="adj1" fmla="val 50000"/>
              <a:gd name="adj2" fmla="val 235833"/>
            </a:avLst>
          </a:prstGeom>
          <a:solidFill>
            <a:srgbClr val="FF0000"/>
          </a:solidFill>
          <a:ln w="9525">
            <a:solidFill>
              <a:srgbClr val="FF0000"/>
            </a:solidFill>
            <a:miter lim="800000"/>
            <a:headEnd/>
            <a:tailEnd/>
          </a:ln>
        </p:spPr>
        <p:txBody>
          <a:bodyPr wrap="none" anchor="ctr"/>
          <a:lstStyle>
            <a:lvl1pPr>
              <a:defRPr sz="1200">
                <a:solidFill>
                  <a:schemeClr val="tx1"/>
                </a:solidFill>
                <a:latin typeface="Microsoft Sans Serif" panose="020B0604020202020204" pitchFamily="34" charset="0"/>
                <a:ea typeface="ＭＳ Ｐゴシック" panose="020B0600070205080204" pitchFamily="34" charset="-128"/>
              </a:defRPr>
            </a:lvl1pPr>
            <a:lvl2pPr marL="37931725" indent="-37474525">
              <a:defRPr sz="1200">
                <a:solidFill>
                  <a:schemeClr val="tx1"/>
                </a:solidFill>
                <a:latin typeface="Microsoft Sans Serif" panose="020B0604020202020204" pitchFamily="34" charset="0"/>
                <a:ea typeface="ＭＳ Ｐゴシック" panose="020B0600070205080204" pitchFamily="34" charset="-128"/>
              </a:defRPr>
            </a:lvl2pPr>
            <a:lvl3pPr>
              <a:defRPr sz="1200">
                <a:solidFill>
                  <a:schemeClr val="tx1"/>
                </a:solidFill>
                <a:latin typeface="Microsoft Sans Serif" panose="020B0604020202020204" pitchFamily="34" charset="0"/>
                <a:ea typeface="ＭＳ Ｐゴシック" panose="020B0600070205080204" pitchFamily="34" charset="-128"/>
              </a:defRPr>
            </a:lvl3pPr>
            <a:lvl4pPr>
              <a:defRPr sz="1200">
                <a:solidFill>
                  <a:schemeClr val="tx1"/>
                </a:solidFill>
                <a:latin typeface="Microsoft Sans Serif" panose="020B0604020202020204" pitchFamily="34" charset="0"/>
                <a:ea typeface="ＭＳ Ｐゴシック" panose="020B0600070205080204" pitchFamily="34" charset="-128"/>
              </a:defRPr>
            </a:lvl4pPr>
            <a:lvl5pPr>
              <a:defRPr sz="1200">
                <a:solidFill>
                  <a:schemeClr val="tx1"/>
                </a:solidFill>
                <a:latin typeface="Microsoft Sans Serif" panose="020B0604020202020204" pitchFamily="34" charset="0"/>
                <a:ea typeface="ＭＳ Ｐゴシック" panose="020B0600070205080204" pitchFamily="34" charset="-128"/>
              </a:defRPr>
            </a:lvl5pPr>
            <a:lvl6pPr marL="4572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6pPr>
            <a:lvl7pPr marL="9144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7pPr>
            <a:lvl8pPr marL="13716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8pPr>
            <a:lvl9pPr marL="18288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9pPr>
          </a:lstStyle>
          <a:p>
            <a:endParaRPr lang="en-US"/>
          </a:p>
        </p:txBody>
      </p:sp>
      <p:sp>
        <p:nvSpPr>
          <p:cNvPr id="54275" name="Text Box 6"/>
          <p:cNvSpPr txBox="1">
            <a:spLocks noChangeArrowheads="1"/>
          </p:cNvSpPr>
          <p:nvPr/>
        </p:nvSpPr>
        <p:spPr bwMode="auto">
          <a:xfrm>
            <a:off x="1963270" y="3431381"/>
            <a:ext cx="8610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Microsoft Sans Serif" panose="020B0604020202020204" pitchFamily="34" charset="0"/>
                <a:ea typeface="ＭＳ Ｐゴシック" panose="020B0600070205080204" pitchFamily="34" charset="-128"/>
              </a:defRPr>
            </a:lvl1pPr>
            <a:lvl2pPr marL="37931725" indent="-37474525">
              <a:defRPr sz="1200">
                <a:solidFill>
                  <a:schemeClr val="tx1"/>
                </a:solidFill>
                <a:latin typeface="Microsoft Sans Serif" panose="020B0604020202020204" pitchFamily="34" charset="0"/>
                <a:ea typeface="ＭＳ Ｐゴシック" panose="020B0600070205080204" pitchFamily="34" charset="-128"/>
              </a:defRPr>
            </a:lvl2pPr>
            <a:lvl3pPr>
              <a:defRPr sz="1200">
                <a:solidFill>
                  <a:schemeClr val="tx1"/>
                </a:solidFill>
                <a:latin typeface="Microsoft Sans Serif" panose="020B0604020202020204" pitchFamily="34" charset="0"/>
                <a:ea typeface="ＭＳ Ｐゴシック" panose="020B0600070205080204" pitchFamily="34" charset="-128"/>
              </a:defRPr>
            </a:lvl3pPr>
            <a:lvl4pPr>
              <a:defRPr sz="1200">
                <a:solidFill>
                  <a:schemeClr val="tx1"/>
                </a:solidFill>
                <a:latin typeface="Microsoft Sans Serif" panose="020B0604020202020204" pitchFamily="34" charset="0"/>
                <a:ea typeface="ＭＳ Ｐゴシック" panose="020B0600070205080204" pitchFamily="34" charset="-128"/>
              </a:defRPr>
            </a:lvl4pPr>
            <a:lvl5pPr>
              <a:defRPr sz="1200">
                <a:solidFill>
                  <a:schemeClr val="tx1"/>
                </a:solidFill>
                <a:latin typeface="Microsoft Sans Serif" panose="020B0604020202020204" pitchFamily="34" charset="0"/>
                <a:ea typeface="ＭＳ Ｐゴシック" panose="020B0600070205080204" pitchFamily="34" charset="-128"/>
              </a:defRPr>
            </a:lvl5pPr>
            <a:lvl6pPr marL="4572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6pPr>
            <a:lvl7pPr marL="9144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7pPr>
            <a:lvl8pPr marL="13716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8pPr>
            <a:lvl9pPr marL="18288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9pPr>
          </a:lstStyle>
          <a:p>
            <a:pPr algn="l" eaLnBrk="1" hangingPunct="1">
              <a:spcBef>
                <a:spcPct val="0"/>
              </a:spcBef>
            </a:pPr>
            <a:r>
              <a:rPr lang="en-US" sz="3200" b="1" dirty="0">
                <a:latin typeface="Arial" panose="020B0604020202020204" pitchFamily="34" charset="0"/>
              </a:rPr>
              <a:t>Hb.NH2 + CO2            </a:t>
            </a:r>
            <a:r>
              <a:rPr lang="en-US" sz="3200" b="1" dirty="0" err="1">
                <a:latin typeface="Arial" panose="020B0604020202020204" pitchFamily="34" charset="0"/>
              </a:rPr>
              <a:t>Hb.NH.COOH</a:t>
            </a:r>
            <a:endParaRPr lang="en-US" sz="3200" b="1" dirty="0">
              <a:latin typeface="Arial" panose="020B0604020202020204" pitchFamily="34" charset="0"/>
            </a:endParaRPr>
          </a:p>
        </p:txBody>
      </p:sp>
      <p:sp>
        <p:nvSpPr>
          <p:cNvPr id="54276" name="AutoShape 8"/>
          <p:cNvSpPr>
            <a:spLocks noChangeArrowheads="1"/>
          </p:cNvSpPr>
          <p:nvPr/>
        </p:nvSpPr>
        <p:spPr bwMode="auto">
          <a:xfrm rot="10800000">
            <a:off x="5105401" y="3797300"/>
            <a:ext cx="898525" cy="95250"/>
          </a:xfrm>
          <a:prstGeom prst="rightArrow">
            <a:avLst>
              <a:gd name="adj1" fmla="val 50000"/>
              <a:gd name="adj2" fmla="val 235833"/>
            </a:avLst>
          </a:prstGeom>
          <a:solidFill>
            <a:srgbClr val="FF0000"/>
          </a:solidFill>
          <a:ln w="9525">
            <a:solidFill>
              <a:srgbClr val="FF0000"/>
            </a:solidFill>
            <a:miter lim="800000"/>
            <a:headEnd/>
            <a:tailEnd/>
          </a:ln>
        </p:spPr>
        <p:txBody>
          <a:bodyPr wrap="none" anchor="ctr"/>
          <a:lstStyle/>
          <a:p>
            <a:endParaRPr lang="en-US" sz="1200">
              <a:latin typeface="Microsoft Sans Serif" panose="020B0604020202020204" pitchFamily="34" charset="0"/>
              <a:ea typeface="ＭＳ Ｐゴシック" panose="020B0600070205080204" pitchFamily="34" charset="-128"/>
            </a:endParaRPr>
          </a:p>
        </p:txBody>
      </p:sp>
      <p:sp>
        <p:nvSpPr>
          <p:cNvPr id="54277" name="Text Box 9"/>
          <p:cNvSpPr txBox="1">
            <a:spLocks noChangeArrowheads="1"/>
          </p:cNvSpPr>
          <p:nvPr/>
        </p:nvSpPr>
        <p:spPr bwMode="auto">
          <a:xfrm>
            <a:off x="2667000" y="1295400"/>
            <a:ext cx="6400800" cy="13208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200">
                <a:solidFill>
                  <a:schemeClr val="tx1"/>
                </a:solidFill>
                <a:latin typeface="Microsoft Sans Serif" panose="020B0604020202020204" pitchFamily="34" charset="0"/>
                <a:ea typeface="ＭＳ Ｐゴシック" panose="020B0600070205080204" pitchFamily="34" charset="-128"/>
              </a:defRPr>
            </a:lvl1pPr>
            <a:lvl2pPr marL="37931725" indent="-37474525">
              <a:defRPr sz="1200">
                <a:solidFill>
                  <a:schemeClr val="tx1"/>
                </a:solidFill>
                <a:latin typeface="Microsoft Sans Serif" panose="020B0604020202020204" pitchFamily="34" charset="0"/>
                <a:ea typeface="ＭＳ Ｐゴシック" panose="020B0600070205080204" pitchFamily="34" charset="-128"/>
              </a:defRPr>
            </a:lvl2pPr>
            <a:lvl3pPr>
              <a:defRPr sz="1200">
                <a:solidFill>
                  <a:schemeClr val="tx1"/>
                </a:solidFill>
                <a:latin typeface="Microsoft Sans Serif" panose="020B0604020202020204" pitchFamily="34" charset="0"/>
                <a:ea typeface="ＭＳ Ｐゴシック" panose="020B0600070205080204" pitchFamily="34" charset="-128"/>
              </a:defRPr>
            </a:lvl3pPr>
            <a:lvl4pPr>
              <a:defRPr sz="1200">
                <a:solidFill>
                  <a:schemeClr val="tx1"/>
                </a:solidFill>
                <a:latin typeface="Microsoft Sans Serif" panose="020B0604020202020204" pitchFamily="34" charset="0"/>
                <a:ea typeface="ＭＳ Ｐゴシック" panose="020B0600070205080204" pitchFamily="34" charset="-128"/>
              </a:defRPr>
            </a:lvl4pPr>
            <a:lvl5pPr>
              <a:defRPr sz="1200">
                <a:solidFill>
                  <a:schemeClr val="tx1"/>
                </a:solidFill>
                <a:latin typeface="Microsoft Sans Serif" panose="020B0604020202020204" pitchFamily="34" charset="0"/>
                <a:ea typeface="ＭＳ Ｐゴシック" panose="020B0600070205080204" pitchFamily="34" charset="-128"/>
              </a:defRPr>
            </a:lvl5pPr>
            <a:lvl6pPr marL="4572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6pPr>
            <a:lvl7pPr marL="9144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7pPr>
            <a:lvl8pPr marL="13716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8pPr>
            <a:lvl9pPr marL="1828800" eaLnBrk="0" fontAlgn="base" hangingPunct="0">
              <a:spcBef>
                <a:spcPct val="30000"/>
              </a:spcBef>
              <a:spcAft>
                <a:spcPct val="0"/>
              </a:spcAft>
              <a:defRPr sz="1200">
                <a:solidFill>
                  <a:schemeClr val="tx1"/>
                </a:solidFill>
                <a:latin typeface="Microsoft Sans Serif" panose="020B0604020202020204" pitchFamily="34" charset="0"/>
                <a:ea typeface="ＭＳ Ｐゴシック" panose="020B0600070205080204" pitchFamily="34" charset="-128"/>
              </a:defRPr>
            </a:lvl9pPr>
          </a:lstStyle>
          <a:p>
            <a:pPr algn="ctr"/>
            <a:r>
              <a:rPr lang="en-US" sz="4000" b="1">
                <a:solidFill>
                  <a:srgbClr val="C00000"/>
                </a:solidFill>
              </a:rPr>
              <a:t>Formation of carbamino compounds </a:t>
            </a:r>
          </a:p>
        </p:txBody>
      </p:sp>
    </p:spTree>
    <p:extLst>
      <p:ext uri="{BB962C8B-B14F-4D97-AF65-F5344CB8AC3E}">
        <p14:creationId xmlns:p14="http://schemas.microsoft.com/office/powerpoint/2010/main" val="10000439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2452" y="0"/>
            <a:ext cx="10058400" cy="1450757"/>
          </a:xfrm>
        </p:spPr>
        <p:txBody>
          <a:bodyPr/>
          <a:lstStyle/>
          <a:p>
            <a:r>
              <a:rPr lang="en-US" b="1" dirty="0" smtClean="0">
                <a:solidFill>
                  <a:srgbClr val="FF0000"/>
                </a:solidFill>
              </a:rPr>
              <a:t>Renal Tubular Acidosis (RTA)</a:t>
            </a:r>
            <a:endParaRPr lang="en-US" b="1" dirty="0">
              <a:solidFill>
                <a:srgbClr val="FF0000"/>
              </a:solidFill>
            </a:endParaRPr>
          </a:p>
        </p:txBody>
      </p:sp>
      <p:sp>
        <p:nvSpPr>
          <p:cNvPr id="3" name="Content Placeholder 2"/>
          <p:cNvSpPr>
            <a:spLocks noGrp="1"/>
          </p:cNvSpPr>
          <p:nvPr>
            <p:ph idx="1"/>
          </p:nvPr>
        </p:nvSpPr>
        <p:spPr/>
        <p:txBody>
          <a:bodyPr>
            <a:normAutofit/>
          </a:bodyPr>
          <a:lstStyle/>
          <a:p>
            <a:r>
              <a:rPr lang="en-US" sz="2800" dirty="0"/>
              <a:t>In </a:t>
            </a:r>
            <a:r>
              <a:rPr lang="en-US" sz="2800" dirty="0" smtClean="0"/>
              <a:t>RTA, </a:t>
            </a:r>
            <a:r>
              <a:rPr lang="en-US" sz="2800" dirty="0"/>
              <a:t>the kidneys inappropriately fail to excrete the amount of acid needed to maintain a normal </a:t>
            </a:r>
            <a:r>
              <a:rPr lang="en-US" sz="2800" dirty="0" err="1"/>
              <a:t>pH.</a:t>
            </a:r>
            <a:endParaRPr lang="en-US" sz="2800" dirty="0"/>
          </a:p>
          <a:p>
            <a:r>
              <a:rPr lang="en-US" sz="2800" dirty="0" smtClean="0"/>
              <a:t>The </a:t>
            </a:r>
            <a:r>
              <a:rPr lang="en-US" sz="2800" dirty="0"/>
              <a:t>renal defect could occur at different points of the nephron.</a:t>
            </a:r>
          </a:p>
          <a:p>
            <a:r>
              <a:rPr lang="en-US" sz="2800" dirty="0" smtClean="0"/>
              <a:t>Glomerular </a:t>
            </a:r>
            <a:r>
              <a:rPr lang="en-US" sz="2800" dirty="0"/>
              <a:t>damage </a:t>
            </a:r>
            <a:r>
              <a:rPr lang="en-US" sz="2800" dirty="0">
                <a:sym typeface="Wingdings" panose="05000000000000000000" pitchFamily="2" charset="2"/>
              </a:rPr>
              <a:t> loss of entire nephrons and reduction of the number of tubules available for excretion of </a:t>
            </a:r>
            <a:r>
              <a:rPr lang="en-US" sz="2800" dirty="0"/>
              <a:t>H</a:t>
            </a:r>
            <a:r>
              <a:rPr lang="en-US" sz="2800" baseline="30000" dirty="0"/>
              <a:t>+</a:t>
            </a:r>
            <a:r>
              <a:rPr lang="en-US" sz="2800" dirty="0"/>
              <a:t> and reabsorption of </a:t>
            </a:r>
            <a:r>
              <a:rPr lang="en-US" sz="2800" dirty="0" err="1"/>
              <a:t>bicarb</a:t>
            </a:r>
            <a:r>
              <a:rPr lang="en-US" sz="2800" dirty="0"/>
              <a:t>.</a:t>
            </a:r>
          </a:p>
          <a:p>
            <a:endParaRPr lang="en-US" sz="2800" dirty="0" smtClean="0"/>
          </a:p>
          <a:p>
            <a:endParaRPr lang="en-US" sz="2800" dirty="0"/>
          </a:p>
        </p:txBody>
      </p:sp>
    </p:spTree>
    <p:extLst>
      <p:ext uri="{BB962C8B-B14F-4D97-AF65-F5344CB8AC3E}">
        <p14:creationId xmlns:p14="http://schemas.microsoft.com/office/powerpoint/2010/main" val="40320146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Take-Home Message</a:t>
            </a:r>
            <a:endParaRPr lang="en-US" b="1" dirty="0">
              <a:solidFill>
                <a:srgbClr val="C00000"/>
              </a:solidFill>
            </a:endParaRPr>
          </a:p>
        </p:txBody>
      </p:sp>
      <p:sp>
        <p:nvSpPr>
          <p:cNvPr id="3" name="Content Placeholder 2"/>
          <p:cNvSpPr>
            <a:spLocks noGrp="1"/>
          </p:cNvSpPr>
          <p:nvPr>
            <p:ph idx="1"/>
          </p:nvPr>
        </p:nvSpPr>
        <p:spPr>
          <a:xfrm>
            <a:off x="376518" y="1845734"/>
            <a:ext cx="10779162" cy="4434042"/>
          </a:xfrm>
        </p:spPr>
        <p:txBody>
          <a:bodyPr>
            <a:noAutofit/>
          </a:bodyPr>
          <a:lstStyle/>
          <a:p>
            <a:r>
              <a:rPr lang="en-US" sz="2800" dirty="0" smtClean="0"/>
              <a:t>Arterial blood </a:t>
            </a:r>
            <a:r>
              <a:rPr lang="en-US" sz="2800" b="1" dirty="0" smtClean="0">
                <a:solidFill>
                  <a:srgbClr val="C00000"/>
                </a:solidFill>
              </a:rPr>
              <a:t>s</a:t>
            </a:r>
            <a:r>
              <a:rPr lang="en-US" sz="2800" b="1" dirty="0">
                <a:solidFill>
                  <a:srgbClr val="C00000"/>
                </a:solidFill>
              </a:rPr>
              <a:t>pecime</a:t>
            </a:r>
            <a:r>
              <a:rPr lang="en-US" sz="2800" b="1" dirty="0" smtClean="0">
                <a:solidFill>
                  <a:srgbClr val="C00000"/>
                </a:solidFill>
              </a:rPr>
              <a:t>n</a:t>
            </a:r>
            <a:r>
              <a:rPr lang="en-US" sz="2800" dirty="0" smtClean="0"/>
              <a:t> is needed for acid-base state assessment blood gas analysis. This specimen needs to be carried on ice, and to be </a:t>
            </a:r>
            <a:r>
              <a:rPr lang="en-US" sz="2800" dirty="0" err="1" smtClean="0"/>
              <a:t>analysed</a:t>
            </a:r>
            <a:r>
              <a:rPr lang="en-US" sz="2800" dirty="0" smtClean="0"/>
              <a:t> soon after collection</a:t>
            </a:r>
          </a:p>
          <a:p>
            <a:r>
              <a:rPr lang="en-US" sz="2800" b="1" dirty="0">
                <a:solidFill>
                  <a:srgbClr val="C00000"/>
                </a:solidFill>
              </a:rPr>
              <a:t>Respiratory</a:t>
            </a:r>
            <a:r>
              <a:rPr lang="en-US" sz="2800" dirty="0" smtClean="0"/>
              <a:t> </a:t>
            </a:r>
            <a:r>
              <a:rPr lang="en-US" sz="2800" b="1" dirty="0" smtClean="0">
                <a:solidFill>
                  <a:srgbClr val="C00000"/>
                </a:solidFill>
              </a:rPr>
              <a:t>acidosis</a:t>
            </a:r>
            <a:r>
              <a:rPr lang="en-US" sz="2800" dirty="0" smtClean="0">
                <a:solidFill>
                  <a:srgbClr val="C00000"/>
                </a:solidFill>
              </a:rPr>
              <a:t> </a:t>
            </a:r>
            <a:r>
              <a:rPr lang="en-US" sz="2800" dirty="0" smtClean="0"/>
              <a:t>is common in chronic obstructive airways disease. Both the pCO2 and the HCO3- are raised, while the pH is low due to high [H+]. Compensatory renal HCO3- retention tends to return [H+] towards normal, but it takes few days to be maximum.</a:t>
            </a:r>
          </a:p>
          <a:p>
            <a:r>
              <a:rPr lang="en-US" sz="2800" b="1" dirty="0">
                <a:solidFill>
                  <a:srgbClr val="C00000"/>
                </a:solidFill>
              </a:rPr>
              <a:t>Respiratory alkalosis </a:t>
            </a:r>
            <a:r>
              <a:rPr lang="en-US" sz="2800" dirty="0" smtClean="0"/>
              <a:t>is usually transient and due to </a:t>
            </a:r>
            <a:r>
              <a:rPr lang="en-US" sz="2800" dirty="0" err="1" smtClean="0"/>
              <a:t>overbreathing</a:t>
            </a:r>
            <a:r>
              <a:rPr lang="en-US" sz="2800" dirty="0" smtClean="0"/>
              <a:t>, or occasionally artificial ventilation. </a:t>
            </a:r>
            <a:r>
              <a:rPr lang="en-US" sz="2800" dirty="0"/>
              <a:t>Both the pCO2 and the HCO3- are </a:t>
            </a:r>
            <a:r>
              <a:rPr lang="en-US" sz="2800" dirty="0" smtClean="0"/>
              <a:t>reduced, </a:t>
            </a:r>
            <a:r>
              <a:rPr lang="en-US" sz="2800" dirty="0"/>
              <a:t>while the pH is </a:t>
            </a:r>
            <a:r>
              <a:rPr lang="en-US" sz="2800" dirty="0" smtClean="0"/>
              <a:t>high due </a:t>
            </a:r>
            <a:r>
              <a:rPr lang="en-US" sz="2800" dirty="0"/>
              <a:t>to </a:t>
            </a:r>
            <a:r>
              <a:rPr lang="en-US" sz="2800" dirty="0" smtClean="0"/>
              <a:t>low [H</a:t>
            </a:r>
            <a:r>
              <a:rPr lang="en-US" sz="2800" dirty="0"/>
              <a:t>+]. </a:t>
            </a:r>
            <a:endParaRPr lang="en-US" sz="2800" dirty="0" smtClean="0"/>
          </a:p>
        </p:txBody>
      </p:sp>
    </p:spTree>
    <p:extLst>
      <p:ext uri="{BB962C8B-B14F-4D97-AF65-F5344CB8AC3E}">
        <p14:creationId xmlns:p14="http://schemas.microsoft.com/office/powerpoint/2010/main" val="2927637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Take-Home Message</a:t>
            </a:r>
            <a:endParaRPr lang="en-US" b="1" dirty="0">
              <a:solidFill>
                <a:srgbClr val="C00000"/>
              </a:solidFill>
            </a:endParaRPr>
          </a:p>
        </p:txBody>
      </p:sp>
      <p:sp>
        <p:nvSpPr>
          <p:cNvPr id="3" name="Content Placeholder 2"/>
          <p:cNvSpPr>
            <a:spLocks noGrp="1"/>
          </p:cNvSpPr>
          <p:nvPr>
            <p:ph idx="1"/>
          </p:nvPr>
        </p:nvSpPr>
        <p:spPr>
          <a:xfrm>
            <a:off x="373381" y="1737360"/>
            <a:ext cx="10666654" cy="4771016"/>
          </a:xfrm>
        </p:spPr>
        <p:txBody>
          <a:bodyPr>
            <a:noAutofit/>
          </a:bodyPr>
          <a:lstStyle/>
          <a:p>
            <a:r>
              <a:rPr lang="en-US" sz="2800" b="1" dirty="0">
                <a:solidFill>
                  <a:srgbClr val="C00000"/>
                </a:solidFill>
              </a:rPr>
              <a:t>Metabolic acidosis </a:t>
            </a:r>
            <a:r>
              <a:rPr lang="en-US" sz="2800" dirty="0" smtClean="0"/>
              <a:t>is due to acid overproduction (e.g. DKA), failure to excrete acid (e.g. renal disease), or loss of base (in this case there is increase </a:t>
            </a:r>
            <a:r>
              <a:rPr lang="en-US" sz="2800" dirty="0" err="1" smtClean="0"/>
              <a:t>Cl</a:t>
            </a:r>
            <a:r>
              <a:rPr lang="en-US" sz="2800" dirty="0" smtClean="0"/>
              <a:t>- together with the decrease HCO3- in blood).pH is low (due to high [H+]), and HCO3- is low, and there is often a compensatory reduction of in pCO2 due to </a:t>
            </a:r>
            <a:r>
              <a:rPr lang="en-US" sz="2800" dirty="0" err="1" smtClean="0"/>
              <a:t>overbreathing</a:t>
            </a:r>
            <a:r>
              <a:rPr lang="en-US" sz="2800" dirty="0" smtClean="0"/>
              <a:t> (</a:t>
            </a:r>
            <a:r>
              <a:rPr lang="en-US" sz="2800" dirty="0" err="1" smtClean="0"/>
              <a:t>Resp</a:t>
            </a:r>
            <a:r>
              <a:rPr lang="en-US" sz="2800" dirty="0" smtClean="0"/>
              <a:t> compensation starts quickly and it take 12 hours to maximize).</a:t>
            </a:r>
          </a:p>
          <a:p>
            <a:r>
              <a:rPr lang="en-US" sz="2800" b="1" dirty="0" smtClean="0">
                <a:solidFill>
                  <a:srgbClr val="C00000"/>
                </a:solidFill>
              </a:rPr>
              <a:t>Metabolic alkalosis: </a:t>
            </a:r>
            <a:r>
              <a:rPr lang="en-US" sz="2800" dirty="0" smtClean="0"/>
              <a:t>is most often due to loss of gastric acid (e.g. pyloric stenosis and frequent vomiting). The pH is high (due to low [H+]), and the HCO3- is raised.</a:t>
            </a:r>
          </a:p>
          <a:p>
            <a:r>
              <a:rPr lang="en-US" sz="2800" b="1" dirty="0">
                <a:solidFill>
                  <a:srgbClr val="C00000"/>
                </a:solidFill>
              </a:rPr>
              <a:t>Respiratory insufficiency </a:t>
            </a:r>
            <a:r>
              <a:rPr lang="en-US" sz="2800" dirty="0" smtClean="0"/>
              <a:t>is said to be present when pO2 is &lt; 8 </a:t>
            </a:r>
            <a:r>
              <a:rPr lang="en-US" sz="2800" dirty="0" err="1" smtClean="0"/>
              <a:t>kPa</a:t>
            </a:r>
            <a:r>
              <a:rPr lang="en-US" sz="2800" dirty="0" smtClean="0"/>
              <a:t>. In Type I, the pCO2 is normal or low, whereas in type II it is raised.</a:t>
            </a:r>
            <a:endParaRPr lang="en-US" sz="2800" dirty="0"/>
          </a:p>
        </p:txBody>
      </p:sp>
    </p:spTree>
    <p:extLst>
      <p:ext uri="{BB962C8B-B14F-4D97-AF65-F5344CB8AC3E}">
        <p14:creationId xmlns:p14="http://schemas.microsoft.com/office/powerpoint/2010/main" val="295086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Renal tubular acidosis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89447697"/>
              </p:ext>
            </p:extLst>
          </p:nvPr>
        </p:nvGraphicFramePr>
        <p:xfrm>
          <a:off x="503838" y="2389961"/>
          <a:ext cx="10981913" cy="2072640"/>
        </p:xfrm>
        <a:graphic>
          <a:graphicData uri="http://schemas.openxmlformats.org/drawingml/2006/table">
            <a:tbl>
              <a:tblPr firstRow="1" bandRow="1">
                <a:tableStyleId>{5C22544A-7EE6-4342-B048-85BDC9FD1C3A}</a:tableStyleId>
              </a:tblPr>
              <a:tblGrid>
                <a:gridCol w="1009089"/>
                <a:gridCol w="2577603"/>
                <a:gridCol w="7395221"/>
              </a:tblGrid>
              <a:tr h="127318">
                <a:tc>
                  <a:txBody>
                    <a:bodyPr/>
                    <a:lstStyle/>
                    <a:p>
                      <a:r>
                        <a:rPr lang="en-US" sz="2800" dirty="0" smtClean="0"/>
                        <a:t>Type</a:t>
                      </a:r>
                      <a:endParaRPr lang="en-US" sz="2800" dirty="0"/>
                    </a:p>
                  </a:txBody>
                  <a:tcPr marL="112432" marR="112432"/>
                </a:tc>
                <a:tc>
                  <a:txBody>
                    <a:bodyPr/>
                    <a:lstStyle/>
                    <a:p>
                      <a:r>
                        <a:rPr lang="en-US" sz="2800" dirty="0" smtClean="0"/>
                        <a:t>Site of defect</a:t>
                      </a:r>
                      <a:endParaRPr lang="en-US" sz="2800" dirty="0"/>
                    </a:p>
                  </a:txBody>
                  <a:tcPr marL="112432" marR="112432"/>
                </a:tc>
                <a:tc>
                  <a:txBody>
                    <a:bodyPr/>
                    <a:lstStyle/>
                    <a:p>
                      <a:r>
                        <a:rPr lang="en-US" sz="2800" dirty="0" smtClean="0"/>
                        <a:t>Associated</a:t>
                      </a:r>
                      <a:r>
                        <a:rPr lang="en-US" sz="2800" baseline="0" dirty="0" smtClean="0"/>
                        <a:t> features</a:t>
                      </a:r>
                      <a:endParaRPr lang="en-US" sz="2800" dirty="0"/>
                    </a:p>
                  </a:txBody>
                  <a:tcPr marL="112432" marR="112432"/>
                </a:tc>
              </a:tr>
              <a:tr h="370840">
                <a:tc>
                  <a:txBody>
                    <a:bodyPr/>
                    <a:lstStyle/>
                    <a:p>
                      <a:r>
                        <a:rPr lang="en-US" sz="2800" dirty="0" smtClean="0"/>
                        <a:t>I</a:t>
                      </a:r>
                      <a:endParaRPr lang="en-US" sz="2800" dirty="0"/>
                    </a:p>
                  </a:txBody>
                  <a:tcPr marL="112432" marR="112432"/>
                </a:tc>
                <a:tc>
                  <a:txBody>
                    <a:bodyPr/>
                    <a:lstStyle/>
                    <a:p>
                      <a:r>
                        <a:rPr lang="en-US" sz="2800" dirty="0" smtClean="0"/>
                        <a:t>Distal tubule</a:t>
                      </a:r>
                      <a:endParaRPr lang="en-US" sz="2800" dirty="0"/>
                    </a:p>
                  </a:txBody>
                  <a:tcPr marL="112432" marR="112432"/>
                </a:tc>
                <a:tc>
                  <a:txBody>
                    <a:bodyPr/>
                    <a:lstStyle/>
                    <a:p>
                      <a:r>
                        <a:rPr lang="en-US" sz="2800" dirty="0" smtClean="0"/>
                        <a:t>Kidney stones,</a:t>
                      </a:r>
                      <a:r>
                        <a:rPr lang="en-US" sz="2800" baseline="0" dirty="0" smtClean="0"/>
                        <a:t> low K</a:t>
                      </a:r>
                      <a:r>
                        <a:rPr lang="en-US" sz="2800" baseline="30000" dirty="0" smtClean="0"/>
                        <a:t>+</a:t>
                      </a:r>
                      <a:endParaRPr lang="en-US" sz="2800" baseline="30000" dirty="0"/>
                    </a:p>
                  </a:txBody>
                  <a:tcPr marL="112432" marR="112432"/>
                </a:tc>
              </a:tr>
              <a:tr h="370840">
                <a:tc>
                  <a:txBody>
                    <a:bodyPr/>
                    <a:lstStyle/>
                    <a:p>
                      <a:r>
                        <a:rPr lang="en-US" sz="2800" dirty="0" smtClean="0"/>
                        <a:t>II</a:t>
                      </a:r>
                      <a:endParaRPr lang="en-US" sz="2800" dirty="0"/>
                    </a:p>
                  </a:txBody>
                  <a:tcPr marL="112432" marR="112432"/>
                </a:tc>
                <a:tc>
                  <a:txBody>
                    <a:bodyPr/>
                    <a:lstStyle/>
                    <a:p>
                      <a:r>
                        <a:rPr lang="en-US" sz="2800" dirty="0" smtClean="0"/>
                        <a:t>Proximal tubule</a:t>
                      </a:r>
                      <a:endParaRPr lang="en-US" sz="2800" dirty="0"/>
                    </a:p>
                  </a:txBody>
                  <a:tcPr marL="112432" marR="112432"/>
                </a:tc>
                <a:tc>
                  <a:txBody>
                    <a:bodyPr/>
                    <a:lstStyle/>
                    <a:p>
                      <a:r>
                        <a:rPr lang="en-US" sz="2800" dirty="0" smtClean="0"/>
                        <a:t>Defective reabsorption of many other substances</a:t>
                      </a:r>
                      <a:endParaRPr lang="en-US" sz="2800" dirty="0"/>
                    </a:p>
                  </a:txBody>
                  <a:tcPr marL="112432" marR="112432"/>
                </a:tc>
              </a:tr>
              <a:tr h="370840">
                <a:tc>
                  <a:txBody>
                    <a:bodyPr/>
                    <a:lstStyle/>
                    <a:p>
                      <a:r>
                        <a:rPr lang="en-US" sz="2800" dirty="0" smtClean="0"/>
                        <a:t>IV</a:t>
                      </a:r>
                      <a:endParaRPr lang="en-US" sz="2800" dirty="0"/>
                    </a:p>
                  </a:txBody>
                  <a:tcPr marL="112432" marR="112432"/>
                </a:tc>
                <a:tc>
                  <a:txBody>
                    <a:bodyPr/>
                    <a:lstStyle/>
                    <a:p>
                      <a:r>
                        <a:rPr lang="en-US" sz="2800" dirty="0" smtClean="0"/>
                        <a:t>Distal tubule</a:t>
                      </a:r>
                      <a:endParaRPr lang="en-US" sz="2800" dirty="0"/>
                    </a:p>
                  </a:txBody>
                  <a:tcPr marL="112432" marR="11243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dirty="0" smtClean="0"/>
                        <a:t>Aldosterone</a:t>
                      </a:r>
                      <a:r>
                        <a:rPr lang="en-US" sz="2800" baseline="0" dirty="0" smtClean="0"/>
                        <a:t> deficiency or resistance, high K</a:t>
                      </a:r>
                      <a:r>
                        <a:rPr lang="en-US" sz="2800" baseline="30000" dirty="0" smtClean="0"/>
                        <a:t>+</a:t>
                      </a:r>
                    </a:p>
                  </a:txBody>
                  <a:tcPr marL="112432" marR="112432"/>
                </a:tc>
              </a:tr>
            </a:tbl>
          </a:graphicData>
        </a:graphic>
      </p:graphicFrame>
      <p:sp>
        <p:nvSpPr>
          <p:cNvPr id="16" name="Content Placeholder 2"/>
          <p:cNvSpPr txBox="1">
            <a:spLocks/>
          </p:cNvSpPr>
          <p:nvPr/>
        </p:nvSpPr>
        <p:spPr>
          <a:xfrm>
            <a:off x="479442" y="4992129"/>
            <a:ext cx="10611983" cy="1198240"/>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en-US" sz="2800" b="1" dirty="0" err="1" smtClean="0"/>
              <a:t>Hyperchloremic</a:t>
            </a:r>
            <a:r>
              <a:rPr lang="en-US" sz="2800" b="1" dirty="0" smtClean="0"/>
              <a:t> acidosis with hyperkalemia, similar to type IV RTA is seen in the majority of patients with mild to moderate chronic renal failure, even if due to glomerular disease. </a:t>
            </a:r>
          </a:p>
          <a:p>
            <a:endParaRPr lang="en-US" sz="2800" b="1" dirty="0"/>
          </a:p>
        </p:txBody>
      </p:sp>
      <p:cxnSp>
        <p:nvCxnSpPr>
          <p:cNvPr id="6" name="Curved Connector 5"/>
          <p:cNvCxnSpPr/>
          <p:nvPr/>
        </p:nvCxnSpPr>
        <p:spPr>
          <a:xfrm rot="16200000" flipH="1">
            <a:off x="481914" y="4559643"/>
            <a:ext cx="568410" cy="296562"/>
          </a:xfrm>
          <a:prstGeom prst="curvedConnector3">
            <a:avLst/>
          </a:prstGeom>
          <a:ln w="571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56650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ALKALOSIS</a:t>
            </a:r>
            <a:endParaRPr lang="en-US" b="1" dirty="0">
              <a:solidFill>
                <a:srgbClr val="FF0000"/>
              </a:solidFill>
            </a:endParaRPr>
          </a:p>
        </p:txBody>
      </p:sp>
      <p:sp>
        <p:nvSpPr>
          <p:cNvPr id="3" name="Content Placeholder 2"/>
          <p:cNvSpPr>
            <a:spLocks noGrp="1"/>
          </p:cNvSpPr>
          <p:nvPr>
            <p:ph idx="1"/>
          </p:nvPr>
        </p:nvSpPr>
        <p:spPr/>
        <p:txBody>
          <a:bodyPr>
            <a:normAutofit/>
          </a:bodyPr>
          <a:lstStyle/>
          <a:p>
            <a:r>
              <a:rPr lang="en-US" sz="2400" dirty="0" smtClean="0"/>
              <a:t>Causes: </a:t>
            </a:r>
          </a:p>
          <a:p>
            <a:pPr marL="457200" indent="-457200">
              <a:buFont typeface="+mj-lt"/>
              <a:buAutoNum type="arabicPeriod"/>
            </a:pPr>
            <a:r>
              <a:rPr lang="en-US" sz="2400" dirty="0" smtClean="0"/>
              <a:t>increased excretion of acid: the most common mechanism</a:t>
            </a:r>
          </a:p>
          <a:p>
            <a:pPr marL="457200" indent="-457200">
              <a:buFont typeface="+mj-lt"/>
              <a:buAutoNum type="arabicPeriod"/>
            </a:pPr>
            <a:r>
              <a:rPr lang="en-US" sz="2400" dirty="0" smtClean="0"/>
              <a:t>decreased excretion of base: a common contributor to alkalosis, but rarely </a:t>
            </a:r>
            <a:r>
              <a:rPr lang="en-US" sz="2400" dirty="0"/>
              <a:t>the only cause. </a:t>
            </a:r>
            <a:r>
              <a:rPr lang="en-US" sz="2400" dirty="0" smtClean="0"/>
              <a:t> Also called</a:t>
            </a:r>
            <a:r>
              <a:rPr lang="en-US" sz="2400" dirty="0"/>
              <a:t>: “Contraction alkalosis” or “ Chloride-responsive alkalosis”</a:t>
            </a:r>
          </a:p>
          <a:p>
            <a:pPr marL="457200" indent="-457200">
              <a:buFont typeface="+mj-lt"/>
              <a:buAutoNum type="arabicPeriod"/>
            </a:pPr>
            <a:r>
              <a:rPr lang="en-US" sz="2400" dirty="0" smtClean="0"/>
              <a:t>increase addition of alkali: the body does not naturally manufacture base as a metabolic end product, all cases are due to alkali administration i.e. exogenous alkali</a:t>
            </a:r>
            <a:endParaRPr lang="en-US" sz="2400" dirty="0"/>
          </a:p>
        </p:txBody>
      </p:sp>
    </p:spTree>
    <p:extLst>
      <p:ext uri="{BB962C8B-B14F-4D97-AF65-F5344CB8AC3E}">
        <p14:creationId xmlns:p14="http://schemas.microsoft.com/office/powerpoint/2010/main" val="570197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1978" y="286603"/>
            <a:ext cx="10463702" cy="1450757"/>
          </a:xfrm>
        </p:spPr>
        <p:txBody>
          <a:bodyPr/>
          <a:lstStyle/>
          <a:p>
            <a:r>
              <a:rPr lang="en-US" b="1" dirty="0" smtClean="0">
                <a:solidFill>
                  <a:srgbClr val="FF0000"/>
                </a:solidFill>
              </a:rPr>
              <a:t>Alkalosis due to increased excretion of acid</a:t>
            </a:r>
            <a:endParaRPr lang="en-US" b="1" dirty="0">
              <a:solidFill>
                <a:srgbClr val="FF0000"/>
              </a:solidFill>
            </a:endParaRPr>
          </a:p>
        </p:txBody>
      </p:sp>
      <p:sp>
        <p:nvSpPr>
          <p:cNvPr id="3" name="Content Placeholder 2"/>
          <p:cNvSpPr>
            <a:spLocks noGrp="1"/>
          </p:cNvSpPr>
          <p:nvPr>
            <p:ph idx="1"/>
          </p:nvPr>
        </p:nvSpPr>
        <p:spPr/>
        <p:txBody>
          <a:bodyPr>
            <a:normAutofit/>
          </a:bodyPr>
          <a:lstStyle/>
          <a:p>
            <a:pPr marL="91440" lvl="1" indent="-91440">
              <a:spcBef>
                <a:spcPts val="1200"/>
              </a:spcBef>
              <a:spcAft>
                <a:spcPts val="200"/>
              </a:spcAft>
              <a:buSzPct val="100000"/>
              <a:buFont typeface="Wingdings" panose="05000000000000000000" pitchFamily="2" charset="2"/>
              <a:buChar char="Ø"/>
            </a:pPr>
            <a:r>
              <a:rPr lang="en-US" sz="3200" dirty="0" smtClean="0"/>
              <a:t>Places of losing acids from the body:</a:t>
            </a:r>
          </a:p>
          <a:p>
            <a:pPr marL="1439863" lvl="2" indent="-90488">
              <a:lnSpc>
                <a:spcPct val="100000"/>
              </a:lnSpc>
              <a:spcBef>
                <a:spcPts val="0"/>
              </a:spcBef>
              <a:spcAft>
                <a:spcPts val="200"/>
              </a:spcAft>
              <a:buSzPct val="100000"/>
              <a:buFont typeface="Wingdings" panose="05000000000000000000" pitchFamily="2" charset="2"/>
              <a:buChar char="Ø"/>
              <a:tabLst>
                <a:tab pos="868363" algn="l"/>
              </a:tabLst>
            </a:pPr>
            <a:r>
              <a:rPr lang="en-US" sz="2800" dirty="0" smtClean="0"/>
              <a:t>Stomach</a:t>
            </a:r>
          </a:p>
          <a:p>
            <a:pPr marL="1439863" lvl="2" indent="-90488">
              <a:lnSpc>
                <a:spcPct val="100000"/>
              </a:lnSpc>
              <a:spcBef>
                <a:spcPts val="0"/>
              </a:spcBef>
              <a:spcAft>
                <a:spcPts val="200"/>
              </a:spcAft>
              <a:buSzPct val="100000"/>
              <a:buFont typeface="Wingdings" panose="05000000000000000000" pitchFamily="2" charset="2"/>
              <a:buChar char="Ø"/>
              <a:tabLst>
                <a:tab pos="868363" algn="l"/>
              </a:tabLst>
            </a:pPr>
            <a:r>
              <a:rPr lang="en-US" sz="2800" dirty="0" smtClean="0"/>
              <a:t>Lung</a:t>
            </a:r>
          </a:p>
          <a:p>
            <a:pPr marL="1439863" lvl="2" indent="-90488">
              <a:lnSpc>
                <a:spcPct val="100000"/>
              </a:lnSpc>
              <a:spcBef>
                <a:spcPts val="0"/>
              </a:spcBef>
              <a:spcAft>
                <a:spcPts val="200"/>
              </a:spcAft>
              <a:buSzPct val="100000"/>
              <a:buFont typeface="Wingdings" panose="05000000000000000000" pitchFamily="2" charset="2"/>
              <a:buChar char="Ø"/>
              <a:tabLst>
                <a:tab pos="868363" algn="l"/>
              </a:tabLst>
            </a:pPr>
            <a:r>
              <a:rPr lang="en-US" sz="2800" dirty="0" smtClean="0"/>
              <a:t>Kidney</a:t>
            </a:r>
          </a:p>
          <a:p>
            <a:pPr marL="274320" lvl="2" indent="-91440">
              <a:spcBef>
                <a:spcPts val="1200"/>
              </a:spcBef>
              <a:spcAft>
                <a:spcPts val="200"/>
              </a:spcAft>
              <a:buSzPct val="100000"/>
              <a:buFont typeface="Wingdings" panose="05000000000000000000" pitchFamily="2" charset="2"/>
              <a:buChar char="Ø"/>
            </a:pPr>
            <a:r>
              <a:rPr lang="en-US" sz="2800" dirty="0" smtClean="0"/>
              <a:t>There </a:t>
            </a:r>
            <a:r>
              <a:rPr lang="en-US" sz="2800" dirty="0"/>
              <a:t>is no common lab or clinical feature to this group of </a:t>
            </a:r>
            <a:r>
              <a:rPr lang="en-US" sz="2800" dirty="0" smtClean="0"/>
              <a:t>disorders (because acids secreted in each location differs)</a:t>
            </a:r>
            <a:endParaRPr lang="en-US" sz="2800" dirty="0"/>
          </a:p>
        </p:txBody>
      </p:sp>
    </p:spTree>
    <p:extLst>
      <p:ext uri="{BB962C8B-B14F-4D97-AF65-F5344CB8AC3E}">
        <p14:creationId xmlns:p14="http://schemas.microsoft.com/office/powerpoint/2010/main" val="16036980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1978" y="286603"/>
            <a:ext cx="10463702" cy="1450757"/>
          </a:xfrm>
        </p:spPr>
        <p:txBody>
          <a:bodyPr/>
          <a:lstStyle/>
          <a:p>
            <a:r>
              <a:rPr lang="en-US" b="1" dirty="0" smtClean="0">
                <a:solidFill>
                  <a:srgbClr val="FF0000"/>
                </a:solidFill>
              </a:rPr>
              <a:t>Alkalosis due to increased excretion of acid from stomach</a:t>
            </a:r>
            <a:endParaRPr lang="en-US" b="1" dirty="0">
              <a:solidFill>
                <a:srgbClr val="FF0000"/>
              </a:solidFill>
            </a:endParaRPr>
          </a:p>
        </p:txBody>
      </p:sp>
      <p:sp>
        <p:nvSpPr>
          <p:cNvPr id="3" name="Content Placeholder 2"/>
          <p:cNvSpPr>
            <a:spLocks noGrp="1"/>
          </p:cNvSpPr>
          <p:nvPr>
            <p:ph idx="1"/>
          </p:nvPr>
        </p:nvSpPr>
        <p:spPr>
          <a:xfrm>
            <a:off x="502920" y="1845734"/>
            <a:ext cx="11689080" cy="1171786"/>
          </a:xfrm>
        </p:spPr>
        <p:txBody>
          <a:bodyPr>
            <a:noAutofit/>
          </a:bodyPr>
          <a:lstStyle/>
          <a:p>
            <a:pPr marL="91440" lvl="1" indent="-91440">
              <a:spcBef>
                <a:spcPts val="1200"/>
              </a:spcBef>
              <a:spcAft>
                <a:spcPts val="200"/>
              </a:spcAft>
              <a:buSzPct val="100000"/>
              <a:buFont typeface="Wingdings" panose="05000000000000000000" pitchFamily="2" charset="2"/>
              <a:buChar char="Ø"/>
            </a:pPr>
            <a:r>
              <a:rPr lang="en-US" sz="2400" dirty="0" smtClean="0"/>
              <a:t>The single most common cause of alkalosis is</a:t>
            </a:r>
            <a:r>
              <a:rPr lang="en-US" sz="2400" b="1" i="1" u="sng" dirty="0" smtClean="0">
                <a:solidFill>
                  <a:srgbClr val="FF0000"/>
                </a:solidFill>
              </a:rPr>
              <a:t>: excessive loss of </a:t>
            </a:r>
            <a:r>
              <a:rPr lang="en-US" sz="2400" b="1" i="1" u="sng" dirty="0" err="1" smtClean="0">
                <a:solidFill>
                  <a:srgbClr val="FF0000"/>
                </a:solidFill>
              </a:rPr>
              <a:t>HCl</a:t>
            </a:r>
            <a:r>
              <a:rPr lang="en-US" sz="2400" b="1" i="1" u="sng" dirty="0" smtClean="0">
                <a:solidFill>
                  <a:srgbClr val="FF0000"/>
                </a:solidFill>
              </a:rPr>
              <a:t> </a:t>
            </a:r>
            <a:r>
              <a:rPr lang="en-US" sz="2400" dirty="0" smtClean="0"/>
              <a:t>(prolonged vomiting or nasogastric suction).</a:t>
            </a:r>
          </a:p>
          <a:p>
            <a:pPr marL="91440" lvl="1" indent="-91440">
              <a:spcBef>
                <a:spcPts val="1200"/>
              </a:spcBef>
              <a:spcAft>
                <a:spcPts val="200"/>
              </a:spcAft>
              <a:buSzPct val="100000"/>
              <a:buFont typeface="Wingdings" panose="05000000000000000000" pitchFamily="2" charset="2"/>
              <a:buChar char="Ø"/>
            </a:pPr>
            <a:r>
              <a:rPr lang="en-US" sz="2800" b="1" i="1" u="sng" dirty="0" smtClean="0"/>
              <a:t>Diagnosis:</a:t>
            </a:r>
          </a:p>
        </p:txBody>
      </p:sp>
      <p:sp>
        <p:nvSpPr>
          <p:cNvPr id="4" name="Rectangle 3"/>
          <p:cNvSpPr/>
          <p:nvPr/>
        </p:nvSpPr>
        <p:spPr>
          <a:xfrm>
            <a:off x="502920" y="3017519"/>
            <a:ext cx="2641236" cy="461665"/>
          </a:xfrm>
          <a:prstGeom prst="rect">
            <a:avLst/>
          </a:prstGeom>
        </p:spPr>
        <p:txBody>
          <a:bodyPr wrap="none">
            <a:spAutoFit/>
          </a:bodyPr>
          <a:lstStyle/>
          <a:p>
            <a:pPr marL="640080" lvl="2" indent="-457200">
              <a:spcBef>
                <a:spcPts val="1200"/>
              </a:spcBef>
              <a:spcAft>
                <a:spcPts val="200"/>
              </a:spcAft>
              <a:buSzPct val="100000"/>
              <a:buFont typeface="+mj-lt"/>
              <a:buAutoNum type="arabicPeriod"/>
            </a:pPr>
            <a:r>
              <a:rPr lang="en-US" sz="2400" dirty="0"/>
              <a:t>Clinical history</a:t>
            </a:r>
          </a:p>
        </p:txBody>
      </p:sp>
      <p:sp>
        <p:nvSpPr>
          <p:cNvPr id="5" name="Rectangle 4"/>
          <p:cNvSpPr/>
          <p:nvPr/>
        </p:nvSpPr>
        <p:spPr>
          <a:xfrm>
            <a:off x="4918710" y="3017520"/>
            <a:ext cx="2857500" cy="461665"/>
          </a:xfrm>
          <a:prstGeom prst="rect">
            <a:avLst/>
          </a:prstGeom>
        </p:spPr>
        <p:txBody>
          <a:bodyPr wrap="square">
            <a:spAutoFit/>
          </a:bodyPr>
          <a:lstStyle/>
          <a:p>
            <a:pPr marL="640080" lvl="2" indent="-457200" algn="ctr">
              <a:spcBef>
                <a:spcPts val="1200"/>
              </a:spcBef>
              <a:spcAft>
                <a:spcPts val="200"/>
              </a:spcAft>
              <a:buSzPct val="100000"/>
              <a:buFont typeface="+mj-lt"/>
              <a:buAutoNum type="arabicPeriod" startAt="2"/>
            </a:pPr>
            <a:r>
              <a:rPr lang="en-US" sz="2400" dirty="0"/>
              <a:t>Lab tests: </a:t>
            </a:r>
          </a:p>
        </p:txBody>
      </p:sp>
      <p:sp>
        <p:nvSpPr>
          <p:cNvPr id="6" name="Rectangle 5"/>
          <p:cNvSpPr/>
          <p:nvPr/>
        </p:nvSpPr>
        <p:spPr>
          <a:xfrm>
            <a:off x="1517650" y="3587559"/>
            <a:ext cx="4829810" cy="2015936"/>
          </a:xfrm>
          <a:prstGeom prst="rect">
            <a:avLst/>
          </a:prstGeom>
        </p:spPr>
        <p:txBody>
          <a:bodyPr wrap="square">
            <a:spAutoFit/>
          </a:bodyPr>
          <a:lstStyle/>
          <a:p>
            <a:pPr marL="1143000" lvl="2" indent="-90488">
              <a:spcBef>
                <a:spcPts val="1200"/>
              </a:spcBef>
              <a:spcAft>
                <a:spcPts val="200"/>
              </a:spcAft>
              <a:buSzPct val="100000"/>
              <a:buFont typeface="Wingdings" panose="05000000000000000000" pitchFamily="2" charset="2"/>
              <a:buChar char="Ø"/>
            </a:pPr>
            <a:r>
              <a:rPr lang="en-US" sz="2400" b="1" dirty="0">
                <a:solidFill>
                  <a:srgbClr val="FF0000"/>
                </a:solidFill>
              </a:rPr>
              <a:t>Serum electrolytes</a:t>
            </a:r>
            <a:r>
              <a:rPr lang="en-US" sz="2400" dirty="0"/>
              <a:t>: </a:t>
            </a:r>
          </a:p>
          <a:p>
            <a:pPr marL="2171700" lvl="3" indent="-90488">
              <a:spcBef>
                <a:spcPts val="0"/>
              </a:spcBef>
              <a:spcAft>
                <a:spcPts val="200"/>
              </a:spcAft>
              <a:buSzPct val="100000"/>
              <a:buFont typeface="Wingdings" panose="05000000000000000000" pitchFamily="2" charset="2"/>
              <a:buChar char="Ø"/>
            </a:pPr>
            <a:r>
              <a:rPr lang="en-US" sz="2400" dirty="0"/>
              <a:t>↑HCO3-</a:t>
            </a:r>
          </a:p>
          <a:p>
            <a:pPr marL="2171700" lvl="3" indent="-90488">
              <a:spcBef>
                <a:spcPts val="0"/>
              </a:spcBef>
              <a:spcAft>
                <a:spcPts val="200"/>
              </a:spcAft>
              <a:buSzPct val="100000"/>
              <a:buFont typeface="Wingdings" panose="05000000000000000000" pitchFamily="2" charset="2"/>
              <a:buChar char="Ø"/>
            </a:pPr>
            <a:r>
              <a:rPr lang="en-US" sz="2400" dirty="0"/>
              <a:t>↓</a:t>
            </a:r>
            <a:r>
              <a:rPr lang="en-US" sz="2400" dirty="0" err="1"/>
              <a:t>Cl</a:t>
            </a:r>
            <a:r>
              <a:rPr lang="en-US" sz="2400" dirty="0"/>
              <a:t>-</a:t>
            </a:r>
          </a:p>
          <a:p>
            <a:pPr marL="2171700" lvl="3" indent="-90488">
              <a:spcBef>
                <a:spcPts val="0"/>
              </a:spcBef>
              <a:spcAft>
                <a:spcPts val="200"/>
              </a:spcAft>
              <a:buSzPct val="100000"/>
              <a:buFont typeface="Wingdings" panose="05000000000000000000" pitchFamily="2" charset="2"/>
              <a:buChar char="Ø"/>
            </a:pPr>
            <a:r>
              <a:rPr lang="en-US" sz="2400" dirty="0"/>
              <a:t>Na+: normal till dehydration occurs</a:t>
            </a:r>
          </a:p>
        </p:txBody>
      </p:sp>
      <p:sp>
        <p:nvSpPr>
          <p:cNvPr id="7" name="Rectangle 6"/>
          <p:cNvSpPr/>
          <p:nvPr/>
        </p:nvSpPr>
        <p:spPr>
          <a:xfrm>
            <a:off x="6309360" y="3587559"/>
            <a:ext cx="5480050" cy="1646605"/>
          </a:xfrm>
          <a:prstGeom prst="rect">
            <a:avLst/>
          </a:prstGeom>
        </p:spPr>
        <p:txBody>
          <a:bodyPr wrap="square">
            <a:spAutoFit/>
          </a:bodyPr>
          <a:lstStyle/>
          <a:p>
            <a:pPr marL="1143000" lvl="2" indent="-90488">
              <a:spcBef>
                <a:spcPts val="0"/>
              </a:spcBef>
              <a:spcAft>
                <a:spcPts val="200"/>
              </a:spcAft>
              <a:buSzPct val="100000"/>
              <a:buFont typeface="Wingdings" panose="05000000000000000000" pitchFamily="2" charset="2"/>
              <a:buChar char="Ø"/>
            </a:pPr>
            <a:r>
              <a:rPr lang="en-US" sz="2400" b="1" dirty="0">
                <a:solidFill>
                  <a:srgbClr val="FF0000"/>
                </a:solidFill>
              </a:rPr>
              <a:t>Urine electrolytes:</a:t>
            </a:r>
          </a:p>
          <a:p>
            <a:pPr marL="1943100" lvl="3" indent="-90488">
              <a:spcBef>
                <a:spcPts val="0"/>
              </a:spcBef>
              <a:spcAft>
                <a:spcPts val="200"/>
              </a:spcAft>
              <a:buSzPct val="100000"/>
              <a:buFont typeface="Wingdings" panose="05000000000000000000" pitchFamily="2" charset="2"/>
              <a:buChar char="Ø"/>
            </a:pPr>
            <a:r>
              <a:rPr lang="en-US" sz="2400" dirty="0"/>
              <a:t> ↓ (undetectable) </a:t>
            </a:r>
            <a:r>
              <a:rPr lang="en-US" sz="2400" dirty="0" err="1"/>
              <a:t>Cl</a:t>
            </a:r>
            <a:r>
              <a:rPr lang="en-US" sz="2400" dirty="0"/>
              <a:t>-</a:t>
            </a:r>
          </a:p>
          <a:p>
            <a:pPr marL="1943100" lvl="3" indent="-90488">
              <a:spcBef>
                <a:spcPts val="0"/>
              </a:spcBef>
              <a:spcAft>
                <a:spcPts val="200"/>
              </a:spcAft>
              <a:buSzPct val="100000"/>
              <a:buFont typeface="Wingdings" panose="05000000000000000000" pitchFamily="2" charset="2"/>
              <a:buChar char="Ø"/>
            </a:pPr>
            <a:r>
              <a:rPr lang="en-US" sz="2400" dirty="0"/>
              <a:t>Measurable urine Na+</a:t>
            </a:r>
          </a:p>
          <a:p>
            <a:pPr marL="1943100" lvl="3" indent="-90488">
              <a:spcBef>
                <a:spcPts val="0"/>
              </a:spcBef>
              <a:spcAft>
                <a:spcPts val="200"/>
              </a:spcAft>
              <a:buSzPct val="100000"/>
              <a:buFont typeface="Wingdings" panose="05000000000000000000" pitchFamily="2" charset="2"/>
              <a:buChar char="Ø"/>
            </a:pPr>
            <a:r>
              <a:rPr lang="en-US" sz="2400" dirty="0"/>
              <a:t>↓ K+</a:t>
            </a:r>
          </a:p>
        </p:txBody>
      </p:sp>
      <p:cxnSp>
        <p:nvCxnSpPr>
          <p:cNvPr id="9" name="Straight Arrow Connector 8"/>
          <p:cNvCxnSpPr/>
          <p:nvPr/>
        </p:nvCxnSpPr>
        <p:spPr>
          <a:xfrm flipH="1">
            <a:off x="5614035" y="3452631"/>
            <a:ext cx="883920" cy="3612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6450330" y="3452631"/>
            <a:ext cx="1024890" cy="3878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8155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1978" y="286603"/>
            <a:ext cx="10463702" cy="1450757"/>
          </a:xfrm>
        </p:spPr>
        <p:txBody>
          <a:bodyPr/>
          <a:lstStyle/>
          <a:p>
            <a:r>
              <a:rPr lang="en-US" b="1" dirty="0" smtClean="0">
                <a:solidFill>
                  <a:srgbClr val="FF0000"/>
                </a:solidFill>
              </a:rPr>
              <a:t>Alkalosis due to increased excretion of acid from kidneys</a:t>
            </a:r>
            <a:endParaRPr lang="en-US" b="1" dirty="0">
              <a:solidFill>
                <a:srgbClr val="FF0000"/>
              </a:solidFill>
            </a:endParaRPr>
          </a:p>
        </p:txBody>
      </p:sp>
      <p:sp>
        <p:nvSpPr>
          <p:cNvPr id="3" name="Content Placeholder 2"/>
          <p:cNvSpPr>
            <a:spLocks noGrp="1"/>
          </p:cNvSpPr>
          <p:nvPr>
            <p:ph idx="1"/>
          </p:nvPr>
        </p:nvSpPr>
        <p:spPr>
          <a:xfrm>
            <a:off x="502920" y="1845733"/>
            <a:ext cx="11689080" cy="4027141"/>
          </a:xfrm>
        </p:spPr>
        <p:txBody>
          <a:bodyPr>
            <a:noAutofit/>
          </a:bodyPr>
          <a:lstStyle/>
          <a:p>
            <a:pPr marL="91440" lvl="1" indent="-91440">
              <a:spcBef>
                <a:spcPts val="1200"/>
              </a:spcBef>
              <a:spcAft>
                <a:spcPts val="200"/>
              </a:spcAft>
              <a:buSzPct val="100000"/>
              <a:buFont typeface="Wingdings" panose="05000000000000000000" pitchFamily="2" charset="2"/>
              <a:buChar char="Ø"/>
            </a:pPr>
            <a:r>
              <a:rPr lang="en-US" sz="2800" b="1" u="sng" dirty="0" smtClean="0">
                <a:solidFill>
                  <a:srgbClr val="FF0000"/>
                </a:solidFill>
              </a:rPr>
              <a:t>Causes</a:t>
            </a:r>
            <a:r>
              <a:rPr lang="en-US" sz="2400" dirty="0" smtClean="0"/>
              <a:t>: </a:t>
            </a:r>
          </a:p>
          <a:p>
            <a:pPr marL="274320" lvl="2" indent="-91440">
              <a:spcBef>
                <a:spcPts val="1200"/>
              </a:spcBef>
              <a:spcAft>
                <a:spcPts val="200"/>
              </a:spcAft>
              <a:buSzPct val="100000"/>
              <a:buFont typeface="Wingdings" panose="05000000000000000000" pitchFamily="2" charset="2"/>
              <a:buChar char="Ø"/>
            </a:pPr>
            <a:r>
              <a:rPr lang="en-US" sz="2400" dirty="0"/>
              <a:t>increased serum mineralocorticoids</a:t>
            </a:r>
          </a:p>
          <a:p>
            <a:pPr marL="1325563" lvl="2" indent="-90488">
              <a:spcBef>
                <a:spcPts val="1200"/>
              </a:spcBef>
              <a:spcAft>
                <a:spcPts val="200"/>
              </a:spcAft>
              <a:buSzPct val="100000"/>
              <a:buFont typeface="Wingdings" panose="05000000000000000000" pitchFamily="2" charset="2"/>
              <a:buChar char="Ø"/>
            </a:pPr>
            <a:r>
              <a:rPr lang="en-US" sz="2400" dirty="0" smtClean="0"/>
              <a:t>Cushing syndrome</a:t>
            </a:r>
          </a:p>
          <a:p>
            <a:pPr marL="1325563" lvl="2" indent="-90488">
              <a:spcBef>
                <a:spcPts val="1200"/>
              </a:spcBef>
              <a:spcAft>
                <a:spcPts val="200"/>
              </a:spcAft>
              <a:buSzPct val="100000"/>
              <a:buFont typeface="Wingdings" panose="05000000000000000000" pitchFamily="2" charset="2"/>
              <a:buChar char="Ø"/>
            </a:pPr>
            <a:r>
              <a:rPr lang="en-US" sz="2400" dirty="0" smtClean="0"/>
              <a:t> 1</a:t>
            </a:r>
            <a:r>
              <a:rPr lang="en-US" sz="2400" baseline="30000" dirty="0" smtClean="0"/>
              <a:t>ary</a:t>
            </a:r>
            <a:r>
              <a:rPr lang="en-US" sz="2400" dirty="0" smtClean="0"/>
              <a:t> hyper-</a:t>
            </a:r>
            <a:r>
              <a:rPr lang="en-US" sz="2400" dirty="0" err="1" smtClean="0"/>
              <a:t>aldosteronism</a:t>
            </a:r>
            <a:endParaRPr lang="en-US" sz="2400" dirty="0"/>
          </a:p>
          <a:p>
            <a:pPr marL="1325563" lvl="2" indent="-90488">
              <a:spcBef>
                <a:spcPts val="1200"/>
              </a:spcBef>
              <a:spcAft>
                <a:spcPts val="200"/>
              </a:spcAft>
              <a:buSzPct val="100000"/>
              <a:buFont typeface="Wingdings" panose="05000000000000000000" pitchFamily="2" charset="2"/>
              <a:buChar char="Ø"/>
            </a:pPr>
            <a:r>
              <a:rPr lang="en-US" sz="2400" dirty="0"/>
              <a:t>2</a:t>
            </a:r>
            <a:r>
              <a:rPr lang="en-US" sz="2400" baseline="30000" dirty="0"/>
              <a:t>ndry</a:t>
            </a:r>
            <a:r>
              <a:rPr lang="en-US" sz="2400" dirty="0"/>
              <a:t> </a:t>
            </a:r>
            <a:r>
              <a:rPr lang="en-US" sz="2400" dirty="0" smtClean="0"/>
              <a:t>hyper-</a:t>
            </a:r>
            <a:r>
              <a:rPr lang="en-US" sz="2400" dirty="0" err="1" smtClean="0"/>
              <a:t>aldosteronism</a:t>
            </a:r>
            <a:r>
              <a:rPr lang="en-US" sz="2400" dirty="0" smtClean="0"/>
              <a:t> (e.g. dehydration </a:t>
            </a:r>
            <a:r>
              <a:rPr lang="en-US" sz="2400" dirty="0" smtClean="0">
                <a:sym typeface="Wingdings" panose="05000000000000000000" pitchFamily="2" charset="2"/>
              </a:rPr>
              <a:t>volume depletion </a:t>
            </a:r>
            <a:r>
              <a:rPr lang="en-US" sz="2400" dirty="0"/>
              <a:t> 2</a:t>
            </a:r>
            <a:r>
              <a:rPr lang="en-US" sz="2400" baseline="30000" dirty="0"/>
              <a:t>ndry</a:t>
            </a:r>
            <a:r>
              <a:rPr lang="en-US" sz="2400" dirty="0"/>
              <a:t> </a:t>
            </a:r>
            <a:r>
              <a:rPr lang="en-US" sz="2400" dirty="0" smtClean="0"/>
              <a:t>hyper-</a:t>
            </a:r>
            <a:r>
              <a:rPr lang="en-US" sz="2400" dirty="0" err="1" smtClean="0"/>
              <a:t>aldosteronism</a:t>
            </a:r>
            <a:r>
              <a:rPr lang="en-US" sz="2400" dirty="0" smtClean="0"/>
              <a:t>)</a:t>
            </a:r>
          </a:p>
          <a:p>
            <a:pPr marL="274320" lvl="2" indent="-91440">
              <a:spcBef>
                <a:spcPts val="1200"/>
              </a:spcBef>
              <a:spcAft>
                <a:spcPts val="200"/>
              </a:spcAft>
              <a:buSzPct val="100000"/>
              <a:buFont typeface="Wingdings" panose="05000000000000000000" pitchFamily="2" charset="2"/>
              <a:buChar char="Ø"/>
            </a:pPr>
            <a:r>
              <a:rPr lang="en-US" sz="2400" dirty="0" smtClean="0"/>
              <a:t>Overtreatment with loop diuretics (e.g. furosemide) </a:t>
            </a:r>
            <a:r>
              <a:rPr lang="en-US" sz="2400" dirty="0" smtClean="0">
                <a:sym typeface="Wingdings" panose="05000000000000000000" pitchFamily="2" charset="2"/>
              </a:rPr>
              <a:t> the most common cause of iatrogenic metabolic alkalosis</a:t>
            </a:r>
            <a:endParaRPr lang="en-US" sz="2400" dirty="0" smtClean="0"/>
          </a:p>
        </p:txBody>
      </p:sp>
    </p:spTree>
    <p:extLst>
      <p:ext uri="{BB962C8B-B14F-4D97-AF65-F5344CB8AC3E}">
        <p14:creationId xmlns:p14="http://schemas.microsoft.com/office/powerpoint/2010/main" val="8643006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1978" y="286603"/>
            <a:ext cx="10463702" cy="1450757"/>
          </a:xfrm>
        </p:spPr>
        <p:txBody>
          <a:bodyPr/>
          <a:lstStyle/>
          <a:p>
            <a:r>
              <a:rPr lang="en-US" b="1" dirty="0" smtClean="0">
                <a:solidFill>
                  <a:srgbClr val="FF0000"/>
                </a:solidFill>
              </a:rPr>
              <a:t>Alkalosis due to increased excretion of acid from kidneys, </a:t>
            </a:r>
            <a:r>
              <a:rPr lang="en-US" sz="2400" i="1" dirty="0" smtClean="0">
                <a:solidFill>
                  <a:srgbClr val="FF0000"/>
                </a:solidFill>
              </a:rPr>
              <a:t>continued….</a:t>
            </a:r>
            <a:endParaRPr lang="en-US" sz="2400" i="1" dirty="0">
              <a:solidFill>
                <a:srgbClr val="FF0000"/>
              </a:solidFill>
            </a:endParaRPr>
          </a:p>
        </p:txBody>
      </p:sp>
      <p:sp>
        <p:nvSpPr>
          <p:cNvPr id="3" name="Content Placeholder 2"/>
          <p:cNvSpPr>
            <a:spLocks noGrp="1"/>
          </p:cNvSpPr>
          <p:nvPr>
            <p:ph idx="1"/>
          </p:nvPr>
        </p:nvSpPr>
        <p:spPr>
          <a:xfrm>
            <a:off x="502920" y="1845733"/>
            <a:ext cx="11689080" cy="577427"/>
          </a:xfrm>
        </p:spPr>
        <p:txBody>
          <a:bodyPr>
            <a:noAutofit/>
          </a:bodyPr>
          <a:lstStyle/>
          <a:p>
            <a:pPr marL="91440" lvl="1" indent="-91440">
              <a:spcBef>
                <a:spcPts val="1200"/>
              </a:spcBef>
              <a:spcAft>
                <a:spcPts val="200"/>
              </a:spcAft>
              <a:buSzPct val="100000"/>
              <a:buFont typeface="Wingdings" panose="05000000000000000000" pitchFamily="2" charset="2"/>
              <a:buChar char="Ø"/>
            </a:pPr>
            <a:r>
              <a:rPr lang="en-US" sz="2800" b="1" u="sng" dirty="0" smtClean="0">
                <a:solidFill>
                  <a:srgbClr val="FF0000"/>
                </a:solidFill>
              </a:rPr>
              <a:t>Diagnosis of 1ary and 2ndry </a:t>
            </a:r>
            <a:r>
              <a:rPr lang="en-US" sz="2800" b="1" u="sng" dirty="0" err="1" smtClean="0">
                <a:solidFill>
                  <a:srgbClr val="FF0000"/>
                </a:solidFill>
              </a:rPr>
              <a:t>hyperaldosteronism</a:t>
            </a:r>
            <a:r>
              <a:rPr lang="en-US" sz="2400" dirty="0" smtClean="0"/>
              <a:t>: </a:t>
            </a:r>
          </a:p>
        </p:txBody>
      </p:sp>
      <p:sp>
        <p:nvSpPr>
          <p:cNvPr id="6" name="Rectangle 5"/>
          <p:cNvSpPr/>
          <p:nvPr/>
        </p:nvSpPr>
        <p:spPr>
          <a:xfrm>
            <a:off x="-356870" y="2434888"/>
            <a:ext cx="4829810" cy="461665"/>
          </a:xfrm>
          <a:prstGeom prst="rect">
            <a:avLst/>
          </a:prstGeom>
        </p:spPr>
        <p:txBody>
          <a:bodyPr wrap="square">
            <a:spAutoFit/>
          </a:bodyPr>
          <a:lstStyle/>
          <a:p>
            <a:pPr marL="1143000" lvl="2" indent="-90488">
              <a:spcBef>
                <a:spcPts val="1200"/>
              </a:spcBef>
              <a:spcAft>
                <a:spcPts val="200"/>
              </a:spcAft>
              <a:buSzPct val="100000"/>
              <a:buFont typeface="Wingdings" panose="05000000000000000000" pitchFamily="2" charset="2"/>
              <a:buChar char="Ø"/>
            </a:pPr>
            <a:r>
              <a:rPr lang="en-US" sz="2400" b="1" dirty="0">
                <a:solidFill>
                  <a:srgbClr val="FF0000"/>
                </a:solidFill>
              </a:rPr>
              <a:t>Serum electrolytes</a:t>
            </a:r>
            <a:r>
              <a:rPr lang="en-US" sz="2400" dirty="0" smtClean="0"/>
              <a:t>: </a:t>
            </a:r>
            <a:endParaRPr lang="en-US" sz="2400" dirty="0"/>
          </a:p>
        </p:txBody>
      </p:sp>
      <p:sp>
        <p:nvSpPr>
          <p:cNvPr id="7" name="Rectangle 6"/>
          <p:cNvSpPr/>
          <p:nvPr/>
        </p:nvSpPr>
        <p:spPr>
          <a:xfrm>
            <a:off x="5039995" y="2858271"/>
            <a:ext cx="2785745" cy="856645"/>
          </a:xfrm>
          <a:prstGeom prst="rect">
            <a:avLst/>
          </a:prstGeom>
        </p:spPr>
        <p:txBody>
          <a:bodyPr wrap="square">
            <a:spAutoFit/>
          </a:bodyPr>
          <a:lstStyle/>
          <a:p>
            <a:pPr marL="1143000" lvl="2" indent="-90488">
              <a:spcBef>
                <a:spcPts val="0"/>
              </a:spcBef>
              <a:spcAft>
                <a:spcPts val="200"/>
              </a:spcAft>
              <a:buSzPct val="100000"/>
              <a:buFont typeface="Wingdings" panose="05000000000000000000" pitchFamily="2" charset="2"/>
              <a:buChar char="Ø"/>
            </a:pPr>
            <a:r>
              <a:rPr lang="en-US" sz="2400" dirty="0"/>
              <a:t>↓ Na+: </a:t>
            </a:r>
            <a:endParaRPr lang="en-US" sz="2400" dirty="0" smtClean="0"/>
          </a:p>
          <a:p>
            <a:pPr marL="1143000" lvl="2" indent="-90488">
              <a:spcBef>
                <a:spcPts val="0"/>
              </a:spcBef>
              <a:spcAft>
                <a:spcPts val="200"/>
              </a:spcAft>
              <a:buSzPct val="100000"/>
              <a:buFont typeface="Wingdings" panose="05000000000000000000" pitchFamily="2" charset="2"/>
              <a:buChar char="Ø"/>
            </a:pPr>
            <a:r>
              <a:rPr lang="en-US" sz="2400" dirty="0" smtClean="0"/>
              <a:t>↑k+</a:t>
            </a:r>
          </a:p>
        </p:txBody>
      </p:sp>
      <p:sp>
        <p:nvSpPr>
          <p:cNvPr id="8" name="Rectangle 7"/>
          <p:cNvSpPr/>
          <p:nvPr/>
        </p:nvSpPr>
        <p:spPr>
          <a:xfrm>
            <a:off x="914780" y="2955252"/>
            <a:ext cx="2904402" cy="856645"/>
          </a:xfrm>
          <a:prstGeom prst="rect">
            <a:avLst/>
          </a:prstGeom>
        </p:spPr>
        <p:txBody>
          <a:bodyPr wrap="square">
            <a:spAutoFit/>
          </a:bodyPr>
          <a:lstStyle/>
          <a:p>
            <a:pPr marL="182563" lvl="3">
              <a:spcBef>
                <a:spcPts val="0"/>
              </a:spcBef>
              <a:spcAft>
                <a:spcPts val="200"/>
              </a:spcAft>
              <a:buSzPct val="100000"/>
            </a:pPr>
            <a:r>
              <a:rPr lang="en-US" sz="2400" dirty="0" smtClean="0"/>
              <a:t>Na</a:t>
            </a:r>
            <a:r>
              <a:rPr lang="en-US" sz="2400" dirty="0"/>
              <a:t>+: </a:t>
            </a:r>
            <a:r>
              <a:rPr lang="en-US" sz="2400" dirty="0" smtClean="0"/>
              <a:t>high normal</a:t>
            </a:r>
          </a:p>
          <a:p>
            <a:pPr marL="182563" lvl="3">
              <a:spcAft>
                <a:spcPts val="200"/>
              </a:spcAft>
              <a:buSzPct val="100000"/>
            </a:pPr>
            <a:r>
              <a:rPr lang="en-US" sz="2400" dirty="0"/>
              <a:t>↓ K</a:t>
            </a:r>
            <a:r>
              <a:rPr lang="en-US" sz="2400" dirty="0" smtClean="0"/>
              <a:t>+</a:t>
            </a:r>
            <a:endParaRPr lang="en-US" sz="2400" dirty="0"/>
          </a:p>
        </p:txBody>
      </p:sp>
      <p:sp>
        <p:nvSpPr>
          <p:cNvPr id="12" name="Rectangle 11"/>
          <p:cNvSpPr/>
          <p:nvPr/>
        </p:nvSpPr>
        <p:spPr>
          <a:xfrm>
            <a:off x="5304650" y="2531533"/>
            <a:ext cx="2786660" cy="461665"/>
          </a:xfrm>
          <a:prstGeom prst="rect">
            <a:avLst/>
          </a:prstGeom>
        </p:spPr>
        <p:txBody>
          <a:bodyPr wrap="none">
            <a:spAutoFit/>
          </a:bodyPr>
          <a:lstStyle/>
          <a:p>
            <a:pPr marL="91440" lvl="1" indent="-91440">
              <a:spcBef>
                <a:spcPts val="1200"/>
              </a:spcBef>
              <a:spcAft>
                <a:spcPts val="200"/>
              </a:spcAft>
              <a:buSzPct val="100000"/>
              <a:buFont typeface="Wingdings" panose="05000000000000000000" pitchFamily="2" charset="2"/>
              <a:buChar char="Ø"/>
            </a:pPr>
            <a:r>
              <a:rPr lang="en-US" sz="2400" b="1" dirty="0">
                <a:solidFill>
                  <a:srgbClr val="FF0000"/>
                </a:solidFill>
              </a:rPr>
              <a:t>Urine electrolytes:</a:t>
            </a:r>
          </a:p>
        </p:txBody>
      </p:sp>
      <p:sp>
        <p:nvSpPr>
          <p:cNvPr id="14" name="Rectangle 13"/>
          <p:cNvSpPr/>
          <p:nvPr/>
        </p:nvSpPr>
        <p:spPr>
          <a:xfrm>
            <a:off x="691978" y="4159767"/>
            <a:ext cx="9264716" cy="1815882"/>
          </a:xfrm>
          <a:prstGeom prst="rect">
            <a:avLst/>
          </a:prstGeom>
        </p:spPr>
        <p:txBody>
          <a:bodyPr wrap="none">
            <a:spAutoFit/>
          </a:bodyPr>
          <a:lstStyle/>
          <a:p>
            <a:r>
              <a:rPr lang="en-US" sz="2800" b="1" u="sng" dirty="0" smtClean="0">
                <a:solidFill>
                  <a:srgbClr val="FF0000"/>
                </a:solidFill>
              </a:rPr>
              <a:t>Differentiate between 1ary </a:t>
            </a:r>
            <a:r>
              <a:rPr lang="en-US" sz="2800" b="1" u="sng" dirty="0">
                <a:solidFill>
                  <a:srgbClr val="FF0000"/>
                </a:solidFill>
              </a:rPr>
              <a:t>and 2ndry </a:t>
            </a:r>
            <a:r>
              <a:rPr lang="en-US" sz="2800" b="1" u="sng" dirty="0" err="1" smtClean="0">
                <a:solidFill>
                  <a:srgbClr val="FF0000"/>
                </a:solidFill>
              </a:rPr>
              <a:t>hyperaldosteronism</a:t>
            </a:r>
            <a:r>
              <a:rPr lang="en-US" sz="2800" b="1" u="sng" dirty="0" smtClean="0">
                <a:solidFill>
                  <a:srgbClr val="FF0000"/>
                </a:solidFill>
              </a:rPr>
              <a:t>:</a:t>
            </a:r>
          </a:p>
          <a:p>
            <a:r>
              <a:rPr lang="en-US" sz="2800" dirty="0" smtClean="0"/>
              <a:t>Urine </a:t>
            </a:r>
            <a:r>
              <a:rPr lang="en-US" sz="2800" dirty="0" err="1" smtClean="0"/>
              <a:t>Cl</a:t>
            </a:r>
            <a:r>
              <a:rPr lang="en-US" sz="2800" dirty="0" smtClean="0"/>
              <a:t>-:</a:t>
            </a:r>
          </a:p>
          <a:p>
            <a:r>
              <a:rPr lang="en-US" sz="2800" dirty="0"/>
              <a:t>	</a:t>
            </a:r>
            <a:r>
              <a:rPr lang="en-US" sz="2800" dirty="0" err="1" smtClean="0"/>
              <a:t>Udetectable</a:t>
            </a:r>
            <a:r>
              <a:rPr lang="en-US" sz="2800" dirty="0" smtClean="0"/>
              <a:t> in </a:t>
            </a:r>
            <a:r>
              <a:rPr lang="en-US" sz="2800" dirty="0" err="1" smtClean="0"/>
              <a:t>hyperaldosteronism</a:t>
            </a:r>
            <a:r>
              <a:rPr lang="en-US" sz="2800" dirty="0" smtClean="0"/>
              <a:t> 2</a:t>
            </a:r>
            <a:r>
              <a:rPr lang="en-US" sz="2800" baseline="30000" dirty="0"/>
              <a:t>ndry </a:t>
            </a:r>
            <a:r>
              <a:rPr lang="en-US" sz="2800" dirty="0" smtClean="0"/>
              <a:t>to dehydration</a:t>
            </a:r>
          </a:p>
          <a:p>
            <a:r>
              <a:rPr lang="en-US" sz="2800" dirty="0" smtClean="0"/>
              <a:t>	Measurable in 1</a:t>
            </a:r>
            <a:r>
              <a:rPr lang="en-US" sz="2800" baseline="30000" dirty="0" smtClean="0"/>
              <a:t>ary </a:t>
            </a:r>
            <a:r>
              <a:rPr lang="en-US" sz="2800" dirty="0" err="1" smtClean="0"/>
              <a:t>hyperoaldosteronism</a:t>
            </a:r>
            <a:endParaRPr lang="en-US" sz="2800" dirty="0"/>
          </a:p>
        </p:txBody>
      </p:sp>
    </p:spTree>
    <p:extLst>
      <p:ext uri="{BB962C8B-B14F-4D97-AF65-F5344CB8AC3E}">
        <p14:creationId xmlns:p14="http://schemas.microsoft.com/office/powerpoint/2010/main" val="1416957446"/>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5289</TotalTime>
  <Words>2440</Words>
  <Application>Microsoft Macintosh PowerPoint</Application>
  <PresentationFormat>Widescreen</PresentationFormat>
  <Paragraphs>302</Paragraphs>
  <Slides>31</Slides>
  <Notes>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31</vt:i4>
      </vt:variant>
    </vt:vector>
  </HeadingPairs>
  <TitlesOfParts>
    <vt:vector size="40" baseType="lpstr">
      <vt:lpstr>Calibri Light</vt:lpstr>
      <vt:lpstr>Microsoft Sans Serif</vt:lpstr>
      <vt:lpstr>ＭＳ Ｐゴシック</vt:lpstr>
      <vt:lpstr>Symbol</vt:lpstr>
      <vt:lpstr>Wingdings</vt:lpstr>
      <vt:lpstr>Arial</vt:lpstr>
      <vt:lpstr>Calibri</vt:lpstr>
      <vt:lpstr>Times New Roman</vt:lpstr>
      <vt:lpstr>Retrospect</vt:lpstr>
      <vt:lpstr>Acid-Base Disorders &amp; Blood Gas Analysis</vt:lpstr>
      <vt:lpstr>Renal Handling of acid-base status: How does the kidney help to maintain a normal amount of both H+ and HCO3- ?</vt:lpstr>
      <vt:lpstr>Renal Tubular Acidosis (RTA)</vt:lpstr>
      <vt:lpstr>Types of Renal tubular acidosis</vt:lpstr>
      <vt:lpstr>ALKALOSIS</vt:lpstr>
      <vt:lpstr>Alkalosis due to increased excretion of acid</vt:lpstr>
      <vt:lpstr>Alkalosis due to increased excretion of acid from stomach</vt:lpstr>
      <vt:lpstr>Alkalosis due to increased excretion of acid from kidneys</vt:lpstr>
      <vt:lpstr>Alkalosis due to increased excretion of acid from kidneys, continued….</vt:lpstr>
      <vt:lpstr>Alkalosis due to increased excretion of acid from lungs = Respiratory Alkalosis</vt:lpstr>
      <vt:lpstr>Alkalosis due to increased excretion of acid from lungs = Respiratory Alkalosis, continued…</vt:lpstr>
      <vt:lpstr>Alkalosis due to increased addition of base</vt:lpstr>
      <vt:lpstr>Alkalosis due to decreased excretion of base</vt:lpstr>
      <vt:lpstr>Alkalosis due to decreased excretion of base, continued…</vt:lpstr>
      <vt:lpstr>Case</vt:lpstr>
      <vt:lpstr>Case, continued..</vt:lpstr>
      <vt:lpstr>Evaluation of Oxygen Delivery</vt:lpstr>
      <vt:lpstr>Blood hemoglobin conditions</vt:lpstr>
      <vt:lpstr>Evaluation of Oxygen Delivery</vt:lpstr>
      <vt:lpstr>The oxygen dissociation curve </vt:lpstr>
      <vt:lpstr>The oxygen dissociation curve </vt:lpstr>
      <vt:lpstr>Is shift to the right always beneficial?</vt:lpstr>
      <vt:lpstr>Possible causes of tissue hypoxia</vt:lpstr>
      <vt:lpstr>How to assess the O2 composition of a blood sample?</vt:lpstr>
      <vt:lpstr>Methods for measuring oxygen saturation level</vt:lpstr>
      <vt:lpstr>Methods for measuring oxygen saturation level</vt:lpstr>
      <vt:lpstr>PowerPoint Presentation</vt:lpstr>
      <vt:lpstr>PowerPoint Presentation</vt:lpstr>
      <vt:lpstr>PowerPoint Presentation</vt:lpstr>
      <vt:lpstr>Take-Home Message</vt:lpstr>
      <vt:lpstr>Take-Home Message</vt:lpstr>
    </vt:vector>
  </TitlesOfParts>
  <Company/>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Acid-Base Disorders &amp; Blood Gas Analysis</dc:title>
  <dc:creator>Reem Sallam</dc:creator>
  <cp:lastModifiedBy>Khalid Akkour</cp:lastModifiedBy>
  <cp:revision>152</cp:revision>
  <dcterms:created xsi:type="dcterms:W3CDTF">2016-03-25T05:25:12Z</dcterms:created>
  <dcterms:modified xsi:type="dcterms:W3CDTF">2017-01-03T04:12:16Z</dcterms:modified>
</cp:coreProperties>
</file>