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8"/>
  </p:notesMasterIdLst>
  <p:handoutMasterIdLst>
    <p:handoutMasterId r:id="rId59"/>
  </p:handoutMasterIdLst>
  <p:sldIdLst>
    <p:sldId id="256" r:id="rId2"/>
    <p:sldId id="288" r:id="rId3"/>
    <p:sldId id="310" r:id="rId4"/>
    <p:sldId id="317" r:id="rId5"/>
    <p:sldId id="318" r:id="rId6"/>
    <p:sldId id="366" r:id="rId7"/>
    <p:sldId id="378" r:id="rId8"/>
    <p:sldId id="379" r:id="rId9"/>
    <p:sldId id="380" r:id="rId10"/>
    <p:sldId id="381" r:id="rId11"/>
    <p:sldId id="321" r:id="rId12"/>
    <p:sldId id="335" r:id="rId13"/>
    <p:sldId id="341" r:id="rId14"/>
    <p:sldId id="371" r:id="rId15"/>
    <p:sldId id="382" r:id="rId16"/>
    <p:sldId id="376" r:id="rId17"/>
    <p:sldId id="377" r:id="rId18"/>
    <p:sldId id="373" r:id="rId19"/>
    <p:sldId id="337" r:id="rId20"/>
    <p:sldId id="324" r:id="rId21"/>
    <p:sldId id="329" r:id="rId22"/>
    <p:sldId id="374" r:id="rId23"/>
    <p:sldId id="301" r:id="rId24"/>
    <p:sldId id="302" r:id="rId25"/>
    <p:sldId id="305" r:id="rId26"/>
    <p:sldId id="383" r:id="rId27"/>
    <p:sldId id="353" r:id="rId28"/>
    <p:sldId id="375" r:id="rId29"/>
    <p:sldId id="352" r:id="rId30"/>
    <p:sldId id="354" r:id="rId31"/>
    <p:sldId id="350" r:id="rId32"/>
    <p:sldId id="351" r:id="rId33"/>
    <p:sldId id="365" r:id="rId34"/>
    <p:sldId id="308" r:id="rId35"/>
    <p:sldId id="306" r:id="rId36"/>
    <p:sldId id="355" r:id="rId37"/>
    <p:sldId id="307" r:id="rId38"/>
    <p:sldId id="384" r:id="rId39"/>
    <p:sldId id="309" r:id="rId40"/>
    <p:sldId id="313" r:id="rId41"/>
    <p:sldId id="314" r:id="rId42"/>
    <p:sldId id="343" r:id="rId43"/>
    <p:sldId id="356" r:id="rId44"/>
    <p:sldId id="357" r:id="rId45"/>
    <p:sldId id="342" r:id="rId46"/>
    <p:sldId id="359" r:id="rId47"/>
    <p:sldId id="360" r:id="rId48"/>
    <p:sldId id="295" r:id="rId49"/>
    <p:sldId id="358" r:id="rId50"/>
    <p:sldId id="362" r:id="rId51"/>
    <p:sldId id="296" r:id="rId52"/>
    <p:sldId id="361" r:id="rId53"/>
    <p:sldId id="367" r:id="rId54"/>
    <p:sldId id="368" r:id="rId55"/>
    <p:sldId id="369" r:id="rId56"/>
    <p:sldId id="36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599" autoAdjust="0"/>
  </p:normalViewPr>
  <p:slideViewPr>
    <p:cSldViewPr snapToGrid="0">
      <p:cViewPr varScale="1">
        <p:scale>
          <a:sx n="116" d="100"/>
          <a:sy n="116" d="100"/>
        </p:scale>
        <p:origin x="-48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550"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353F1-2E98-4657-911E-DA2F29EFBACC}" type="datetimeFigureOut">
              <a:rPr lang="en-US" smtClean="0"/>
              <a:pPr/>
              <a:t>2/11/2019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4243A4-7188-4D05-A961-766257382740}" type="slidenum">
              <a:rPr lang="en-US" smtClean="0"/>
              <a:pPr/>
              <a:t>‹#›</a:t>
            </a:fld>
            <a:endParaRPr lang="en-US"/>
          </a:p>
        </p:txBody>
      </p:sp>
    </p:spTree>
    <p:extLst>
      <p:ext uri="{BB962C8B-B14F-4D97-AF65-F5344CB8AC3E}">
        <p14:creationId xmlns="" xmlns:p14="http://schemas.microsoft.com/office/powerpoint/2010/main" val="75394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06C8F-1303-4309-B94A-2CA335765A87}" type="datetimeFigureOut">
              <a:rPr lang="en-US" smtClean="0"/>
              <a:pPr/>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E33A9-9828-44C9-94D9-19682A124524}" type="slidenum">
              <a:rPr lang="en-US" smtClean="0"/>
              <a:pPr/>
              <a:t>‹#›</a:t>
            </a:fld>
            <a:endParaRPr lang="en-US"/>
          </a:p>
        </p:txBody>
      </p:sp>
    </p:spTree>
    <p:extLst>
      <p:ext uri="{BB962C8B-B14F-4D97-AF65-F5344CB8AC3E}">
        <p14:creationId xmlns="" xmlns:p14="http://schemas.microsoft.com/office/powerpoint/2010/main" val="120199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08E88F-0F6D-4DD4-8741-20CC8404AF04}"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188646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8E88F-0F6D-4DD4-8741-20CC8404AF04}"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33762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8E88F-0F6D-4DD4-8741-20CC8404AF04}"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26394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8E88F-0F6D-4DD4-8741-20CC8404AF04}"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131284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08E88F-0F6D-4DD4-8741-20CC8404AF04}"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365264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08E88F-0F6D-4DD4-8741-20CC8404AF04}"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246480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08E88F-0F6D-4DD4-8741-20CC8404AF04}"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414189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08E88F-0F6D-4DD4-8741-20CC8404AF04}"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103370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8E88F-0F6D-4DD4-8741-20CC8404AF04}"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298552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8E88F-0F6D-4DD4-8741-20CC8404AF04}"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331439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8E88F-0F6D-4DD4-8741-20CC8404AF04}"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128405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8E88F-0F6D-4DD4-8741-20CC8404AF04}" type="datetimeFigureOut">
              <a:rPr lang="en-US" smtClean="0"/>
              <a:pPr/>
              <a:t>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9646D-12A1-49C7-A01F-B5BDAB14EFC4}" type="slidenum">
              <a:rPr lang="en-US" smtClean="0"/>
              <a:pPr/>
              <a:t>‹#›</a:t>
            </a:fld>
            <a:endParaRPr lang="en-US"/>
          </a:p>
        </p:txBody>
      </p:sp>
    </p:spTree>
    <p:extLst>
      <p:ext uri="{BB962C8B-B14F-4D97-AF65-F5344CB8AC3E}">
        <p14:creationId xmlns="" xmlns:p14="http://schemas.microsoft.com/office/powerpoint/2010/main" val="15668747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utritionwonderland.com/wp-content/uploads/2009/06/leptin_levels.p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sa/url?sa=i&amp;rct=j&amp;q=&amp;esrc=s&amp;source=images&amp;cd=&amp;cad=rja&amp;uact=8&amp;ved=0CAcQjRxqFQoTCOeg8PDRp8gCFQhtFAodtWMOPQ&amp;url=http://www.financialfreedomclassroom.com/careerdevelopment/a-simple-thank-you/&amp;psig=AFQjCNEMRgi8D0vESkq0_7b0pMPAWBAo4w&amp;ust=144400760917551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1828800"/>
          </a:xfrm>
        </p:spPr>
        <p:txBody>
          <a:bodyPr>
            <a:normAutofit fontScale="90000"/>
          </a:bodyPr>
          <a:lstStyle/>
          <a:p>
            <a:r>
              <a:rPr lang="en-US" b="1" dirty="0"/>
              <a:t/>
            </a:r>
            <a:br>
              <a:rPr lang="en-US" b="1" dirty="0"/>
            </a:br>
            <a:r>
              <a:rPr lang="en-US" dirty="0"/>
              <a:t/>
            </a:r>
            <a:br>
              <a:rPr lang="en-US" dirty="0"/>
            </a:br>
            <a:r>
              <a:rPr lang="en-US" b="1" i="1" dirty="0"/>
              <a:t> </a:t>
            </a:r>
            <a:r>
              <a:rPr lang="en-US" dirty="0"/>
              <a:t/>
            </a:r>
            <a:br>
              <a:rPr lang="en-US" dirty="0"/>
            </a:br>
            <a:endParaRPr lang="en-US" dirty="0"/>
          </a:p>
        </p:txBody>
      </p:sp>
      <p:sp>
        <p:nvSpPr>
          <p:cNvPr id="3" name="Subtitle 2"/>
          <p:cNvSpPr>
            <a:spLocks noGrp="1"/>
          </p:cNvSpPr>
          <p:nvPr>
            <p:ph type="subTitle" idx="1"/>
          </p:nvPr>
        </p:nvSpPr>
        <p:spPr>
          <a:xfrm>
            <a:off x="1524000" y="4330908"/>
            <a:ext cx="9144000" cy="1655762"/>
          </a:xfrm>
        </p:spPr>
        <p:txBody>
          <a:bodyPr>
            <a:normAutofit/>
          </a:bodyPr>
          <a:lstStyle/>
          <a:p>
            <a:r>
              <a:rPr lang="en-US" b="1" dirty="0" smtClean="0">
                <a:solidFill>
                  <a:srgbClr val="C00000"/>
                </a:solidFill>
              </a:rPr>
              <a:t>First lecture</a:t>
            </a:r>
          </a:p>
          <a:p>
            <a:r>
              <a:rPr lang="en-US" b="1" smtClean="0">
                <a:solidFill>
                  <a:srgbClr val="C00000"/>
                </a:solidFill>
              </a:rPr>
              <a:t>First  </a:t>
            </a:r>
            <a:r>
              <a:rPr lang="en-US" b="1" dirty="0" smtClean="0">
                <a:solidFill>
                  <a:srgbClr val="C00000"/>
                </a:solidFill>
              </a:rPr>
              <a:t>semester 2018</a:t>
            </a:r>
            <a:endParaRPr lang="en-US" b="1" dirty="0">
              <a:solidFill>
                <a:schemeClr val="accent1">
                  <a:lumMod val="75000"/>
                </a:schemeClr>
              </a:solidFill>
            </a:endParaRPr>
          </a:p>
          <a:p>
            <a:endParaRPr lang="en-US" dirty="0"/>
          </a:p>
        </p:txBody>
      </p:sp>
      <p:sp>
        <p:nvSpPr>
          <p:cNvPr id="4" name="Rectangle 3">
            <a:extLst>
              <a:ext uri="{FF2B5EF4-FFF2-40B4-BE49-F238E27FC236}">
                <a16:creationId xmlns:a16="http://schemas.microsoft.com/office/drawing/2014/main" xmlns="" id="{EFBB5CD0-D19D-4677-94DE-8D66B39E0A9D}"/>
              </a:ext>
            </a:extLst>
          </p:cNvPr>
          <p:cNvSpPr/>
          <p:nvPr/>
        </p:nvSpPr>
        <p:spPr>
          <a:xfrm>
            <a:off x="1272208" y="1778966"/>
            <a:ext cx="9647583" cy="16732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ea typeface="+mj-ea"/>
                <a:cs typeface="+mj-cs"/>
              </a:rPr>
              <a:t>Adipocytes as an Endocrine Tissue</a:t>
            </a:r>
            <a:endParaRPr lang="en-US" dirty="0">
              <a:solidFill>
                <a:schemeClr val="bg1"/>
              </a:solidFill>
            </a:endParaRPr>
          </a:p>
        </p:txBody>
      </p:sp>
    </p:spTree>
    <p:extLst>
      <p:ext uri="{BB962C8B-B14F-4D97-AF65-F5344CB8AC3E}">
        <p14:creationId xmlns="" xmlns:p14="http://schemas.microsoft.com/office/powerpoint/2010/main" val="83989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2F4C19-E533-4F86-9001-B73B720BF8C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9478" y="604911"/>
            <a:ext cx="10402472" cy="3156536"/>
          </a:xfrm>
          <a:prstGeom prst="rect">
            <a:avLst/>
          </a:prstGeom>
        </p:spPr>
      </p:pic>
      <p:sp>
        <p:nvSpPr>
          <p:cNvPr id="4" name="Rectangle 3">
            <a:extLst>
              <a:ext uri="{FF2B5EF4-FFF2-40B4-BE49-F238E27FC236}">
                <a16:creationId xmlns:a16="http://schemas.microsoft.com/office/drawing/2014/main" xmlns="" id="{8A7CBA02-8080-4809-9FA8-8AAC15937FF7}"/>
              </a:ext>
            </a:extLst>
          </p:cNvPr>
          <p:cNvSpPr/>
          <p:nvPr/>
        </p:nvSpPr>
        <p:spPr>
          <a:xfrm>
            <a:off x="703386" y="3761447"/>
            <a:ext cx="10860258"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Approximately 10% of women and 5% of men belong to </a:t>
            </a:r>
            <a:r>
              <a:rPr lang="en-US" sz="2400" dirty="0">
                <a:solidFill>
                  <a:srgbClr val="C00000"/>
                </a:solidFill>
              </a:rPr>
              <a:t>lymphatic</a:t>
            </a:r>
            <a:r>
              <a:rPr lang="en-US" sz="2400" dirty="0">
                <a:solidFill>
                  <a:srgbClr val="0070C0"/>
                </a:solidFill>
              </a:rPr>
              <a:t> type which is characterized by weight gain all over the body. The limbs have a thick puffy appearance and the bone structure is not very visible they have an inefficient lymphatic system which leads to water retention and makes these people appear more fatter than they are. Cellulite is common in these people.</a:t>
            </a:r>
          </a:p>
        </p:txBody>
      </p:sp>
    </p:spTree>
    <p:extLst>
      <p:ext uri="{BB962C8B-B14F-4D97-AF65-F5344CB8AC3E}">
        <p14:creationId xmlns="" xmlns:p14="http://schemas.microsoft.com/office/powerpoint/2010/main" val="378776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2AC94E6-91EE-4967-99D0-FEFB23D18BA0}"/>
              </a:ext>
            </a:extLst>
          </p:cNvPr>
          <p:cNvSpPr/>
          <p:nvPr/>
        </p:nvSpPr>
        <p:spPr>
          <a:xfrm>
            <a:off x="924337" y="1825561"/>
            <a:ext cx="10343323" cy="452431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C00000"/>
                </a:solidFill>
              </a:rPr>
              <a:t>White adipocytes </a:t>
            </a:r>
            <a:r>
              <a:rPr lang="en-US" sz="2400" dirty="0">
                <a:solidFill>
                  <a:srgbClr val="0070C0"/>
                </a:solidFill>
              </a:rPr>
              <a:t>produce numerous endocrine, paracrine and neuroendocrine signals via the production of </a:t>
            </a:r>
            <a:r>
              <a:rPr lang="en-US" sz="2400" b="1" dirty="0">
                <a:solidFill>
                  <a:srgbClr val="C00000"/>
                </a:solidFill>
              </a:rPr>
              <a:t>adipokines</a:t>
            </a:r>
            <a:r>
              <a:rPr lang="en-US" sz="2400" dirty="0">
                <a:solidFill>
                  <a:srgbClr val="0070C0"/>
                </a:solidFill>
              </a:rPr>
              <a:t>.</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The </a:t>
            </a:r>
            <a:r>
              <a:rPr lang="en-US" sz="2400" b="1" dirty="0">
                <a:solidFill>
                  <a:srgbClr val="0070C0"/>
                </a:solidFill>
              </a:rPr>
              <a:t>adipokines</a:t>
            </a:r>
            <a:r>
              <a:rPr lang="en-US" sz="2400" dirty="0">
                <a:solidFill>
                  <a:srgbClr val="0070C0"/>
                </a:solidFill>
              </a:rPr>
              <a:t>, or </a:t>
            </a:r>
            <a:r>
              <a:rPr lang="en-US" sz="2400" b="1" dirty="0">
                <a:solidFill>
                  <a:srgbClr val="C00000"/>
                </a:solidFill>
              </a:rPr>
              <a:t>adipo</a:t>
            </a:r>
            <a:r>
              <a:rPr lang="en-US" sz="2400" b="1" dirty="0">
                <a:solidFill>
                  <a:schemeClr val="accent6"/>
                </a:solidFill>
              </a:rPr>
              <a:t>cytokines</a:t>
            </a:r>
            <a:r>
              <a:rPr lang="en-US" sz="2400" dirty="0">
                <a:solidFill>
                  <a:srgbClr val="0070C0"/>
                </a:solidFill>
              </a:rPr>
              <a:t> are cytokines (cell signaling proteins) secreted by mainly by adipocytes. Although adipose tissue secretes a variety of factors, only </a:t>
            </a:r>
            <a:r>
              <a:rPr lang="en-US" sz="2400" u="sng" dirty="0">
                <a:solidFill>
                  <a:srgbClr val="0070C0"/>
                </a:solidFill>
              </a:rPr>
              <a:t>leptin</a:t>
            </a:r>
            <a:r>
              <a:rPr lang="en-US" sz="2400" dirty="0">
                <a:solidFill>
                  <a:srgbClr val="0070C0"/>
                </a:solidFill>
              </a:rPr>
              <a:t> and </a:t>
            </a:r>
            <a:r>
              <a:rPr lang="en-US" sz="2400" u="sng" dirty="0">
                <a:solidFill>
                  <a:srgbClr val="0070C0"/>
                </a:solidFill>
              </a:rPr>
              <a:t>adiponectin</a:t>
            </a:r>
            <a:r>
              <a:rPr lang="en-US" sz="2400" dirty="0">
                <a:solidFill>
                  <a:srgbClr val="0070C0"/>
                </a:solidFill>
              </a:rPr>
              <a:t> (and possibly </a:t>
            </a:r>
            <a:r>
              <a:rPr lang="en-US" sz="2400" u="sng" dirty="0" err="1">
                <a:solidFill>
                  <a:srgbClr val="0070C0"/>
                </a:solidFill>
              </a:rPr>
              <a:t>resistin</a:t>
            </a:r>
            <a:r>
              <a:rPr lang="en-US" sz="2400" dirty="0">
                <a:solidFill>
                  <a:srgbClr val="0070C0"/>
                </a:solidFill>
              </a:rPr>
              <a:t>, </a:t>
            </a:r>
            <a:r>
              <a:rPr lang="en-US" sz="2400" u="sng" dirty="0" err="1">
                <a:solidFill>
                  <a:srgbClr val="0070C0"/>
                </a:solidFill>
              </a:rPr>
              <a:t>adipsin</a:t>
            </a:r>
            <a:r>
              <a:rPr lang="en-US" sz="2400" dirty="0">
                <a:solidFill>
                  <a:srgbClr val="0070C0"/>
                </a:solidFill>
              </a:rPr>
              <a:t>, and </a:t>
            </a:r>
            <a:r>
              <a:rPr lang="en-US" sz="2400" u="sng" dirty="0" err="1">
                <a:solidFill>
                  <a:srgbClr val="0070C0"/>
                </a:solidFill>
              </a:rPr>
              <a:t>visfatin</a:t>
            </a:r>
            <a:r>
              <a:rPr lang="en-US" sz="2400" dirty="0">
                <a:solidFill>
                  <a:srgbClr val="0070C0"/>
                </a:solidFill>
              </a:rPr>
              <a:t>) are primarily produced by adipocytes and can therefore be properly classified as adipokines.</a:t>
            </a:r>
          </a:p>
        </p:txBody>
      </p:sp>
      <p:sp>
        <p:nvSpPr>
          <p:cNvPr id="4" name="Rectangle 3">
            <a:extLst>
              <a:ext uri="{FF2B5EF4-FFF2-40B4-BE49-F238E27FC236}">
                <a16:creationId xmlns:a16="http://schemas.microsoft.com/office/drawing/2014/main" xmlns="" id="{F5545E8C-227D-4F28-902B-B8B7ECDDB119}"/>
              </a:ext>
            </a:extLst>
          </p:cNvPr>
          <p:cNvSpPr/>
          <p:nvPr/>
        </p:nvSpPr>
        <p:spPr>
          <a:xfrm>
            <a:off x="4260573" y="731303"/>
            <a:ext cx="3670852"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Adipokines</a:t>
            </a:r>
          </a:p>
        </p:txBody>
      </p:sp>
    </p:spTree>
    <p:extLst>
      <p:ext uri="{BB962C8B-B14F-4D97-AF65-F5344CB8AC3E}">
        <p14:creationId xmlns="" xmlns:p14="http://schemas.microsoft.com/office/powerpoint/2010/main" val="334928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A26B93B-64D1-440F-B648-8381D728DDB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25118"/>
            <a:ext cx="11858625" cy="7029450"/>
          </a:xfrm>
          <a:prstGeom prst="rect">
            <a:avLst/>
          </a:prstGeom>
        </p:spPr>
      </p:pic>
      <p:sp>
        <p:nvSpPr>
          <p:cNvPr id="2" name="Rectangle 1">
            <a:extLst>
              <a:ext uri="{FF2B5EF4-FFF2-40B4-BE49-F238E27FC236}">
                <a16:creationId xmlns:a16="http://schemas.microsoft.com/office/drawing/2014/main" xmlns="" id="{2EF2E6CE-81CD-45D5-B660-031DCC2E5906}"/>
              </a:ext>
            </a:extLst>
          </p:cNvPr>
          <p:cNvSpPr/>
          <p:nvPr/>
        </p:nvSpPr>
        <p:spPr>
          <a:xfrm>
            <a:off x="2598117" y="155786"/>
            <a:ext cx="6094618" cy="369332"/>
          </a:xfrm>
          <a:prstGeom prst="rect">
            <a:avLst/>
          </a:prstGeom>
        </p:spPr>
        <p:txBody>
          <a:bodyPr wrap="none">
            <a:spAutoFit/>
          </a:bodyPr>
          <a:lstStyle/>
          <a:p>
            <a:pPr algn="ctr"/>
            <a:r>
              <a:rPr lang="en-US" b="1" dirty="0">
                <a:solidFill>
                  <a:schemeClr val="accent6"/>
                </a:solidFill>
              </a:rPr>
              <a:t>Adipocytes express and secrete several endocrine hormones.</a:t>
            </a:r>
          </a:p>
        </p:txBody>
      </p:sp>
    </p:spTree>
    <p:extLst>
      <p:ext uri="{BB962C8B-B14F-4D97-AF65-F5344CB8AC3E}">
        <p14:creationId xmlns="" xmlns:p14="http://schemas.microsoft.com/office/powerpoint/2010/main" val="364688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A0806C-E054-49C8-B1C3-09FE5860CC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86314" y="528637"/>
            <a:ext cx="9286875" cy="5800725"/>
          </a:xfrm>
          <a:prstGeom prst="rect">
            <a:avLst/>
          </a:prstGeom>
        </p:spPr>
      </p:pic>
    </p:spTree>
    <p:extLst>
      <p:ext uri="{BB962C8B-B14F-4D97-AF65-F5344CB8AC3E}">
        <p14:creationId xmlns="" xmlns:p14="http://schemas.microsoft.com/office/powerpoint/2010/main" val="6434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6DB9BBA-1CBA-473A-985A-AD535C332193}"/>
              </a:ext>
            </a:extLst>
          </p:cNvPr>
          <p:cNvSpPr/>
          <p:nvPr/>
        </p:nvSpPr>
        <p:spPr>
          <a:xfrm>
            <a:off x="597532" y="2767818"/>
            <a:ext cx="8546467"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Leptin is a 16-kd protein encoded by the </a:t>
            </a:r>
            <a:r>
              <a:rPr lang="en-US" sz="2400" dirty="0" err="1">
                <a:solidFill>
                  <a:schemeClr val="accent6"/>
                </a:solidFill>
              </a:rPr>
              <a:t>ob</a:t>
            </a:r>
            <a:r>
              <a:rPr lang="en-US" sz="2400" dirty="0">
                <a:solidFill>
                  <a:schemeClr val="accent6"/>
                </a:solidFill>
              </a:rPr>
              <a:t> gene</a:t>
            </a:r>
            <a:r>
              <a:rPr lang="en-US" sz="2400" dirty="0">
                <a:solidFill>
                  <a:srgbClr val="0070C0"/>
                </a:solidFill>
              </a:rPr>
              <a:t>.</a:t>
            </a:r>
          </a:p>
          <a:p>
            <a:pPr marL="342900" indent="-342900" algn="just">
              <a:lnSpc>
                <a:spcPct val="150000"/>
              </a:lnSpc>
              <a:buFont typeface="Wingdings" panose="05000000000000000000" pitchFamily="2" charset="2"/>
              <a:buChar char="Ø"/>
            </a:pPr>
            <a:r>
              <a:rPr lang="en-US" sz="2400" dirty="0">
                <a:solidFill>
                  <a:srgbClr val="0070C0"/>
                </a:solidFill>
              </a:rPr>
              <a:t> Adipocytes are the most important source of leptin, and circulating </a:t>
            </a:r>
            <a:r>
              <a:rPr lang="en-US" sz="2400" dirty="0">
                <a:solidFill>
                  <a:srgbClr val="C00000"/>
                </a:solidFill>
              </a:rPr>
              <a:t>leptin levels</a:t>
            </a:r>
            <a:r>
              <a:rPr lang="en-US" sz="2400" dirty="0">
                <a:solidFill>
                  <a:srgbClr val="0070C0"/>
                </a:solidFill>
              </a:rPr>
              <a:t> directly </a:t>
            </a:r>
            <a:r>
              <a:rPr lang="en-US" sz="2400" dirty="0">
                <a:solidFill>
                  <a:srgbClr val="C00000"/>
                </a:solidFill>
              </a:rPr>
              <a:t>correlate</a:t>
            </a:r>
            <a:r>
              <a:rPr lang="en-US" sz="2400" dirty="0">
                <a:solidFill>
                  <a:srgbClr val="0070C0"/>
                </a:solidFill>
              </a:rPr>
              <a:t> with </a:t>
            </a:r>
            <a:r>
              <a:rPr lang="en-US" sz="2400" dirty="0">
                <a:solidFill>
                  <a:srgbClr val="C00000"/>
                </a:solidFill>
              </a:rPr>
              <a:t>adipose tissue </a:t>
            </a:r>
            <a:r>
              <a:rPr lang="en-US" sz="2400" dirty="0">
                <a:solidFill>
                  <a:srgbClr val="0070C0"/>
                </a:solidFill>
              </a:rPr>
              <a:t>mass.</a:t>
            </a:r>
          </a:p>
          <a:p>
            <a:pPr marL="342900" indent="-342900" algn="just">
              <a:lnSpc>
                <a:spcPct val="150000"/>
              </a:lnSpc>
              <a:buFont typeface="Wingdings" panose="05000000000000000000" pitchFamily="2" charset="2"/>
              <a:buChar char="Ø"/>
            </a:pPr>
            <a:r>
              <a:rPr lang="en-US" altLang="zh-TW" sz="2400" dirty="0">
                <a:solidFill>
                  <a:srgbClr val="0070C0"/>
                </a:solidFill>
              </a:rPr>
              <a:t>In general, obese people have an unusually high circulating concentration of leptin. These people are said to be </a:t>
            </a:r>
            <a:r>
              <a:rPr lang="en-US" altLang="zh-TW" sz="2400" dirty="0">
                <a:solidFill>
                  <a:schemeClr val="accent6"/>
                </a:solidFill>
              </a:rPr>
              <a:t>resistant to the effects of leptin.</a:t>
            </a:r>
            <a:endParaRPr lang="en-US" sz="2400" dirty="0">
              <a:solidFill>
                <a:schemeClr val="accent6"/>
              </a:solidFill>
            </a:endParaRPr>
          </a:p>
        </p:txBody>
      </p:sp>
      <p:sp>
        <p:nvSpPr>
          <p:cNvPr id="3" name="Rectangle 2">
            <a:extLst>
              <a:ext uri="{FF2B5EF4-FFF2-40B4-BE49-F238E27FC236}">
                <a16:creationId xmlns:a16="http://schemas.microsoft.com/office/drawing/2014/main" xmlns="" id="{A9ED85AB-4DCF-4BA4-9A42-9FD8BE2DCC50}"/>
              </a:ext>
            </a:extLst>
          </p:cNvPr>
          <p:cNvSpPr/>
          <p:nvPr/>
        </p:nvSpPr>
        <p:spPr>
          <a:xfrm>
            <a:off x="4268899" y="539299"/>
            <a:ext cx="3288441"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Leptin</a:t>
            </a:r>
          </a:p>
        </p:txBody>
      </p:sp>
      <p:pic>
        <p:nvPicPr>
          <p:cNvPr id="4" name="Picture 2" descr="http://nutritionwonderland.com/wp-content/uploads/2009/06/leptin_amounts.jpg">
            <a:extLst>
              <a:ext uri="{FF2B5EF4-FFF2-40B4-BE49-F238E27FC236}">
                <a16:creationId xmlns:a16="http://schemas.microsoft.com/office/drawing/2014/main" xmlns="" id="{DCC98174-E8AD-4FE9-AB23-D06D8D04846D}"/>
              </a:ext>
            </a:extLst>
          </p:cNvPr>
          <p:cNvPicPr>
            <a:picLocks noChangeAspect="1" noChangeArrowheads="1"/>
          </p:cNvPicPr>
          <p:nvPr/>
        </p:nvPicPr>
        <p:blipFill>
          <a:blip r:embed="rId2" cstate="print"/>
          <a:srcRect/>
          <a:stretch>
            <a:fillRect/>
          </a:stretch>
        </p:blipFill>
        <p:spPr bwMode="auto">
          <a:xfrm>
            <a:off x="9266829" y="1910687"/>
            <a:ext cx="2538483" cy="4528213"/>
          </a:xfrm>
          <a:prstGeom prst="rect">
            <a:avLst/>
          </a:prstGeom>
          <a:noFill/>
        </p:spPr>
      </p:pic>
      <p:sp>
        <p:nvSpPr>
          <p:cNvPr id="5" name="Rectangle 4">
            <a:extLst>
              <a:ext uri="{FF2B5EF4-FFF2-40B4-BE49-F238E27FC236}">
                <a16:creationId xmlns:a16="http://schemas.microsoft.com/office/drawing/2014/main" xmlns="" id="{E1938B67-1479-4EF7-8597-ABDD5F970E7A}"/>
              </a:ext>
            </a:extLst>
          </p:cNvPr>
          <p:cNvSpPr/>
          <p:nvPr/>
        </p:nvSpPr>
        <p:spPr>
          <a:xfrm>
            <a:off x="720361" y="1551563"/>
            <a:ext cx="8423638" cy="187743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Leptin is expressed and secreted by adipocytes in  </a:t>
            </a:r>
            <a:r>
              <a:rPr lang="en-US" sz="2400" dirty="0">
                <a:solidFill>
                  <a:schemeClr val="accent6"/>
                </a:solidFill>
              </a:rPr>
              <a:t>white adipose tissue</a:t>
            </a:r>
            <a:r>
              <a:rPr lang="en-US" sz="2400" dirty="0">
                <a:solidFill>
                  <a:srgbClr val="0070C0"/>
                </a:solidFill>
              </a:rPr>
              <a:t>, placenta and gastric epithelium</a:t>
            </a:r>
            <a:endParaRPr lang="ar-SA" sz="2400" dirty="0">
              <a:solidFill>
                <a:srgbClr val="0070C0"/>
              </a:solidFill>
            </a:endParaRPr>
          </a:p>
          <a:p>
            <a:pPr marL="0" lvl="1"/>
            <a:endParaRPr lang="en-US" sz="2000" dirty="0"/>
          </a:p>
          <a:p>
            <a:r>
              <a:rPr lang="en-US" sz="2400" dirty="0">
                <a:solidFill>
                  <a:srgbClr val="0070C0"/>
                </a:solidFill>
              </a:rPr>
              <a:t> </a:t>
            </a:r>
            <a:endParaRPr lang="ar-SA" sz="2400" dirty="0">
              <a:solidFill>
                <a:srgbClr val="0070C0"/>
              </a:solidFill>
            </a:endParaRPr>
          </a:p>
        </p:txBody>
      </p:sp>
    </p:spTree>
    <p:extLst>
      <p:ext uri="{BB962C8B-B14F-4D97-AF65-F5344CB8AC3E}">
        <p14:creationId xmlns="" xmlns:p14="http://schemas.microsoft.com/office/powerpoint/2010/main" val="306439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395037D-AD8A-4C2C-A67F-01393791B690}"/>
              </a:ext>
            </a:extLst>
          </p:cNvPr>
          <p:cNvSpPr/>
          <p:nvPr/>
        </p:nvSpPr>
        <p:spPr>
          <a:xfrm>
            <a:off x="4023359" y="567435"/>
            <a:ext cx="3857537"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Leptin Resistance</a:t>
            </a:r>
          </a:p>
        </p:txBody>
      </p:sp>
      <p:sp>
        <p:nvSpPr>
          <p:cNvPr id="3" name="Rectangle 2">
            <a:extLst>
              <a:ext uri="{FF2B5EF4-FFF2-40B4-BE49-F238E27FC236}">
                <a16:creationId xmlns:a16="http://schemas.microsoft.com/office/drawing/2014/main" xmlns="" id="{D5F24295-842B-4ABE-8A35-F691BBC76091}"/>
              </a:ext>
            </a:extLst>
          </p:cNvPr>
          <p:cNvSpPr/>
          <p:nvPr/>
        </p:nvSpPr>
        <p:spPr>
          <a:xfrm>
            <a:off x="815926" y="1565326"/>
            <a:ext cx="5514536" cy="452431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Mutation of the gene for leptin receptors</a:t>
            </a:r>
          </a:p>
          <a:p>
            <a:pPr algn="just">
              <a:lnSpc>
                <a:spcPct val="150000"/>
              </a:lnSpc>
            </a:pPr>
            <a:r>
              <a:rPr lang="en-US" sz="2400" dirty="0">
                <a:solidFill>
                  <a:srgbClr val="0070C0"/>
                </a:solidFill>
              </a:rPr>
              <a:t> in the brain. </a:t>
            </a:r>
          </a:p>
          <a:p>
            <a:pPr algn="just">
              <a:lnSpc>
                <a:spcPct val="150000"/>
              </a:lnSpc>
              <a:buBlip>
                <a:blip r:embed="rId2"/>
              </a:buBlip>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Post receptor abnormalities in</a:t>
            </a:r>
          </a:p>
          <a:p>
            <a:pPr algn="just">
              <a:lnSpc>
                <a:spcPct val="150000"/>
              </a:lnSpc>
            </a:pPr>
            <a:r>
              <a:rPr lang="en-US" sz="2400" dirty="0">
                <a:solidFill>
                  <a:srgbClr val="0070C0"/>
                </a:solidFill>
              </a:rPr>
              <a:t> leptin signal transduction. </a:t>
            </a:r>
          </a:p>
          <a:p>
            <a:pPr algn="just">
              <a:lnSpc>
                <a:spcPct val="150000"/>
              </a:lnSpc>
              <a:buBlip>
                <a:blip r:embed="rId2"/>
              </a:buBlip>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 Impaired leptin transport across</a:t>
            </a:r>
          </a:p>
          <a:p>
            <a:pPr algn="just">
              <a:lnSpc>
                <a:spcPct val="150000"/>
              </a:lnSpc>
            </a:pPr>
            <a:r>
              <a:rPr lang="en-US" sz="2400" dirty="0">
                <a:solidFill>
                  <a:srgbClr val="0070C0"/>
                </a:solidFill>
              </a:rPr>
              <a:t> blood- brain barrier.</a:t>
            </a:r>
          </a:p>
        </p:txBody>
      </p:sp>
      <p:pic>
        <p:nvPicPr>
          <p:cNvPr id="5" name="Picture 4">
            <a:extLst>
              <a:ext uri="{FF2B5EF4-FFF2-40B4-BE49-F238E27FC236}">
                <a16:creationId xmlns:a16="http://schemas.microsoft.com/office/drawing/2014/main" xmlns="" id="{F7CB84DE-5B54-462B-A9B9-8E5720D084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666" y="1565326"/>
            <a:ext cx="5514536" cy="4891745"/>
          </a:xfrm>
          <a:prstGeom prst="rect">
            <a:avLst/>
          </a:prstGeom>
        </p:spPr>
      </p:pic>
    </p:spTree>
    <p:extLst>
      <p:ext uri="{BB962C8B-B14F-4D97-AF65-F5344CB8AC3E}">
        <p14:creationId xmlns="" xmlns:p14="http://schemas.microsoft.com/office/powerpoint/2010/main" val="427759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ptin is high when you are full, low when you are hungry">
            <a:hlinkClick r:id="rId2"/>
            <a:extLst>
              <a:ext uri="{FF2B5EF4-FFF2-40B4-BE49-F238E27FC236}">
                <a16:creationId xmlns:a16="http://schemas.microsoft.com/office/drawing/2014/main" xmlns="" id="{6567B5C2-CA46-4592-9F7B-D24C0B5DCD7A}"/>
              </a:ext>
            </a:extLst>
          </p:cNvPr>
          <p:cNvPicPr>
            <a:picLocks noChangeAspect="1" noChangeArrowheads="1"/>
          </p:cNvPicPr>
          <p:nvPr/>
        </p:nvPicPr>
        <p:blipFill>
          <a:blip r:embed="rId3" cstate="print"/>
          <a:srcRect/>
          <a:stretch>
            <a:fillRect/>
          </a:stretch>
        </p:blipFill>
        <p:spPr bwMode="auto">
          <a:xfrm>
            <a:off x="6879101" y="2176970"/>
            <a:ext cx="4876800" cy="3429000"/>
          </a:xfrm>
          <a:prstGeom prst="rect">
            <a:avLst/>
          </a:prstGeom>
          <a:noFill/>
        </p:spPr>
      </p:pic>
      <p:sp>
        <p:nvSpPr>
          <p:cNvPr id="3" name="Rectangle 2">
            <a:extLst>
              <a:ext uri="{FF2B5EF4-FFF2-40B4-BE49-F238E27FC236}">
                <a16:creationId xmlns:a16="http://schemas.microsoft.com/office/drawing/2014/main" xmlns="" id="{75D1316A-24AA-4CD1-9402-98EC646D6C9C}"/>
              </a:ext>
            </a:extLst>
          </p:cNvPr>
          <p:cNvSpPr/>
          <p:nvPr/>
        </p:nvSpPr>
        <p:spPr>
          <a:xfrm>
            <a:off x="4114153" y="704642"/>
            <a:ext cx="3288441"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Leptin</a:t>
            </a:r>
          </a:p>
        </p:txBody>
      </p:sp>
      <p:sp>
        <p:nvSpPr>
          <p:cNvPr id="4" name="Rectangle 3">
            <a:extLst>
              <a:ext uri="{FF2B5EF4-FFF2-40B4-BE49-F238E27FC236}">
                <a16:creationId xmlns:a16="http://schemas.microsoft.com/office/drawing/2014/main" xmlns="" id="{7EB7251E-26A4-4ABB-8B7C-781A0B485CC8}"/>
              </a:ext>
            </a:extLst>
          </p:cNvPr>
          <p:cNvSpPr/>
          <p:nvPr/>
        </p:nvSpPr>
        <p:spPr>
          <a:xfrm>
            <a:off x="253219" y="2176970"/>
            <a:ext cx="6358596"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dirty="0">
                <a:solidFill>
                  <a:srgbClr val="0070C0"/>
                </a:solidFill>
              </a:rPr>
              <a:t> </a:t>
            </a:r>
            <a:r>
              <a:rPr lang="en-US" sz="2400" dirty="0">
                <a:solidFill>
                  <a:srgbClr val="0070C0"/>
                </a:solidFill>
              </a:rPr>
              <a:t>Control of appetite </a:t>
            </a:r>
            <a:r>
              <a:rPr lang="en-US" sz="2400" dirty="0">
                <a:solidFill>
                  <a:schemeClr val="accent6"/>
                </a:solidFill>
              </a:rPr>
              <a:t>decrease in food intake </a:t>
            </a:r>
            <a:r>
              <a:rPr lang="en-US" sz="2400" dirty="0">
                <a:solidFill>
                  <a:srgbClr val="0070C0"/>
                </a:solidFill>
              </a:rPr>
              <a:t>and </a:t>
            </a:r>
            <a:r>
              <a:rPr lang="en-US" sz="2400" dirty="0">
                <a:solidFill>
                  <a:schemeClr val="accent6"/>
                </a:solidFill>
              </a:rPr>
              <a:t>increase in energy expenditure</a:t>
            </a:r>
            <a:r>
              <a:rPr lang="en-US" sz="2400" dirty="0">
                <a:solidFill>
                  <a:srgbClr val="0070C0"/>
                </a:solidFill>
              </a:rPr>
              <a:t> are the primary roles of leptin. In fact, mice with </a:t>
            </a:r>
            <a:r>
              <a:rPr lang="en-US" sz="2400" dirty="0">
                <a:solidFill>
                  <a:srgbClr val="C00000"/>
                </a:solidFill>
              </a:rPr>
              <a:t>a mutation</a:t>
            </a:r>
            <a:r>
              <a:rPr lang="en-US" sz="2400" dirty="0">
                <a:solidFill>
                  <a:srgbClr val="0070C0"/>
                </a:solidFill>
              </a:rPr>
              <a:t> in the leptin (</a:t>
            </a:r>
            <a:r>
              <a:rPr lang="en-US" sz="2400" dirty="0" err="1">
                <a:solidFill>
                  <a:srgbClr val="0070C0"/>
                </a:solidFill>
              </a:rPr>
              <a:t>ob</a:t>
            </a:r>
            <a:r>
              <a:rPr lang="en-US" sz="2400" dirty="0">
                <a:solidFill>
                  <a:srgbClr val="0070C0"/>
                </a:solidFill>
              </a:rPr>
              <a:t>/</a:t>
            </a:r>
            <a:r>
              <a:rPr lang="en-US" sz="2400" dirty="0" err="1">
                <a:solidFill>
                  <a:srgbClr val="0070C0"/>
                </a:solidFill>
              </a:rPr>
              <a:t>ob</a:t>
            </a:r>
            <a:r>
              <a:rPr lang="en-US" sz="2400" dirty="0">
                <a:solidFill>
                  <a:srgbClr val="0070C0"/>
                </a:solidFill>
              </a:rPr>
              <a:t> mice) or leptin receptor (</a:t>
            </a:r>
            <a:r>
              <a:rPr lang="en-US" sz="2400" dirty="0" err="1">
                <a:solidFill>
                  <a:srgbClr val="0070C0"/>
                </a:solidFill>
              </a:rPr>
              <a:t>db</a:t>
            </a:r>
            <a:r>
              <a:rPr lang="en-US" sz="2400" dirty="0">
                <a:solidFill>
                  <a:srgbClr val="0070C0"/>
                </a:solidFill>
              </a:rPr>
              <a:t>/</a:t>
            </a:r>
            <a:r>
              <a:rPr lang="en-US" sz="2400" dirty="0" err="1">
                <a:solidFill>
                  <a:srgbClr val="0070C0"/>
                </a:solidFill>
              </a:rPr>
              <a:t>db</a:t>
            </a:r>
            <a:r>
              <a:rPr lang="en-US" sz="2400" dirty="0">
                <a:solidFill>
                  <a:srgbClr val="0070C0"/>
                </a:solidFill>
              </a:rPr>
              <a:t> mice) gene, as well as human subjects with mutations in the same genes, are massively </a:t>
            </a:r>
            <a:r>
              <a:rPr lang="en-US" sz="2400" dirty="0">
                <a:solidFill>
                  <a:srgbClr val="C00000"/>
                </a:solidFill>
              </a:rPr>
              <a:t>obese</a:t>
            </a:r>
            <a:r>
              <a:rPr lang="en-US" sz="2400" dirty="0">
                <a:solidFill>
                  <a:srgbClr val="0070C0"/>
                </a:solidFill>
              </a:rPr>
              <a:t>.</a:t>
            </a:r>
          </a:p>
        </p:txBody>
      </p:sp>
    </p:spTree>
    <p:extLst>
      <p:ext uri="{BB962C8B-B14F-4D97-AF65-F5344CB8AC3E}">
        <p14:creationId xmlns="" xmlns:p14="http://schemas.microsoft.com/office/powerpoint/2010/main" val="3468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A973B4-541A-45DA-8C40-AD569C021771}"/>
              </a:ext>
            </a:extLst>
          </p:cNvPr>
          <p:cNvSpPr/>
          <p:nvPr/>
        </p:nvSpPr>
        <p:spPr>
          <a:xfrm>
            <a:off x="872196" y="2551837"/>
            <a:ext cx="10663311" cy="2862322"/>
          </a:xfrm>
          <a:prstGeom prst="rect">
            <a:avLst/>
          </a:prstGeom>
        </p:spPr>
        <p:txBody>
          <a:bodyPr wrap="square">
            <a:spAutoFit/>
          </a:bodyPr>
          <a:lstStyle/>
          <a:p>
            <a:pPr algn="just">
              <a:lnSpc>
                <a:spcPct val="150000"/>
              </a:lnSpc>
            </a:pPr>
            <a:endParaRPr lang="en-US" sz="2400" b="1" dirty="0">
              <a:solidFill>
                <a:srgbClr val="0070C0"/>
              </a:solidFill>
            </a:endParaRPr>
          </a:p>
          <a:p>
            <a:pPr marL="342900" indent="-342900" algn="just">
              <a:lnSpc>
                <a:spcPct val="150000"/>
              </a:lnSpc>
              <a:buFont typeface="Wingdings" panose="05000000000000000000" pitchFamily="2" charset="2"/>
              <a:buChar char="Ø"/>
            </a:pPr>
            <a:r>
              <a:rPr lang="en-US" sz="2400" b="1" dirty="0">
                <a:solidFill>
                  <a:srgbClr val="0070C0"/>
                </a:solidFill>
              </a:rPr>
              <a:t>Increase in fatty acid oxidation and </a:t>
            </a:r>
            <a:r>
              <a:rPr lang="en-US" sz="2400" b="1" dirty="0">
                <a:solidFill>
                  <a:schemeClr val="accent6"/>
                </a:solidFill>
              </a:rPr>
              <a:t>reducing the fat tissue </a:t>
            </a:r>
            <a:r>
              <a:rPr lang="en-US" sz="2400" b="1" dirty="0">
                <a:solidFill>
                  <a:srgbClr val="0070C0"/>
                </a:solidFill>
              </a:rPr>
              <a:t>in muscles and liver   (Inhibit intracellular lipid concentration)</a:t>
            </a:r>
          </a:p>
          <a:p>
            <a:pPr algn="just">
              <a:lnSpc>
                <a:spcPct val="150000"/>
              </a:lnSpc>
            </a:pPr>
            <a:endParaRPr lang="en-US" sz="2400" b="1" dirty="0">
              <a:solidFill>
                <a:srgbClr val="0070C0"/>
              </a:solidFill>
            </a:endParaRPr>
          </a:p>
          <a:p>
            <a:pPr marL="342900" indent="-342900" algn="just">
              <a:lnSpc>
                <a:spcPct val="150000"/>
              </a:lnSpc>
              <a:buFont typeface="Wingdings" panose="05000000000000000000" pitchFamily="2" charset="2"/>
              <a:buChar char="Ø"/>
            </a:pPr>
            <a:r>
              <a:rPr lang="en-US" sz="2400" b="1" dirty="0">
                <a:solidFill>
                  <a:srgbClr val="C00000"/>
                </a:solidFill>
              </a:rPr>
              <a:t>Increase insulin sensitivity </a:t>
            </a:r>
            <a:r>
              <a:rPr lang="en-US" sz="2400" b="1" dirty="0">
                <a:solidFill>
                  <a:srgbClr val="0070C0"/>
                </a:solidFill>
              </a:rPr>
              <a:t>.</a:t>
            </a:r>
            <a:endParaRPr lang="en-US" sz="2400" b="1" i="1" dirty="0">
              <a:solidFill>
                <a:srgbClr val="0070C0"/>
              </a:solidFill>
            </a:endParaRPr>
          </a:p>
        </p:txBody>
      </p:sp>
      <p:sp>
        <p:nvSpPr>
          <p:cNvPr id="3" name="Rectangle 2">
            <a:extLst>
              <a:ext uri="{FF2B5EF4-FFF2-40B4-BE49-F238E27FC236}">
                <a16:creationId xmlns:a16="http://schemas.microsoft.com/office/drawing/2014/main" xmlns="" id="{8EC62228-77AC-4535-834A-964B24563747}"/>
              </a:ext>
            </a:extLst>
          </p:cNvPr>
          <p:cNvSpPr/>
          <p:nvPr/>
        </p:nvSpPr>
        <p:spPr>
          <a:xfrm>
            <a:off x="1997613" y="1139483"/>
            <a:ext cx="6865034" cy="6167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Role of Leptin in Lipid Metabolism</a:t>
            </a:r>
          </a:p>
        </p:txBody>
      </p:sp>
    </p:spTree>
    <p:extLst>
      <p:ext uri="{BB962C8B-B14F-4D97-AF65-F5344CB8AC3E}">
        <p14:creationId xmlns="" xmlns:p14="http://schemas.microsoft.com/office/powerpoint/2010/main" val="363495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A34C90-0F8C-4148-A68A-6B7AECCA54AF}"/>
              </a:ext>
            </a:extLst>
          </p:cNvPr>
          <p:cNvSpPr/>
          <p:nvPr/>
        </p:nvSpPr>
        <p:spPr>
          <a:xfrm>
            <a:off x="609597" y="1849472"/>
            <a:ext cx="10124661"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Leptin </a:t>
            </a:r>
            <a:r>
              <a:rPr lang="en-US" sz="2400" dirty="0">
                <a:solidFill>
                  <a:schemeClr val="accent6"/>
                </a:solidFill>
              </a:rPr>
              <a:t>protects T lymphocytes from apoptosis </a:t>
            </a:r>
            <a:r>
              <a:rPr lang="en-US" sz="2400" dirty="0">
                <a:solidFill>
                  <a:srgbClr val="0070C0"/>
                </a:solidFill>
              </a:rPr>
              <a:t>and </a:t>
            </a:r>
            <a:r>
              <a:rPr lang="en-US" sz="2400" dirty="0">
                <a:solidFill>
                  <a:schemeClr val="accent6"/>
                </a:solidFill>
              </a:rPr>
              <a:t>regulates T-cell proliferation </a:t>
            </a:r>
            <a:r>
              <a:rPr lang="en-US" sz="2400" dirty="0">
                <a:solidFill>
                  <a:srgbClr val="0070C0"/>
                </a:solidFill>
              </a:rPr>
              <a:t>and activation.</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 Leptin also influences </a:t>
            </a:r>
            <a:r>
              <a:rPr lang="en-US" sz="2400" dirty="0">
                <a:solidFill>
                  <a:srgbClr val="C00000"/>
                </a:solidFill>
              </a:rPr>
              <a:t>cytokine production</a:t>
            </a:r>
            <a:r>
              <a:rPr lang="en-US" sz="2400" dirty="0">
                <a:solidFill>
                  <a:srgbClr val="0070C0"/>
                </a:solidFill>
              </a:rPr>
              <a:t> from T lymphocytes, generally switching the phenotype toward a TH1 response. Of note, </a:t>
            </a:r>
            <a:r>
              <a:rPr lang="en-US" sz="2400" u="sng" dirty="0">
                <a:solidFill>
                  <a:srgbClr val="0070C0"/>
                </a:solidFill>
              </a:rPr>
              <a:t>cytokine production from T lymphocytes is suppressed in leptin- deficient children and restored by leptin administration.</a:t>
            </a:r>
          </a:p>
        </p:txBody>
      </p:sp>
      <p:sp>
        <p:nvSpPr>
          <p:cNvPr id="3" name="Rectangle 2">
            <a:extLst>
              <a:ext uri="{FF2B5EF4-FFF2-40B4-BE49-F238E27FC236}">
                <a16:creationId xmlns:a16="http://schemas.microsoft.com/office/drawing/2014/main" xmlns="" id="{1FEF62DF-B21F-4139-B9A2-AAC421DA6F3F}"/>
              </a:ext>
            </a:extLst>
          </p:cNvPr>
          <p:cNvSpPr/>
          <p:nvPr/>
        </p:nvSpPr>
        <p:spPr>
          <a:xfrm>
            <a:off x="4027708" y="594759"/>
            <a:ext cx="3288441"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Leptin</a:t>
            </a:r>
          </a:p>
        </p:txBody>
      </p:sp>
    </p:spTree>
    <p:extLst>
      <p:ext uri="{BB962C8B-B14F-4D97-AF65-F5344CB8AC3E}">
        <p14:creationId xmlns="" xmlns:p14="http://schemas.microsoft.com/office/powerpoint/2010/main" val="135296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27945A9-0ACE-4BBC-B809-A161EAE14B58}"/>
              </a:ext>
            </a:extLst>
          </p:cNvPr>
          <p:cNvSpPr/>
          <p:nvPr/>
        </p:nvSpPr>
        <p:spPr>
          <a:xfrm>
            <a:off x="3233531" y="601215"/>
            <a:ext cx="5009322"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Role of Leptin on Puberty</a:t>
            </a:r>
          </a:p>
        </p:txBody>
      </p:sp>
      <p:sp>
        <p:nvSpPr>
          <p:cNvPr id="12" name="Rectangle 11">
            <a:extLst>
              <a:ext uri="{FF2B5EF4-FFF2-40B4-BE49-F238E27FC236}">
                <a16:creationId xmlns:a16="http://schemas.microsoft.com/office/drawing/2014/main" xmlns="" id="{FAA75520-9632-4493-9566-9226471CDC8A}"/>
              </a:ext>
            </a:extLst>
          </p:cNvPr>
          <p:cNvSpPr/>
          <p:nvPr/>
        </p:nvSpPr>
        <p:spPr>
          <a:xfrm>
            <a:off x="662609" y="1856388"/>
            <a:ext cx="11092069" cy="4524315"/>
          </a:xfrm>
          <a:prstGeom prst="rect">
            <a:avLst/>
          </a:prstGeom>
        </p:spPr>
        <p:txBody>
          <a:bodyPr wrap="square">
            <a:spAutoFit/>
          </a:bodyPr>
          <a:lstStyle/>
          <a:p>
            <a:pPr marL="457200" lvl="0" indent="-457200">
              <a:lnSpc>
                <a:spcPct val="150000"/>
              </a:lnSpc>
              <a:buFont typeface="+mj-lt"/>
              <a:buAutoNum type="arabicPeriod"/>
            </a:pPr>
            <a:r>
              <a:rPr lang="en-US" sz="2400" b="1" dirty="0" err="1">
                <a:solidFill>
                  <a:srgbClr val="C00000"/>
                </a:solidFill>
              </a:rPr>
              <a:t>Kisspeptin</a:t>
            </a:r>
            <a:r>
              <a:rPr lang="en-US" sz="2400" dirty="0">
                <a:solidFill>
                  <a:prstClr val="black"/>
                </a:solidFill>
              </a:rPr>
              <a:t> </a:t>
            </a:r>
            <a:r>
              <a:rPr lang="en-US" sz="2400" dirty="0">
                <a:solidFill>
                  <a:srgbClr val="0070C0"/>
                </a:solidFill>
              </a:rPr>
              <a:t>is known to </a:t>
            </a:r>
            <a:r>
              <a:rPr lang="en-US" sz="2400" b="1" dirty="0">
                <a:solidFill>
                  <a:srgbClr val="0070C0"/>
                </a:solidFill>
              </a:rPr>
              <a:t>increase</a:t>
            </a:r>
            <a:r>
              <a:rPr lang="en-US" sz="2400" dirty="0">
                <a:solidFill>
                  <a:srgbClr val="0070C0"/>
                </a:solidFill>
              </a:rPr>
              <a:t> the neural activity and </a:t>
            </a:r>
            <a:r>
              <a:rPr lang="en-US" sz="2400" b="1" dirty="0">
                <a:solidFill>
                  <a:srgbClr val="0070C0"/>
                </a:solidFill>
              </a:rPr>
              <a:t>mediate</a:t>
            </a:r>
            <a:r>
              <a:rPr lang="en-US" sz="2400" dirty="0">
                <a:solidFill>
                  <a:srgbClr val="0070C0"/>
                </a:solidFill>
              </a:rPr>
              <a:t> neuroendocrine events during </a:t>
            </a:r>
            <a:r>
              <a:rPr lang="en-US" sz="2400" b="1" dirty="0">
                <a:solidFill>
                  <a:srgbClr val="0070C0"/>
                </a:solidFill>
              </a:rPr>
              <a:t>puberty</a:t>
            </a:r>
            <a:r>
              <a:rPr lang="en-US" sz="2400" dirty="0">
                <a:solidFill>
                  <a:srgbClr val="0070C0"/>
                </a:solidFill>
              </a:rPr>
              <a:t>.</a:t>
            </a:r>
          </a:p>
          <a:p>
            <a:pPr lvl="1">
              <a:lnSpc>
                <a:spcPct val="150000"/>
              </a:lnSpc>
            </a:pPr>
            <a:r>
              <a:rPr lang="en-US" sz="2400" dirty="0">
                <a:solidFill>
                  <a:srgbClr val="0070C0"/>
                </a:solidFill>
              </a:rPr>
              <a:t> One of the </a:t>
            </a:r>
            <a:r>
              <a:rPr lang="en-US" sz="2400" b="1" dirty="0">
                <a:solidFill>
                  <a:srgbClr val="0070C0"/>
                </a:solidFill>
              </a:rPr>
              <a:t>function</a:t>
            </a:r>
            <a:r>
              <a:rPr lang="en-US" sz="2400" dirty="0">
                <a:solidFill>
                  <a:srgbClr val="0070C0"/>
                </a:solidFill>
              </a:rPr>
              <a:t> of </a:t>
            </a:r>
            <a:r>
              <a:rPr lang="en-US" sz="2400" dirty="0" err="1">
                <a:solidFill>
                  <a:srgbClr val="0070C0"/>
                </a:solidFill>
              </a:rPr>
              <a:t>kisspeptinergic</a:t>
            </a:r>
            <a:r>
              <a:rPr lang="en-US" sz="2400" dirty="0">
                <a:solidFill>
                  <a:srgbClr val="0070C0"/>
                </a:solidFill>
              </a:rPr>
              <a:t> neurons in humans is </a:t>
            </a:r>
            <a:r>
              <a:rPr lang="en-US" sz="2400" b="1" dirty="0">
                <a:solidFill>
                  <a:schemeClr val="accent6"/>
                </a:solidFill>
              </a:rPr>
              <a:t>establish a target for leptin hormone</a:t>
            </a:r>
          </a:p>
          <a:p>
            <a:pPr marL="457200" lvl="0" indent="-457200">
              <a:lnSpc>
                <a:spcPct val="150000"/>
              </a:lnSpc>
              <a:buFont typeface="+mj-lt"/>
              <a:buAutoNum type="arabicPeriod"/>
            </a:pPr>
            <a:r>
              <a:rPr lang="en-US" sz="2400" b="1" dirty="0">
                <a:solidFill>
                  <a:srgbClr val="C00000"/>
                </a:solidFill>
              </a:rPr>
              <a:t>Leptin</a:t>
            </a:r>
            <a:r>
              <a:rPr lang="en-US" sz="2400" dirty="0">
                <a:solidFill>
                  <a:srgbClr val="C00000"/>
                </a:solidFill>
              </a:rPr>
              <a:t> </a:t>
            </a:r>
            <a:r>
              <a:rPr lang="en-US" sz="2400" dirty="0">
                <a:solidFill>
                  <a:srgbClr val="0070C0"/>
                </a:solidFill>
              </a:rPr>
              <a:t>surge </a:t>
            </a:r>
            <a:r>
              <a:rPr lang="en-US" sz="2400" b="1" dirty="0">
                <a:solidFill>
                  <a:srgbClr val="0070C0"/>
                </a:solidFill>
              </a:rPr>
              <a:t>promotes</a:t>
            </a:r>
            <a:r>
              <a:rPr lang="en-US" sz="2400" dirty="0">
                <a:solidFill>
                  <a:srgbClr val="0070C0"/>
                </a:solidFill>
              </a:rPr>
              <a:t> the </a:t>
            </a:r>
            <a:r>
              <a:rPr lang="en-US" sz="2400" dirty="0" err="1">
                <a:solidFill>
                  <a:srgbClr val="0070C0"/>
                </a:solidFill>
              </a:rPr>
              <a:t>kisspeptinergic</a:t>
            </a:r>
            <a:r>
              <a:rPr lang="en-US" sz="2400" dirty="0">
                <a:solidFill>
                  <a:srgbClr val="0070C0"/>
                </a:solidFill>
              </a:rPr>
              <a:t> neuron to secrete </a:t>
            </a:r>
            <a:r>
              <a:rPr lang="en-US" sz="2400" dirty="0" err="1">
                <a:solidFill>
                  <a:srgbClr val="FF0000"/>
                </a:solidFill>
              </a:rPr>
              <a:t>kisspeptin</a:t>
            </a:r>
            <a:r>
              <a:rPr lang="en-US" sz="2400" dirty="0">
                <a:solidFill>
                  <a:prstClr val="black"/>
                </a:solidFill>
              </a:rPr>
              <a:t> </a:t>
            </a:r>
            <a:r>
              <a:rPr lang="en-US" sz="2400" dirty="0">
                <a:solidFill>
                  <a:srgbClr val="0070C0"/>
                </a:solidFill>
              </a:rPr>
              <a:t>that would </a:t>
            </a:r>
            <a:r>
              <a:rPr lang="en-US" sz="2400" b="1" dirty="0">
                <a:solidFill>
                  <a:schemeClr val="accent6"/>
                </a:solidFill>
              </a:rPr>
              <a:t>bind to GPR54</a:t>
            </a:r>
            <a:r>
              <a:rPr lang="en-US" sz="2400" b="1" dirty="0">
                <a:solidFill>
                  <a:srgbClr val="0070C0"/>
                </a:solidFill>
              </a:rPr>
              <a:t> </a:t>
            </a:r>
            <a:r>
              <a:rPr lang="en-US" sz="2400" dirty="0">
                <a:solidFill>
                  <a:srgbClr val="0070C0"/>
                </a:solidFill>
              </a:rPr>
              <a:t>receptors in the GnRH neurons.</a:t>
            </a:r>
          </a:p>
          <a:p>
            <a:pPr marL="457200" lvl="0" indent="-457200">
              <a:lnSpc>
                <a:spcPct val="150000"/>
              </a:lnSpc>
              <a:buFont typeface="+mj-lt"/>
              <a:buAutoNum type="arabicPeriod"/>
            </a:pPr>
            <a:r>
              <a:rPr lang="en-US" altLang="en-US" sz="2400" b="1" dirty="0">
                <a:solidFill>
                  <a:srgbClr val="C00000"/>
                </a:solidFill>
                <a:cs typeface="Times New Roman" panose="02020603050405020304" pitchFamily="18" charset="0"/>
                <a:sym typeface="Wingdings 3" panose="05040102010807070707" pitchFamily="18" charset="2"/>
              </a:rPr>
              <a:t>↑↑</a:t>
            </a:r>
            <a:r>
              <a:rPr lang="en-US" sz="2400" dirty="0">
                <a:solidFill>
                  <a:srgbClr val="0070C0"/>
                </a:solidFill>
              </a:rPr>
              <a:t> stimulating of </a:t>
            </a:r>
            <a:r>
              <a:rPr lang="en-US" sz="2400" dirty="0" err="1">
                <a:solidFill>
                  <a:srgbClr val="0070C0"/>
                </a:solidFill>
              </a:rPr>
              <a:t>hypothalmic</a:t>
            </a:r>
            <a:r>
              <a:rPr lang="en-US" sz="2400" dirty="0">
                <a:solidFill>
                  <a:srgbClr val="0070C0"/>
                </a:solidFill>
              </a:rPr>
              <a:t> GnRH </a:t>
            </a:r>
            <a:r>
              <a:rPr lang="en-US" altLang="en-US" sz="2400" dirty="0">
                <a:solidFill>
                  <a:srgbClr val="C00000"/>
                </a:solidFill>
                <a:cs typeface="Times New Roman" panose="02020603050405020304" pitchFamily="18" charset="0"/>
                <a:sym typeface="Wingdings 3" panose="05040102010807070707" pitchFamily="18" charset="2"/>
              </a:rPr>
              <a:t></a:t>
            </a:r>
            <a:r>
              <a:rPr lang="en-US" sz="2400" dirty="0">
                <a:solidFill>
                  <a:srgbClr val="0070C0"/>
                </a:solidFill>
              </a:rPr>
              <a:t> secrete a </a:t>
            </a:r>
            <a:r>
              <a:rPr lang="en-US" sz="2400" b="1" dirty="0">
                <a:solidFill>
                  <a:schemeClr val="accent6"/>
                </a:solidFill>
              </a:rPr>
              <a:t>high</a:t>
            </a:r>
            <a:r>
              <a:rPr lang="en-US" sz="2400" dirty="0">
                <a:solidFill>
                  <a:schemeClr val="accent6"/>
                </a:solidFill>
              </a:rPr>
              <a:t> </a:t>
            </a:r>
            <a:r>
              <a:rPr lang="en-US" sz="2400" dirty="0">
                <a:solidFill>
                  <a:srgbClr val="0070C0"/>
                </a:solidFill>
              </a:rPr>
              <a:t>amount of GnRH that enhance the releasing of FSH and LH from anterior pituitary. </a:t>
            </a:r>
          </a:p>
        </p:txBody>
      </p:sp>
    </p:spTree>
    <p:extLst>
      <p:ext uri="{BB962C8B-B14F-4D97-AF65-F5344CB8AC3E}">
        <p14:creationId xmlns="" xmlns:p14="http://schemas.microsoft.com/office/powerpoint/2010/main" val="209595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9813D3-7A07-40D3-8864-C4B796C5C15A}"/>
              </a:ext>
            </a:extLst>
          </p:cNvPr>
          <p:cNvSpPr/>
          <p:nvPr/>
        </p:nvSpPr>
        <p:spPr>
          <a:xfrm>
            <a:off x="993914" y="1494525"/>
            <a:ext cx="5653915" cy="507831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b="1" dirty="0">
                <a:solidFill>
                  <a:srgbClr val="C00000"/>
                </a:solidFill>
              </a:rPr>
              <a:t>Adipose tissue </a:t>
            </a:r>
            <a:r>
              <a:rPr lang="en-US" sz="2400" dirty="0">
                <a:solidFill>
                  <a:srgbClr val="0070C0"/>
                </a:solidFill>
              </a:rPr>
              <a:t>is a complex, essential, and highly active metabolic and endocrine organ. Besides </a:t>
            </a:r>
            <a:r>
              <a:rPr lang="en-US" sz="2400" u="sng" dirty="0">
                <a:solidFill>
                  <a:srgbClr val="0070C0"/>
                </a:solidFill>
              </a:rPr>
              <a:t>adipocytes</a:t>
            </a:r>
            <a:r>
              <a:rPr lang="en-US" sz="2400" dirty="0">
                <a:solidFill>
                  <a:srgbClr val="0070C0"/>
                </a:solidFill>
              </a:rPr>
              <a:t> (lipocytes, fat cells), adipose tissue contains </a:t>
            </a:r>
            <a:r>
              <a:rPr lang="en-US" sz="2400" u="sng" dirty="0">
                <a:solidFill>
                  <a:srgbClr val="0070C0"/>
                </a:solidFill>
              </a:rPr>
              <a:t>connective tissue matrix</a:t>
            </a:r>
            <a:r>
              <a:rPr lang="en-US" sz="2400" dirty="0">
                <a:solidFill>
                  <a:srgbClr val="0070C0"/>
                </a:solidFill>
              </a:rPr>
              <a:t>, </a:t>
            </a:r>
            <a:r>
              <a:rPr lang="en-US" sz="2400" u="sng" dirty="0">
                <a:solidFill>
                  <a:srgbClr val="0070C0"/>
                </a:solidFill>
              </a:rPr>
              <a:t>nerve tissue</a:t>
            </a:r>
            <a:r>
              <a:rPr lang="en-US" sz="2400" dirty="0">
                <a:solidFill>
                  <a:srgbClr val="0070C0"/>
                </a:solidFill>
              </a:rPr>
              <a:t>, </a:t>
            </a:r>
            <a:r>
              <a:rPr lang="en-US" sz="2400" u="sng" dirty="0">
                <a:solidFill>
                  <a:srgbClr val="0070C0"/>
                </a:solidFill>
              </a:rPr>
              <a:t>stromovascular fraction, of which approximately 10% are CD14, CD31 macrophages</a:t>
            </a:r>
            <a:r>
              <a:rPr lang="en-US" sz="2400" dirty="0">
                <a:solidFill>
                  <a:srgbClr val="0070C0"/>
                </a:solidFill>
              </a:rPr>
              <a:t>. Together these components function as </a:t>
            </a:r>
            <a:r>
              <a:rPr lang="en-US" sz="2400" dirty="0">
                <a:solidFill>
                  <a:schemeClr val="accent6"/>
                </a:solidFill>
              </a:rPr>
              <a:t>an integrated unit</a:t>
            </a:r>
            <a:r>
              <a:rPr lang="en-US" sz="2400" dirty="0">
                <a:solidFill>
                  <a:srgbClr val="0070C0"/>
                </a:solidFill>
              </a:rPr>
              <a:t>. </a:t>
            </a:r>
          </a:p>
        </p:txBody>
      </p:sp>
      <p:sp>
        <p:nvSpPr>
          <p:cNvPr id="3" name="Rectangle 2">
            <a:extLst>
              <a:ext uri="{FF2B5EF4-FFF2-40B4-BE49-F238E27FC236}">
                <a16:creationId xmlns:a16="http://schemas.microsoft.com/office/drawing/2014/main" xmlns="" id="{4BA5C856-3EE7-44EB-BE09-4B288A07C529}"/>
              </a:ext>
            </a:extLst>
          </p:cNvPr>
          <p:cNvSpPr/>
          <p:nvPr/>
        </p:nvSpPr>
        <p:spPr>
          <a:xfrm>
            <a:off x="2949307" y="571249"/>
            <a:ext cx="53259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Adipose Tissue </a:t>
            </a:r>
          </a:p>
        </p:txBody>
      </p:sp>
      <p:pic>
        <p:nvPicPr>
          <p:cNvPr id="4" name="Picture 2" descr="http://proteome.biochem.mpg.de/adipo/images/adipo1.jpg">
            <a:extLst>
              <a:ext uri="{FF2B5EF4-FFF2-40B4-BE49-F238E27FC236}">
                <a16:creationId xmlns:a16="http://schemas.microsoft.com/office/drawing/2014/main" xmlns="" id="{B35E25E4-E36E-41CF-8620-CA1C34615215}"/>
              </a:ext>
            </a:extLst>
          </p:cNvPr>
          <p:cNvPicPr>
            <a:picLocks noChangeAspect="1" noChangeArrowheads="1"/>
          </p:cNvPicPr>
          <p:nvPr/>
        </p:nvPicPr>
        <p:blipFill>
          <a:blip r:embed="rId2" cstate="print"/>
          <a:srcRect/>
          <a:stretch>
            <a:fillRect/>
          </a:stretch>
        </p:blipFill>
        <p:spPr bwMode="auto">
          <a:xfrm>
            <a:off x="7300913" y="2043113"/>
            <a:ext cx="4243387" cy="3914775"/>
          </a:xfrm>
          <a:prstGeom prst="rect">
            <a:avLst/>
          </a:prstGeom>
          <a:noFill/>
        </p:spPr>
      </p:pic>
    </p:spTree>
    <p:extLst>
      <p:ext uri="{BB962C8B-B14F-4D97-AF65-F5344CB8AC3E}">
        <p14:creationId xmlns="" xmlns:p14="http://schemas.microsoft.com/office/powerpoint/2010/main" val="318889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799C76B-38C1-4C5A-9625-A22564278F9D}"/>
              </a:ext>
            </a:extLst>
          </p:cNvPr>
          <p:cNvSpPr/>
          <p:nvPr/>
        </p:nvSpPr>
        <p:spPr>
          <a:xfrm>
            <a:off x="984024" y="1581836"/>
            <a:ext cx="10467075" cy="1200329"/>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Its metabolic effects include </a:t>
            </a:r>
            <a:r>
              <a:rPr lang="en-US" sz="2400" dirty="0">
                <a:solidFill>
                  <a:schemeClr val="accent6"/>
                </a:solidFill>
              </a:rPr>
              <a:t>increased insulin sensitivity</a:t>
            </a:r>
            <a:r>
              <a:rPr lang="en-US" sz="2400" dirty="0">
                <a:solidFill>
                  <a:srgbClr val="0070C0"/>
                </a:solidFill>
              </a:rPr>
              <a:t>, </a:t>
            </a:r>
            <a:r>
              <a:rPr lang="en-US" sz="2400" dirty="0">
                <a:solidFill>
                  <a:srgbClr val="C00000"/>
                </a:solidFill>
              </a:rPr>
              <a:t>decreased gluconeogenesis</a:t>
            </a:r>
            <a:r>
              <a:rPr lang="en-US" sz="2400" dirty="0">
                <a:solidFill>
                  <a:srgbClr val="0070C0"/>
                </a:solidFill>
              </a:rPr>
              <a:t> and </a:t>
            </a:r>
            <a:r>
              <a:rPr lang="en-US" sz="2400" dirty="0">
                <a:solidFill>
                  <a:srgbClr val="C00000"/>
                </a:solidFill>
              </a:rPr>
              <a:t>reduced inflammations</a:t>
            </a:r>
            <a:r>
              <a:rPr lang="en-US" sz="2400" dirty="0">
                <a:solidFill>
                  <a:srgbClr val="0070C0"/>
                </a:solidFill>
              </a:rPr>
              <a:t>. </a:t>
            </a:r>
          </a:p>
        </p:txBody>
      </p:sp>
      <p:sp>
        <p:nvSpPr>
          <p:cNvPr id="4" name="Rectangle 3">
            <a:extLst>
              <a:ext uri="{FF2B5EF4-FFF2-40B4-BE49-F238E27FC236}">
                <a16:creationId xmlns:a16="http://schemas.microsoft.com/office/drawing/2014/main" xmlns="" id="{D3AB6D9B-CBF8-46CD-BBF8-B4ACE7364937}"/>
              </a:ext>
            </a:extLst>
          </p:cNvPr>
          <p:cNvSpPr/>
          <p:nvPr/>
        </p:nvSpPr>
        <p:spPr>
          <a:xfrm>
            <a:off x="984024" y="2929406"/>
            <a:ext cx="10804701" cy="830997"/>
          </a:xfrm>
          <a:prstGeom prst="rect">
            <a:avLst/>
          </a:prstGeom>
        </p:spPr>
        <p:txBody>
          <a:bodyPr wrap="square">
            <a:spAutoFit/>
          </a:bodyPr>
          <a:lstStyle/>
          <a:p>
            <a:pPr marL="285750" indent="-285750">
              <a:buFont typeface="Wingdings" panose="05000000000000000000" pitchFamily="2" charset="2"/>
              <a:buChar char="Ø"/>
            </a:pPr>
            <a:r>
              <a:rPr lang="en-US" sz="2400" dirty="0">
                <a:solidFill>
                  <a:srgbClr val="0070C0"/>
                </a:solidFill>
              </a:rPr>
              <a:t>Adiponectin levels are found to be </a:t>
            </a:r>
            <a:r>
              <a:rPr lang="en-US" sz="2400" dirty="0">
                <a:solidFill>
                  <a:srgbClr val="C00000"/>
                </a:solidFill>
              </a:rPr>
              <a:t>lower in obese </a:t>
            </a:r>
            <a:r>
              <a:rPr lang="en-US" sz="2400" dirty="0">
                <a:solidFill>
                  <a:srgbClr val="0070C0"/>
                </a:solidFill>
              </a:rPr>
              <a:t>individuals, insulin resistant, and </a:t>
            </a:r>
            <a:r>
              <a:rPr lang="en-US" sz="2400" dirty="0">
                <a:solidFill>
                  <a:schemeClr val="accent6"/>
                </a:solidFill>
              </a:rPr>
              <a:t>type 2 diabetes-afflicted patients. </a:t>
            </a:r>
            <a:r>
              <a:rPr lang="en-US" sz="2400" dirty="0">
                <a:solidFill>
                  <a:srgbClr val="0070C0"/>
                </a:solidFill>
              </a:rPr>
              <a:t>It is found at </a:t>
            </a:r>
            <a:r>
              <a:rPr lang="en-US" sz="2400" dirty="0">
                <a:solidFill>
                  <a:schemeClr val="accent6"/>
                </a:solidFill>
              </a:rPr>
              <a:t>greater levels in women </a:t>
            </a:r>
            <a:r>
              <a:rPr lang="en-US" sz="2400" dirty="0">
                <a:solidFill>
                  <a:srgbClr val="0070C0"/>
                </a:solidFill>
              </a:rPr>
              <a:t>than men.</a:t>
            </a:r>
          </a:p>
        </p:txBody>
      </p:sp>
      <p:sp>
        <p:nvSpPr>
          <p:cNvPr id="5" name="Rectangle 4">
            <a:extLst>
              <a:ext uri="{FF2B5EF4-FFF2-40B4-BE49-F238E27FC236}">
                <a16:creationId xmlns:a16="http://schemas.microsoft.com/office/drawing/2014/main" xmlns="" id="{4B759810-205A-4944-B289-AFC13FF4CD08}"/>
              </a:ext>
            </a:extLst>
          </p:cNvPr>
          <p:cNvSpPr/>
          <p:nvPr/>
        </p:nvSpPr>
        <p:spPr>
          <a:xfrm>
            <a:off x="4027708" y="594759"/>
            <a:ext cx="3288441"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Adiponectin</a:t>
            </a:r>
          </a:p>
        </p:txBody>
      </p:sp>
      <p:sp>
        <p:nvSpPr>
          <p:cNvPr id="6" name="Rectangle 5">
            <a:extLst>
              <a:ext uri="{FF2B5EF4-FFF2-40B4-BE49-F238E27FC236}">
                <a16:creationId xmlns:a16="http://schemas.microsoft.com/office/drawing/2014/main" xmlns="" id="{070862D9-2AB9-4571-9D35-580BD282462A}"/>
              </a:ext>
            </a:extLst>
          </p:cNvPr>
          <p:cNvSpPr/>
          <p:nvPr/>
        </p:nvSpPr>
        <p:spPr>
          <a:xfrm>
            <a:off x="984025" y="4276976"/>
            <a:ext cx="10579618"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Studies with </a:t>
            </a:r>
            <a:r>
              <a:rPr lang="en-US" sz="2400" dirty="0">
                <a:solidFill>
                  <a:srgbClr val="C00000"/>
                </a:solidFill>
              </a:rPr>
              <a:t>PCOS</a:t>
            </a:r>
            <a:r>
              <a:rPr lang="en-US" sz="2400" dirty="0">
                <a:solidFill>
                  <a:srgbClr val="0070C0"/>
                </a:solidFill>
              </a:rPr>
              <a:t> generally suggest that adiponectin levels are </a:t>
            </a:r>
            <a:r>
              <a:rPr lang="en-US" sz="2400" dirty="0">
                <a:solidFill>
                  <a:srgbClr val="C00000"/>
                </a:solidFill>
              </a:rPr>
              <a:t>lower</a:t>
            </a:r>
            <a:r>
              <a:rPr lang="en-US" sz="2400" dirty="0">
                <a:solidFill>
                  <a:srgbClr val="0070C0"/>
                </a:solidFill>
              </a:rPr>
              <a:t> in these patients.</a:t>
            </a:r>
          </a:p>
          <a:p>
            <a:pPr marL="285750" indent="-285750" algn="just">
              <a:lnSpc>
                <a:spcPct val="150000"/>
              </a:lnSpc>
              <a:buFont typeface="Wingdings" panose="05000000000000000000" pitchFamily="2" charset="2"/>
              <a:buChar char="Ø"/>
            </a:pPr>
            <a:r>
              <a:rPr lang="en-US" sz="2400" dirty="0">
                <a:solidFill>
                  <a:srgbClr val="0070C0"/>
                </a:solidFill>
              </a:rPr>
              <a:t> TNF-a, which is increased in the WAT of obese subjects, might downregulate adiponectin production </a:t>
            </a:r>
          </a:p>
        </p:txBody>
      </p:sp>
    </p:spTree>
    <p:extLst>
      <p:ext uri="{BB962C8B-B14F-4D97-AF65-F5344CB8AC3E}">
        <p14:creationId xmlns="" xmlns:p14="http://schemas.microsoft.com/office/powerpoint/2010/main" val="423278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0040E67-9773-441D-8DBA-70A36975E118}"/>
              </a:ext>
            </a:extLst>
          </p:cNvPr>
          <p:cNvSpPr/>
          <p:nvPr/>
        </p:nvSpPr>
        <p:spPr>
          <a:xfrm>
            <a:off x="2186609" y="594759"/>
            <a:ext cx="6705599" cy="65772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rPr>
              <a:t>Resistin</a:t>
            </a:r>
            <a:endParaRPr lang="en-US" sz="3600" b="1" dirty="0">
              <a:solidFill>
                <a:schemeClr val="bg1"/>
              </a:solidFill>
            </a:endParaRPr>
          </a:p>
        </p:txBody>
      </p:sp>
      <p:sp>
        <p:nvSpPr>
          <p:cNvPr id="4" name="Rectangle 3">
            <a:extLst>
              <a:ext uri="{FF2B5EF4-FFF2-40B4-BE49-F238E27FC236}">
                <a16:creationId xmlns:a16="http://schemas.microsoft.com/office/drawing/2014/main" xmlns="" id="{BA23F602-B6C1-4C8D-A5A8-0593F5732264}"/>
              </a:ext>
            </a:extLst>
          </p:cNvPr>
          <p:cNvSpPr/>
          <p:nvPr/>
        </p:nvSpPr>
        <p:spPr>
          <a:xfrm>
            <a:off x="821634" y="1913139"/>
            <a:ext cx="10018643" cy="113396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err="1">
                <a:solidFill>
                  <a:srgbClr val="0070C0"/>
                </a:solidFill>
              </a:rPr>
              <a:t>Resistin</a:t>
            </a:r>
            <a:r>
              <a:rPr lang="en-US" sz="2400" dirty="0">
                <a:solidFill>
                  <a:srgbClr val="0070C0"/>
                </a:solidFill>
              </a:rPr>
              <a:t> received its name from the original observation that it induced </a:t>
            </a:r>
            <a:r>
              <a:rPr lang="en-US" sz="2400" dirty="0">
                <a:solidFill>
                  <a:schemeClr val="accent6"/>
                </a:solidFill>
              </a:rPr>
              <a:t>insulin resistance </a:t>
            </a:r>
            <a:r>
              <a:rPr lang="en-US" sz="2400" dirty="0">
                <a:solidFill>
                  <a:srgbClr val="0070C0"/>
                </a:solidFill>
              </a:rPr>
              <a:t>in mice.</a:t>
            </a:r>
          </a:p>
        </p:txBody>
      </p:sp>
      <p:sp>
        <p:nvSpPr>
          <p:cNvPr id="5" name="Rectangle 4">
            <a:extLst>
              <a:ext uri="{FF2B5EF4-FFF2-40B4-BE49-F238E27FC236}">
                <a16:creationId xmlns:a16="http://schemas.microsoft.com/office/drawing/2014/main" xmlns="" id="{427F06C6-FB41-47D1-B275-80412EEBC2D1}"/>
              </a:ext>
            </a:extLst>
          </p:cNvPr>
          <p:cNvSpPr/>
          <p:nvPr/>
        </p:nvSpPr>
        <p:spPr>
          <a:xfrm>
            <a:off x="834886" y="3429000"/>
            <a:ext cx="9846364"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Levels of </a:t>
            </a:r>
            <a:r>
              <a:rPr lang="en-US" sz="2400" dirty="0" err="1">
                <a:solidFill>
                  <a:srgbClr val="0070C0"/>
                </a:solidFill>
              </a:rPr>
              <a:t>resistin</a:t>
            </a:r>
            <a:r>
              <a:rPr lang="en-US" sz="2400" dirty="0">
                <a:solidFill>
                  <a:srgbClr val="0070C0"/>
                </a:solidFill>
              </a:rPr>
              <a:t> have been reported to be either </a:t>
            </a:r>
            <a:r>
              <a:rPr lang="en-US" sz="2400" dirty="0">
                <a:solidFill>
                  <a:srgbClr val="C00000"/>
                </a:solidFill>
              </a:rPr>
              <a:t>increased, unchanged, or decreased </a:t>
            </a:r>
            <a:r>
              <a:rPr lang="en-US" sz="2400" dirty="0">
                <a:solidFill>
                  <a:srgbClr val="0070C0"/>
                </a:solidFill>
              </a:rPr>
              <a:t>in murine and human obesity and type II diabetes, somewhat dampening the initial enthusiasm of </a:t>
            </a:r>
            <a:r>
              <a:rPr lang="en-US" sz="2400" dirty="0" err="1">
                <a:solidFill>
                  <a:srgbClr val="0070C0"/>
                </a:solidFill>
              </a:rPr>
              <a:t>resistin</a:t>
            </a:r>
            <a:r>
              <a:rPr lang="en-US" sz="2400" dirty="0">
                <a:solidFill>
                  <a:srgbClr val="0070C0"/>
                </a:solidFill>
              </a:rPr>
              <a:t> as a possible link between adiposity and insulin resistance.</a:t>
            </a:r>
          </a:p>
        </p:txBody>
      </p:sp>
    </p:spTree>
    <p:extLst>
      <p:ext uri="{BB962C8B-B14F-4D97-AF65-F5344CB8AC3E}">
        <p14:creationId xmlns="" xmlns:p14="http://schemas.microsoft.com/office/powerpoint/2010/main" val="205374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C191868-6513-4780-BCB8-662EF767D14B}"/>
              </a:ext>
            </a:extLst>
          </p:cNvPr>
          <p:cNvPicPr>
            <a:picLocks noChangeAspect="1"/>
          </p:cNvPicPr>
          <p:nvPr/>
        </p:nvPicPr>
        <p:blipFill>
          <a:blip r:embed="rId2" cstate="print"/>
          <a:stretch>
            <a:fillRect/>
          </a:stretch>
        </p:blipFill>
        <p:spPr>
          <a:xfrm>
            <a:off x="142875" y="108506"/>
            <a:ext cx="12049125" cy="6133268"/>
          </a:xfrm>
          <a:prstGeom prst="rect">
            <a:avLst/>
          </a:prstGeom>
        </p:spPr>
      </p:pic>
    </p:spTree>
    <p:extLst>
      <p:ext uri="{BB962C8B-B14F-4D97-AF65-F5344CB8AC3E}">
        <p14:creationId xmlns="" xmlns:p14="http://schemas.microsoft.com/office/powerpoint/2010/main" val="243739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E59603-DCC1-4060-AFE6-AD490A2065F2}"/>
              </a:ext>
            </a:extLst>
          </p:cNvPr>
          <p:cNvSpPr/>
          <p:nvPr/>
        </p:nvSpPr>
        <p:spPr>
          <a:xfrm>
            <a:off x="2199862" y="613784"/>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Differentiation of Adipocyte</a:t>
            </a:r>
          </a:p>
        </p:txBody>
      </p:sp>
      <p:sp>
        <p:nvSpPr>
          <p:cNvPr id="3" name="Rectangle 2">
            <a:extLst>
              <a:ext uri="{FF2B5EF4-FFF2-40B4-BE49-F238E27FC236}">
                <a16:creationId xmlns:a16="http://schemas.microsoft.com/office/drawing/2014/main" xmlns="" id="{3B303259-563F-49D7-ADD2-F6D73385E606}"/>
              </a:ext>
            </a:extLst>
          </p:cNvPr>
          <p:cNvSpPr/>
          <p:nvPr/>
        </p:nvSpPr>
        <p:spPr>
          <a:xfrm>
            <a:off x="1273411" y="1919116"/>
            <a:ext cx="7217040" cy="461665"/>
          </a:xfrm>
          <a:prstGeom prst="rect">
            <a:avLst/>
          </a:prstGeom>
        </p:spPr>
        <p:txBody>
          <a:bodyPr wrap="none">
            <a:spAutoFit/>
          </a:bodyPr>
          <a:lstStyle/>
          <a:p>
            <a:pPr marL="285750" indent="-285750">
              <a:buFont typeface="Wingdings" panose="05000000000000000000" pitchFamily="2" charset="2"/>
              <a:buChar char="Ø"/>
            </a:pPr>
            <a:r>
              <a:rPr lang="en-US" sz="2400" dirty="0">
                <a:solidFill>
                  <a:srgbClr val="0070C0"/>
                </a:solidFill>
              </a:rPr>
              <a:t>Adipocytes are derived from mesenchymal stem cells. </a:t>
            </a:r>
          </a:p>
        </p:txBody>
      </p:sp>
      <p:pic>
        <p:nvPicPr>
          <p:cNvPr id="4" name="Picture 3">
            <a:extLst>
              <a:ext uri="{FF2B5EF4-FFF2-40B4-BE49-F238E27FC236}">
                <a16:creationId xmlns:a16="http://schemas.microsoft.com/office/drawing/2014/main" xmlns="" id="{E12B2F7D-FE9A-4EAB-89EB-1703735F882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4157" y="2667000"/>
            <a:ext cx="9846365" cy="1524000"/>
          </a:xfrm>
          <a:prstGeom prst="rect">
            <a:avLst/>
          </a:prstGeom>
        </p:spPr>
      </p:pic>
      <p:sp>
        <p:nvSpPr>
          <p:cNvPr id="5" name="Rectangle 4">
            <a:extLst>
              <a:ext uri="{FF2B5EF4-FFF2-40B4-BE49-F238E27FC236}">
                <a16:creationId xmlns:a16="http://schemas.microsoft.com/office/drawing/2014/main" xmlns="" id="{7EB5E59B-A448-4DD8-B403-0EF1037F7BC1}"/>
              </a:ext>
            </a:extLst>
          </p:cNvPr>
          <p:cNvSpPr/>
          <p:nvPr/>
        </p:nvSpPr>
        <p:spPr>
          <a:xfrm>
            <a:off x="2641737" y="5027401"/>
            <a:ext cx="7845287" cy="830997"/>
          </a:xfrm>
          <a:prstGeom prst="rect">
            <a:avLst/>
          </a:prstGeom>
        </p:spPr>
        <p:txBody>
          <a:bodyPr wrap="square">
            <a:spAutoFit/>
          </a:bodyPr>
          <a:lstStyle/>
          <a:p>
            <a:pPr algn="just"/>
            <a:r>
              <a:rPr lang="en-US" sz="2400" dirty="0">
                <a:solidFill>
                  <a:srgbClr val="0070C0"/>
                </a:solidFill>
              </a:rPr>
              <a:t>Figure 1: Proliferating preadipocytes are differentiated into non-dividing adipocytes capable of accumulating lipid.</a:t>
            </a:r>
          </a:p>
        </p:txBody>
      </p:sp>
    </p:spTree>
    <p:extLst>
      <p:ext uri="{BB962C8B-B14F-4D97-AF65-F5344CB8AC3E}">
        <p14:creationId xmlns="" xmlns:p14="http://schemas.microsoft.com/office/powerpoint/2010/main" val="107378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52F37A3-2C29-49E4-8948-9B9E29B34B97}"/>
              </a:ext>
            </a:extLst>
          </p:cNvPr>
          <p:cNvSpPr/>
          <p:nvPr/>
        </p:nvSpPr>
        <p:spPr>
          <a:xfrm>
            <a:off x="2285587" y="142374"/>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Differentiation of Adipocyte</a:t>
            </a:r>
          </a:p>
        </p:txBody>
      </p:sp>
      <p:pic>
        <p:nvPicPr>
          <p:cNvPr id="2" name="Picture 1">
            <a:extLst>
              <a:ext uri="{FF2B5EF4-FFF2-40B4-BE49-F238E27FC236}">
                <a16:creationId xmlns:a16="http://schemas.microsoft.com/office/drawing/2014/main" xmlns="" id="{D4178DEF-ADE4-4BAE-BD01-AFD4DB97643F}"/>
              </a:ext>
            </a:extLst>
          </p:cNvPr>
          <p:cNvPicPr>
            <a:picLocks noChangeAspect="1"/>
          </p:cNvPicPr>
          <p:nvPr/>
        </p:nvPicPr>
        <p:blipFill>
          <a:blip r:embed="rId2" cstate="print"/>
          <a:stretch>
            <a:fillRect/>
          </a:stretch>
        </p:blipFill>
        <p:spPr>
          <a:xfrm>
            <a:off x="528638" y="1333499"/>
            <a:ext cx="11201400" cy="5167313"/>
          </a:xfrm>
          <a:prstGeom prst="rect">
            <a:avLst/>
          </a:prstGeom>
        </p:spPr>
      </p:pic>
    </p:spTree>
    <p:extLst>
      <p:ext uri="{BB962C8B-B14F-4D97-AF65-F5344CB8AC3E}">
        <p14:creationId xmlns="" xmlns:p14="http://schemas.microsoft.com/office/powerpoint/2010/main" val="92184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E5B7C5-02B7-48A8-8F53-0A5D8B86CFA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3937" y="3387793"/>
            <a:ext cx="10144125" cy="3470207"/>
          </a:xfrm>
          <a:prstGeom prst="rect">
            <a:avLst/>
          </a:prstGeom>
        </p:spPr>
      </p:pic>
      <p:sp>
        <p:nvSpPr>
          <p:cNvPr id="5" name="Rectangle 4">
            <a:extLst>
              <a:ext uri="{FF2B5EF4-FFF2-40B4-BE49-F238E27FC236}">
                <a16:creationId xmlns:a16="http://schemas.microsoft.com/office/drawing/2014/main" xmlns="" id="{4861BE50-8344-4062-8463-CC9BA952D12D}"/>
              </a:ext>
            </a:extLst>
          </p:cNvPr>
          <p:cNvSpPr/>
          <p:nvPr/>
        </p:nvSpPr>
        <p:spPr>
          <a:xfrm>
            <a:off x="1948793" y="409368"/>
            <a:ext cx="7905544" cy="8655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The Different Shades of Adipose Tissues</a:t>
            </a:r>
          </a:p>
        </p:txBody>
      </p:sp>
      <p:sp>
        <p:nvSpPr>
          <p:cNvPr id="6" name="Rectangle 5">
            <a:extLst>
              <a:ext uri="{FF2B5EF4-FFF2-40B4-BE49-F238E27FC236}">
                <a16:creationId xmlns:a16="http://schemas.microsoft.com/office/drawing/2014/main" xmlns="" id="{84C1395B-B8DB-4A84-904E-CB6E47D795D1}"/>
              </a:ext>
            </a:extLst>
          </p:cNvPr>
          <p:cNvSpPr/>
          <p:nvPr/>
        </p:nvSpPr>
        <p:spPr>
          <a:xfrm>
            <a:off x="635068" y="1713180"/>
            <a:ext cx="10532993" cy="113396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The contribution of three different ‘shades’ of adipose tissue: white (WAT), brown (BAT) and beige should be considered in the regulation of energy balance.</a:t>
            </a:r>
            <a:endParaRPr lang="en-US" dirty="0"/>
          </a:p>
        </p:txBody>
      </p:sp>
    </p:spTree>
    <p:extLst>
      <p:ext uri="{BB962C8B-B14F-4D97-AF65-F5344CB8AC3E}">
        <p14:creationId xmlns="" xmlns:p14="http://schemas.microsoft.com/office/powerpoint/2010/main" val="69160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72C1042-70E7-4173-8456-184F38E700EC}"/>
              </a:ext>
            </a:extLst>
          </p:cNvPr>
          <p:cNvSpPr/>
          <p:nvPr/>
        </p:nvSpPr>
        <p:spPr>
          <a:xfrm>
            <a:off x="618978" y="1840918"/>
            <a:ext cx="11169747" cy="452431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Brown adipocytes may appear after thermogenic stimuli at anatomical sites corresponding to white adipose tissue (WAT). This process is called the </a:t>
            </a:r>
            <a:r>
              <a:rPr lang="en-US" sz="2400" dirty="0">
                <a:solidFill>
                  <a:srgbClr val="C00000"/>
                </a:solidFill>
              </a:rPr>
              <a:t>"browning" of WAT.</a:t>
            </a:r>
          </a:p>
          <a:p>
            <a:pPr marL="342900" indent="-342900" algn="just">
              <a:lnSpc>
                <a:spcPct val="150000"/>
              </a:lnSpc>
              <a:buFont typeface="Wingdings" panose="05000000000000000000" pitchFamily="2" charset="2"/>
              <a:buChar char="Ø"/>
            </a:pPr>
            <a:r>
              <a:rPr lang="en-US" sz="2400" dirty="0">
                <a:solidFill>
                  <a:srgbClr val="0070C0"/>
                </a:solidFill>
              </a:rPr>
              <a:t> The brown adipocytes appearing in WAT derive from precursor cells different from those in classical BAT and are closer to the white adipocyte cell lineage.</a:t>
            </a:r>
          </a:p>
          <a:p>
            <a:pPr marL="342900" indent="-342900" algn="just">
              <a:lnSpc>
                <a:spcPct val="150000"/>
              </a:lnSpc>
              <a:buFont typeface="Wingdings" panose="05000000000000000000" pitchFamily="2" charset="2"/>
              <a:buChar char="Ø"/>
            </a:pPr>
            <a:r>
              <a:rPr lang="en-US" sz="2400" dirty="0">
                <a:solidFill>
                  <a:srgbClr val="0070C0"/>
                </a:solidFill>
              </a:rPr>
              <a:t> The brown adipocytes appearing in WAT are often called </a:t>
            </a:r>
            <a:r>
              <a:rPr lang="en-US" sz="2400" dirty="0">
                <a:solidFill>
                  <a:schemeClr val="accent6"/>
                </a:solidFill>
              </a:rPr>
              <a:t>"inducible, beige, or </a:t>
            </a:r>
            <a:r>
              <a:rPr lang="en-US" sz="2400" dirty="0" err="1">
                <a:solidFill>
                  <a:schemeClr val="accent6"/>
                </a:solidFill>
              </a:rPr>
              <a:t>brite</a:t>
            </a:r>
            <a:r>
              <a:rPr lang="en-US" sz="2400" dirty="0">
                <a:solidFill>
                  <a:schemeClr val="accent6"/>
                </a:solidFill>
              </a:rPr>
              <a:t>." </a:t>
            </a:r>
            <a:r>
              <a:rPr lang="en-US" sz="2400" dirty="0">
                <a:solidFill>
                  <a:srgbClr val="0070C0"/>
                </a:solidFill>
              </a:rPr>
              <a:t>The appearance of these inducible brown adipocytes in WAT may also involve </a:t>
            </a:r>
            <a:r>
              <a:rPr lang="en-US" sz="2400" dirty="0" err="1">
                <a:solidFill>
                  <a:srgbClr val="0070C0"/>
                </a:solidFill>
              </a:rPr>
              <a:t>transdifferentiation</a:t>
            </a:r>
            <a:r>
              <a:rPr lang="en-US" sz="2400" dirty="0">
                <a:solidFill>
                  <a:srgbClr val="0070C0"/>
                </a:solidFill>
              </a:rPr>
              <a:t> processes of white-to-brown adipose cells.</a:t>
            </a:r>
          </a:p>
        </p:txBody>
      </p:sp>
      <p:sp>
        <p:nvSpPr>
          <p:cNvPr id="3" name="Rectangle 2">
            <a:extLst>
              <a:ext uri="{FF2B5EF4-FFF2-40B4-BE49-F238E27FC236}">
                <a16:creationId xmlns:a16="http://schemas.microsoft.com/office/drawing/2014/main" xmlns="" id="{2DBD5F15-8E37-43FB-B317-E56C3150C2C5}"/>
              </a:ext>
            </a:extLst>
          </p:cNvPr>
          <p:cNvSpPr/>
          <p:nvPr/>
        </p:nvSpPr>
        <p:spPr>
          <a:xfrm>
            <a:off x="2272350" y="437504"/>
            <a:ext cx="7905544" cy="8655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The Different Shades of Adipose Tissues</a:t>
            </a:r>
          </a:p>
        </p:txBody>
      </p:sp>
    </p:spTree>
    <p:extLst>
      <p:ext uri="{BB962C8B-B14F-4D97-AF65-F5344CB8AC3E}">
        <p14:creationId xmlns="" xmlns:p14="http://schemas.microsoft.com/office/powerpoint/2010/main" val="122068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F41653-76AD-4AD1-BCD7-E5C02E3C1AB7}"/>
              </a:ext>
            </a:extLst>
          </p:cNvPr>
          <p:cNvPicPr>
            <a:picLocks noChangeAspect="1"/>
          </p:cNvPicPr>
          <p:nvPr/>
        </p:nvPicPr>
        <p:blipFill>
          <a:blip r:embed="rId2" cstate="print"/>
          <a:stretch>
            <a:fillRect/>
          </a:stretch>
        </p:blipFill>
        <p:spPr>
          <a:xfrm>
            <a:off x="0" y="1160601"/>
            <a:ext cx="12192000" cy="5472112"/>
          </a:xfrm>
          <a:prstGeom prst="rect">
            <a:avLst/>
          </a:prstGeom>
        </p:spPr>
      </p:pic>
      <p:sp>
        <p:nvSpPr>
          <p:cNvPr id="3" name="Rectangle 2">
            <a:extLst>
              <a:ext uri="{FF2B5EF4-FFF2-40B4-BE49-F238E27FC236}">
                <a16:creationId xmlns:a16="http://schemas.microsoft.com/office/drawing/2014/main" xmlns="" id="{B698160C-B499-469D-86AE-40C86A40CE6A}"/>
              </a:ext>
            </a:extLst>
          </p:cNvPr>
          <p:cNvSpPr/>
          <p:nvPr/>
        </p:nvSpPr>
        <p:spPr>
          <a:xfrm>
            <a:off x="2495963" y="225287"/>
            <a:ext cx="7200073"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Main Differences Between White Fat and Brown Fat </a:t>
            </a:r>
          </a:p>
        </p:txBody>
      </p:sp>
    </p:spTree>
    <p:extLst>
      <p:ext uri="{BB962C8B-B14F-4D97-AF65-F5344CB8AC3E}">
        <p14:creationId xmlns="" xmlns:p14="http://schemas.microsoft.com/office/powerpoint/2010/main" val="375041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3D2C0B1-4576-421F-B831-65C03D25F223}"/>
              </a:ext>
            </a:extLst>
          </p:cNvPr>
          <p:cNvPicPr>
            <a:picLocks noChangeAspect="1" noChangeArrowheads="1"/>
          </p:cNvPicPr>
          <p:nvPr/>
        </p:nvPicPr>
        <p:blipFill>
          <a:blip r:embed="rId2" cstate="print"/>
          <a:srcRect/>
          <a:stretch>
            <a:fillRect/>
          </a:stretch>
        </p:blipFill>
        <p:spPr bwMode="auto">
          <a:xfrm>
            <a:off x="5445369" y="499139"/>
            <a:ext cx="4724400" cy="58597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سهم إلى اليمين 4">
            <a:extLst>
              <a:ext uri="{FF2B5EF4-FFF2-40B4-BE49-F238E27FC236}">
                <a16:creationId xmlns:a16="http://schemas.microsoft.com/office/drawing/2014/main" xmlns="" id="{3A1B8C41-7DDD-4195-BA3C-A5547BE96E48}"/>
              </a:ext>
            </a:extLst>
          </p:cNvPr>
          <p:cNvSpPr/>
          <p:nvPr/>
        </p:nvSpPr>
        <p:spPr>
          <a:xfrm>
            <a:off x="4398498" y="1640058"/>
            <a:ext cx="1219200" cy="457200"/>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4" name="سهم إلى اليمين 4">
            <a:extLst>
              <a:ext uri="{FF2B5EF4-FFF2-40B4-BE49-F238E27FC236}">
                <a16:creationId xmlns:a16="http://schemas.microsoft.com/office/drawing/2014/main" xmlns="" id="{103BE084-04A2-4B26-B175-08F9F41429E1}"/>
              </a:ext>
            </a:extLst>
          </p:cNvPr>
          <p:cNvSpPr/>
          <p:nvPr/>
        </p:nvSpPr>
        <p:spPr>
          <a:xfrm>
            <a:off x="4426633" y="4760742"/>
            <a:ext cx="1219200" cy="457200"/>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5" name="Rectangle 4">
            <a:extLst>
              <a:ext uri="{FF2B5EF4-FFF2-40B4-BE49-F238E27FC236}">
                <a16:creationId xmlns:a16="http://schemas.microsoft.com/office/drawing/2014/main" xmlns="" id="{468ED547-3BA8-47C7-BF2F-DAAC43F09BF1}"/>
              </a:ext>
            </a:extLst>
          </p:cNvPr>
          <p:cNvSpPr/>
          <p:nvPr/>
        </p:nvSpPr>
        <p:spPr>
          <a:xfrm>
            <a:off x="2022231" y="1640058"/>
            <a:ext cx="1585690" cy="461665"/>
          </a:xfrm>
          <a:prstGeom prst="rect">
            <a:avLst/>
          </a:prstGeom>
        </p:spPr>
        <p:txBody>
          <a:bodyPr wrap="none">
            <a:spAutoFit/>
          </a:bodyPr>
          <a:lstStyle/>
          <a:p>
            <a:r>
              <a:rPr lang="en-US" sz="2400" b="1" dirty="0"/>
              <a:t>Unilocular</a:t>
            </a:r>
            <a:endParaRPr lang="ar-SA" sz="2400" b="1" dirty="0"/>
          </a:p>
        </p:txBody>
      </p:sp>
      <p:sp>
        <p:nvSpPr>
          <p:cNvPr id="6" name="Rectangle 5">
            <a:extLst>
              <a:ext uri="{FF2B5EF4-FFF2-40B4-BE49-F238E27FC236}">
                <a16:creationId xmlns:a16="http://schemas.microsoft.com/office/drawing/2014/main" xmlns="" id="{3D1BAB09-E57A-4126-B922-3EF31CF57122}"/>
              </a:ext>
            </a:extLst>
          </p:cNvPr>
          <p:cNvSpPr/>
          <p:nvPr/>
        </p:nvSpPr>
        <p:spPr>
          <a:xfrm>
            <a:off x="583002" y="4573843"/>
            <a:ext cx="4464148" cy="830997"/>
          </a:xfrm>
          <a:prstGeom prst="rect">
            <a:avLst/>
          </a:prstGeom>
        </p:spPr>
        <p:txBody>
          <a:bodyPr wrap="square">
            <a:spAutoFit/>
          </a:bodyPr>
          <a:lstStyle/>
          <a:p>
            <a:pPr algn="ctr"/>
            <a:r>
              <a:rPr lang="en-US" sz="2400" b="1" dirty="0"/>
              <a:t>Multilocular</a:t>
            </a:r>
          </a:p>
          <a:p>
            <a:pPr algn="ctr"/>
            <a:r>
              <a:rPr lang="en-US" sz="2400" b="1" dirty="0"/>
              <a:t>(Brown Fat)</a:t>
            </a:r>
            <a:endParaRPr lang="ar-SA" sz="2400" b="1" dirty="0"/>
          </a:p>
        </p:txBody>
      </p:sp>
    </p:spTree>
    <p:extLst>
      <p:ext uri="{BB962C8B-B14F-4D97-AF65-F5344CB8AC3E}">
        <p14:creationId xmlns="" xmlns:p14="http://schemas.microsoft.com/office/powerpoint/2010/main" val="2079205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6FDAEB-FF22-4C04-AEA4-2A240F180382}"/>
              </a:ext>
            </a:extLst>
          </p:cNvPr>
          <p:cNvPicPr>
            <a:picLocks noChangeAspect="1"/>
          </p:cNvPicPr>
          <p:nvPr/>
        </p:nvPicPr>
        <p:blipFill>
          <a:blip r:embed="rId2" cstate="print"/>
          <a:stretch>
            <a:fillRect/>
          </a:stretch>
        </p:blipFill>
        <p:spPr>
          <a:xfrm>
            <a:off x="1086678" y="1145692"/>
            <a:ext cx="9674087" cy="5357812"/>
          </a:xfrm>
          <a:prstGeom prst="rect">
            <a:avLst/>
          </a:prstGeom>
        </p:spPr>
      </p:pic>
      <p:sp>
        <p:nvSpPr>
          <p:cNvPr id="5" name="Rectangle 4">
            <a:extLst>
              <a:ext uri="{FF2B5EF4-FFF2-40B4-BE49-F238E27FC236}">
                <a16:creationId xmlns:a16="http://schemas.microsoft.com/office/drawing/2014/main" xmlns="" id="{E9AD0BD7-C4AB-4800-9953-96E494143C60}"/>
              </a:ext>
            </a:extLst>
          </p:cNvPr>
          <p:cNvSpPr/>
          <p:nvPr/>
        </p:nvSpPr>
        <p:spPr>
          <a:xfrm>
            <a:off x="2133600" y="225287"/>
            <a:ext cx="7820647"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Distribution of White and Brown Fat in the Human Body</a:t>
            </a:r>
          </a:p>
        </p:txBody>
      </p:sp>
    </p:spTree>
    <p:extLst>
      <p:ext uri="{BB962C8B-B14F-4D97-AF65-F5344CB8AC3E}">
        <p14:creationId xmlns="" xmlns:p14="http://schemas.microsoft.com/office/powerpoint/2010/main" val="128663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03F213-EDB3-4AFF-8D3A-C45738F97565}"/>
              </a:ext>
            </a:extLst>
          </p:cNvPr>
          <p:cNvSpPr/>
          <p:nvPr/>
        </p:nvSpPr>
        <p:spPr>
          <a:xfrm>
            <a:off x="683937" y="1686533"/>
            <a:ext cx="4842219"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Adipose Tissue </a:t>
            </a:r>
            <a:r>
              <a:rPr lang="en-US" sz="2400" dirty="0">
                <a:solidFill>
                  <a:schemeClr val="accent6"/>
                </a:solidFill>
              </a:rPr>
              <a:t>is divided into two </a:t>
            </a:r>
            <a:r>
              <a:rPr lang="en-US" sz="2400" dirty="0">
                <a:solidFill>
                  <a:srgbClr val="0070C0"/>
                </a:solidFill>
              </a:rPr>
              <a:t>compartments:</a:t>
            </a:r>
          </a:p>
          <a:p>
            <a:pPr algn="just">
              <a:lnSpc>
                <a:spcPct val="150000"/>
              </a:lnSpc>
            </a:pPr>
            <a:endParaRPr lang="en-US" sz="2400" dirty="0">
              <a:solidFill>
                <a:srgbClr val="0070C0"/>
              </a:solidFill>
            </a:endParaRPr>
          </a:p>
          <a:p>
            <a:pPr marL="342900" indent="-342900" algn="just">
              <a:lnSpc>
                <a:spcPct val="150000"/>
              </a:lnSpc>
              <a:buFont typeface="Wingdings" panose="05000000000000000000" pitchFamily="2" charset="2"/>
              <a:buChar char="ü"/>
            </a:pPr>
            <a:r>
              <a:rPr lang="en-US" sz="2400" dirty="0">
                <a:solidFill>
                  <a:srgbClr val="C00000"/>
                </a:solidFill>
              </a:rPr>
              <a:t> Central </a:t>
            </a:r>
            <a:r>
              <a:rPr lang="en-US" sz="2400" dirty="0">
                <a:solidFill>
                  <a:srgbClr val="0070C0"/>
                </a:solidFill>
              </a:rPr>
              <a:t>(the subcutaneous upper abdominal and visceral fat masses).</a:t>
            </a:r>
          </a:p>
          <a:p>
            <a:pPr algn="just">
              <a:lnSpc>
                <a:spcPct val="150000"/>
              </a:lnSpc>
            </a:pPr>
            <a:endParaRPr lang="en-US" sz="2400" dirty="0">
              <a:solidFill>
                <a:srgbClr val="0070C0"/>
              </a:solidFill>
            </a:endParaRPr>
          </a:p>
          <a:p>
            <a:pPr marL="342900" indent="-342900" algn="just">
              <a:lnSpc>
                <a:spcPct val="150000"/>
              </a:lnSpc>
              <a:buFont typeface="Wingdings" panose="05000000000000000000" pitchFamily="2" charset="2"/>
              <a:buChar char="ü"/>
            </a:pPr>
            <a:r>
              <a:rPr lang="en-US" sz="2400" dirty="0">
                <a:solidFill>
                  <a:srgbClr val="C00000"/>
                </a:solidFill>
              </a:rPr>
              <a:t> peripheral </a:t>
            </a:r>
            <a:r>
              <a:rPr lang="en-US" sz="2400" dirty="0">
                <a:solidFill>
                  <a:srgbClr val="0070C0"/>
                </a:solidFill>
              </a:rPr>
              <a:t>(hip and gluteal–femoral fat). </a:t>
            </a:r>
          </a:p>
        </p:txBody>
      </p:sp>
      <p:sp>
        <p:nvSpPr>
          <p:cNvPr id="4" name="Rectangle 3">
            <a:extLst>
              <a:ext uri="{FF2B5EF4-FFF2-40B4-BE49-F238E27FC236}">
                <a16:creationId xmlns:a16="http://schemas.microsoft.com/office/drawing/2014/main" xmlns="" id="{D6C2B603-DF2C-40A8-9AC8-BBBB00BBB6F3}"/>
              </a:ext>
            </a:extLst>
          </p:cNvPr>
          <p:cNvSpPr/>
          <p:nvPr/>
        </p:nvSpPr>
        <p:spPr>
          <a:xfrm>
            <a:off x="2587458" y="476369"/>
            <a:ext cx="640672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Distribution of Adipose Tissues </a:t>
            </a:r>
          </a:p>
        </p:txBody>
      </p:sp>
      <p:pic>
        <p:nvPicPr>
          <p:cNvPr id="5" name="Picture 4">
            <a:extLst>
              <a:ext uri="{FF2B5EF4-FFF2-40B4-BE49-F238E27FC236}">
                <a16:creationId xmlns:a16="http://schemas.microsoft.com/office/drawing/2014/main" xmlns="" id="{F7D73FE6-4425-46A3-8021-B3645BE1781A}"/>
              </a:ext>
            </a:extLst>
          </p:cNvPr>
          <p:cNvPicPr>
            <a:picLocks noChangeAspect="1"/>
          </p:cNvPicPr>
          <p:nvPr/>
        </p:nvPicPr>
        <p:blipFill>
          <a:blip r:embed="rId2" cstate="print"/>
          <a:stretch>
            <a:fillRect/>
          </a:stretch>
        </p:blipFill>
        <p:spPr>
          <a:xfrm>
            <a:off x="6480313" y="1470992"/>
            <a:ext cx="5027749" cy="5177664"/>
          </a:xfrm>
          <a:prstGeom prst="rect">
            <a:avLst/>
          </a:prstGeom>
        </p:spPr>
      </p:pic>
    </p:spTree>
    <p:extLst>
      <p:ext uri="{BB962C8B-B14F-4D97-AF65-F5344CB8AC3E}">
        <p14:creationId xmlns="" xmlns:p14="http://schemas.microsoft.com/office/powerpoint/2010/main" val="165931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0DE211-C097-403F-BECB-E494D4BD93EF}"/>
              </a:ext>
            </a:extLst>
          </p:cNvPr>
          <p:cNvPicPr>
            <a:picLocks noChangeAspect="1"/>
          </p:cNvPicPr>
          <p:nvPr/>
        </p:nvPicPr>
        <p:blipFill>
          <a:blip r:embed="rId2" cstate="print"/>
          <a:stretch>
            <a:fillRect/>
          </a:stretch>
        </p:blipFill>
        <p:spPr>
          <a:xfrm>
            <a:off x="534105" y="1219200"/>
            <a:ext cx="6317269" cy="5638800"/>
          </a:xfrm>
          <a:prstGeom prst="rect">
            <a:avLst/>
          </a:prstGeom>
        </p:spPr>
      </p:pic>
      <p:sp>
        <p:nvSpPr>
          <p:cNvPr id="3" name="Rectangle 2">
            <a:extLst>
              <a:ext uri="{FF2B5EF4-FFF2-40B4-BE49-F238E27FC236}">
                <a16:creationId xmlns:a16="http://schemas.microsoft.com/office/drawing/2014/main" xmlns="" id="{C45BBFB5-1406-4E4D-9647-BDB9FD504347}"/>
              </a:ext>
            </a:extLst>
          </p:cNvPr>
          <p:cNvSpPr/>
          <p:nvPr/>
        </p:nvSpPr>
        <p:spPr>
          <a:xfrm>
            <a:off x="7829965" y="1219200"/>
            <a:ext cx="3714750" cy="5170646"/>
          </a:xfrm>
          <a:prstGeom prst="rect">
            <a:avLst/>
          </a:prstGeom>
        </p:spPr>
        <p:txBody>
          <a:bodyPr wrap="square">
            <a:spAutoFit/>
          </a:bodyPr>
          <a:lstStyle/>
          <a:p>
            <a:pPr algn="just">
              <a:lnSpc>
                <a:spcPct val="150000"/>
              </a:lnSpc>
            </a:pPr>
            <a:r>
              <a:rPr lang="en-US" sz="2000" dirty="0">
                <a:solidFill>
                  <a:schemeClr val="accent6"/>
                </a:solidFill>
                <a:latin typeface="+mj-lt"/>
              </a:rPr>
              <a:t>Figure 1</a:t>
            </a:r>
            <a:r>
              <a:rPr lang="en-US" sz="2000" dirty="0">
                <a:solidFill>
                  <a:srgbClr val="0070C0"/>
                </a:solidFill>
                <a:latin typeface="+mj-lt"/>
              </a:rPr>
              <a:t>. Location of </a:t>
            </a:r>
            <a:r>
              <a:rPr lang="en-US" sz="2000" dirty="0" err="1">
                <a:solidFill>
                  <a:srgbClr val="0070C0"/>
                </a:solidFill>
                <a:latin typeface="+mj-lt"/>
              </a:rPr>
              <a:t>hBAT</a:t>
            </a:r>
            <a:r>
              <a:rPr lang="en-US" sz="2000" dirty="0">
                <a:solidFill>
                  <a:srgbClr val="0070C0"/>
                </a:solidFill>
                <a:latin typeface="+mj-lt"/>
              </a:rPr>
              <a:t>.</a:t>
            </a:r>
          </a:p>
          <a:p>
            <a:pPr algn="just">
              <a:lnSpc>
                <a:spcPct val="150000"/>
              </a:lnSpc>
            </a:pPr>
            <a:r>
              <a:rPr lang="en-US" sz="2000" dirty="0">
                <a:solidFill>
                  <a:srgbClr val="0070C0"/>
                </a:solidFill>
                <a:latin typeface="+mj-lt"/>
              </a:rPr>
              <a:t> </a:t>
            </a:r>
            <a:r>
              <a:rPr lang="en-US" sz="2000" dirty="0">
                <a:solidFill>
                  <a:schemeClr val="accent6"/>
                </a:solidFill>
                <a:latin typeface="+mj-lt"/>
              </a:rPr>
              <a:t>in Adults</a:t>
            </a:r>
            <a:r>
              <a:rPr lang="en-US" sz="2000" dirty="0">
                <a:solidFill>
                  <a:srgbClr val="0070C0"/>
                </a:solidFill>
                <a:latin typeface="+mj-lt"/>
              </a:rPr>
              <a:t>,</a:t>
            </a:r>
          </a:p>
          <a:p>
            <a:pPr algn="just">
              <a:lnSpc>
                <a:spcPct val="150000"/>
              </a:lnSpc>
            </a:pPr>
            <a:r>
              <a:rPr lang="en-US" sz="2000" dirty="0">
                <a:solidFill>
                  <a:srgbClr val="0070C0"/>
                </a:solidFill>
                <a:latin typeface="+mj-lt"/>
              </a:rPr>
              <a:t>(A) thyroid/tracheal,</a:t>
            </a:r>
          </a:p>
          <a:p>
            <a:pPr algn="just">
              <a:lnSpc>
                <a:spcPct val="150000"/>
              </a:lnSpc>
            </a:pPr>
            <a:r>
              <a:rPr lang="en-US" sz="2000" dirty="0">
                <a:solidFill>
                  <a:srgbClr val="0070C0"/>
                </a:solidFill>
                <a:latin typeface="+mj-lt"/>
              </a:rPr>
              <a:t>(B), mediastinal,</a:t>
            </a:r>
          </a:p>
          <a:p>
            <a:pPr algn="just">
              <a:lnSpc>
                <a:spcPct val="150000"/>
              </a:lnSpc>
            </a:pPr>
            <a:r>
              <a:rPr lang="en-US" sz="2000" dirty="0">
                <a:solidFill>
                  <a:srgbClr val="0070C0"/>
                </a:solidFill>
                <a:latin typeface="+mj-lt"/>
              </a:rPr>
              <a:t>(C) paracervical/ supraclavicular, (D) </a:t>
            </a:r>
            <a:r>
              <a:rPr lang="en-US" sz="2000" dirty="0" err="1">
                <a:solidFill>
                  <a:srgbClr val="0070C0"/>
                </a:solidFill>
                <a:latin typeface="+mj-lt"/>
              </a:rPr>
              <a:t>parathoracical</a:t>
            </a:r>
            <a:r>
              <a:rPr lang="en-US" sz="2000" dirty="0">
                <a:solidFill>
                  <a:srgbClr val="0070C0"/>
                </a:solidFill>
                <a:latin typeface="+mj-lt"/>
              </a:rPr>
              <a:t>,</a:t>
            </a:r>
          </a:p>
          <a:p>
            <a:pPr algn="just">
              <a:lnSpc>
                <a:spcPct val="150000"/>
              </a:lnSpc>
            </a:pPr>
            <a:r>
              <a:rPr lang="en-US" sz="2000" dirty="0">
                <a:solidFill>
                  <a:srgbClr val="0070C0"/>
                </a:solidFill>
                <a:latin typeface="+mj-lt"/>
              </a:rPr>
              <a:t>(E) Supra and perirenal.</a:t>
            </a:r>
          </a:p>
          <a:p>
            <a:pPr algn="just">
              <a:lnSpc>
                <a:spcPct val="150000"/>
              </a:lnSpc>
            </a:pPr>
            <a:endParaRPr lang="en-US" sz="2000" dirty="0">
              <a:solidFill>
                <a:srgbClr val="0070C0"/>
              </a:solidFill>
              <a:latin typeface="+mj-lt"/>
            </a:endParaRPr>
          </a:p>
          <a:p>
            <a:pPr algn="just">
              <a:lnSpc>
                <a:spcPct val="150000"/>
              </a:lnSpc>
            </a:pPr>
            <a:r>
              <a:rPr lang="en-US" sz="2000" dirty="0">
                <a:solidFill>
                  <a:srgbClr val="0070C0"/>
                </a:solidFill>
                <a:latin typeface="+mj-lt"/>
              </a:rPr>
              <a:t> </a:t>
            </a:r>
            <a:r>
              <a:rPr lang="en-US" sz="2000" dirty="0">
                <a:solidFill>
                  <a:schemeClr val="accent6"/>
                </a:solidFill>
                <a:latin typeface="+mj-lt"/>
              </a:rPr>
              <a:t>In the infant</a:t>
            </a:r>
            <a:r>
              <a:rPr lang="en-US" sz="2000" dirty="0">
                <a:solidFill>
                  <a:srgbClr val="0070C0"/>
                </a:solidFill>
                <a:latin typeface="+mj-lt"/>
              </a:rPr>
              <a:t>, also a kite-shaped thin layer of BAT has been described (in light brown).</a:t>
            </a:r>
          </a:p>
        </p:txBody>
      </p:sp>
      <p:sp>
        <p:nvSpPr>
          <p:cNvPr id="4" name="Rectangle 3">
            <a:extLst>
              <a:ext uri="{FF2B5EF4-FFF2-40B4-BE49-F238E27FC236}">
                <a16:creationId xmlns:a16="http://schemas.microsoft.com/office/drawing/2014/main" xmlns="" id="{B458525B-E892-487C-AA30-AD2052068E09}"/>
              </a:ext>
            </a:extLst>
          </p:cNvPr>
          <p:cNvSpPr/>
          <p:nvPr/>
        </p:nvSpPr>
        <p:spPr>
          <a:xfrm>
            <a:off x="2133600" y="225287"/>
            <a:ext cx="7820647"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Distribution of Brown Fat in the Human Body</a:t>
            </a:r>
          </a:p>
        </p:txBody>
      </p:sp>
    </p:spTree>
    <p:extLst>
      <p:ext uri="{BB962C8B-B14F-4D97-AF65-F5344CB8AC3E}">
        <p14:creationId xmlns="" xmlns:p14="http://schemas.microsoft.com/office/powerpoint/2010/main" val="235044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ADA4CBA-E583-4E27-9A4C-2258B316CE4E}"/>
              </a:ext>
            </a:extLst>
          </p:cNvPr>
          <p:cNvSpPr/>
          <p:nvPr/>
        </p:nvSpPr>
        <p:spPr>
          <a:xfrm>
            <a:off x="1060173" y="4305880"/>
            <a:ext cx="9872869" cy="175432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latin typeface="+mj-lt"/>
              </a:rPr>
              <a:t>BAT is unique in the sense that brown adipocytes can </a:t>
            </a:r>
            <a:r>
              <a:rPr lang="en-US" sz="2400" dirty="0">
                <a:solidFill>
                  <a:srgbClr val="C00000"/>
                </a:solidFill>
                <a:latin typeface="+mj-lt"/>
              </a:rPr>
              <a:t>uncouple respiration from ATP synthesis</a:t>
            </a:r>
            <a:r>
              <a:rPr lang="en-US" sz="2400" dirty="0">
                <a:solidFill>
                  <a:srgbClr val="0070C0"/>
                </a:solidFill>
                <a:latin typeface="+mj-lt"/>
              </a:rPr>
              <a:t>. This is mediated by </a:t>
            </a:r>
            <a:r>
              <a:rPr lang="en-US" sz="2400" dirty="0">
                <a:solidFill>
                  <a:srgbClr val="C00000"/>
                </a:solidFill>
                <a:latin typeface="+mj-lt"/>
              </a:rPr>
              <a:t>uncoupling protein 1 (ucp1</a:t>
            </a:r>
            <a:r>
              <a:rPr lang="en-US" sz="2400" dirty="0">
                <a:solidFill>
                  <a:srgbClr val="0070C0"/>
                </a:solidFill>
                <a:latin typeface="+mj-lt"/>
              </a:rPr>
              <a:t>), which is uniquely expressed by the mitochondrion-rich brown adipocyte.</a:t>
            </a:r>
          </a:p>
        </p:txBody>
      </p:sp>
      <p:sp>
        <p:nvSpPr>
          <p:cNvPr id="3" name="Rectangle 2">
            <a:extLst>
              <a:ext uri="{FF2B5EF4-FFF2-40B4-BE49-F238E27FC236}">
                <a16:creationId xmlns:a16="http://schemas.microsoft.com/office/drawing/2014/main" xmlns="" id="{E64185DA-C367-4CF8-8017-D623158A11C6}"/>
              </a:ext>
            </a:extLst>
          </p:cNvPr>
          <p:cNvSpPr/>
          <p:nvPr/>
        </p:nvSpPr>
        <p:spPr>
          <a:xfrm>
            <a:off x="1060172" y="2013178"/>
            <a:ext cx="9872869" cy="1754326"/>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The primary function of BAT is to maintain core body temperature in response to cold stress by generating heat, a process known as </a:t>
            </a:r>
            <a:r>
              <a:rPr lang="en-US" sz="2400" dirty="0">
                <a:solidFill>
                  <a:srgbClr val="C00000"/>
                </a:solidFill>
              </a:rPr>
              <a:t>thermogenesis</a:t>
            </a:r>
            <a:r>
              <a:rPr lang="en-US" sz="2400" dirty="0">
                <a:solidFill>
                  <a:srgbClr val="0070C0"/>
                </a:solidFill>
              </a:rPr>
              <a:t>.</a:t>
            </a:r>
          </a:p>
        </p:txBody>
      </p:sp>
      <p:sp>
        <p:nvSpPr>
          <p:cNvPr id="4" name="Rectangle 3">
            <a:extLst>
              <a:ext uri="{FF2B5EF4-FFF2-40B4-BE49-F238E27FC236}">
                <a16:creationId xmlns:a16="http://schemas.microsoft.com/office/drawing/2014/main" xmlns="" id="{B45382D6-6CDE-4EED-889C-0D90F9E616C1}"/>
              </a:ext>
            </a:extLst>
          </p:cNvPr>
          <p:cNvSpPr/>
          <p:nvPr/>
        </p:nvSpPr>
        <p:spPr>
          <a:xfrm>
            <a:off x="2885196" y="797794"/>
            <a:ext cx="6421607"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Brown Fat in the Human Body</a:t>
            </a:r>
          </a:p>
        </p:txBody>
      </p:sp>
    </p:spTree>
    <p:extLst>
      <p:ext uri="{BB962C8B-B14F-4D97-AF65-F5344CB8AC3E}">
        <p14:creationId xmlns="" xmlns:p14="http://schemas.microsoft.com/office/powerpoint/2010/main" val="2523735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8736B29-12FB-4316-8260-10E553157ABD}"/>
              </a:ext>
            </a:extLst>
          </p:cNvPr>
          <p:cNvSpPr/>
          <p:nvPr/>
        </p:nvSpPr>
        <p:spPr>
          <a:xfrm>
            <a:off x="2885196" y="357188"/>
            <a:ext cx="6421607"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Regulation of lipolysis and thermogenesis in adipocytes by the sympathetic nervous system </a:t>
            </a:r>
          </a:p>
        </p:txBody>
      </p:sp>
      <p:pic>
        <p:nvPicPr>
          <p:cNvPr id="5" name="Picture 2" descr="Hormonal generation of heat in brown fat">
            <a:extLst>
              <a:ext uri="{FF2B5EF4-FFF2-40B4-BE49-F238E27FC236}">
                <a16:creationId xmlns:a16="http://schemas.microsoft.com/office/drawing/2014/main" xmlns="" id="{464A3233-2BC5-4FBA-B804-1E60DD8912BA}"/>
              </a:ext>
            </a:extLst>
          </p:cNvPr>
          <p:cNvPicPr>
            <a:picLocks noChangeAspect="1" noChangeArrowheads="1"/>
          </p:cNvPicPr>
          <p:nvPr/>
        </p:nvPicPr>
        <p:blipFill>
          <a:blip r:embed="rId2" cstate="print"/>
          <a:srcRect/>
          <a:stretch>
            <a:fillRect/>
          </a:stretch>
        </p:blipFill>
        <p:spPr bwMode="auto">
          <a:xfrm>
            <a:off x="1094934" y="1351937"/>
            <a:ext cx="10002129" cy="4438357"/>
          </a:xfrm>
          <a:prstGeom prst="rect">
            <a:avLst/>
          </a:prstGeom>
          <a:noFill/>
        </p:spPr>
      </p:pic>
      <p:sp>
        <p:nvSpPr>
          <p:cNvPr id="3" name="Rectangle 2">
            <a:extLst>
              <a:ext uri="{FF2B5EF4-FFF2-40B4-BE49-F238E27FC236}">
                <a16:creationId xmlns:a16="http://schemas.microsoft.com/office/drawing/2014/main" xmlns="" id="{88F6F9F4-C669-46DE-AC5A-850AAA4AB6FB}"/>
              </a:ext>
            </a:extLst>
          </p:cNvPr>
          <p:cNvSpPr/>
          <p:nvPr/>
        </p:nvSpPr>
        <p:spPr>
          <a:xfrm>
            <a:off x="3392443" y="6055552"/>
            <a:ext cx="5954707" cy="461665"/>
          </a:xfrm>
          <a:prstGeom prst="rect">
            <a:avLst/>
          </a:prstGeom>
        </p:spPr>
        <p:txBody>
          <a:bodyPr wrap="none">
            <a:spAutoFit/>
          </a:bodyPr>
          <a:lstStyle/>
          <a:p>
            <a:r>
              <a:rPr lang="en-US" sz="2400" b="1" dirty="0">
                <a:solidFill>
                  <a:srgbClr val="C00000"/>
                </a:solidFill>
              </a:rPr>
              <a:t>Hormonal Generation of Heat in Brown Fat</a:t>
            </a:r>
            <a:endParaRPr lang="en-US" sz="2400" dirty="0">
              <a:solidFill>
                <a:srgbClr val="C00000"/>
              </a:solidFill>
            </a:endParaRPr>
          </a:p>
        </p:txBody>
      </p:sp>
    </p:spTree>
    <p:extLst>
      <p:ext uri="{BB962C8B-B14F-4D97-AF65-F5344CB8AC3E}">
        <p14:creationId xmlns="" xmlns:p14="http://schemas.microsoft.com/office/powerpoint/2010/main" val="2059310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8320A88-C0F5-4E36-8A40-16C7BE3FD353}"/>
              </a:ext>
            </a:extLst>
          </p:cNvPr>
          <p:cNvSpPr/>
          <p:nvPr/>
        </p:nvSpPr>
        <p:spPr>
          <a:xfrm>
            <a:off x="887895" y="1135657"/>
            <a:ext cx="10668001" cy="5262979"/>
          </a:xfrm>
          <a:prstGeom prst="rect">
            <a:avLst/>
          </a:prstGeom>
        </p:spPr>
        <p:txBody>
          <a:bodyPr wrap="square">
            <a:spAutoFit/>
          </a:bodyPr>
          <a:lstStyle/>
          <a:p>
            <a:pPr marL="342900" indent="-342900" algn="just">
              <a:buFont typeface="Wingdings" panose="05000000000000000000" pitchFamily="2" charset="2"/>
              <a:buChar char="Ø"/>
            </a:pPr>
            <a:r>
              <a:rPr lang="en-US" sz="2400" dirty="0">
                <a:solidFill>
                  <a:srgbClr val="C00000"/>
                </a:solidFill>
                <a:latin typeface="+mj-lt"/>
              </a:rPr>
              <a:t>Noradrenaline (NA) </a:t>
            </a:r>
            <a:r>
              <a:rPr lang="en-US" sz="2400" dirty="0">
                <a:solidFill>
                  <a:srgbClr val="0070C0"/>
                </a:solidFill>
                <a:latin typeface="+mj-lt"/>
              </a:rPr>
              <a:t>released by sympathetic nerve endings </a:t>
            </a:r>
            <a:r>
              <a:rPr lang="en-US" sz="2400" dirty="0">
                <a:solidFill>
                  <a:srgbClr val="C00000"/>
                </a:solidFill>
                <a:latin typeface="+mj-lt"/>
              </a:rPr>
              <a:t>binds to β-adrenoreceptors (β-ARs)</a:t>
            </a:r>
            <a:r>
              <a:rPr lang="en-US" sz="2400" dirty="0">
                <a:solidFill>
                  <a:srgbClr val="0070C0"/>
                </a:solidFill>
                <a:latin typeface="+mj-lt"/>
              </a:rPr>
              <a:t>, which </a:t>
            </a:r>
            <a:r>
              <a:rPr lang="en-US" sz="2400" dirty="0">
                <a:solidFill>
                  <a:schemeClr val="accent6"/>
                </a:solidFill>
                <a:latin typeface="+mj-lt"/>
              </a:rPr>
              <a:t>couple to Gα G-proteins </a:t>
            </a:r>
            <a:r>
              <a:rPr lang="en-US" sz="2400" dirty="0">
                <a:solidFill>
                  <a:srgbClr val="0070C0"/>
                </a:solidFill>
                <a:latin typeface="+mj-lt"/>
              </a:rPr>
              <a:t>that </a:t>
            </a:r>
            <a:r>
              <a:rPr lang="en-US" sz="2400" dirty="0">
                <a:solidFill>
                  <a:schemeClr val="accent6"/>
                </a:solidFill>
                <a:latin typeface="+mj-lt"/>
              </a:rPr>
              <a:t>activate adenylate cyclase (AC)</a:t>
            </a:r>
            <a:r>
              <a:rPr lang="en-US" sz="2400" dirty="0">
                <a:solidFill>
                  <a:srgbClr val="0070C0"/>
                </a:solidFill>
                <a:latin typeface="+mj-lt"/>
              </a:rPr>
              <a:t>, </a:t>
            </a:r>
            <a:r>
              <a:rPr lang="en-US" sz="2400" dirty="0">
                <a:solidFill>
                  <a:srgbClr val="C00000"/>
                </a:solidFill>
                <a:latin typeface="+mj-lt"/>
              </a:rPr>
              <a:t>increasing</a:t>
            </a:r>
            <a:r>
              <a:rPr lang="en-US" sz="2400" dirty="0">
                <a:solidFill>
                  <a:srgbClr val="0070C0"/>
                </a:solidFill>
                <a:latin typeface="+mj-lt"/>
              </a:rPr>
              <a:t> the cellular concentration of </a:t>
            </a:r>
            <a:r>
              <a:rPr lang="en-US" sz="2400" dirty="0">
                <a:solidFill>
                  <a:srgbClr val="C00000"/>
                </a:solidFill>
                <a:latin typeface="+mj-lt"/>
              </a:rPr>
              <a:t>cAMP</a:t>
            </a:r>
            <a:r>
              <a:rPr lang="en-US" sz="2400" dirty="0">
                <a:solidFill>
                  <a:srgbClr val="0070C0"/>
                </a:solidFill>
                <a:latin typeface="+mj-lt"/>
              </a:rPr>
              <a:t>.</a:t>
            </a:r>
          </a:p>
          <a:p>
            <a:pPr marL="342900" indent="-342900" algn="just">
              <a:buFont typeface="Wingdings" panose="05000000000000000000" pitchFamily="2" charset="2"/>
              <a:buChar char="Ø"/>
            </a:pPr>
            <a:endParaRPr lang="en-US" sz="2400" dirty="0">
              <a:solidFill>
                <a:srgbClr val="0070C0"/>
              </a:solidFill>
              <a:latin typeface="+mj-lt"/>
            </a:endParaRPr>
          </a:p>
          <a:p>
            <a:pPr marL="342900" indent="-342900" algn="just">
              <a:buFont typeface="Wingdings" panose="05000000000000000000" pitchFamily="2" charset="2"/>
              <a:buChar char="Ø"/>
            </a:pPr>
            <a:r>
              <a:rPr lang="en-US" sz="2400" dirty="0">
                <a:solidFill>
                  <a:srgbClr val="0070C0"/>
                </a:solidFill>
                <a:latin typeface="+mj-lt"/>
              </a:rPr>
              <a:t> This </a:t>
            </a:r>
            <a:r>
              <a:rPr lang="en-US" sz="2400" dirty="0">
                <a:solidFill>
                  <a:schemeClr val="accent6"/>
                </a:solidFill>
                <a:latin typeface="+mj-lt"/>
              </a:rPr>
              <a:t>activates protein kinase A (PKA), </a:t>
            </a:r>
            <a:r>
              <a:rPr lang="en-US" sz="2400" dirty="0">
                <a:solidFill>
                  <a:srgbClr val="0070C0"/>
                </a:solidFill>
                <a:latin typeface="+mj-lt"/>
              </a:rPr>
              <a:t>which </a:t>
            </a:r>
            <a:r>
              <a:rPr lang="en-US" sz="2400" dirty="0">
                <a:solidFill>
                  <a:srgbClr val="C00000"/>
                </a:solidFill>
                <a:latin typeface="+mj-lt"/>
              </a:rPr>
              <a:t>phosphorylates</a:t>
            </a:r>
            <a:r>
              <a:rPr lang="en-US" sz="2400" dirty="0">
                <a:solidFill>
                  <a:srgbClr val="0070C0"/>
                </a:solidFill>
                <a:latin typeface="+mj-lt"/>
              </a:rPr>
              <a:t> lipid droplet proteins including hormone-sensitive lipase </a:t>
            </a:r>
            <a:r>
              <a:rPr lang="en-US" sz="2400" dirty="0">
                <a:solidFill>
                  <a:srgbClr val="C00000"/>
                </a:solidFill>
                <a:latin typeface="+mj-lt"/>
              </a:rPr>
              <a:t>(HSL), </a:t>
            </a:r>
            <a:r>
              <a:rPr lang="en-US" sz="2400" dirty="0">
                <a:solidFill>
                  <a:srgbClr val="0070C0"/>
                </a:solidFill>
                <a:latin typeface="+mj-lt"/>
              </a:rPr>
              <a:t>allowing </a:t>
            </a:r>
            <a:r>
              <a:rPr lang="en-US" sz="2400" dirty="0">
                <a:solidFill>
                  <a:srgbClr val="C00000"/>
                </a:solidFill>
                <a:latin typeface="+mj-lt"/>
              </a:rPr>
              <a:t>activation of adipose triglyceride lipase</a:t>
            </a:r>
            <a:r>
              <a:rPr lang="en-US" sz="2400" dirty="0">
                <a:solidFill>
                  <a:srgbClr val="0070C0"/>
                </a:solidFill>
                <a:latin typeface="+mj-lt"/>
              </a:rPr>
              <a:t> (ATGL).</a:t>
            </a:r>
          </a:p>
          <a:p>
            <a:pPr marL="342900" indent="-342900" algn="just">
              <a:buFont typeface="Wingdings" panose="05000000000000000000" pitchFamily="2" charset="2"/>
              <a:buChar char="Ø"/>
            </a:pPr>
            <a:endParaRPr lang="en-US" sz="2400" dirty="0">
              <a:solidFill>
                <a:srgbClr val="0070C0"/>
              </a:solidFill>
              <a:latin typeface="+mj-lt"/>
            </a:endParaRPr>
          </a:p>
          <a:p>
            <a:pPr marL="342900" indent="-342900" algn="just">
              <a:buFont typeface="Wingdings" panose="05000000000000000000" pitchFamily="2" charset="2"/>
              <a:buChar char="Ø"/>
            </a:pPr>
            <a:r>
              <a:rPr lang="en-US" sz="2400" dirty="0">
                <a:solidFill>
                  <a:srgbClr val="0070C0"/>
                </a:solidFill>
                <a:latin typeface="+mj-lt"/>
              </a:rPr>
              <a:t> The net result is the hydrolysis of triglycerides stored in the lipid droplet to free fatty acids (FFAs), which are released.</a:t>
            </a:r>
          </a:p>
          <a:p>
            <a:pPr marL="342900" indent="-342900" algn="just">
              <a:buFont typeface="Wingdings" panose="05000000000000000000" pitchFamily="2" charset="2"/>
              <a:buChar char="Ø"/>
            </a:pPr>
            <a:endParaRPr lang="en-US" sz="2400" dirty="0">
              <a:solidFill>
                <a:srgbClr val="0070C0"/>
              </a:solidFill>
              <a:latin typeface="+mj-lt"/>
            </a:endParaRPr>
          </a:p>
          <a:p>
            <a:pPr marL="342900" indent="-342900" algn="just">
              <a:buFont typeface="Wingdings" panose="05000000000000000000" pitchFamily="2" charset="2"/>
              <a:buChar char="Ø"/>
            </a:pPr>
            <a:r>
              <a:rPr lang="en-US" sz="2400" dirty="0">
                <a:solidFill>
                  <a:srgbClr val="0070C0"/>
                </a:solidFill>
                <a:latin typeface="+mj-lt"/>
              </a:rPr>
              <a:t>This leads to </a:t>
            </a:r>
            <a:r>
              <a:rPr lang="en-US" sz="2400" dirty="0">
                <a:solidFill>
                  <a:srgbClr val="C00000"/>
                </a:solidFill>
                <a:latin typeface="+mj-lt"/>
              </a:rPr>
              <a:t>increased expression of UCP1 </a:t>
            </a:r>
            <a:r>
              <a:rPr lang="en-US" sz="2400" dirty="0">
                <a:solidFill>
                  <a:srgbClr val="0070C0"/>
                </a:solidFill>
                <a:latin typeface="+mj-lt"/>
              </a:rPr>
              <a:t>and other </a:t>
            </a:r>
            <a:r>
              <a:rPr lang="en-US" sz="2400" u="sng" dirty="0">
                <a:solidFill>
                  <a:srgbClr val="0070C0"/>
                </a:solidFill>
                <a:latin typeface="+mj-lt"/>
              </a:rPr>
              <a:t>thermogenic genes </a:t>
            </a:r>
            <a:r>
              <a:rPr lang="en-US" sz="2400" dirty="0">
                <a:solidFill>
                  <a:srgbClr val="0070C0"/>
                </a:solidFill>
                <a:latin typeface="+mj-lt"/>
              </a:rPr>
              <a:t>through the p38 MAPK cascade. FFAs released by lipolysis activate existing UCP1 in the </a:t>
            </a:r>
            <a:r>
              <a:rPr lang="en-US" sz="2400" dirty="0">
                <a:solidFill>
                  <a:srgbClr val="C00000"/>
                </a:solidFill>
                <a:latin typeface="+mj-lt"/>
              </a:rPr>
              <a:t>mitochondria</a:t>
            </a:r>
            <a:r>
              <a:rPr lang="en-US" sz="2400" dirty="0">
                <a:solidFill>
                  <a:srgbClr val="0070C0"/>
                </a:solidFill>
                <a:latin typeface="+mj-lt"/>
              </a:rPr>
              <a:t>, and their </a:t>
            </a:r>
            <a:r>
              <a:rPr lang="en-US" sz="2400" dirty="0">
                <a:solidFill>
                  <a:srgbClr val="C00000"/>
                </a:solidFill>
                <a:latin typeface="+mj-lt"/>
              </a:rPr>
              <a:t>oxidation produces heat</a:t>
            </a:r>
            <a:r>
              <a:rPr lang="en-US" sz="2400" dirty="0">
                <a:solidFill>
                  <a:srgbClr val="0070C0"/>
                </a:solidFill>
                <a:latin typeface="+mj-lt"/>
              </a:rPr>
              <a:t>. </a:t>
            </a:r>
          </a:p>
        </p:txBody>
      </p:sp>
      <p:sp>
        <p:nvSpPr>
          <p:cNvPr id="3" name="Rectangle 2">
            <a:extLst>
              <a:ext uri="{FF2B5EF4-FFF2-40B4-BE49-F238E27FC236}">
                <a16:creationId xmlns:a16="http://schemas.microsoft.com/office/drawing/2014/main" xmlns="" id="{C88146CC-2136-4F87-BA6F-6578C1E908C4}"/>
              </a:ext>
            </a:extLst>
          </p:cNvPr>
          <p:cNvSpPr/>
          <p:nvPr/>
        </p:nvSpPr>
        <p:spPr>
          <a:xfrm>
            <a:off x="2752674" y="233888"/>
            <a:ext cx="6421607" cy="7294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Regulation of lipolysis and thermogenesis in adipocytes by the sympathetic nervous system </a:t>
            </a:r>
          </a:p>
        </p:txBody>
      </p:sp>
    </p:spTree>
    <p:extLst>
      <p:ext uri="{BB962C8B-B14F-4D97-AF65-F5344CB8AC3E}">
        <p14:creationId xmlns="" xmlns:p14="http://schemas.microsoft.com/office/powerpoint/2010/main" val="9416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63DE42-27C8-4ADD-A752-0CB299F0540C}"/>
              </a:ext>
            </a:extLst>
          </p:cNvPr>
          <p:cNvSpPr/>
          <p:nvPr/>
        </p:nvSpPr>
        <p:spPr>
          <a:xfrm>
            <a:off x="927652" y="1749576"/>
            <a:ext cx="9872870"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Worldwide more than </a:t>
            </a:r>
            <a:r>
              <a:rPr lang="en-US" sz="2400" dirty="0">
                <a:solidFill>
                  <a:srgbClr val="C00000"/>
                </a:solidFill>
              </a:rPr>
              <a:t>1.9 billion </a:t>
            </a:r>
            <a:r>
              <a:rPr lang="en-US" sz="2400" dirty="0">
                <a:solidFill>
                  <a:srgbClr val="0070C0"/>
                </a:solidFill>
              </a:rPr>
              <a:t>adults are influenced by obesity, which represents a fast growing public health problem that contributes to higher </a:t>
            </a:r>
            <a:r>
              <a:rPr lang="en-US" sz="2400" dirty="0">
                <a:solidFill>
                  <a:srgbClr val="C00000"/>
                </a:solidFill>
              </a:rPr>
              <a:t>mortality</a:t>
            </a:r>
            <a:r>
              <a:rPr lang="en-US" sz="2400" dirty="0">
                <a:solidFill>
                  <a:srgbClr val="0070C0"/>
                </a:solidFill>
              </a:rPr>
              <a:t> through an increase in </a:t>
            </a:r>
            <a:r>
              <a:rPr lang="en-US" sz="2400" dirty="0">
                <a:solidFill>
                  <a:srgbClr val="C00000"/>
                </a:solidFill>
              </a:rPr>
              <a:t>hypertension</a:t>
            </a:r>
            <a:r>
              <a:rPr lang="en-US" sz="2400" dirty="0">
                <a:solidFill>
                  <a:srgbClr val="0070C0"/>
                </a:solidFill>
              </a:rPr>
              <a:t>, </a:t>
            </a:r>
            <a:r>
              <a:rPr lang="en-US" sz="2400" dirty="0">
                <a:solidFill>
                  <a:srgbClr val="C00000"/>
                </a:solidFill>
              </a:rPr>
              <a:t>stroke</a:t>
            </a:r>
            <a:r>
              <a:rPr lang="en-US" sz="2400" dirty="0">
                <a:solidFill>
                  <a:srgbClr val="0070C0"/>
                </a:solidFill>
              </a:rPr>
              <a:t>, </a:t>
            </a:r>
            <a:r>
              <a:rPr lang="en-US" sz="2400" dirty="0">
                <a:solidFill>
                  <a:srgbClr val="C00000"/>
                </a:solidFill>
              </a:rPr>
              <a:t>coronary heart disease</a:t>
            </a:r>
            <a:r>
              <a:rPr lang="en-US" sz="2400" dirty="0">
                <a:solidFill>
                  <a:srgbClr val="0070C0"/>
                </a:solidFill>
              </a:rPr>
              <a:t>, </a:t>
            </a:r>
            <a:r>
              <a:rPr lang="en-US" sz="2400" dirty="0">
                <a:solidFill>
                  <a:srgbClr val="C00000"/>
                </a:solidFill>
              </a:rPr>
              <a:t>type 2 diabetes </a:t>
            </a:r>
            <a:r>
              <a:rPr lang="en-US" sz="2400" dirty="0">
                <a:solidFill>
                  <a:srgbClr val="0070C0"/>
                </a:solidFill>
              </a:rPr>
              <a:t>and some types of </a:t>
            </a:r>
            <a:r>
              <a:rPr lang="en-US" sz="2400" dirty="0">
                <a:solidFill>
                  <a:srgbClr val="C00000"/>
                </a:solidFill>
              </a:rPr>
              <a:t>cancer</a:t>
            </a:r>
            <a:r>
              <a:rPr lang="en-US" sz="2400" dirty="0">
                <a:solidFill>
                  <a:srgbClr val="0070C0"/>
                </a:solidFill>
              </a:rPr>
              <a:t>.</a:t>
            </a:r>
          </a:p>
        </p:txBody>
      </p:sp>
      <p:sp>
        <p:nvSpPr>
          <p:cNvPr id="4" name="Rectangle 3">
            <a:extLst>
              <a:ext uri="{FF2B5EF4-FFF2-40B4-BE49-F238E27FC236}">
                <a16:creationId xmlns:a16="http://schemas.microsoft.com/office/drawing/2014/main" xmlns="" id="{2E2E796B-439B-4C6A-9534-6A551BBEFDD1}"/>
              </a:ext>
            </a:extLst>
          </p:cNvPr>
          <p:cNvSpPr/>
          <p:nvPr/>
        </p:nvSpPr>
        <p:spPr>
          <a:xfrm>
            <a:off x="927652" y="4396763"/>
            <a:ext cx="10098156" cy="224196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Excess body fat is associated with dysfunctional metabolism, systemic inflammation characterized by elevated circulating concentrations of proinflammatory markers, and increased risks of type 2 diabetes (T2D) and cardiovascular problems.</a:t>
            </a:r>
          </a:p>
        </p:txBody>
      </p:sp>
      <p:sp>
        <p:nvSpPr>
          <p:cNvPr id="5" name="Rectangle 4">
            <a:extLst>
              <a:ext uri="{FF2B5EF4-FFF2-40B4-BE49-F238E27FC236}">
                <a16:creationId xmlns:a16="http://schemas.microsoft.com/office/drawing/2014/main" xmlns="" id="{46838C9D-1656-432E-946C-EFA7A37A9B11}"/>
              </a:ext>
            </a:extLst>
          </p:cNvPr>
          <p:cNvSpPr/>
          <p:nvPr/>
        </p:nvSpPr>
        <p:spPr>
          <a:xfrm>
            <a:off x="2299875" y="739343"/>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Obesity and Adipose Tissue </a:t>
            </a:r>
          </a:p>
        </p:txBody>
      </p:sp>
    </p:spTree>
    <p:extLst>
      <p:ext uri="{BB962C8B-B14F-4D97-AF65-F5344CB8AC3E}">
        <p14:creationId xmlns="" xmlns:p14="http://schemas.microsoft.com/office/powerpoint/2010/main" val="427665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7ABC960-51F0-4890-91C1-6D04BC4116EE}"/>
              </a:ext>
            </a:extLst>
          </p:cNvPr>
          <p:cNvSpPr/>
          <p:nvPr/>
        </p:nvSpPr>
        <p:spPr>
          <a:xfrm>
            <a:off x="1151075" y="1942237"/>
            <a:ext cx="9889849"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C00000"/>
                </a:solidFill>
              </a:rPr>
              <a:t>White adipose tissue </a:t>
            </a:r>
            <a:r>
              <a:rPr lang="en-US" sz="2400" dirty="0">
                <a:solidFill>
                  <a:srgbClr val="0070C0"/>
                </a:solidFill>
              </a:rPr>
              <a:t>is now well recognized as a highly active metabolic tissue and an important endocrine organ that plays a major role in balancing the </a:t>
            </a:r>
            <a:r>
              <a:rPr lang="en-US" sz="2400" b="1" dirty="0">
                <a:solidFill>
                  <a:schemeClr val="accent6"/>
                </a:solidFill>
              </a:rPr>
              <a:t>homeostasis</a:t>
            </a:r>
            <a:r>
              <a:rPr lang="en-US" sz="2400" dirty="0">
                <a:solidFill>
                  <a:srgbClr val="0070C0"/>
                </a:solidFill>
              </a:rPr>
              <a:t> of our body.</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 </a:t>
            </a:r>
            <a:r>
              <a:rPr lang="en-US" sz="2400" u="sng" dirty="0">
                <a:solidFill>
                  <a:srgbClr val="0070C0"/>
                </a:solidFill>
              </a:rPr>
              <a:t>Unfortunately</a:t>
            </a:r>
            <a:r>
              <a:rPr lang="en-US" sz="2400" dirty="0">
                <a:solidFill>
                  <a:srgbClr val="0070C0"/>
                </a:solidFill>
              </a:rPr>
              <a:t>, this balance is lost in </a:t>
            </a:r>
            <a:r>
              <a:rPr lang="en-US" sz="2400" b="1" dirty="0">
                <a:solidFill>
                  <a:srgbClr val="C00000"/>
                </a:solidFill>
              </a:rPr>
              <a:t>obese</a:t>
            </a:r>
            <a:r>
              <a:rPr lang="en-US" sz="2400" dirty="0">
                <a:solidFill>
                  <a:srgbClr val="0070C0"/>
                </a:solidFill>
              </a:rPr>
              <a:t> individuals in whom the excessive expansion of adipose tissue gives rise to </a:t>
            </a:r>
            <a:r>
              <a:rPr lang="en-US" sz="2400" b="1" dirty="0">
                <a:solidFill>
                  <a:schemeClr val="accent6"/>
                </a:solidFill>
              </a:rPr>
              <a:t>a chronic state of “low-grade” inflammation</a:t>
            </a:r>
            <a:r>
              <a:rPr lang="en-US" b="1" dirty="0">
                <a:solidFill>
                  <a:schemeClr val="accent6"/>
                </a:solidFill>
              </a:rPr>
              <a:t>.</a:t>
            </a:r>
          </a:p>
        </p:txBody>
      </p:sp>
      <p:sp>
        <p:nvSpPr>
          <p:cNvPr id="3" name="Rectangle 2">
            <a:extLst>
              <a:ext uri="{FF2B5EF4-FFF2-40B4-BE49-F238E27FC236}">
                <a16:creationId xmlns:a16="http://schemas.microsoft.com/office/drawing/2014/main" xmlns="" id="{CE8ED6B5-DC17-4F8F-B6D0-2A4BFF7AC757}"/>
              </a:ext>
            </a:extLst>
          </p:cNvPr>
          <p:cNvSpPr/>
          <p:nvPr/>
        </p:nvSpPr>
        <p:spPr>
          <a:xfrm>
            <a:off x="2299875" y="739343"/>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Inflammation in Adipose Tissue </a:t>
            </a:r>
          </a:p>
        </p:txBody>
      </p:sp>
    </p:spTree>
    <p:extLst>
      <p:ext uri="{BB962C8B-B14F-4D97-AF65-F5344CB8AC3E}">
        <p14:creationId xmlns="" xmlns:p14="http://schemas.microsoft.com/office/powerpoint/2010/main" val="173337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993D9E-2F3A-4D14-A215-C978C4D59504}"/>
              </a:ext>
            </a:extLst>
          </p:cNvPr>
          <p:cNvSpPr/>
          <p:nvPr/>
        </p:nvSpPr>
        <p:spPr>
          <a:xfrm>
            <a:off x="613224" y="1398898"/>
            <a:ext cx="10965552" cy="5632311"/>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The AT becomes dysfunctional in </a:t>
            </a:r>
            <a:r>
              <a:rPr lang="en-US" sz="2400" dirty="0">
                <a:solidFill>
                  <a:srgbClr val="C00000"/>
                </a:solidFill>
              </a:rPr>
              <a:t>obesity</a:t>
            </a:r>
            <a:r>
              <a:rPr lang="en-US" sz="2400" dirty="0">
                <a:solidFill>
                  <a:srgbClr val="0070C0"/>
                </a:solidFill>
              </a:rPr>
              <a:t>, with a tendency towards </a:t>
            </a:r>
            <a:r>
              <a:rPr lang="en-US" sz="2400" dirty="0">
                <a:solidFill>
                  <a:srgbClr val="C00000"/>
                </a:solidFill>
              </a:rPr>
              <a:t>overproduction of proinflammatory adipokines</a:t>
            </a:r>
            <a:r>
              <a:rPr lang="en-US" sz="2400" dirty="0">
                <a:solidFill>
                  <a:srgbClr val="0070C0"/>
                </a:solidFill>
              </a:rPr>
              <a:t>, and </a:t>
            </a:r>
            <a:r>
              <a:rPr lang="en-US" sz="2400" dirty="0">
                <a:solidFill>
                  <a:schemeClr val="accent6"/>
                </a:solidFill>
              </a:rPr>
              <a:t>reduced production of anti-inflammatory </a:t>
            </a:r>
            <a:r>
              <a:rPr lang="en-US" sz="2400" dirty="0">
                <a:solidFill>
                  <a:srgbClr val="0070C0"/>
                </a:solidFill>
              </a:rPr>
              <a:t>and insulin-sensitizing adipokines such as adiponectin.</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rgbClr val="0070C0"/>
                </a:solidFill>
              </a:rPr>
              <a:t> Moreover, enhanced </a:t>
            </a:r>
            <a:r>
              <a:rPr lang="en-US" sz="2400" dirty="0">
                <a:solidFill>
                  <a:srgbClr val="C00000"/>
                </a:solidFill>
              </a:rPr>
              <a:t>fibrotic processes </a:t>
            </a:r>
            <a:r>
              <a:rPr lang="en-US" sz="2400" dirty="0">
                <a:solidFill>
                  <a:srgbClr val="0070C0"/>
                </a:solidFill>
              </a:rPr>
              <a:t>can </a:t>
            </a:r>
            <a:r>
              <a:rPr lang="en-US" sz="2400" dirty="0">
                <a:solidFill>
                  <a:srgbClr val="C00000"/>
                </a:solidFill>
              </a:rPr>
              <a:t>worsen inflammation </a:t>
            </a:r>
            <a:r>
              <a:rPr lang="en-US" sz="2400" dirty="0">
                <a:solidFill>
                  <a:srgbClr val="0070C0"/>
                </a:solidFill>
              </a:rPr>
              <a:t>towards chronic </a:t>
            </a:r>
            <a:r>
              <a:rPr lang="en-US" sz="2400" dirty="0">
                <a:solidFill>
                  <a:srgbClr val="C00000"/>
                </a:solidFill>
              </a:rPr>
              <a:t>irreversibility</a:t>
            </a:r>
            <a:r>
              <a:rPr lang="en-US" sz="2400" dirty="0">
                <a:solidFill>
                  <a:srgbClr val="0070C0"/>
                </a:solidFill>
              </a:rPr>
              <a:t>.</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chemeClr val="accent6"/>
                </a:solidFill>
              </a:rPr>
              <a:t>Hypoxia</a:t>
            </a:r>
            <a:r>
              <a:rPr lang="en-US" sz="2400" dirty="0">
                <a:solidFill>
                  <a:srgbClr val="0070C0"/>
                </a:solidFill>
              </a:rPr>
              <a:t> is another possible </a:t>
            </a:r>
            <a:r>
              <a:rPr lang="en-US" sz="2400" dirty="0">
                <a:solidFill>
                  <a:schemeClr val="accent6"/>
                </a:solidFill>
              </a:rPr>
              <a:t>cause</a:t>
            </a:r>
            <a:r>
              <a:rPr lang="en-US" sz="2400" dirty="0">
                <a:solidFill>
                  <a:srgbClr val="0070C0"/>
                </a:solidFill>
              </a:rPr>
              <a:t> of AT </a:t>
            </a:r>
            <a:r>
              <a:rPr lang="en-US" sz="2400" dirty="0">
                <a:solidFill>
                  <a:schemeClr val="accent6"/>
                </a:solidFill>
              </a:rPr>
              <a:t>inflammation</a:t>
            </a:r>
            <a:r>
              <a:rPr lang="en-US" sz="2400" dirty="0">
                <a:solidFill>
                  <a:srgbClr val="0070C0"/>
                </a:solidFill>
              </a:rPr>
              <a:t> in obesity, and has been proposed as an AT response that may be contributing to chronic inflammation.</a:t>
            </a:r>
          </a:p>
          <a:p>
            <a:pPr marL="342900" indent="-342900" algn="just">
              <a:lnSpc>
                <a:spcPct val="150000"/>
              </a:lnSpc>
              <a:buFont typeface="Wingdings" panose="05000000000000000000" pitchFamily="2" charset="2"/>
              <a:buChar char="Ø"/>
            </a:pPr>
            <a:endParaRPr lang="en-US" sz="2400" dirty="0">
              <a:solidFill>
                <a:srgbClr val="0070C0"/>
              </a:solidFill>
            </a:endParaRPr>
          </a:p>
        </p:txBody>
      </p:sp>
      <p:sp>
        <p:nvSpPr>
          <p:cNvPr id="3" name="Rectangle 2">
            <a:extLst>
              <a:ext uri="{FF2B5EF4-FFF2-40B4-BE49-F238E27FC236}">
                <a16:creationId xmlns:a16="http://schemas.microsoft.com/office/drawing/2014/main" xmlns="" id="{4B235B65-B203-4BC9-831A-E52C9B060E99}"/>
              </a:ext>
            </a:extLst>
          </p:cNvPr>
          <p:cNvSpPr/>
          <p:nvPr/>
        </p:nvSpPr>
        <p:spPr>
          <a:xfrm>
            <a:off x="2286623" y="553812"/>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Inflammation in Adipose Tissue </a:t>
            </a:r>
          </a:p>
        </p:txBody>
      </p:sp>
    </p:spTree>
    <p:extLst>
      <p:ext uri="{BB962C8B-B14F-4D97-AF65-F5344CB8AC3E}">
        <p14:creationId xmlns="" xmlns:p14="http://schemas.microsoft.com/office/powerpoint/2010/main" val="2375348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0A3D97-6BBD-467D-BBC8-7931AEF7AB3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013" y="314325"/>
            <a:ext cx="11872911" cy="6300788"/>
          </a:xfrm>
          <a:prstGeom prst="rect">
            <a:avLst/>
          </a:prstGeom>
        </p:spPr>
      </p:pic>
    </p:spTree>
    <p:extLst>
      <p:ext uri="{BB962C8B-B14F-4D97-AF65-F5344CB8AC3E}">
        <p14:creationId xmlns="" xmlns:p14="http://schemas.microsoft.com/office/powerpoint/2010/main" val="614612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9465D40-DD62-4030-8AB2-E076B8BA43CA}"/>
              </a:ext>
            </a:extLst>
          </p:cNvPr>
          <p:cNvSpPr/>
          <p:nvPr/>
        </p:nvSpPr>
        <p:spPr>
          <a:xfrm>
            <a:off x="956603" y="1655860"/>
            <a:ext cx="10002129" cy="445795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Inflammation is characterized by an interplay between pro- and anti-inflammatory cytokines.</a:t>
            </a:r>
          </a:p>
          <a:p>
            <a:pPr marL="342900" indent="-342900" algn="just">
              <a:lnSpc>
                <a:spcPct val="150000"/>
              </a:lnSpc>
              <a:buFont typeface="Wingdings" panose="05000000000000000000" pitchFamily="2" charset="2"/>
              <a:buChar char="Ø"/>
            </a:pPr>
            <a:r>
              <a:rPr lang="en-US" sz="2400" dirty="0">
                <a:solidFill>
                  <a:srgbClr val="0070C0"/>
                </a:solidFill>
              </a:rPr>
              <a:t> Cytokines are commonly classified in one or the other category: interleukin-1 (IL-1), tumor necrosis factor (TNF), gamma-interferon (IFN-gamma), IL-12, IL-18 and granulocyte-macrophage colony stimulating factor are well characterized as </a:t>
            </a:r>
            <a:r>
              <a:rPr lang="en-US" sz="2400" dirty="0">
                <a:solidFill>
                  <a:srgbClr val="C00000"/>
                </a:solidFill>
              </a:rPr>
              <a:t>pro-inflammatory cytokines</a:t>
            </a:r>
            <a:r>
              <a:rPr lang="en-US" sz="2400" dirty="0">
                <a:solidFill>
                  <a:srgbClr val="0070C0"/>
                </a:solidFill>
              </a:rPr>
              <a:t>.</a:t>
            </a:r>
          </a:p>
          <a:p>
            <a:pPr marL="342900" indent="-342900" algn="just">
              <a:lnSpc>
                <a:spcPct val="150000"/>
              </a:lnSpc>
              <a:buFont typeface="Wingdings" panose="05000000000000000000" pitchFamily="2" charset="2"/>
              <a:buChar char="Ø"/>
            </a:pPr>
            <a:r>
              <a:rPr lang="en-US" sz="2400" dirty="0">
                <a:solidFill>
                  <a:srgbClr val="0070C0"/>
                </a:solidFill>
              </a:rPr>
              <a:t> However, IL4, IL-10, IL-13, IFN-alpha and transforming growth factor-beta are recognized as </a:t>
            </a:r>
            <a:r>
              <a:rPr lang="en-US" sz="2400" dirty="0">
                <a:solidFill>
                  <a:srgbClr val="C00000"/>
                </a:solidFill>
              </a:rPr>
              <a:t>anti-inflammatory cytokines</a:t>
            </a:r>
            <a:r>
              <a:rPr lang="en-US" sz="2400" dirty="0">
                <a:solidFill>
                  <a:srgbClr val="0070C0"/>
                </a:solidFill>
              </a:rPr>
              <a:t>.</a:t>
            </a:r>
          </a:p>
        </p:txBody>
      </p:sp>
      <p:sp>
        <p:nvSpPr>
          <p:cNvPr id="3" name="Rectangle 2">
            <a:extLst>
              <a:ext uri="{FF2B5EF4-FFF2-40B4-BE49-F238E27FC236}">
                <a16:creationId xmlns:a16="http://schemas.microsoft.com/office/drawing/2014/main" xmlns="" id="{C3318E0E-DABE-4203-9C87-AA64A8FA4F19}"/>
              </a:ext>
            </a:extLst>
          </p:cNvPr>
          <p:cNvSpPr/>
          <p:nvPr/>
        </p:nvSpPr>
        <p:spPr>
          <a:xfrm>
            <a:off x="1674056" y="553812"/>
            <a:ext cx="846875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Pro- versus anti-inflammatory cytokines</a:t>
            </a:r>
          </a:p>
        </p:txBody>
      </p:sp>
    </p:spTree>
    <p:extLst>
      <p:ext uri="{BB962C8B-B14F-4D97-AF65-F5344CB8AC3E}">
        <p14:creationId xmlns="" xmlns:p14="http://schemas.microsoft.com/office/powerpoint/2010/main" val="130897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F74F25-E202-4240-845E-63870E532E88}"/>
              </a:ext>
            </a:extLst>
          </p:cNvPr>
          <p:cNvSpPr/>
          <p:nvPr/>
        </p:nvSpPr>
        <p:spPr>
          <a:xfrm>
            <a:off x="993913" y="1331340"/>
            <a:ext cx="10131286"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Pathological expansion of AT is characterized by changes in its blood flow, and the presence of enlarged and dysfunctional adipocytes that begin an inflammatory campaign of altered </a:t>
            </a:r>
            <a:r>
              <a:rPr lang="en-US" sz="2400" dirty="0">
                <a:solidFill>
                  <a:srgbClr val="C00000"/>
                </a:solidFill>
              </a:rPr>
              <a:t>adipokine</a:t>
            </a:r>
            <a:r>
              <a:rPr lang="en-US" sz="2400" dirty="0">
                <a:solidFill>
                  <a:srgbClr val="0070C0"/>
                </a:solidFill>
              </a:rPr>
              <a:t> and </a:t>
            </a:r>
            <a:r>
              <a:rPr lang="en-US" sz="2400" dirty="0">
                <a:solidFill>
                  <a:schemeClr val="accent6"/>
                </a:solidFill>
              </a:rPr>
              <a:t>cytokine</a:t>
            </a:r>
            <a:r>
              <a:rPr lang="en-US" sz="2400" dirty="0">
                <a:solidFill>
                  <a:srgbClr val="0070C0"/>
                </a:solidFill>
              </a:rPr>
              <a:t> secretions.</a:t>
            </a:r>
          </a:p>
        </p:txBody>
      </p:sp>
      <p:sp>
        <p:nvSpPr>
          <p:cNvPr id="3" name="Rectangle 2">
            <a:extLst>
              <a:ext uri="{FF2B5EF4-FFF2-40B4-BE49-F238E27FC236}">
                <a16:creationId xmlns:a16="http://schemas.microsoft.com/office/drawing/2014/main" xmlns="" id="{CE2C51BE-4C48-45C8-98F3-89D5BDC42E3E}"/>
              </a:ext>
            </a:extLst>
          </p:cNvPr>
          <p:cNvSpPr/>
          <p:nvPr/>
        </p:nvSpPr>
        <p:spPr>
          <a:xfrm>
            <a:off x="987287" y="3573654"/>
            <a:ext cx="10131287"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Adipocyte senescence, necrosis and death are associated with increased immune cell and macrophage infiltration of AT in obesity. This can boost inflammation and reinforce fat cell dysfunction and death. </a:t>
            </a:r>
          </a:p>
        </p:txBody>
      </p:sp>
      <p:sp>
        <p:nvSpPr>
          <p:cNvPr id="4" name="Rectangle 3">
            <a:extLst>
              <a:ext uri="{FF2B5EF4-FFF2-40B4-BE49-F238E27FC236}">
                <a16:creationId xmlns:a16="http://schemas.microsoft.com/office/drawing/2014/main" xmlns="" id="{62EE3E47-C2AB-4370-A68E-77AE079A4325}"/>
              </a:ext>
            </a:extLst>
          </p:cNvPr>
          <p:cNvSpPr/>
          <p:nvPr/>
        </p:nvSpPr>
        <p:spPr>
          <a:xfrm>
            <a:off x="2405270" y="461048"/>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Inflammation in Adipose Tissue </a:t>
            </a:r>
          </a:p>
        </p:txBody>
      </p:sp>
    </p:spTree>
    <p:extLst>
      <p:ext uri="{BB962C8B-B14F-4D97-AF65-F5344CB8AC3E}">
        <p14:creationId xmlns="" xmlns:p14="http://schemas.microsoft.com/office/powerpoint/2010/main" val="82274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3AA73FC-6534-4C6A-880C-E4478BAC16C6}"/>
              </a:ext>
            </a:extLst>
          </p:cNvPr>
          <p:cNvSpPr/>
          <p:nvPr/>
        </p:nvSpPr>
        <p:spPr>
          <a:xfrm>
            <a:off x="1298712" y="1324066"/>
            <a:ext cx="10018644"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400" dirty="0">
                <a:solidFill>
                  <a:srgbClr val="0070C0"/>
                </a:solidFill>
              </a:rPr>
              <a:t>Women and men display dimorphic body fat composition, with </a:t>
            </a:r>
            <a:r>
              <a:rPr lang="en-US" sz="2400" b="1" dirty="0">
                <a:solidFill>
                  <a:srgbClr val="C00000"/>
                </a:solidFill>
              </a:rPr>
              <a:t>men</a:t>
            </a:r>
            <a:r>
              <a:rPr lang="en-US" sz="2400" dirty="0">
                <a:solidFill>
                  <a:srgbClr val="0070C0"/>
                </a:solidFill>
              </a:rPr>
              <a:t> more apt to have </a:t>
            </a:r>
            <a:r>
              <a:rPr lang="en-US" sz="2400" b="1" dirty="0">
                <a:solidFill>
                  <a:srgbClr val="C00000"/>
                </a:solidFill>
              </a:rPr>
              <a:t>central or abdominal obesity</a:t>
            </a:r>
            <a:r>
              <a:rPr lang="en-US" sz="2400" dirty="0">
                <a:solidFill>
                  <a:srgbClr val="0070C0"/>
                </a:solidFill>
              </a:rPr>
              <a:t>, and </a:t>
            </a:r>
            <a:r>
              <a:rPr lang="en-US" sz="2400" b="1" dirty="0">
                <a:solidFill>
                  <a:schemeClr val="accent6"/>
                </a:solidFill>
              </a:rPr>
              <a:t>women</a:t>
            </a:r>
            <a:r>
              <a:rPr lang="en-US" sz="2400" dirty="0">
                <a:solidFill>
                  <a:srgbClr val="0070C0"/>
                </a:solidFill>
              </a:rPr>
              <a:t> more prone to adipose tissue in </a:t>
            </a:r>
            <a:r>
              <a:rPr lang="en-US" sz="2400" b="1" dirty="0">
                <a:solidFill>
                  <a:schemeClr val="accent6"/>
                </a:solidFill>
              </a:rPr>
              <a:t>gluteal and femoral regions</a:t>
            </a:r>
            <a:r>
              <a:rPr lang="en-US" dirty="0">
                <a:solidFill>
                  <a:srgbClr val="0070C0"/>
                </a:solidFill>
              </a:rPr>
              <a:t>.</a:t>
            </a:r>
          </a:p>
        </p:txBody>
      </p:sp>
      <p:sp>
        <p:nvSpPr>
          <p:cNvPr id="3" name="Rectangle 2">
            <a:extLst>
              <a:ext uri="{FF2B5EF4-FFF2-40B4-BE49-F238E27FC236}">
                <a16:creationId xmlns:a16="http://schemas.microsoft.com/office/drawing/2014/main" xmlns="" id="{CC7B80F5-6B2E-4EC5-91B1-B830B51E104C}"/>
              </a:ext>
            </a:extLst>
          </p:cNvPr>
          <p:cNvSpPr/>
          <p:nvPr/>
        </p:nvSpPr>
        <p:spPr>
          <a:xfrm>
            <a:off x="1298712" y="3429000"/>
            <a:ext cx="10086975" cy="1200329"/>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400" b="1" dirty="0">
                <a:solidFill>
                  <a:srgbClr val="0070C0"/>
                </a:solidFill>
              </a:rPr>
              <a:t>Greater</a:t>
            </a:r>
            <a:r>
              <a:rPr lang="en-US" sz="2400" dirty="0">
                <a:solidFill>
                  <a:srgbClr val="0070C0"/>
                </a:solidFill>
              </a:rPr>
              <a:t> </a:t>
            </a:r>
            <a:r>
              <a:rPr lang="en-US" sz="2400" b="1" dirty="0">
                <a:solidFill>
                  <a:srgbClr val="C00000"/>
                </a:solidFill>
              </a:rPr>
              <a:t>central</a:t>
            </a:r>
            <a:r>
              <a:rPr lang="en-US" sz="2400" dirty="0">
                <a:solidFill>
                  <a:srgbClr val="0070C0"/>
                </a:solidFill>
              </a:rPr>
              <a:t> adiposity is also seen in </a:t>
            </a:r>
            <a:r>
              <a:rPr lang="en-US" sz="2400" u="sng" dirty="0">
                <a:solidFill>
                  <a:srgbClr val="C00000"/>
                </a:solidFill>
              </a:rPr>
              <a:t>men with</a:t>
            </a:r>
            <a:r>
              <a:rPr lang="en-US" sz="2400" b="1" u="sng" dirty="0">
                <a:solidFill>
                  <a:srgbClr val="C00000"/>
                </a:solidFill>
              </a:rPr>
              <a:t> lower </a:t>
            </a:r>
            <a:r>
              <a:rPr lang="en-US" sz="2400" u="sng" dirty="0">
                <a:solidFill>
                  <a:srgbClr val="C00000"/>
                </a:solidFill>
              </a:rPr>
              <a:t>testosterone </a:t>
            </a:r>
            <a:r>
              <a:rPr lang="en-US" sz="2400" dirty="0">
                <a:solidFill>
                  <a:srgbClr val="0070C0"/>
                </a:solidFill>
              </a:rPr>
              <a:t>levels and sex hormone binding globulin (SHBG). </a:t>
            </a:r>
          </a:p>
        </p:txBody>
      </p:sp>
      <p:sp>
        <p:nvSpPr>
          <p:cNvPr id="4" name="Rectangle 3">
            <a:extLst>
              <a:ext uri="{FF2B5EF4-FFF2-40B4-BE49-F238E27FC236}">
                <a16:creationId xmlns:a16="http://schemas.microsoft.com/office/drawing/2014/main" xmlns="" id="{76DD089D-7AAC-48A1-8D78-945829A03CB9}"/>
              </a:ext>
            </a:extLst>
          </p:cNvPr>
          <p:cNvSpPr/>
          <p:nvPr/>
        </p:nvSpPr>
        <p:spPr>
          <a:xfrm>
            <a:off x="1230381" y="4910794"/>
            <a:ext cx="10086975"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There is data supporting an association of </a:t>
            </a:r>
            <a:r>
              <a:rPr lang="en-US" sz="2400" b="1" u="sng" dirty="0">
                <a:solidFill>
                  <a:srgbClr val="C00000"/>
                </a:solidFill>
              </a:rPr>
              <a:t>high</a:t>
            </a:r>
            <a:r>
              <a:rPr lang="en-US" sz="2400" u="sng" dirty="0">
                <a:solidFill>
                  <a:srgbClr val="C00000"/>
                </a:solidFill>
              </a:rPr>
              <a:t> testosterone</a:t>
            </a:r>
            <a:r>
              <a:rPr lang="en-US" sz="2400" dirty="0">
                <a:solidFill>
                  <a:srgbClr val="C00000"/>
                </a:solidFill>
              </a:rPr>
              <a:t> </a:t>
            </a:r>
            <a:r>
              <a:rPr lang="en-US" sz="2400" dirty="0">
                <a:solidFill>
                  <a:srgbClr val="0070C0"/>
                </a:solidFill>
              </a:rPr>
              <a:t>and </a:t>
            </a:r>
            <a:r>
              <a:rPr lang="en-US" sz="2400" b="1" dirty="0">
                <a:solidFill>
                  <a:srgbClr val="C00000"/>
                </a:solidFill>
              </a:rPr>
              <a:t>central obesity,</a:t>
            </a:r>
            <a:r>
              <a:rPr lang="en-US" sz="2400" dirty="0">
                <a:solidFill>
                  <a:srgbClr val="0070C0"/>
                </a:solidFill>
              </a:rPr>
              <a:t> along with </a:t>
            </a:r>
            <a:r>
              <a:rPr lang="en-US" sz="2400" b="1" dirty="0">
                <a:solidFill>
                  <a:srgbClr val="C00000"/>
                </a:solidFill>
              </a:rPr>
              <a:t>low</a:t>
            </a:r>
            <a:r>
              <a:rPr lang="en-US" sz="2400" dirty="0">
                <a:solidFill>
                  <a:srgbClr val="0070C0"/>
                </a:solidFill>
              </a:rPr>
              <a:t> SHBG and </a:t>
            </a:r>
            <a:r>
              <a:rPr lang="en-US" sz="2400" b="1" dirty="0">
                <a:solidFill>
                  <a:srgbClr val="0070C0"/>
                </a:solidFill>
              </a:rPr>
              <a:t>increased</a:t>
            </a:r>
            <a:r>
              <a:rPr lang="en-US" sz="2400" dirty="0">
                <a:solidFill>
                  <a:srgbClr val="0070C0"/>
                </a:solidFill>
              </a:rPr>
              <a:t> body (particularly </a:t>
            </a:r>
            <a:r>
              <a:rPr lang="en-US" sz="2400" b="1" dirty="0">
                <a:solidFill>
                  <a:schemeClr val="accent6"/>
                </a:solidFill>
              </a:rPr>
              <a:t>abdominal</a:t>
            </a:r>
            <a:r>
              <a:rPr lang="en-US" sz="2400" dirty="0">
                <a:solidFill>
                  <a:srgbClr val="0070C0"/>
                </a:solidFill>
              </a:rPr>
              <a:t>) fat in </a:t>
            </a:r>
            <a:r>
              <a:rPr lang="en-US" sz="2400" b="1" dirty="0">
                <a:solidFill>
                  <a:schemeClr val="accent6"/>
                </a:solidFill>
              </a:rPr>
              <a:t>premenopausal </a:t>
            </a:r>
            <a:r>
              <a:rPr lang="en-US" sz="2400" b="1" dirty="0">
                <a:solidFill>
                  <a:srgbClr val="C00000"/>
                </a:solidFill>
              </a:rPr>
              <a:t>women. </a:t>
            </a:r>
          </a:p>
        </p:txBody>
      </p:sp>
      <p:sp>
        <p:nvSpPr>
          <p:cNvPr id="5" name="Rectangle 4">
            <a:extLst>
              <a:ext uri="{FF2B5EF4-FFF2-40B4-BE49-F238E27FC236}">
                <a16:creationId xmlns:a16="http://schemas.microsoft.com/office/drawing/2014/main" xmlns="" id="{F0A35C3D-1101-4CA4-BF1A-F026A5A4CC7A}"/>
              </a:ext>
            </a:extLst>
          </p:cNvPr>
          <p:cNvSpPr/>
          <p:nvPr/>
        </p:nvSpPr>
        <p:spPr>
          <a:xfrm>
            <a:off x="2960965" y="375621"/>
            <a:ext cx="640672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Distribution of Adipose Tissues </a:t>
            </a:r>
          </a:p>
        </p:txBody>
      </p:sp>
    </p:spTree>
    <p:extLst>
      <p:ext uri="{BB962C8B-B14F-4D97-AF65-F5344CB8AC3E}">
        <p14:creationId xmlns="" xmlns:p14="http://schemas.microsoft.com/office/powerpoint/2010/main" val="3113550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6C3A7E-8A19-421D-9362-9D466CEFF5F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441" y="307331"/>
            <a:ext cx="10415587" cy="5743575"/>
          </a:xfrm>
          <a:prstGeom prst="rect">
            <a:avLst/>
          </a:prstGeom>
        </p:spPr>
      </p:pic>
      <p:sp>
        <p:nvSpPr>
          <p:cNvPr id="2" name="Rectangle 1">
            <a:extLst>
              <a:ext uri="{FF2B5EF4-FFF2-40B4-BE49-F238E27FC236}">
                <a16:creationId xmlns:a16="http://schemas.microsoft.com/office/drawing/2014/main" xmlns="" id="{E6002555-298C-4B58-B193-6A69B4DA683B}"/>
              </a:ext>
            </a:extLst>
          </p:cNvPr>
          <p:cNvSpPr/>
          <p:nvPr/>
        </p:nvSpPr>
        <p:spPr>
          <a:xfrm>
            <a:off x="1669774" y="6319836"/>
            <a:ext cx="10270434" cy="461665"/>
          </a:xfrm>
          <a:prstGeom prst="rect">
            <a:avLst/>
          </a:prstGeom>
        </p:spPr>
        <p:txBody>
          <a:bodyPr wrap="square">
            <a:spAutoFit/>
          </a:bodyPr>
          <a:lstStyle/>
          <a:p>
            <a:r>
              <a:rPr lang="en-US" sz="2400" b="1" dirty="0">
                <a:solidFill>
                  <a:srgbClr val="0070C0"/>
                </a:solidFill>
              </a:rPr>
              <a:t>Adipose Tissue in Both Normal Physiology and Pathologic States</a:t>
            </a:r>
          </a:p>
        </p:txBody>
      </p:sp>
    </p:spTree>
    <p:extLst>
      <p:ext uri="{BB962C8B-B14F-4D97-AF65-F5344CB8AC3E}">
        <p14:creationId xmlns="" xmlns:p14="http://schemas.microsoft.com/office/powerpoint/2010/main" val="2729214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F8765F-D230-407F-93DE-196D896ADD2E}"/>
              </a:ext>
            </a:extLst>
          </p:cNvPr>
          <p:cNvSpPr/>
          <p:nvPr/>
        </p:nvSpPr>
        <p:spPr>
          <a:xfrm>
            <a:off x="609599" y="2274838"/>
            <a:ext cx="10323445" cy="230832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When AT ceases to store lipids and energy efficiently, the lipid flux is directed towards </a:t>
            </a:r>
            <a:r>
              <a:rPr lang="en-US" sz="2400" dirty="0">
                <a:solidFill>
                  <a:srgbClr val="C00000"/>
                </a:solidFill>
              </a:rPr>
              <a:t>non-adipose organs</a:t>
            </a:r>
            <a:r>
              <a:rPr lang="en-US" sz="2400" dirty="0">
                <a:solidFill>
                  <a:srgbClr val="0070C0"/>
                </a:solidFill>
              </a:rPr>
              <a:t>. This </a:t>
            </a:r>
            <a:r>
              <a:rPr lang="en-US" sz="2400" dirty="0">
                <a:solidFill>
                  <a:srgbClr val="C00000"/>
                </a:solidFill>
              </a:rPr>
              <a:t>ectopic accumulation </a:t>
            </a:r>
            <a:r>
              <a:rPr lang="en-US" sz="2400" dirty="0">
                <a:solidFill>
                  <a:srgbClr val="0070C0"/>
                </a:solidFill>
              </a:rPr>
              <a:t>of lipids in cells other than adipocytes promotes a number of </a:t>
            </a:r>
            <a:r>
              <a:rPr lang="en-US" sz="2400" dirty="0">
                <a:solidFill>
                  <a:srgbClr val="C00000"/>
                </a:solidFill>
              </a:rPr>
              <a:t>lipotoxic</a:t>
            </a:r>
            <a:r>
              <a:rPr lang="en-US" sz="2400" dirty="0">
                <a:solidFill>
                  <a:srgbClr val="0070C0"/>
                </a:solidFill>
              </a:rPr>
              <a:t> insults in those cells, thereby leading to </a:t>
            </a:r>
            <a:r>
              <a:rPr lang="en-US" sz="2400" dirty="0">
                <a:solidFill>
                  <a:srgbClr val="C00000"/>
                </a:solidFill>
              </a:rPr>
              <a:t>insulin resistance</a:t>
            </a:r>
            <a:r>
              <a:rPr lang="en-US" sz="2400" dirty="0">
                <a:solidFill>
                  <a:srgbClr val="0070C0"/>
                </a:solidFill>
              </a:rPr>
              <a:t>, </a:t>
            </a:r>
            <a:r>
              <a:rPr lang="en-US" sz="2400" dirty="0">
                <a:solidFill>
                  <a:srgbClr val="C00000"/>
                </a:solidFill>
              </a:rPr>
              <a:t>dyslipidaemia</a:t>
            </a:r>
            <a:r>
              <a:rPr lang="en-US" sz="2400" dirty="0">
                <a:solidFill>
                  <a:srgbClr val="0070C0"/>
                </a:solidFill>
              </a:rPr>
              <a:t>, </a:t>
            </a:r>
            <a:r>
              <a:rPr lang="en-US" sz="2400" dirty="0">
                <a:solidFill>
                  <a:srgbClr val="C00000"/>
                </a:solidFill>
              </a:rPr>
              <a:t>apoptosis</a:t>
            </a:r>
            <a:r>
              <a:rPr lang="en-US" sz="2400" dirty="0">
                <a:solidFill>
                  <a:srgbClr val="0070C0"/>
                </a:solidFill>
              </a:rPr>
              <a:t> and </a:t>
            </a:r>
            <a:r>
              <a:rPr lang="en-US" sz="2400" dirty="0">
                <a:solidFill>
                  <a:srgbClr val="C00000"/>
                </a:solidFill>
              </a:rPr>
              <a:t>inflammation</a:t>
            </a:r>
            <a:r>
              <a:rPr lang="en-US" sz="2400" dirty="0">
                <a:solidFill>
                  <a:srgbClr val="0070C0"/>
                </a:solidFill>
              </a:rPr>
              <a:t>.</a:t>
            </a:r>
          </a:p>
        </p:txBody>
      </p:sp>
      <p:sp>
        <p:nvSpPr>
          <p:cNvPr id="4" name="Rectangle 3">
            <a:extLst>
              <a:ext uri="{FF2B5EF4-FFF2-40B4-BE49-F238E27FC236}">
                <a16:creationId xmlns:a16="http://schemas.microsoft.com/office/drawing/2014/main" xmlns="" id="{29360A97-28D3-4026-8003-7448A2C8D902}"/>
              </a:ext>
            </a:extLst>
          </p:cNvPr>
          <p:cNvSpPr/>
          <p:nvPr/>
        </p:nvSpPr>
        <p:spPr>
          <a:xfrm>
            <a:off x="2219740" y="871865"/>
            <a:ext cx="7381460"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Inflammation in Adipose Tissue </a:t>
            </a:r>
          </a:p>
        </p:txBody>
      </p:sp>
    </p:spTree>
    <p:extLst>
      <p:ext uri="{BB962C8B-B14F-4D97-AF65-F5344CB8AC3E}">
        <p14:creationId xmlns="" xmlns:p14="http://schemas.microsoft.com/office/powerpoint/2010/main" val="378590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F66AA62-A474-45A8-9A42-25ECDCF1C9F4}"/>
              </a:ext>
            </a:extLst>
          </p:cNvPr>
          <p:cNvSpPr/>
          <p:nvPr/>
        </p:nvSpPr>
        <p:spPr>
          <a:xfrm>
            <a:off x="1537251" y="461048"/>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
        <p:nvSpPr>
          <p:cNvPr id="5" name="Rectangle 4">
            <a:extLst>
              <a:ext uri="{FF2B5EF4-FFF2-40B4-BE49-F238E27FC236}">
                <a16:creationId xmlns:a16="http://schemas.microsoft.com/office/drawing/2014/main" xmlns="" id="{AAA178E6-C2F2-4E92-AC48-10EFD312FDC1}"/>
              </a:ext>
            </a:extLst>
          </p:cNvPr>
          <p:cNvSpPr/>
          <p:nvPr/>
        </p:nvSpPr>
        <p:spPr>
          <a:xfrm>
            <a:off x="821635" y="1439999"/>
            <a:ext cx="10548730" cy="341632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mRNA expression studies show that </a:t>
            </a:r>
            <a:r>
              <a:rPr lang="en-US" sz="2400" dirty="0">
                <a:solidFill>
                  <a:srgbClr val="C00000"/>
                </a:solidFill>
              </a:rPr>
              <a:t>adipocytes can </a:t>
            </a:r>
            <a:r>
              <a:rPr lang="en-US" sz="2400" dirty="0" err="1">
                <a:solidFill>
                  <a:srgbClr val="C00000"/>
                </a:solidFill>
              </a:rPr>
              <a:t>synthesise</a:t>
            </a:r>
            <a:r>
              <a:rPr lang="en-US" sz="2400" dirty="0">
                <a:solidFill>
                  <a:srgbClr val="C00000"/>
                </a:solidFill>
              </a:rPr>
              <a:t> </a:t>
            </a:r>
            <a:r>
              <a:rPr lang="en-US" sz="2400" dirty="0">
                <a:solidFill>
                  <a:srgbClr val="0070C0"/>
                </a:solidFill>
              </a:rPr>
              <a:t>both </a:t>
            </a:r>
            <a:r>
              <a:rPr lang="en-US" sz="2400" dirty="0" err="1">
                <a:solidFill>
                  <a:srgbClr val="0070C0"/>
                </a:solidFill>
              </a:rPr>
              <a:t>tumour</a:t>
            </a:r>
            <a:r>
              <a:rPr lang="en-US" sz="2400" dirty="0">
                <a:solidFill>
                  <a:srgbClr val="0070C0"/>
                </a:solidFill>
              </a:rPr>
              <a:t> necrosis factor </a:t>
            </a:r>
            <a:r>
              <a:rPr lang="el-GR" sz="2400" dirty="0">
                <a:solidFill>
                  <a:srgbClr val="0070C0"/>
                </a:solidFill>
              </a:rPr>
              <a:t>α </a:t>
            </a:r>
            <a:r>
              <a:rPr lang="el-GR" sz="2400" dirty="0">
                <a:solidFill>
                  <a:srgbClr val="C00000"/>
                </a:solidFill>
              </a:rPr>
              <a:t>(</a:t>
            </a:r>
            <a:r>
              <a:rPr lang="en-US" sz="2400" dirty="0">
                <a:solidFill>
                  <a:srgbClr val="C00000"/>
                </a:solidFill>
              </a:rPr>
              <a:t>TNF-</a:t>
            </a:r>
            <a:r>
              <a:rPr lang="el-GR" sz="2400" dirty="0">
                <a:solidFill>
                  <a:srgbClr val="C00000"/>
                </a:solidFill>
              </a:rPr>
              <a:t>α) </a:t>
            </a:r>
            <a:r>
              <a:rPr lang="en-US" sz="2400" dirty="0">
                <a:solidFill>
                  <a:srgbClr val="0070C0"/>
                </a:solidFill>
              </a:rPr>
              <a:t>and several interleukins (IL), notably </a:t>
            </a:r>
            <a:r>
              <a:rPr lang="en-US" sz="2400" dirty="0">
                <a:solidFill>
                  <a:srgbClr val="C00000"/>
                </a:solidFill>
              </a:rPr>
              <a:t>IL-1</a:t>
            </a:r>
            <a:r>
              <a:rPr lang="el-GR" sz="2400" dirty="0">
                <a:solidFill>
                  <a:srgbClr val="C00000"/>
                </a:solidFill>
              </a:rPr>
              <a:t>β </a:t>
            </a:r>
            <a:r>
              <a:rPr lang="en-US" sz="2400" dirty="0">
                <a:solidFill>
                  <a:srgbClr val="0070C0"/>
                </a:solidFill>
              </a:rPr>
              <a:t>and </a:t>
            </a:r>
            <a:r>
              <a:rPr lang="en-US" sz="2400" dirty="0">
                <a:solidFill>
                  <a:srgbClr val="C00000"/>
                </a:solidFill>
              </a:rPr>
              <a:t>IL-6</a:t>
            </a:r>
            <a:r>
              <a:rPr lang="en-US" sz="2400" dirty="0">
                <a:solidFill>
                  <a:srgbClr val="0070C0"/>
                </a:solidFill>
              </a:rPr>
              <a:t>.</a:t>
            </a:r>
          </a:p>
          <a:p>
            <a:pPr algn="just">
              <a:lnSpc>
                <a:spcPct val="150000"/>
              </a:lnSpc>
            </a:pPr>
            <a:r>
              <a:rPr lang="en-US" sz="2400" dirty="0">
                <a:solidFill>
                  <a:srgbClr val="0070C0"/>
                </a:solidFill>
              </a:rPr>
              <a:t> </a:t>
            </a:r>
          </a:p>
          <a:p>
            <a:pPr marL="285750" indent="-285750" algn="just">
              <a:lnSpc>
                <a:spcPct val="150000"/>
              </a:lnSpc>
              <a:buFont typeface="Wingdings" panose="05000000000000000000" pitchFamily="2" charset="2"/>
              <a:buChar char="Ø"/>
            </a:pPr>
            <a:r>
              <a:rPr lang="en-US" sz="2400" dirty="0">
                <a:solidFill>
                  <a:srgbClr val="0070C0"/>
                </a:solidFill>
              </a:rPr>
              <a:t>There is general agreement that circulating </a:t>
            </a:r>
            <a:r>
              <a:rPr lang="en-US" sz="2400" dirty="0">
                <a:solidFill>
                  <a:srgbClr val="C00000"/>
                </a:solidFill>
              </a:rPr>
              <a:t>TNF-α </a:t>
            </a:r>
            <a:r>
              <a:rPr lang="en-US" sz="2400" dirty="0">
                <a:solidFill>
                  <a:srgbClr val="0070C0"/>
                </a:solidFill>
              </a:rPr>
              <a:t>and</a:t>
            </a:r>
            <a:r>
              <a:rPr lang="en-US" sz="2400" dirty="0">
                <a:solidFill>
                  <a:srgbClr val="C00000"/>
                </a:solidFill>
              </a:rPr>
              <a:t> IL-6 </a:t>
            </a:r>
            <a:r>
              <a:rPr lang="en-US" sz="2400" dirty="0">
                <a:solidFill>
                  <a:srgbClr val="0070C0"/>
                </a:solidFill>
              </a:rPr>
              <a:t>concentrations are mildly </a:t>
            </a:r>
            <a:r>
              <a:rPr lang="en-US" sz="2400" dirty="0">
                <a:solidFill>
                  <a:srgbClr val="C00000"/>
                </a:solidFill>
              </a:rPr>
              <a:t>elevated </a:t>
            </a:r>
            <a:r>
              <a:rPr lang="en-US" sz="2400" dirty="0">
                <a:solidFill>
                  <a:srgbClr val="0070C0"/>
                </a:solidFill>
              </a:rPr>
              <a:t>in </a:t>
            </a:r>
            <a:r>
              <a:rPr lang="en-US" sz="2400" dirty="0">
                <a:solidFill>
                  <a:srgbClr val="C00000"/>
                </a:solidFill>
              </a:rPr>
              <a:t>obesity</a:t>
            </a:r>
            <a:r>
              <a:rPr lang="en-US" sz="2400" dirty="0">
                <a:solidFill>
                  <a:srgbClr val="0070C0"/>
                </a:solidFill>
              </a:rPr>
              <a:t> while </a:t>
            </a:r>
            <a:r>
              <a:rPr lang="en-US" sz="2400" dirty="0">
                <a:solidFill>
                  <a:schemeClr val="accent6"/>
                </a:solidFill>
              </a:rPr>
              <a:t>weight loss reduces</a:t>
            </a:r>
            <a:r>
              <a:rPr lang="en-US" sz="2400" dirty="0">
                <a:solidFill>
                  <a:srgbClr val="0070C0"/>
                </a:solidFill>
              </a:rPr>
              <a:t> plasma </a:t>
            </a:r>
            <a:r>
              <a:rPr lang="en-US" sz="2400" dirty="0">
                <a:solidFill>
                  <a:schemeClr val="accent6"/>
                </a:solidFill>
              </a:rPr>
              <a:t>TNF-α</a:t>
            </a:r>
            <a:r>
              <a:rPr lang="en-US" sz="2400" dirty="0">
                <a:solidFill>
                  <a:srgbClr val="0070C0"/>
                </a:solidFill>
              </a:rPr>
              <a:t> and </a:t>
            </a:r>
            <a:r>
              <a:rPr lang="en-US" sz="2400" dirty="0">
                <a:solidFill>
                  <a:schemeClr val="accent6"/>
                </a:solidFill>
              </a:rPr>
              <a:t>IL-6</a:t>
            </a:r>
            <a:r>
              <a:rPr lang="en-US" sz="2400" dirty="0">
                <a:solidFill>
                  <a:srgbClr val="0070C0"/>
                </a:solidFill>
              </a:rPr>
              <a:t> concentrations.</a:t>
            </a:r>
          </a:p>
        </p:txBody>
      </p:sp>
    </p:spTree>
    <p:extLst>
      <p:ext uri="{BB962C8B-B14F-4D97-AF65-F5344CB8AC3E}">
        <p14:creationId xmlns="" xmlns:p14="http://schemas.microsoft.com/office/powerpoint/2010/main" val="920641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31E9D0-788F-4E83-B84D-F8FADB51CB84}"/>
              </a:ext>
            </a:extLst>
          </p:cNvPr>
          <p:cNvSpPr/>
          <p:nvPr/>
        </p:nvSpPr>
        <p:spPr>
          <a:xfrm>
            <a:off x="477078" y="1118774"/>
            <a:ext cx="11237844"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u="sng" dirty="0">
                <a:solidFill>
                  <a:srgbClr val="0070C0"/>
                </a:solidFill>
              </a:rPr>
              <a:t>TNF-</a:t>
            </a:r>
            <a:r>
              <a:rPr lang="el-GR" sz="2400" u="sng" dirty="0">
                <a:solidFill>
                  <a:srgbClr val="0070C0"/>
                </a:solidFill>
              </a:rPr>
              <a:t>α </a:t>
            </a:r>
            <a:r>
              <a:rPr lang="en-US" sz="2400" u="sng" dirty="0">
                <a:solidFill>
                  <a:srgbClr val="0070C0"/>
                </a:solidFill>
              </a:rPr>
              <a:t>and IL-6</a:t>
            </a:r>
            <a:r>
              <a:rPr lang="en-US" sz="2400" dirty="0">
                <a:solidFill>
                  <a:srgbClr val="0070C0"/>
                </a:solidFill>
              </a:rPr>
              <a:t> </a:t>
            </a:r>
            <a:r>
              <a:rPr lang="en-US" sz="2400" dirty="0">
                <a:solidFill>
                  <a:srgbClr val="C00000"/>
                </a:solidFill>
              </a:rPr>
              <a:t>inhibit lipoprotein lipase</a:t>
            </a:r>
            <a:r>
              <a:rPr lang="en-US" sz="2400" dirty="0">
                <a:solidFill>
                  <a:srgbClr val="0070C0"/>
                </a:solidFill>
              </a:rPr>
              <a:t>, and </a:t>
            </a:r>
            <a:r>
              <a:rPr lang="en-US" sz="2400" u="sng" dirty="0">
                <a:solidFill>
                  <a:srgbClr val="0070C0"/>
                </a:solidFill>
              </a:rPr>
              <a:t>TNF-</a:t>
            </a:r>
            <a:r>
              <a:rPr lang="el-GR" sz="2400" u="sng" dirty="0">
                <a:solidFill>
                  <a:srgbClr val="0070C0"/>
                </a:solidFill>
              </a:rPr>
              <a:t>α</a:t>
            </a:r>
            <a:r>
              <a:rPr lang="el-GR" sz="2400" dirty="0">
                <a:solidFill>
                  <a:srgbClr val="0070C0"/>
                </a:solidFill>
              </a:rPr>
              <a:t> </a:t>
            </a:r>
            <a:r>
              <a:rPr lang="en-US" sz="2400" dirty="0">
                <a:solidFill>
                  <a:srgbClr val="0070C0"/>
                </a:solidFill>
              </a:rPr>
              <a:t>additionally </a:t>
            </a:r>
            <a:r>
              <a:rPr lang="en-US" sz="2400" dirty="0">
                <a:solidFill>
                  <a:schemeClr val="accent6"/>
                </a:solidFill>
              </a:rPr>
              <a:t>stimulates hormone-sensitive lipase</a:t>
            </a:r>
            <a:r>
              <a:rPr lang="en-US" sz="2400" dirty="0">
                <a:solidFill>
                  <a:srgbClr val="0070C0"/>
                </a:solidFill>
              </a:rPr>
              <a:t> expression to </a:t>
            </a:r>
            <a:r>
              <a:rPr lang="en-US" sz="2400" dirty="0">
                <a:solidFill>
                  <a:schemeClr val="accent6"/>
                </a:solidFill>
              </a:rPr>
              <a:t>increase lipolysis </a:t>
            </a:r>
            <a:r>
              <a:rPr lang="en-US" sz="2400" dirty="0">
                <a:solidFill>
                  <a:srgbClr val="0070C0"/>
                </a:solidFill>
              </a:rPr>
              <a:t>and induces uncoupling protein expression.</a:t>
            </a:r>
          </a:p>
          <a:p>
            <a:pPr marL="285750" indent="-285750" algn="just">
              <a:lnSpc>
                <a:spcPct val="150000"/>
              </a:lnSpc>
              <a:buFont typeface="Wingdings" panose="05000000000000000000" pitchFamily="2" charset="2"/>
              <a:buChar char="Ø"/>
            </a:pPr>
            <a:endParaRPr lang="en-US" sz="2400" dirty="0">
              <a:solidFill>
                <a:srgbClr val="0070C0"/>
              </a:solidFill>
            </a:endParaRPr>
          </a:p>
          <a:p>
            <a:pPr marL="285750" indent="-285750" algn="just">
              <a:lnSpc>
                <a:spcPct val="150000"/>
              </a:lnSpc>
              <a:buFont typeface="Wingdings" panose="05000000000000000000" pitchFamily="2" charset="2"/>
              <a:buChar char="Ø"/>
            </a:pPr>
            <a:r>
              <a:rPr lang="en-US" sz="2400" dirty="0">
                <a:solidFill>
                  <a:srgbClr val="0070C0"/>
                </a:solidFill>
              </a:rPr>
              <a:t> </a:t>
            </a:r>
            <a:r>
              <a:rPr lang="en-US" sz="2400" u="sng" dirty="0">
                <a:solidFill>
                  <a:srgbClr val="0070C0"/>
                </a:solidFill>
              </a:rPr>
              <a:t>TNF-</a:t>
            </a:r>
            <a:r>
              <a:rPr lang="el-GR" sz="2400" u="sng" dirty="0">
                <a:solidFill>
                  <a:srgbClr val="0070C0"/>
                </a:solidFill>
              </a:rPr>
              <a:t>α </a:t>
            </a:r>
            <a:r>
              <a:rPr lang="en-US" sz="2400" dirty="0">
                <a:solidFill>
                  <a:srgbClr val="0070C0"/>
                </a:solidFill>
              </a:rPr>
              <a:t>also </a:t>
            </a:r>
            <a:r>
              <a:rPr lang="en-US" sz="2400" dirty="0">
                <a:solidFill>
                  <a:srgbClr val="C00000"/>
                </a:solidFill>
              </a:rPr>
              <a:t>down regulates insulin-stimulated glucose uptake </a:t>
            </a:r>
            <a:r>
              <a:rPr lang="en-US" sz="2400" dirty="0">
                <a:solidFill>
                  <a:srgbClr val="0070C0"/>
                </a:solidFill>
              </a:rPr>
              <a:t>via effects on glucose transporter 4 (TNF-α can </a:t>
            </a:r>
            <a:r>
              <a:rPr lang="en-US" sz="2400" dirty="0">
                <a:solidFill>
                  <a:srgbClr val="C00000"/>
                </a:solidFill>
              </a:rPr>
              <a:t>reduce</a:t>
            </a:r>
            <a:r>
              <a:rPr lang="en-US" sz="2400" dirty="0">
                <a:solidFill>
                  <a:srgbClr val="0070C0"/>
                </a:solidFill>
              </a:rPr>
              <a:t> expression of mRNA for </a:t>
            </a:r>
            <a:r>
              <a:rPr lang="en-US" sz="2400" dirty="0">
                <a:solidFill>
                  <a:srgbClr val="C00000"/>
                </a:solidFill>
              </a:rPr>
              <a:t>glucose transporter 4</a:t>
            </a:r>
            <a:r>
              <a:rPr lang="en-US" sz="2400" dirty="0">
                <a:solidFill>
                  <a:srgbClr val="0070C0"/>
                </a:solidFill>
              </a:rPr>
              <a:t>), insulin receptor autophosphorylation and insulin receptor substrate-1. </a:t>
            </a:r>
          </a:p>
          <a:p>
            <a:pPr marL="285750" indent="-285750" algn="just">
              <a:lnSpc>
                <a:spcPct val="150000"/>
              </a:lnSpc>
              <a:buFont typeface="Wingdings" panose="05000000000000000000" pitchFamily="2" charset="2"/>
              <a:buChar char="Ø"/>
            </a:pPr>
            <a:endParaRPr lang="en-US" sz="2400" dirty="0">
              <a:solidFill>
                <a:srgbClr val="0070C0"/>
              </a:solidFill>
            </a:endParaRPr>
          </a:p>
          <a:p>
            <a:pPr marL="285750" indent="-285750" algn="just">
              <a:lnSpc>
                <a:spcPct val="150000"/>
              </a:lnSpc>
              <a:buFont typeface="Wingdings" panose="05000000000000000000" pitchFamily="2" charset="2"/>
              <a:buChar char="Ø"/>
            </a:pPr>
            <a:r>
              <a:rPr lang="en-US" sz="2400" dirty="0">
                <a:solidFill>
                  <a:srgbClr val="0070C0"/>
                </a:solidFill>
              </a:rPr>
              <a:t>All these effects will tend to </a:t>
            </a:r>
            <a:r>
              <a:rPr lang="en-US" sz="2400" u="sng" dirty="0">
                <a:solidFill>
                  <a:srgbClr val="0070C0"/>
                </a:solidFill>
              </a:rPr>
              <a:t>reduce lipid accumulation within adipose tissue</a:t>
            </a:r>
            <a:r>
              <a:rPr lang="en-US" sz="2400" dirty="0">
                <a:solidFill>
                  <a:srgbClr val="0070C0"/>
                </a:solidFill>
              </a:rPr>
              <a:t>. </a:t>
            </a:r>
          </a:p>
        </p:txBody>
      </p:sp>
      <p:sp>
        <p:nvSpPr>
          <p:cNvPr id="3" name="Rectangle 2">
            <a:extLst>
              <a:ext uri="{FF2B5EF4-FFF2-40B4-BE49-F238E27FC236}">
                <a16:creationId xmlns:a16="http://schemas.microsoft.com/office/drawing/2014/main" xmlns="" id="{52BAEADE-E1D6-44BF-B802-A169D4E10EDA}"/>
              </a:ext>
            </a:extLst>
          </p:cNvPr>
          <p:cNvSpPr/>
          <p:nvPr/>
        </p:nvSpPr>
        <p:spPr>
          <a:xfrm>
            <a:off x="1417981" y="328527"/>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Tree>
    <p:extLst>
      <p:ext uri="{BB962C8B-B14F-4D97-AF65-F5344CB8AC3E}">
        <p14:creationId xmlns="" xmlns:p14="http://schemas.microsoft.com/office/powerpoint/2010/main" val="508898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824393-6560-41B6-BF2C-C069FE629745}"/>
              </a:ext>
            </a:extLst>
          </p:cNvPr>
          <p:cNvSpPr/>
          <p:nvPr/>
        </p:nvSpPr>
        <p:spPr>
          <a:xfrm>
            <a:off x="758685" y="1522057"/>
            <a:ext cx="10674627"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As the </a:t>
            </a:r>
            <a:r>
              <a:rPr lang="en-US" sz="2400" dirty="0">
                <a:solidFill>
                  <a:srgbClr val="C00000"/>
                </a:solidFill>
              </a:rPr>
              <a:t>cells get bigger </a:t>
            </a:r>
            <a:r>
              <a:rPr lang="en-US" sz="2400" dirty="0">
                <a:solidFill>
                  <a:srgbClr val="0070C0"/>
                </a:solidFill>
              </a:rPr>
              <a:t>they produce </a:t>
            </a:r>
            <a:r>
              <a:rPr lang="en-US" sz="2400" dirty="0">
                <a:solidFill>
                  <a:srgbClr val="C00000"/>
                </a:solidFill>
              </a:rPr>
              <a:t>more TNF-α</a:t>
            </a:r>
            <a:r>
              <a:rPr lang="en-US" sz="2400" dirty="0">
                <a:solidFill>
                  <a:srgbClr val="0070C0"/>
                </a:solidFill>
              </a:rPr>
              <a:t>, which in turn initiates changes to </a:t>
            </a:r>
            <a:r>
              <a:rPr lang="en-US" sz="2400" dirty="0">
                <a:solidFill>
                  <a:srgbClr val="C00000"/>
                </a:solidFill>
              </a:rPr>
              <a:t>limit adipocyte </a:t>
            </a:r>
            <a:r>
              <a:rPr lang="en-US" sz="2400" dirty="0">
                <a:solidFill>
                  <a:srgbClr val="0070C0"/>
                </a:solidFill>
              </a:rPr>
              <a:t>size or to</a:t>
            </a:r>
            <a:r>
              <a:rPr lang="en-US" sz="2400" dirty="0">
                <a:solidFill>
                  <a:srgbClr val="C00000"/>
                </a:solidFill>
              </a:rPr>
              <a:t> induce apoptosis</a:t>
            </a:r>
            <a:r>
              <a:rPr lang="en-US" sz="2400" dirty="0">
                <a:solidFill>
                  <a:srgbClr val="0070C0"/>
                </a:solidFill>
              </a:rPr>
              <a:t>.</a:t>
            </a:r>
          </a:p>
          <a:p>
            <a:pPr marL="285750" indent="-285750" algn="just">
              <a:lnSpc>
                <a:spcPct val="150000"/>
              </a:lnSpc>
              <a:buFont typeface="Wingdings" panose="05000000000000000000" pitchFamily="2" charset="2"/>
              <a:buChar char="Ø"/>
            </a:pPr>
            <a:endParaRPr lang="en-US" sz="2400" dirty="0">
              <a:solidFill>
                <a:srgbClr val="0070C0"/>
              </a:solidFill>
            </a:endParaRPr>
          </a:p>
          <a:p>
            <a:pPr marL="285750" indent="-285750" algn="just">
              <a:lnSpc>
                <a:spcPct val="150000"/>
              </a:lnSpc>
              <a:buFont typeface="Wingdings" panose="05000000000000000000" pitchFamily="2" charset="2"/>
              <a:buChar char="Ø"/>
            </a:pPr>
            <a:r>
              <a:rPr lang="en-US" sz="2400" dirty="0">
                <a:solidFill>
                  <a:srgbClr val="0070C0"/>
                </a:solidFill>
              </a:rPr>
              <a:t>TNF-α has been shown to </a:t>
            </a:r>
            <a:r>
              <a:rPr lang="en-US" sz="2400" dirty="0">
                <a:solidFill>
                  <a:srgbClr val="C00000"/>
                </a:solidFill>
              </a:rPr>
              <a:t>regulate adipose tissue </a:t>
            </a:r>
            <a:r>
              <a:rPr lang="en-US" sz="2400" dirty="0">
                <a:solidFill>
                  <a:srgbClr val="0070C0"/>
                </a:solidFill>
              </a:rPr>
              <a:t>by (1) blocking differentiation of new adipocytes; (2) promoting de-differentiation of existing adipocytes or preadipocytes; (3) inducing apoptosis of adipocytes or preadipocytes.</a:t>
            </a:r>
          </a:p>
          <a:p>
            <a:pPr marL="285750" indent="-285750" algn="just">
              <a:lnSpc>
                <a:spcPct val="150000"/>
              </a:lnSpc>
              <a:buFont typeface="Wingdings" panose="05000000000000000000" pitchFamily="2" charset="2"/>
              <a:buChar char="Ø"/>
            </a:pPr>
            <a:endParaRPr lang="en-US" sz="2400" dirty="0">
              <a:solidFill>
                <a:srgbClr val="0070C0"/>
              </a:solidFill>
            </a:endParaRPr>
          </a:p>
          <a:p>
            <a:pPr marL="285750" indent="-285750" algn="just">
              <a:lnSpc>
                <a:spcPct val="150000"/>
              </a:lnSpc>
              <a:buFont typeface="Wingdings" panose="05000000000000000000" pitchFamily="2" charset="2"/>
              <a:buChar char="Ø"/>
            </a:pPr>
            <a:r>
              <a:rPr lang="en-US" sz="2400" dirty="0">
                <a:solidFill>
                  <a:srgbClr val="0070C0"/>
                </a:solidFill>
              </a:rPr>
              <a:t>TNF-α acts as a regulator of adipose tissue mass through its </a:t>
            </a:r>
            <a:r>
              <a:rPr lang="en-US" sz="2400" dirty="0">
                <a:solidFill>
                  <a:schemeClr val="accent6"/>
                </a:solidFill>
              </a:rPr>
              <a:t>anti-</a:t>
            </a:r>
            <a:r>
              <a:rPr lang="en-US" sz="2400" dirty="0" err="1">
                <a:solidFill>
                  <a:schemeClr val="accent6"/>
                </a:solidFill>
              </a:rPr>
              <a:t>adipogenic</a:t>
            </a:r>
            <a:r>
              <a:rPr lang="en-US" sz="2400" dirty="0">
                <a:solidFill>
                  <a:srgbClr val="0070C0"/>
                </a:solidFill>
              </a:rPr>
              <a:t> effects to </a:t>
            </a:r>
            <a:r>
              <a:rPr lang="en-US" sz="2400" dirty="0">
                <a:solidFill>
                  <a:schemeClr val="accent6"/>
                </a:solidFill>
              </a:rPr>
              <a:t>reduce adiposity</a:t>
            </a:r>
            <a:r>
              <a:rPr lang="en-US" sz="2400" dirty="0">
                <a:solidFill>
                  <a:srgbClr val="0070C0"/>
                </a:solidFill>
              </a:rPr>
              <a:t>.</a:t>
            </a:r>
          </a:p>
        </p:txBody>
      </p:sp>
      <p:sp>
        <p:nvSpPr>
          <p:cNvPr id="3" name="Rectangle 2">
            <a:extLst>
              <a:ext uri="{FF2B5EF4-FFF2-40B4-BE49-F238E27FC236}">
                <a16:creationId xmlns:a16="http://schemas.microsoft.com/office/drawing/2014/main" xmlns="" id="{F73887BC-9240-4CFA-9401-A875FE735995}"/>
              </a:ext>
            </a:extLst>
          </p:cNvPr>
          <p:cNvSpPr/>
          <p:nvPr/>
        </p:nvSpPr>
        <p:spPr>
          <a:xfrm>
            <a:off x="1742660" y="606823"/>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Tree>
    <p:extLst>
      <p:ext uri="{BB962C8B-B14F-4D97-AF65-F5344CB8AC3E}">
        <p14:creationId xmlns="" xmlns:p14="http://schemas.microsoft.com/office/powerpoint/2010/main" val="1678525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4A8E5BE-444D-4647-90C9-7E3B7479DD46}"/>
              </a:ext>
            </a:extLst>
          </p:cNvPr>
          <p:cNvSpPr/>
          <p:nvPr/>
        </p:nvSpPr>
        <p:spPr>
          <a:xfrm>
            <a:off x="1046921" y="1489070"/>
            <a:ext cx="10018644" cy="1200329"/>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C00000"/>
                </a:solidFill>
              </a:rPr>
              <a:t>Insulin stimulates </a:t>
            </a:r>
            <a:r>
              <a:rPr lang="en-US" sz="2400" dirty="0">
                <a:solidFill>
                  <a:srgbClr val="0070C0"/>
                </a:solidFill>
              </a:rPr>
              <a:t>adipose tissue to produce </a:t>
            </a:r>
            <a:r>
              <a:rPr lang="en-US" sz="2400" dirty="0">
                <a:solidFill>
                  <a:srgbClr val="C00000"/>
                </a:solidFill>
              </a:rPr>
              <a:t>more TNF-α</a:t>
            </a:r>
            <a:r>
              <a:rPr lang="en-US" sz="2400" dirty="0">
                <a:solidFill>
                  <a:srgbClr val="0070C0"/>
                </a:solidFill>
              </a:rPr>
              <a:t>, circulating TNF-α concentration tends to correlate with circulating </a:t>
            </a:r>
            <a:r>
              <a:rPr lang="en-US" sz="2400" dirty="0" err="1">
                <a:solidFill>
                  <a:srgbClr val="C00000"/>
                </a:solidFill>
              </a:rPr>
              <a:t>insulinaemia</a:t>
            </a:r>
            <a:r>
              <a:rPr lang="en-US" sz="2400" dirty="0">
                <a:solidFill>
                  <a:srgbClr val="0070C0"/>
                </a:solidFill>
              </a:rPr>
              <a:t>. </a:t>
            </a:r>
          </a:p>
        </p:txBody>
      </p:sp>
      <p:sp>
        <p:nvSpPr>
          <p:cNvPr id="5" name="Rectangle 4">
            <a:extLst>
              <a:ext uri="{FF2B5EF4-FFF2-40B4-BE49-F238E27FC236}">
                <a16:creationId xmlns:a16="http://schemas.microsoft.com/office/drawing/2014/main" xmlns="" id="{5C545A4A-AF6C-409D-9AA9-1F48329F8638}"/>
              </a:ext>
            </a:extLst>
          </p:cNvPr>
          <p:cNvSpPr/>
          <p:nvPr/>
        </p:nvSpPr>
        <p:spPr>
          <a:xfrm>
            <a:off x="1563757" y="650891"/>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
        <p:nvSpPr>
          <p:cNvPr id="6" name="Rectangle 5">
            <a:extLst>
              <a:ext uri="{FF2B5EF4-FFF2-40B4-BE49-F238E27FC236}">
                <a16:creationId xmlns:a16="http://schemas.microsoft.com/office/drawing/2014/main" xmlns="" id="{3B20BFD4-5CE9-4A28-92E0-1A7E8F8EA970}"/>
              </a:ext>
            </a:extLst>
          </p:cNvPr>
          <p:cNvSpPr/>
          <p:nvPr/>
        </p:nvSpPr>
        <p:spPr>
          <a:xfrm>
            <a:off x="1046921" y="2967335"/>
            <a:ext cx="10018644" cy="113396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C00000"/>
                </a:solidFill>
              </a:rPr>
              <a:t>Endotoxin</a:t>
            </a:r>
            <a:r>
              <a:rPr lang="en-US" sz="2400" dirty="0">
                <a:solidFill>
                  <a:srgbClr val="0070C0"/>
                </a:solidFill>
              </a:rPr>
              <a:t> from macrophages and monocytes </a:t>
            </a:r>
            <a:r>
              <a:rPr lang="en-US" sz="2400" dirty="0">
                <a:solidFill>
                  <a:srgbClr val="C00000"/>
                </a:solidFill>
              </a:rPr>
              <a:t>induces TNF-α </a:t>
            </a:r>
            <a:r>
              <a:rPr lang="en-US" sz="2400" dirty="0">
                <a:solidFill>
                  <a:srgbClr val="0070C0"/>
                </a:solidFill>
              </a:rPr>
              <a:t>mRNA expression</a:t>
            </a:r>
            <a:r>
              <a:rPr lang="en-US" dirty="0"/>
              <a:t>.</a:t>
            </a:r>
          </a:p>
        </p:txBody>
      </p:sp>
      <p:sp>
        <p:nvSpPr>
          <p:cNvPr id="7" name="Rectangle 6">
            <a:extLst>
              <a:ext uri="{FF2B5EF4-FFF2-40B4-BE49-F238E27FC236}">
                <a16:creationId xmlns:a16="http://schemas.microsoft.com/office/drawing/2014/main" xmlns="" id="{9DBAA9D7-F00A-4073-A415-094D69E2B98E}"/>
              </a:ext>
            </a:extLst>
          </p:cNvPr>
          <p:cNvSpPr/>
          <p:nvPr/>
        </p:nvSpPr>
        <p:spPr>
          <a:xfrm>
            <a:off x="1046921" y="4537933"/>
            <a:ext cx="10243930" cy="113396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TNF-α is able to </a:t>
            </a:r>
            <a:r>
              <a:rPr lang="en-US" sz="2400" dirty="0">
                <a:solidFill>
                  <a:srgbClr val="C00000"/>
                </a:solidFill>
              </a:rPr>
              <a:t>induce</a:t>
            </a:r>
            <a:r>
              <a:rPr lang="en-US" sz="2400" dirty="0">
                <a:solidFill>
                  <a:srgbClr val="0070C0"/>
                </a:solidFill>
              </a:rPr>
              <a:t> not only </a:t>
            </a:r>
            <a:r>
              <a:rPr lang="en-US" sz="2400" dirty="0">
                <a:solidFill>
                  <a:srgbClr val="C00000"/>
                </a:solidFill>
              </a:rPr>
              <a:t>its own synthesis</a:t>
            </a:r>
            <a:r>
              <a:rPr lang="en-US" sz="2400" dirty="0">
                <a:solidFill>
                  <a:srgbClr val="0070C0"/>
                </a:solidFill>
              </a:rPr>
              <a:t>, but is also a powerful regulator of other cytokines, e.g. </a:t>
            </a:r>
            <a:r>
              <a:rPr lang="en-US" sz="2400" dirty="0">
                <a:solidFill>
                  <a:srgbClr val="C00000"/>
                </a:solidFill>
              </a:rPr>
              <a:t>stimulating</a:t>
            </a:r>
            <a:r>
              <a:rPr lang="en-US" sz="2400" dirty="0">
                <a:solidFill>
                  <a:srgbClr val="0070C0"/>
                </a:solidFill>
              </a:rPr>
              <a:t> the production of </a:t>
            </a:r>
            <a:r>
              <a:rPr lang="en-US" sz="2400" dirty="0">
                <a:solidFill>
                  <a:srgbClr val="C00000"/>
                </a:solidFill>
              </a:rPr>
              <a:t>IL-6</a:t>
            </a:r>
            <a:r>
              <a:rPr lang="en-US" sz="2400" dirty="0">
                <a:solidFill>
                  <a:srgbClr val="0070C0"/>
                </a:solidFill>
              </a:rPr>
              <a:t>.</a:t>
            </a:r>
          </a:p>
        </p:txBody>
      </p:sp>
    </p:spTree>
    <p:extLst>
      <p:ext uri="{BB962C8B-B14F-4D97-AF65-F5344CB8AC3E}">
        <p14:creationId xmlns="" xmlns:p14="http://schemas.microsoft.com/office/powerpoint/2010/main" val="1976937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C94239E-74CE-413E-A5C6-1C9980925AC0}"/>
              </a:ext>
            </a:extLst>
          </p:cNvPr>
          <p:cNvSpPr/>
          <p:nvPr/>
        </p:nvSpPr>
        <p:spPr>
          <a:xfrm>
            <a:off x="344555" y="1574828"/>
            <a:ext cx="11039061"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systemically has significant effects on a variety of tissues, </a:t>
            </a:r>
            <a:r>
              <a:rPr lang="en-US" sz="2400" dirty="0" err="1">
                <a:solidFill>
                  <a:srgbClr val="C00000"/>
                </a:solidFill>
              </a:rPr>
              <a:t>suppressing</a:t>
            </a:r>
            <a:r>
              <a:rPr lang="en-US" sz="2400" u="sng" dirty="0" err="1">
                <a:solidFill>
                  <a:srgbClr val="0070C0"/>
                </a:solidFill>
              </a:rPr>
              <a:t>TNF</a:t>
            </a:r>
            <a:r>
              <a:rPr lang="en-US" sz="2400" u="sng" dirty="0">
                <a:solidFill>
                  <a:srgbClr val="0070C0"/>
                </a:solidFill>
              </a:rPr>
              <a:t>-α, IL-6 injected </a:t>
            </a:r>
            <a:r>
              <a:rPr lang="en-US" sz="2400" dirty="0">
                <a:solidFill>
                  <a:srgbClr val="C00000"/>
                </a:solidFill>
              </a:rPr>
              <a:t> appetite</a:t>
            </a:r>
            <a:r>
              <a:rPr lang="en-US" sz="2400" dirty="0">
                <a:solidFill>
                  <a:srgbClr val="0070C0"/>
                </a:solidFill>
              </a:rPr>
              <a:t>, </a:t>
            </a:r>
            <a:r>
              <a:rPr lang="en-US" sz="2400" dirty="0">
                <a:solidFill>
                  <a:srgbClr val="C00000"/>
                </a:solidFill>
              </a:rPr>
              <a:t>increasing lipolysis </a:t>
            </a:r>
            <a:r>
              <a:rPr lang="en-US" sz="2400" dirty="0">
                <a:solidFill>
                  <a:srgbClr val="0070C0"/>
                </a:solidFill>
              </a:rPr>
              <a:t>and </a:t>
            </a:r>
            <a:r>
              <a:rPr lang="en-US" sz="2400" dirty="0">
                <a:solidFill>
                  <a:srgbClr val="C00000"/>
                </a:solidFill>
              </a:rPr>
              <a:t>suppressing lipoprotein lipase</a:t>
            </a:r>
            <a:r>
              <a:rPr lang="en-US" sz="2400" dirty="0">
                <a:solidFill>
                  <a:srgbClr val="0070C0"/>
                </a:solidFill>
              </a:rPr>
              <a:t>. Additionally, it is a powerful regulator of the hypothalamus–pituitary–adrenal axis.</a:t>
            </a: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endParaRPr lang="en-US" sz="2400" dirty="0">
              <a:solidFill>
                <a:srgbClr val="0070C0"/>
              </a:solidFill>
            </a:endParaRPr>
          </a:p>
          <a:p>
            <a:pPr marL="342900" indent="-342900" algn="just">
              <a:lnSpc>
                <a:spcPct val="150000"/>
              </a:lnSpc>
              <a:buFont typeface="Wingdings" panose="05000000000000000000" pitchFamily="2" charset="2"/>
              <a:buChar char="Ø"/>
            </a:pPr>
            <a:endParaRPr lang="en-US" sz="2400" dirty="0">
              <a:solidFill>
                <a:srgbClr val="0070C0"/>
              </a:solidFill>
            </a:endParaRPr>
          </a:p>
          <a:p>
            <a:pPr algn="just">
              <a:lnSpc>
                <a:spcPct val="150000"/>
              </a:lnSpc>
            </a:pPr>
            <a:endParaRPr lang="en-US" sz="2400" dirty="0">
              <a:solidFill>
                <a:srgbClr val="0070C0"/>
              </a:solidFill>
            </a:endParaRPr>
          </a:p>
        </p:txBody>
      </p:sp>
      <p:sp>
        <p:nvSpPr>
          <p:cNvPr id="6" name="Rectangle 5">
            <a:extLst>
              <a:ext uri="{FF2B5EF4-FFF2-40B4-BE49-F238E27FC236}">
                <a16:creationId xmlns:a16="http://schemas.microsoft.com/office/drawing/2014/main" xmlns="" id="{939FE493-F0DD-497C-85DC-BAAB9AA0BA46}"/>
              </a:ext>
            </a:extLst>
          </p:cNvPr>
          <p:cNvSpPr/>
          <p:nvPr/>
        </p:nvSpPr>
        <p:spPr>
          <a:xfrm>
            <a:off x="1974574" y="363513"/>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
        <p:nvSpPr>
          <p:cNvPr id="7" name="Rectangle 6">
            <a:extLst>
              <a:ext uri="{FF2B5EF4-FFF2-40B4-BE49-F238E27FC236}">
                <a16:creationId xmlns:a16="http://schemas.microsoft.com/office/drawing/2014/main" xmlns="" id="{1B2F8C55-407E-42DF-B937-FE04A5ADDA77}"/>
              </a:ext>
            </a:extLst>
          </p:cNvPr>
          <p:cNvSpPr/>
          <p:nvPr/>
        </p:nvSpPr>
        <p:spPr>
          <a:xfrm>
            <a:off x="457199" y="3706459"/>
            <a:ext cx="11039061"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u="sng" dirty="0">
                <a:solidFill>
                  <a:srgbClr val="0070C0"/>
                </a:solidFill>
              </a:rPr>
              <a:t>Injections of IL-6 </a:t>
            </a:r>
            <a:r>
              <a:rPr lang="en-US" sz="2400" dirty="0">
                <a:solidFill>
                  <a:srgbClr val="0070C0"/>
                </a:solidFill>
              </a:rPr>
              <a:t>can </a:t>
            </a:r>
            <a:r>
              <a:rPr lang="en-US" sz="2400" dirty="0">
                <a:solidFill>
                  <a:schemeClr val="accent6"/>
                </a:solidFill>
              </a:rPr>
              <a:t>increase</a:t>
            </a:r>
            <a:r>
              <a:rPr lang="en-US" sz="2400" dirty="0">
                <a:solidFill>
                  <a:srgbClr val="0070C0"/>
                </a:solidFill>
              </a:rPr>
              <a:t> circulating concentrations of </a:t>
            </a:r>
            <a:r>
              <a:rPr lang="en-US" sz="2400" dirty="0">
                <a:solidFill>
                  <a:schemeClr val="accent6"/>
                </a:solidFill>
              </a:rPr>
              <a:t>fatty acids</a:t>
            </a:r>
            <a:r>
              <a:rPr lang="en-US" sz="2400" dirty="0">
                <a:solidFill>
                  <a:srgbClr val="0070C0"/>
                </a:solidFill>
              </a:rPr>
              <a:t>, </a:t>
            </a:r>
            <a:r>
              <a:rPr lang="en-US" sz="2400" dirty="0">
                <a:solidFill>
                  <a:schemeClr val="accent6"/>
                </a:solidFill>
              </a:rPr>
              <a:t>C-reactive protein </a:t>
            </a:r>
            <a:r>
              <a:rPr lang="en-US" sz="2400" dirty="0">
                <a:solidFill>
                  <a:srgbClr val="0070C0"/>
                </a:solidFill>
              </a:rPr>
              <a:t>and </a:t>
            </a:r>
            <a:r>
              <a:rPr lang="en-US" sz="2400" dirty="0">
                <a:solidFill>
                  <a:schemeClr val="accent6"/>
                </a:solidFill>
              </a:rPr>
              <a:t>fibrinogen</a:t>
            </a:r>
            <a:r>
              <a:rPr lang="en-US" sz="2400" dirty="0">
                <a:solidFill>
                  <a:srgbClr val="0070C0"/>
                </a:solidFill>
              </a:rPr>
              <a:t>. IL-1 and IL-6 have anorectic effects on the brain and to induce gastric stasis.</a:t>
            </a:r>
          </a:p>
        </p:txBody>
      </p:sp>
    </p:spTree>
    <p:extLst>
      <p:ext uri="{BB962C8B-B14F-4D97-AF65-F5344CB8AC3E}">
        <p14:creationId xmlns="" xmlns:p14="http://schemas.microsoft.com/office/powerpoint/2010/main" val="3936882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E3B6D8A-EE41-4BA4-811A-902B144B0E4B}"/>
              </a:ext>
            </a:extLst>
          </p:cNvPr>
          <p:cNvSpPr/>
          <p:nvPr/>
        </p:nvSpPr>
        <p:spPr>
          <a:xfrm>
            <a:off x="821634" y="3762094"/>
            <a:ext cx="10230679"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Adipose tissue secretes into the general circulation several factors that might appear to be predominantly involved with </a:t>
            </a:r>
            <a:r>
              <a:rPr lang="en-US" sz="2400" dirty="0">
                <a:solidFill>
                  <a:schemeClr val="accent6"/>
                </a:solidFill>
              </a:rPr>
              <a:t>immune functions</a:t>
            </a:r>
            <a:r>
              <a:rPr lang="en-US" sz="2400" dirty="0">
                <a:solidFill>
                  <a:srgbClr val="0070C0"/>
                </a:solidFill>
              </a:rPr>
              <a:t>. One example of this action is the secretion of complement components, some of which make </a:t>
            </a:r>
            <a:r>
              <a:rPr lang="en-US" sz="2400" dirty="0" err="1">
                <a:solidFill>
                  <a:schemeClr val="accent6"/>
                </a:solidFill>
              </a:rPr>
              <a:t>adipsin</a:t>
            </a:r>
            <a:r>
              <a:rPr lang="en-US" sz="2400" dirty="0">
                <a:solidFill>
                  <a:srgbClr val="0070C0"/>
                </a:solidFill>
              </a:rPr>
              <a:t>, a component of adipocyte-stimulating protein.</a:t>
            </a:r>
          </a:p>
        </p:txBody>
      </p:sp>
      <p:sp>
        <p:nvSpPr>
          <p:cNvPr id="3" name="Rectangle 2">
            <a:extLst>
              <a:ext uri="{FF2B5EF4-FFF2-40B4-BE49-F238E27FC236}">
                <a16:creationId xmlns:a16="http://schemas.microsoft.com/office/drawing/2014/main" xmlns="" id="{42D7846F-E9B3-4248-84F8-845E24D3F39A}"/>
              </a:ext>
            </a:extLst>
          </p:cNvPr>
          <p:cNvSpPr/>
          <p:nvPr/>
        </p:nvSpPr>
        <p:spPr>
          <a:xfrm>
            <a:off x="1742660" y="787582"/>
            <a:ext cx="870667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Pro-inflammatory Cytokines and Adipose Tissue</a:t>
            </a:r>
          </a:p>
        </p:txBody>
      </p:sp>
      <p:sp>
        <p:nvSpPr>
          <p:cNvPr id="4" name="Rectangle 3">
            <a:extLst>
              <a:ext uri="{FF2B5EF4-FFF2-40B4-BE49-F238E27FC236}">
                <a16:creationId xmlns:a16="http://schemas.microsoft.com/office/drawing/2014/main" xmlns="" id="{8410D6DE-5BC2-48BA-9A43-B96E35A11239}"/>
              </a:ext>
            </a:extLst>
          </p:cNvPr>
          <p:cNvSpPr/>
          <p:nvPr/>
        </p:nvSpPr>
        <p:spPr>
          <a:xfrm>
            <a:off x="771937" y="1864886"/>
            <a:ext cx="10330071"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u="sng" dirty="0">
                <a:solidFill>
                  <a:srgbClr val="0070C0"/>
                </a:solidFill>
              </a:rPr>
              <a:t>IL-6</a:t>
            </a:r>
            <a:r>
              <a:rPr lang="en-US" sz="2400" dirty="0">
                <a:solidFill>
                  <a:srgbClr val="0070C0"/>
                </a:solidFill>
              </a:rPr>
              <a:t> may have actions on the </a:t>
            </a:r>
            <a:r>
              <a:rPr lang="en-US" sz="2400" dirty="0">
                <a:solidFill>
                  <a:srgbClr val="C00000"/>
                </a:solidFill>
              </a:rPr>
              <a:t>liver</a:t>
            </a:r>
            <a:r>
              <a:rPr lang="en-US" sz="2400" dirty="0">
                <a:solidFill>
                  <a:srgbClr val="0070C0"/>
                </a:solidFill>
              </a:rPr>
              <a:t> to stimulate the secretion of </a:t>
            </a:r>
            <a:r>
              <a:rPr lang="en-US" sz="2400" dirty="0">
                <a:solidFill>
                  <a:srgbClr val="C00000"/>
                </a:solidFill>
              </a:rPr>
              <a:t>acute-phase proteins</a:t>
            </a:r>
            <a:r>
              <a:rPr lang="en-US" sz="2400" dirty="0">
                <a:solidFill>
                  <a:srgbClr val="0070C0"/>
                </a:solidFill>
              </a:rPr>
              <a:t>. IL-6 can also affect </a:t>
            </a:r>
            <a:r>
              <a:rPr lang="en-US" sz="2400" dirty="0">
                <a:solidFill>
                  <a:srgbClr val="C00000"/>
                </a:solidFill>
              </a:rPr>
              <a:t>steroid hormone conversion</a:t>
            </a:r>
            <a:r>
              <a:rPr lang="en-US" sz="2400" dirty="0">
                <a:solidFill>
                  <a:srgbClr val="0070C0"/>
                </a:solidFill>
              </a:rPr>
              <a:t>, </a:t>
            </a:r>
            <a:r>
              <a:rPr lang="en-US" sz="2400" dirty="0">
                <a:solidFill>
                  <a:srgbClr val="C00000"/>
                </a:solidFill>
              </a:rPr>
              <a:t>changing the balance of sex hormones</a:t>
            </a:r>
            <a:r>
              <a:rPr lang="en-US" sz="2400" dirty="0">
                <a:solidFill>
                  <a:srgbClr val="0070C0"/>
                </a:solidFill>
              </a:rPr>
              <a:t>, which is well known to regulate adipose tissue distribution.</a:t>
            </a:r>
          </a:p>
        </p:txBody>
      </p:sp>
    </p:spTree>
    <p:extLst>
      <p:ext uri="{BB962C8B-B14F-4D97-AF65-F5344CB8AC3E}">
        <p14:creationId xmlns="" xmlns:p14="http://schemas.microsoft.com/office/powerpoint/2010/main" val="2990178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8DA02A-B913-4376-A78A-8F53C246729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8638" y="828675"/>
            <a:ext cx="10772775" cy="5429249"/>
          </a:xfrm>
          <a:prstGeom prst="rect">
            <a:avLst/>
          </a:prstGeom>
        </p:spPr>
      </p:pic>
    </p:spTree>
    <p:extLst>
      <p:ext uri="{BB962C8B-B14F-4D97-AF65-F5344CB8AC3E}">
        <p14:creationId xmlns="" xmlns:p14="http://schemas.microsoft.com/office/powerpoint/2010/main" val="655829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9E4F7E-7863-4A0C-975C-C9E19FC4D2F0}"/>
              </a:ext>
            </a:extLst>
          </p:cNvPr>
          <p:cNvSpPr/>
          <p:nvPr/>
        </p:nvSpPr>
        <p:spPr>
          <a:xfrm>
            <a:off x="649354" y="4807027"/>
            <a:ext cx="8733182" cy="461665"/>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accent6"/>
                </a:solidFill>
                <a:latin typeface="+mj-lt"/>
              </a:rPr>
              <a:t>A higher </a:t>
            </a:r>
            <a:r>
              <a:rPr lang="en-US" sz="2400" dirty="0">
                <a:solidFill>
                  <a:srgbClr val="0070C0"/>
                </a:solidFill>
                <a:latin typeface="+mj-lt"/>
              </a:rPr>
              <a:t>level of serum </a:t>
            </a:r>
            <a:r>
              <a:rPr lang="en-US" sz="2400" dirty="0">
                <a:solidFill>
                  <a:schemeClr val="accent6"/>
                </a:solidFill>
                <a:latin typeface="+mj-lt"/>
              </a:rPr>
              <a:t>IL-6</a:t>
            </a:r>
            <a:r>
              <a:rPr lang="en-US" sz="2400" dirty="0">
                <a:solidFill>
                  <a:srgbClr val="0070C0"/>
                </a:solidFill>
                <a:latin typeface="+mj-lt"/>
              </a:rPr>
              <a:t> was found in</a:t>
            </a:r>
            <a:r>
              <a:rPr lang="en-US" sz="2400" dirty="0">
                <a:solidFill>
                  <a:schemeClr val="accent6"/>
                </a:solidFill>
                <a:latin typeface="+mj-lt"/>
              </a:rPr>
              <a:t> PCOS </a:t>
            </a:r>
            <a:r>
              <a:rPr lang="en-US" sz="2400" dirty="0">
                <a:solidFill>
                  <a:srgbClr val="0070C0"/>
                </a:solidFill>
                <a:latin typeface="+mj-lt"/>
              </a:rPr>
              <a:t>patients</a:t>
            </a:r>
            <a:r>
              <a:rPr lang="en-US" dirty="0">
                <a:solidFill>
                  <a:srgbClr val="0070C0"/>
                </a:solidFill>
                <a:latin typeface="AdvOT863180fb"/>
              </a:rPr>
              <a:t>.</a:t>
            </a:r>
          </a:p>
        </p:txBody>
      </p:sp>
      <p:sp>
        <p:nvSpPr>
          <p:cNvPr id="3" name="Rectangle 2">
            <a:extLst>
              <a:ext uri="{FF2B5EF4-FFF2-40B4-BE49-F238E27FC236}">
                <a16:creationId xmlns:a16="http://schemas.microsoft.com/office/drawing/2014/main" xmlns="" id="{A62E853E-37B5-4C47-809A-4682C3C82C42}"/>
              </a:ext>
            </a:extLst>
          </p:cNvPr>
          <p:cNvSpPr/>
          <p:nvPr/>
        </p:nvSpPr>
        <p:spPr>
          <a:xfrm>
            <a:off x="649354" y="2192731"/>
            <a:ext cx="10588488"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C00000"/>
                </a:solidFill>
              </a:rPr>
              <a:t>Insulin resistance </a:t>
            </a:r>
            <a:r>
              <a:rPr lang="en-US" sz="2400" dirty="0">
                <a:solidFill>
                  <a:srgbClr val="0070C0"/>
                </a:solidFill>
              </a:rPr>
              <a:t>is a key factor in the pathogenesis of PCOS phenotypes, as </a:t>
            </a:r>
            <a:r>
              <a:rPr lang="en-US" sz="2400" u="sng" dirty="0">
                <a:solidFill>
                  <a:srgbClr val="0070C0"/>
                </a:solidFill>
              </a:rPr>
              <a:t>hyperinsulinemia</a:t>
            </a:r>
            <a:r>
              <a:rPr lang="en-US" sz="2400" dirty="0">
                <a:solidFill>
                  <a:srgbClr val="0070C0"/>
                </a:solidFill>
              </a:rPr>
              <a:t> increases ovarian androgen production and </a:t>
            </a:r>
            <a:r>
              <a:rPr lang="en-US" sz="2400" dirty="0">
                <a:solidFill>
                  <a:srgbClr val="C00000"/>
                </a:solidFill>
              </a:rPr>
              <a:t>decreases </a:t>
            </a:r>
            <a:r>
              <a:rPr lang="en-US" sz="2400" dirty="0">
                <a:solidFill>
                  <a:srgbClr val="0070C0"/>
                </a:solidFill>
              </a:rPr>
              <a:t>hepatic sex hormone-binding globulin </a:t>
            </a:r>
            <a:r>
              <a:rPr lang="en-US" sz="2400" dirty="0">
                <a:solidFill>
                  <a:srgbClr val="C00000"/>
                </a:solidFill>
              </a:rPr>
              <a:t>(SHBG) </a:t>
            </a:r>
            <a:r>
              <a:rPr lang="en-US" sz="2400" dirty="0">
                <a:solidFill>
                  <a:srgbClr val="0070C0"/>
                </a:solidFill>
              </a:rPr>
              <a:t>release, thereby leading to </a:t>
            </a:r>
            <a:r>
              <a:rPr lang="en-US" sz="2400" dirty="0">
                <a:solidFill>
                  <a:srgbClr val="C00000"/>
                </a:solidFill>
              </a:rPr>
              <a:t>augmented levels </a:t>
            </a:r>
            <a:r>
              <a:rPr lang="en-US" sz="2400" dirty="0">
                <a:solidFill>
                  <a:srgbClr val="0070C0"/>
                </a:solidFill>
              </a:rPr>
              <a:t>of freely circulating </a:t>
            </a:r>
            <a:r>
              <a:rPr lang="en-US" sz="2400" dirty="0">
                <a:solidFill>
                  <a:srgbClr val="C00000"/>
                </a:solidFill>
              </a:rPr>
              <a:t>androgens</a:t>
            </a:r>
            <a:r>
              <a:rPr lang="en-US" sz="2400" dirty="0">
                <a:solidFill>
                  <a:srgbClr val="0070C0"/>
                </a:solidFill>
              </a:rPr>
              <a:t>.</a:t>
            </a:r>
          </a:p>
        </p:txBody>
      </p:sp>
      <p:sp>
        <p:nvSpPr>
          <p:cNvPr id="4" name="Rectangle 3">
            <a:extLst>
              <a:ext uri="{FF2B5EF4-FFF2-40B4-BE49-F238E27FC236}">
                <a16:creationId xmlns:a16="http://schemas.microsoft.com/office/drawing/2014/main" xmlns="" id="{8FCDD9D0-0788-408A-AFA4-5C60C6F15C56}"/>
              </a:ext>
            </a:extLst>
          </p:cNvPr>
          <p:cNvSpPr/>
          <p:nvPr/>
        </p:nvSpPr>
        <p:spPr>
          <a:xfrm>
            <a:off x="1855303" y="706391"/>
            <a:ext cx="7845287" cy="11140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Adipose Tissue Expandability and PCOS</a:t>
            </a:r>
          </a:p>
        </p:txBody>
      </p:sp>
    </p:spTree>
    <p:extLst>
      <p:ext uri="{BB962C8B-B14F-4D97-AF65-F5344CB8AC3E}">
        <p14:creationId xmlns="" xmlns:p14="http://schemas.microsoft.com/office/powerpoint/2010/main" val="411260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022528-146E-46F0-89BC-8A766866EF2A}"/>
              </a:ext>
            </a:extLst>
          </p:cNvPr>
          <p:cNvSpPr/>
          <p:nvPr/>
        </p:nvSpPr>
        <p:spPr>
          <a:xfrm>
            <a:off x="543340" y="1837517"/>
            <a:ext cx="10906538"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While alternate evidence suggests </a:t>
            </a:r>
            <a:r>
              <a:rPr lang="en-US" sz="2400" b="1" dirty="0">
                <a:solidFill>
                  <a:srgbClr val="C00000"/>
                </a:solidFill>
              </a:rPr>
              <a:t>low</a:t>
            </a:r>
            <a:r>
              <a:rPr lang="en-US" sz="2400" dirty="0">
                <a:solidFill>
                  <a:srgbClr val="C00000"/>
                </a:solidFill>
              </a:rPr>
              <a:t> testosterone </a:t>
            </a:r>
            <a:r>
              <a:rPr lang="en-US" sz="2400" dirty="0">
                <a:solidFill>
                  <a:srgbClr val="0070C0"/>
                </a:solidFill>
              </a:rPr>
              <a:t>to be associated with </a:t>
            </a:r>
            <a:r>
              <a:rPr lang="en-US" sz="2400" dirty="0">
                <a:solidFill>
                  <a:srgbClr val="C00000"/>
                </a:solidFill>
              </a:rPr>
              <a:t>central obesity</a:t>
            </a:r>
            <a:r>
              <a:rPr lang="en-US" sz="2400" dirty="0">
                <a:solidFill>
                  <a:srgbClr val="0070C0"/>
                </a:solidFill>
              </a:rPr>
              <a:t>. Differences in </a:t>
            </a:r>
            <a:r>
              <a:rPr lang="en-US" sz="2400" dirty="0">
                <a:solidFill>
                  <a:schemeClr val="accent6"/>
                </a:solidFill>
              </a:rPr>
              <a:t>age</a:t>
            </a:r>
            <a:r>
              <a:rPr lang="en-US" sz="2400" dirty="0">
                <a:solidFill>
                  <a:srgbClr val="0070C0"/>
                </a:solidFill>
              </a:rPr>
              <a:t>, </a:t>
            </a:r>
            <a:r>
              <a:rPr lang="en-US" sz="2400" dirty="0">
                <a:solidFill>
                  <a:schemeClr val="accent6"/>
                </a:solidFill>
              </a:rPr>
              <a:t>pre</a:t>
            </a:r>
            <a:r>
              <a:rPr lang="en-US" sz="2400" dirty="0">
                <a:solidFill>
                  <a:srgbClr val="0070C0"/>
                </a:solidFill>
              </a:rPr>
              <a:t>- vs. </a:t>
            </a:r>
            <a:r>
              <a:rPr lang="en-US" sz="2400" dirty="0">
                <a:solidFill>
                  <a:schemeClr val="accent6"/>
                </a:solidFill>
              </a:rPr>
              <a:t>postmenopausal</a:t>
            </a:r>
            <a:r>
              <a:rPr lang="en-US" sz="2400" dirty="0">
                <a:solidFill>
                  <a:srgbClr val="0070C0"/>
                </a:solidFill>
              </a:rPr>
              <a:t> status and the existence of other </a:t>
            </a:r>
            <a:r>
              <a:rPr lang="en-US" sz="2400" dirty="0">
                <a:solidFill>
                  <a:schemeClr val="accent6"/>
                </a:solidFill>
              </a:rPr>
              <a:t>abnormalities such as PCOS </a:t>
            </a:r>
            <a:r>
              <a:rPr lang="en-US" sz="2400" dirty="0">
                <a:solidFill>
                  <a:srgbClr val="0070C0"/>
                </a:solidFill>
              </a:rPr>
              <a:t>have been proposed as explanations for these discrepancies.</a:t>
            </a:r>
          </a:p>
        </p:txBody>
      </p:sp>
      <p:sp>
        <p:nvSpPr>
          <p:cNvPr id="3" name="Rectangle 2">
            <a:extLst>
              <a:ext uri="{FF2B5EF4-FFF2-40B4-BE49-F238E27FC236}">
                <a16:creationId xmlns:a16="http://schemas.microsoft.com/office/drawing/2014/main" xmlns="" id="{A08A051C-C2CB-401A-85F0-D9831FF93ECB}"/>
              </a:ext>
            </a:extLst>
          </p:cNvPr>
          <p:cNvSpPr/>
          <p:nvPr/>
        </p:nvSpPr>
        <p:spPr>
          <a:xfrm>
            <a:off x="2892635" y="680421"/>
            <a:ext cx="640672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Distribution of Adipose Tissues </a:t>
            </a:r>
          </a:p>
        </p:txBody>
      </p:sp>
      <p:sp>
        <p:nvSpPr>
          <p:cNvPr id="4" name="Rectangle 3">
            <a:extLst>
              <a:ext uri="{FF2B5EF4-FFF2-40B4-BE49-F238E27FC236}">
                <a16:creationId xmlns:a16="http://schemas.microsoft.com/office/drawing/2014/main" xmlns="" id="{4927E0CA-7FB8-4791-B788-31C277ED8672}"/>
              </a:ext>
            </a:extLst>
          </p:cNvPr>
          <p:cNvSpPr/>
          <p:nvPr/>
        </p:nvSpPr>
        <p:spPr>
          <a:xfrm>
            <a:off x="463826" y="4456707"/>
            <a:ext cx="11065565" cy="175432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The distribution and function of white adipocytes evolves with </a:t>
            </a:r>
            <a:r>
              <a:rPr lang="en-US" sz="2400" dirty="0">
                <a:solidFill>
                  <a:srgbClr val="C00000"/>
                </a:solidFill>
              </a:rPr>
              <a:t>age</a:t>
            </a:r>
            <a:r>
              <a:rPr lang="en-US" sz="2400" dirty="0">
                <a:solidFill>
                  <a:srgbClr val="0070C0"/>
                </a:solidFill>
              </a:rPr>
              <a:t>, with maximum </a:t>
            </a:r>
            <a:r>
              <a:rPr lang="en-US" sz="2400" dirty="0">
                <a:solidFill>
                  <a:srgbClr val="C00000"/>
                </a:solidFill>
              </a:rPr>
              <a:t>fat mass </a:t>
            </a:r>
            <a:r>
              <a:rPr lang="en-US" sz="2400" dirty="0">
                <a:solidFill>
                  <a:srgbClr val="0070C0"/>
                </a:solidFill>
              </a:rPr>
              <a:t>typically achieved in </a:t>
            </a:r>
            <a:r>
              <a:rPr lang="en-US" sz="2400" u="sng" dirty="0">
                <a:solidFill>
                  <a:srgbClr val="0070C0"/>
                </a:solidFill>
              </a:rPr>
              <a:t>middle aged </a:t>
            </a:r>
            <a:r>
              <a:rPr lang="en-US" sz="2400" dirty="0">
                <a:solidFill>
                  <a:srgbClr val="0070C0"/>
                </a:solidFill>
              </a:rPr>
              <a:t>adults, while </a:t>
            </a:r>
            <a:r>
              <a:rPr lang="en-US" sz="2400" dirty="0">
                <a:solidFill>
                  <a:srgbClr val="C00000"/>
                </a:solidFill>
              </a:rPr>
              <a:t>ethnicity</a:t>
            </a:r>
            <a:r>
              <a:rPr lang="en-US" sz="2400" dirty="0">
                <a:solidFill>
                  <a:srgbClr val="0070C0"/>
                </a:solidFill>
              </a:rPr>
              <a:t> and </a:t>
            </a:r>
            <a:r>
              <a:rPr lang="en-US" sz="2400" dirty="0">
                <a:solidFill>
                  <a:srgbClr val="C00000"/>
                </a:solidFill>
              </a:rPr>
              <a:t>sex</a:t>
            </a:r>
            <a:r>
              <a:rPr lang="en-US" sz="2400" dirty="0">
                <a:solidFill>
                  <a:srgbClr val="0070C0"/>
                </a:solidFill>
              </a:rPr>
              <a:t> also influence white adipose tissue's quantity and distribution.</a:t>
            </a:r>
          </a:p>
        </p:txBody>
      </p:sp>
    </p:spTree>
    <p:extLst>
      <p:ext uri="{BB962C8B-B14F-4D97-AF65-F5344CB8AC3E}">
        <p14:creationId xmlns="" xmlns:p14="http://schemas.microsoft.com/office/powerpoint/2010/main" val="2074223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7125F9-DAAF-4B39-82B7-B8FC9B8508EB}"/>
              </a:ext>
            </a:extLst>
          </p:cNvPr>
          <p:cNvSpPr/>
          <p:nvPr/>
        </p:nvSpPr>
        <p:spPr>
          <a:xfrm>
            <a:off x="1298713" y="1756706"/>
            <a:ext cx="9356035" cy="507831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u="sng" dirty="0">
                <a:solidFill>
                  <a:srgbClr val="0070C0"/>
                </a:solidFill>
              </a:rPr>
              <a:t>Subcutaneous adipose tissue </a:t>
            </a:r>
            <a:r>
              <a:rPr lang="en-US" sz="2400" dirty="0">
                <a:solidFill>
                  <a:srgbClr val="0070C0"/>
                </a:solidFill>
              </a:rPr>
              <a:t>expresses significant levels of </a:t>
            </a:r>
            <a:r>
              <a:rPr lang="en-US" sz="2400" dirty="0">
                <a:solidFill>
                  <a:srgbClr val="C00000"/>
                </a:solidFill>
              </a:rPr>
              <a:t>several sex steroid enzymes</a:t>
            </a:r>
            <a:r>
              <a:rPr lang="en-US" sz="2400" dirty="0">
                <a:solidFill>
                  <a:srgbClr val="0070C0"/>
                </a:solidFill>
              </a:rPr>
              <a:t>; the expression of </a:t>
            </a:r>
            <a:r>
              <a:rPr lang="en-US" sz="2400" dirty="0">
                <a:solidFill>
                  <a:schemeClr val="accent6"/>
                </a:solidFill>
              </a:rPr>
              <a:t>testosterone synthesis enzymes </a:t>
            </a:r>
            <a:r>
              <a:rPr lang="en-US" sz="2400" dirty="0">
                <a:solidFill>
                  <a:srgbClr val="0070C0"/>
                </a:solidFill>
              </a:rPr>
              <a:t>was </a:t>
            </a:r>
            <a:r>
              <a:rPr lang="en-US" sz="2400" dirty="0">
                <a:solidFill>
                  <a:schemeClr val="accent6"/>
                </a:solidFill>
              </a:rPr>
              <a:t>increased</a:t>
            </a:r>
            <a:r>
              <a:rPr lang="en-US" sz="2400" dirty="0">
                <a:solidFill>
                  <a:srgbClr val="0070C0"/>
                </a:solidFill>
              </a:rPr>
              <a:t> but that of dihydrotestosterone</a:t>
            </a:r>
            <a:r>
              <a:rPr lang="en-US" sz="2400" b="1" dirty="0">
                <a:solidFill>
                  <a:srgbClr val="0070C0"/>
                </a:solidFill>
              </a:rPr>
              <a:t> </a:t>
            </a:r>
            <a:r>
              <a:rPr lang="en-US" sz="2400" b="1" dirty="0">
                <a:solidFill>
                  <a:srgbClr val="C00000"/>
                </a:solidFill>
              </a:rPr>
              <a:t>(</a:t>
            </a:r>
            <a:r>
              <a:rPr lang="en-US" sz="2400" dirty="0">
                <a:solidFill>
                  <a:srgbClr val="C00000"/>
                </a:solidFill>
              </a:rPr>
              <a:t>DHT) </a:t>
            </a:r>
            <a:r>
              <a:rPr lang="en-US" sz="2400" dirty="0">
                <a:solidFill>
                  <a:srgbClr val="0070C0"/>
                </a:solidFill>
              </a:rPr>
              <a:t>and </a:t>
            </a:r>
            <a:r>
              <a:rPr lang="en-US" sz="2400" dirty="0">
                <a:solidFill>
                  <a:srgbClr val="C00000"/>
                </a:solidFill>
              </a:rPr>
              <a:t>estrogen</a:t>
            </a:r>
            <a:r>
              <a:rPr lang="en-US" sz="2400" dirty="0">
                <a:solidFill>
                  <a:srgbClr val="0070C0"/>
                </a:solidFill>
              </a:rPr>
              <a:t> was </a:t>
            </a:r>
            <a:r>
              <a:rPr lang="en-US" sz="2400" dirty="0">
                <a:solidFill>
                  <a:srgbClr val="C00000"/>
                </a:solidFill>
              </a:rPr>
              <a:t>decreased</a:t>
            </a:r>
            <a:r>
              <a:rPr lang="en-US" sz="2400" dirty="0">
                <a:solidFill>
                  <a:srgbClr val="0070C0"/>
                </a:solidFill>
              </a:rPr>
              <a:t> in PCOS patients; the expression of enzymes inactivating DHT and progesterone was increased.</a:t>
            </a:r>
          </a:p>
          <a:p>
            <a:pPr algn="just">
              <a:lnSpc>
                <a:spcPct val="150000"/>
              </a:lnSpc>
            </a:pPr>
            <a:endParaRPr lang="en-US" sz="2400" dirty="0">
              <a:solidFill>
                <a:srgbClr val="0070C0"/>
              </a:solidFill>
            </a:endParaRPr>
          </a:p>
          <a:p>
            <a:pPr marL="342900" indent="-342900" algn="just">
              <a:lnSpc>
                <a:spcPct val="150000"/>
              </a:lnSpc>
              <a:buFont typeface="Wingdings" panose="05000000000000000000" pitchFamily="2" charset="2"/>
              <a:buChar char="Ø"/>
            </a:pPr>
            <a:r>
              <a:rPr lang="en-US" sz="2400" dirty="0">
                <a:solidFill>
                  <a:schemeClr val="accent6"/>
                </a:solidFill>
              </a:rPr>
              <a:t> Increased </a:t>
            </a:r>
            <a:r>
              <a:rPr lang="en-US" sz="2400" dirty="0">
                <a:solidFill>
                  <a:srgbClr val="0070C0"/>
                </a:solidFill>
              </a:rPr>
              <a:t>expression of</a:t>
            </a:r>
            <a:r>
              <a:rPr lang="en-US" sz="2400" dirty="0">
                <a:solidFill>
                  <a:schemeClr val="accent6"/>
                </a:solidFill>
              </a:rPr>
              <a:t> leptin </a:t>
            </a:r>
            <a:r>
              <a:rPr lang="en-US" sz="2400" dirty="0">
                <a:solidFill>
                  <a:srgbClr val="0070C0"/>
                </a:solidFill>
              </a:rPr>
              <a:t>may be related to </a:t>
            </a:r>
            <a:r>
              <a:rPr lang="en-US" sz="2400" dirty="0">
                <a:solidFill>
                  <a:schemeClr val="accent6"/>
                </a:solidFill>
              </a:rPr>
              <a:t>lower DHT </a:t>
            </a:r>
            <a:r>
              <a:rPr lang="en-US" sz="2400" dirty="0">
                <a:solidFill>
                  <a:srgbClr val="0070C0"/>
                </a:solidFill>
              </a:rPr>
              <a:t>synthesis and </a:t>
            </a:r>
            <a:r>
              <a:rPr lang="en-US" sz="2400" dirty="0">
                <a:solidFill>
                  <a:schemeClr val="accent6"/>
                </a:solidFill>
              </a:rPr>
              <a:t>higher DHT inactivation </a:t>
            </a:r>
            <a:r>
              <a:rPr lang="en-US" sz="2400" dirty="0">
                <a:solidFill>
                  <a:srgbClr val="0070C0"/>
                </a:solidFill>
              </a:rPr>
              <a:t>in PCOS patients.</a:t>
            </a:r>
          </a:p>
          <a:p>
            <a:pPr marL="342900" indent="-342900" algn="just">
              <a:lnSpc>
                <a:spcPct val="150000"/>
              </a:lnSpc>
              <a:buFont typeface="Wingdings" panose="05000000000000000000" pitchFamily="2" charset="2"/>
              <a:buChar char="Ø"/>
            </a:pPr>
            <a:endParaRPr lang="en-US" sz="2400" dirty="0">
              <a:solidFill>
                <a:srgbClr val="0070C0"/>
              </a:solidFill>
            </a:endParaRPr>
          </a:p>
        </p:txBody>
      </p:sp>
      <p:sp>
        <p:nvSpPr>
          <p:cNvPr id="3" name="Rectangle 2">
            <a:extLst>
              <a:ext uri="{FF2B5EF4-FFF2-40B4-BE49-F238E27FC236}">
                <a16:creationId xmlns:a16="http://schemas.microsoft.com/office/drawing/2014/main" xmlns="" id="{07DFEAC3-79B7-4287-B8A0-6A5562E5E31B}"/>
              </a:ext>
            </a:extLst>
          </p:cNvPr>
          <p:cNvSpPr/>
          <p:nvPr/>
        </p:nvSpPr>
        <p:spPr>
          <a:xfrm>
            <a:off x="2054086" y="494356"/>
            <a:ext cx="7845287" cy="11140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Adipose Tissue Expandability and PCOS</a:t>
            </a:r>
          </a:p>
        </p:txBody>
      </p:sp>
    </p:spTree>
    <p:extLst>
      <p:ext uri="{BB962C8B-B14F-4D97-AF65-F5344CB8AC3E}">
        <p14:creationId xmlns="" xmlns:p14="http://schemas.microsoft.com/office/powerpoint/2010/main" val="3443563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2E8453-8531-4466-84B0-56E2C6D4D90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61736" y="862012"/>
            <a:ext cx="9010650" cy="5133975"/>
          </a:xfrm>
          <a:prstGeom prst="rect">
            <a:avLst/>
          </a:prstGeom>
        </p:spPr>
      </p:pic>
      <p:sp>
        <p:nvSpPr>
          <p:cNvPr id="4" name="Rectangle 3">
            <a:extLst>
              <a:ext uri="{FF2B5EF4-FFF2-40B4-BE49-F238E27FC236}">
                <a16:creationId xmlns:a16="http://schemas.microsoft.com/office/drawing/2014/main" xmlns="" id="{07AE2600-88FC-4CFA-BC24-52010B95BA4B}"/>
              </a:ext>
            </a:extLst>
          </p:cNvPr>
          <p:cNvSpPr/>
          <p:nvPr/>
        </p:nvSpPr>
        <p:spPr>
          <a:xfrm>
            <a:off x="589722" y="5379761"/>
            <a:ext cx="2392018" cy="123245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PCOS Pathology</a:t>
            </a:r>
          </a:p>
        </p:txBody>
      </p:sp>
    </p:spTree>
    <p:extLst>
      <p:ext uri="{BB962C8B-B14F-4D97-AF65-F5344CB8AC3E}">
        <p14:creationId xmlns="" xmlns:p14="http://schemas.microsoft.com/office/powerpoint/2010/main" val="3540405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F79F355-7054-4669-87F7-1808BB8FDDDA}"/>
              </a:ext>
            </a:extLst>
          </p:cNvPr>
          <p:cNvSpPr/>
          <p:nvPr/>
        </p:nvSpPr>
        <p:spPr>
          <a:xfrm>
            <a:off x="556592" y="2181291"/>
            <a:ext cx="11078816" cy="397031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It proposed by </a:t>
            </a:r>
            <a:r>
              <a:rPr lang="en-US" sz="2400" dirty="0">
                <a:solidFill>
                  <a:srgbClr val="C00000"/>
                </a:solidFill>
              </a:rPr>
              <a:t>Virtue and Vidal-Puig</a:t>
            </a:r>
            <a:r>
              <a:rPr lang="en-US" sz="2400" dirty="0">
                <a:solidFill>
                  <a:srgbClr val="0070C0"/>
                </a:solidFill>
              </a:rPr>
              <a:t>, when subcutaneous adipocytes start to be over- filled, a lipotoxic state emerges. </a:t>
            </a:r>
            <a:r>
              <a:rPr lang="en-US" sz="2400" dirty="0" err="1">
                <a:solidFill>
                  <a:schemeClr val="accent6"/>
                </a:solidFill>
              </a:rPr>
              <a:t>Lipotoxicity</a:t>
            </a:r>
            <a:r>
              <a:rPr lang="en-US" sz="2400" dirty="0">
                <a:solidFill>
                  <a:srgbClr val="0070C0"/>
                </a:solidFill>
              </a:rPr>
              <a:t> is characterized by </a:t>
            </a:r>
            <a:r>
              <a:rPr lang="en-US" sz="2400" b="1" dirty="0">
                <a:solidFill>
                  <a:srgbClr val="0070C0"/>
                </a:solidFill>
              </a:rPr>
              <a:t>elevated free fatty acids, hypertriglyceridemia, an unfavorable adipocytokine profile </a:t>
            </a:r>
            <a:r>
              <a:rPr lang="en-US" sz="2400" dirty="0">
                <a:solidFill>
                  <a:srgbClr val="0070C0"/>
                </a:solidFill>
              </a:rPr>
              <a:t>[including low circulating levels of high molecular weight (HMW) adiponectin and high levels of interleukin-6 and tumor necrosis factor (TNF)-a] and by lipid deposition in non-subcutaneous AT and in non-adipose organs such as liver, muscle or pancreas. </a:t>
            </a:r>
            <a:r>
              <a:rPr lang="en-US" sz="2400" dirty="0" err="1">
                <a:solidFill>
                  <a:srgbClr val="0070C0"/>
                </a:solidFill>
              </a:rPr>
              <a:t>Lipotoxicity</a:t>
            </a:r>
            <a:r>
              <a:rPr lang="en-US" sz="2400" dirty="0">
                <a:solidFill>
                  <a:srgbClr val="0070C0"/>
                </a:solidFill>
              </a:rPr>
              <a:t> has adverse effects on metabolism, most notably on insulin action</a:t>
            </a:r>
            <a:r>
              <a:rPr lang="en-US" dirty="0"/>
              <a:t>. </a:t>
            </a:r>
          </a:p>
        </p:txBody>
      </p:sp>
      <p:sp>
        <p:nvSpPr>
          <p:cNvPr id="4" name="Rectangle 3">
            <a:extLst>
              <a:ext uri="{FF2B5EF4-FFF2-40B4-BE49-F238E27FC236}">
                <a16:creationId xmlns:a16="http://schemas.microsoft.com/office/drawing/2014/main" xmlns="" id="{1ACCF244-C0AA-400E-A757-2F03CB0A44F3}"/>
              </a:ext>
            </a:extLst>
          </p:cNvPr>
          <p:cNvSpPr/>
          <p:nvPr/>
        </p:nvSpPr>
        <p:spPr>
          <a:xfrm>
            <a:off x="1855303" y="706391"/>
            <a:ext cx="8295862" cy="11140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The “adipose tissue expandability” Hypothesis</a:t>
            </a:r>
          </a:p>
        </p:txBody>
      </p:sp>
    </p:spTree>
    <p:extLst>
      <p:ext uri="{BB962C8B-B14F-4D97-AF65-F5344CB8AC3E}">
        <p14:creationId xmlns="" xmlns:p14="http://schemas.microsoft.com/office/powerpoint/2010/main" val="764895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61CC730-89BA-491A-9F7B-D2252B6265AE}"/>
              </a:ext>
            </a:extLst>
          </p:cNvPr>
          <p:cNvPicPr>
            <a:picLocks noChangeAspect="1" noChangeArrowheads="1"/>
          </p:cNvPicPr>
          <p:nvPr/>
        </p:nvPicPr>
        <p:blipFill>
          <a:blip r:embed="rId2" cstate="print"/>
          <a:srcRect/>
          <a:stretch>
            <a:fillRect/>
          </a:stretch>
        </p:blipFill>
        <p:spPr bwMode="auto">
          <a:xfrm>
            <a:off x="0" y="-100013"/>
            <a:ext cx="11658600" cy="6958013"/>
          </a:xfrm>
          <a:prstGeom prst="rect">
            <a:avLst/>
          </a:prstGeom>
          <a:noFill/>
          <a:ln w="9525">
            <a:noFill/>
            <a:miter lim="800000"/>
            <a:headEnd/>
            <a:tailEnd/>
          </a:ln>
        </p:spPr>
      </p:pic>
    </p:spTree>
    <p:extLst>
      <p:ext uri="{BB962C8B-B14F-4D97-AF65-F5344CB8AC3E}">
        <p14:creationId xmlns="" xmlns:p14="http://schemas.microsoft.com/office/powerpoint/2010/main" val="830363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239A5CB-1C9C-48C9-A74E-3E13BFA5931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112942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6D2E6C-142C-4C40-AA9F-C45B3DDE416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386392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2.gstatic.com/images?q=tbn:ANd9GcSr5WVFc6w26s6dSzyngLZ8b1sVzTpc33Iai1eF92st3L2rXDgs">
            <a:hlinkClick r:id="rId2"/>
            <a:extLst>
              <a:ext uri="{FF2B5EF4-FFF2-40B4-BE49-F238E27FC236}">
                <a16:creationId xmlns:a16="http://schemas.microsoft.com/office/drawing/2014/main" xmlns="" id="{77BD5E07-07ED-43E9-BBB3-F706250BA3C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72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7B8E5A-2946-4E96-AF61-BD9D6ECF8B04}"/>
              </a:ext>
            </a:extLst>
          </p:cNvPr>
          <p:cNvSpPr/>
          <p:nvPr/>
        </p:nvSpPr>
        <p:spPr>
          <a:xfrm>
            <a:off x="927651" y="1930282"/>
            <a:ext cx="9753600" cy="2308324"/>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n-US" sz="2400" dirty="0">
                <a:solidFill>
                  <a:srgbClr val="C00000"/>
                </a:solidFill>
              </a:rPr>
              <a:t>Excess central fat </a:t>
            </a:r>
            <a:r>
              <a:rPr lang="en-US" sz="2400" dirty="0">
                <a:solidFill>
                  <a:srgbClr val="0070C0"/>
                </a:solidFill>
              </a:rPr>
              <a:t>contributes to </a:t>
            </a:r>
            <a:r>
              <a:rPr lang="en-US" sz="2400" dirty="0">
                <a:solidFill>
                  <a:srgbClr val="C00000"/>
                </a:solidFill>
              </a:rPr>
              <a:t>dyslipidaemia, hypertension and insulin resistance</a:t>
            </a:r>
            <a:r>
              <a:rPr lang="en-US" sz="2400" dirty="0">
                <a:solidFill>
                  <a:srgbClr val="0070C0"/>
                </a:solidFill>
              </a:rPr>
              <a:t>, whereas </a:t>
            </a:r>
            <a:r>
              <a:rPr lang="en-US" sz="2400" dirty="0">
                <a:solidFill>
                  <a:schemeClr val="accent6"/>
                </a:solidFill>
              </a:rPr>
              <a:t>excess femoral fat </a:t>
            </a:r>
            <a:r>
              <a:rPr lang="en-US" sz="2400" dirty="0">
                <a:solidFill>
                  <a:srgbClr val="0070C0"/>
                </a:solidFill>
              </a:rPr>
              <a:t>has protective metabolic effects and is associated with </a:t>
            </a:r>
            <a:r>
              <a:rPr lang="en-US" sz="2400" dirty="0">
                <a:solidFill>
                  <a:schemeClr val="accent6"/>
                </a:solidFill>
              </a:rPr>
              <a:t>a reduced cardiovascular risk</a:t>
            </a:r>
            <a:r>
              <a:rPr lang="en-US" sz="2400" dirty="0">
                <a:solidFill>
                  <a:srgbClr val="0070C0"/>
                </a:solidFill>
              </a:rPr>
              <a:t>. </a:t>
            </a:r>
          </a:p>
        </p:txBody>
      </p:sp>
      <p:sp>
        <p:nvSpPr>
          <p:cNvPr id="3" name="Rectangle 2">
            <a:extLst>
              <a:ext uri="{FF2B5EF4-FFF2-40B4-BE49-F238E27FC236}">
                <a16:creationId xmlns:a16="http://schemas.microsoft.com/office/drawing/2014/main" xmlns="" id="{DC9B857C-6C4F-4FD5-B541-A37AD20749AB}"/>
              </a:ext>
            </a:extLst>
          </p:cNvPr>
          <p:cNvSpPr/>
          <p:nvPr/>
        </p:nvSpPr>
        <p:spPr>
          <a:xfrm>
            <a:off x="2892635" y="680421"/>
            <a:ext cx="6406729" cy="65772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Distribution of Adipose Tissues </a:t>
            </a:r>
          </a:p>
        </p:txBody>
      </p:sp>
    </p:spTree>
    <p:extLst>
      <p:ext uri="{BB962C8B-B14F-4D97-AF65-F5344CB8AC3E}">
        <p14:creationId xmlns="" xmlns:p14="http://schemas.microsoft.com/office/powerpoint/2010/main" val="2303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2F4C19-E533-4F86-9001-B73B720BF8C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9478" y="604911"/>
            <a:ext cx="10402472" cy="3156536"/>
          </a:xfrm>
          <a:prstGeom prst="rect">
            <a:avLst/>
          </a:prstGeom>
        </p:spPr>
      </p:pic>
      <p:sp>
        <p:nvSpPr>
          <p:cNvPr id="4" name="Rectangle 3">
            <a:extLst>
              <a:ext uri="{FF2B5EF4-FFF2-40B4-BE49-F238E27FC236}">
                <a16:creationId xmlns:a16="http://schemas.microsoft.com/office/drawing/2014/main" xmlns="" id="{8A7CBA02-8080-4809-9FA8-8AAC15937FF7}"/>
              </a:ext>
            </a:extLst>
          </p:cNvPr>
          <p:cNvSpPr/>
          <p:nvPr/>
        </p:nvSpPr>
        <p:spPr>
          <a:xfrm>
            <a:off x="809477" y="4155781"/>
            <a:ext cx="10402473" cy="23083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2400" dirty="0">
                <a:solidFill>
                  <a:srgbClr val="0070C0"/>
                </a:solidFill>
              </a:rPr>
              <a:t>Approximately 40% of women (and most men) belong to </a:t>
            </a:r>
            <a:r>
              <a:rPr lang="en-US" sz="2400" dirty="0">
                <a:solidFill>
                  <a:srgbClr val="C00000"/>
                </a:solidFill>
              </a:rPr>
              <a:t>android</a:t>
            </a:r>
            <a:r>
              <a:rPr lang="en-US" sz="2400" dirty="0">
                <a:solidFill>
                  <a:srgbClr val="0070C0"/>
                </a:solidFill>
              </a:rPr>
              <a:t> body type which is characterized by broad shoulders, strong muscular arms and legs, a narrow pelvis and narrow hips. If these people gain a lot of weight they tend to become </a:t>
            </a:r>
            <a:r>
              <a:rPr lang="en-US" sz="2400" dirty="0">
                <a:solidFill>
                  <a:schemeClr val="accent6"/>
                </a:solidFill>
              </a:rPr>
              <a:t>apple shaped</a:t>
            </a:r>
            <a:r>
              <a:rPr lang="en-US" sz="2400" dirty="0">
                <a:solidFill>
                  <a:srgbClr val="0070C0"/>
                </a:solidFill>
              </a:rPr>
              <a:t>.</a:t>
            </a:r>
          </a:p>
        </p:txBody>
      </p:sp>
    </p:spTree>
    <p:extLst>
      <p:ext uri="{BB962C8B-B14F-4D97-AF65-F5344CB8AC3E}">
        <p14:creationId xmlns="" xmlns:p14="http://schemas.microsoft.com/office/powerpoint/2010/main" val="29485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2F4C19-E533-4F86-9001-B73B720BF8C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9478" y="604911"/>
            <a:ext cx="10402472" cy="3156536"/>
          </a:xfrm>
          <a:prstGeom prst="rect">
            <a:avLst/>
          </a:prstGeom>
        </p:spPr>
      </p:pic>
      <p:sp>
        <p:nvSpPr>
          <p:cNvPr id="4" name="Rectangle 3">
            <a:extLst>
              <a:ext uri="{FF2B5EF4-FFF2-40B4-BE49-F238E27FC236}">
                <a16:creationId xmlns:a16="http://schemas.microsoft.com/office/drawing/2014/main" xmlns="" id="{8A7CBA02-8080-4809-9FA8-8AAC15937FF7}"/>
              </a:ext>
            </a:extLst>
          </p:cNvPr>
          <p:cNvSpPr/>
          <p:nvPr/>
        </p:nvSpPr>
        <p:spPr>
          <a:xfrm>
            <a:off x="809477" y="4155781"/>
            <a:ext cx="10402473" cy="224196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Approximately 40% of women belong to </a:t>
            </a:r>
            <a:r>
              <a:rPr lang="en-US" sz="2400" dirty="0">
                <a:solidFill>
                  <a:srgbClr val="C00000"/>
                </a:solidFill>
              </a:rPr>
              <a:t>gynoid</a:t>
            </a:r>
            <a:r>
              <a:rPr lang="en-US" sz="2400" dirty="0">
                <a:solidFill>
                  <a:srgbClr val="0070C0"/>
                </a:solidFill>
              </a:rPr>
              <a:t> body type which is characterized by small to medium shoulders a narrow tapering waistline and wide hips. Weight gain tends to occur on the buttocks and thighs which further accentuate the </a:t>
            </a:r>
            <a:r>
              <a:rPr lang="en-US" sz="2400" dirty="0">
                <a:solidFill>
                  <a:schemeClr val="accent6"/>
                </a:solidFill>
              </a:rPr>
              <a:t>pear shape </a:t>
            </a:r>
            <a:r>
              <a:rPr lang="en-US" sz="2400" dirty="0">
                <a:solidFill>
                  <a:srgbClr val="0070C0"/>
                </a:solidFill>
              </a:rPr>
              <a:t>of the gynoid type.</a:t>
            </a:r>
          </a:p>
        </p:txBody>
      </p:sp>
    </p:spTree>
    <p:extLst>
      <p:ext uri="{BB962C8B-B14F-4D97-AF65-F5344CB8AC3E}">
        <p14:creationId xmlns="" xmlns:p14="http://schemas.microsoft.com/office/powerpoint/2010/main" val="1379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2F4C19-E533-4F86-9001-B73B720BF8C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9478" y="604911"/>
            <a:ext cx="10402472" cy="3156536"/>
          </a:xfrm>
          <a:prstGeom prst="rect">
            <a:avLst/>
          </a:prstGeom>
        </p:spPr>
      </p:pic>
      <p:sp>
        <p:nvSpPr>
          <p:cNvPr id="4" name="Rectangle 3">
            <a:extLst>
              <a:ext uri="{FF2B5EF4-FFF2-40B4-BE49-F238E27FC236}">
                <a16:creationId xmlns:a16="http://schemas.microsoft.com/office/drawing/2014/main" xmlns="" id="{8A7CBA02-8080-4809-9FA8-8AAC15937FF7}"/>
              </a:ext>
            </a:extLst>
          </p:cNvPr>
          <p:cNvSpPr/>
          <p:nvPr/>
        </p:nvSpPr>
        <p:spPr>
          <a:xfrm>
            <a:off x="370449" y="3860359"/>
            <a:ext cx="11451102"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400" dirty="0">
                <a:solidFill>
                  <a:srgbClr val="0070C0"/>
                </a:solidFill>
              </a:rPr>
              <a:t>Approximately 10% of the women and 5% of the men belong to </a:t>
            </a:r>
            <a:r>
              <a:rPr lang="en-US" sz="2400" dirty="0">
                <a:solidFill>
                  <a:srgbClr val="C00000"/>
                </a:solidFill>
              </a:rPr>
              <a:t>thyroidal</a:t>
            </a:r>
            <a:r>
              <a:rPr lang="en-US" sz="2400" dirty="0">
                <a:solidFill>
                  <a:srgbClr val="0070C0"/>
                </a:solidFill>
              </a:rPr>
              <a:t> body type which is characterized by a fine (small) bone structure relatively long limbs compared to the trunk and a long narrow neck. We call them thyroid types because they have such a rapid and efficient metabolism and not because they are more likely to suffer with thyroid diseases.</a:t>
            </a:r>
          </a:p>
        </p:txBody>
      </p:sp>
    </p:spTree>
    <p:extLst>
      <p:ext uri="{BB962C8B-B14F-4D97-AF65-F5344CB8AC3E}">
        <p14:creationId xmlns="" xmlns:p14="http://schemas.microsoft.com/office/powerpoint/2010/main" val="8980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4577</TotalTime>
  <Words>2670</Words>
  <Application>Microsoft Office PowerPoint</Application>
  <PresentationFormat>Custom</PresentationFormat>
  <Paragraphs>168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Kisspeptin and Leptin in the Onset of Puberty</dc:title>
  <dc:creator>Administrator</dc:creator>
  <cp:lastModifiedBy>CT</cp:lastModifiedBy>
  <cp:revision>225</cp:revision>
  <dcterms:created xsi:type="dcterms:W3CDTF">2016-11-15T17:07:41Z</dcterms:created>
  <dcterms:modified xsi:type="dcterms:W3CDTF">2019-02-11T20:17:01Z</dcterms:modified>
</cp:coreProperties>
</file>