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3" r:id="rId4"/>
    <p:sldId id="272" r:id="rId5"/>
    <p:sldId id="274" r:id="rId6"/>
    <p:sldId id="275" r:id="rId7"/>
    <p:sldId id="257" r:id="rId8"/>
    <p:sldId id="260" r:id="rId9"/>
    <p:sldId id="259" r:id="rId10"/>
    <p:sldId id="263" r:id="rId11"/>
    <p:sldId id="265" r:id="rId12"/>
    <p:sldId id="264" r:id="rId13"/>
    <p:sldId id="268" r:id="rId14"/>
    <p:sldId id="261" r:id="rId15"/>
    <p:sldId id="267" r:id="rId16"/>
    <p:sldId id="270" r:id="rId17"/>
  </p:sldIdLst>
  <p:sldSz cx="12192000" cy="6858000"/>
  <p:notesSz cx="6858000" cy="9144000"/>
  <p:defaultTextStyle>
    <a:defPPr>
      <a:defRPr lang="en-US"/>
    </a:defPPr>
    <a:lvl1pPr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-18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roplets-HD-Title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786BD-EE79-4AAB-B144-518485F9B2B9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21CF6-40D9-40F0-A12A-EBDBC6A796B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D78FE-B4C0-4E7C-AF7E-AD81C2C0FE16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0074D-83E4-4133-BB1D-6E8FB8B4700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F698F-3E7D-433E-A7CD-9ACABEF5ABA8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66131-F17B-4595-B24A-424A7327D6D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2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rtl="0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rtl="0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FE326-51E2-42F4-A13C-3A11C582E18C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31E49BF-0A5A-4F81-8C11-369070736CF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F0D3B-77A8-4AE5-B687-1A2D8661030E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C4780-9F58-4CEA-9EE4-60B4B26FEEB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89AF9-2426-42F0-B6B6-2A15D353879E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CC5BE33C-FFEB-42C3-A770-DB30034551A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D80B5-61A3-49D5-AAAF-2BC0CBA8913F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997D3BFC-ECBE-4CA6-9865-A895DE6C46D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2A1FC-9E6B-41F5-BB5B-523287E32EB9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17E5B3F-5EC5-4CC2-80AB-3DF1F209A81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09C31-58AB-4A27-85B9-3DE988ACB8E3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CE04765-3D94-44CE-B2B1-AB336251C3E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8DC89-A13B-4F08-8594-8387A730FF8F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0677FF4A-CE9C-407E-97B0-B87E808D291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A8AAE-145B-4088-BE81-A187CF6EF941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00CD2-6CC2-47A7-97CA-2BEAA14B1C9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BC5DE-82A0-4937-B6C4-C6596242DB2B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DC9E3EE-3F64-4B84-BE7E-E0E71F8A72F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3DE01-F79B-4C68-965B-B579C7EF02A1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71A0236-595A-4703-B09A-331DC891D6C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D199F-390D-4BDA-A762-447E59700400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8DF39-DBA7-4278-AF4F-D0C33DE212A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54ADC-7AC4-4466-BCE9-F4D08C9D9F03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519BF-EDF9-46F0-9427-3B79D0DB6A6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F772-42DC-42D9-880E-5C2AB40FA4E2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2450598-3FAE-48B8-A1B5-2D978A1A13C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D3C03-953F-4BD2-A78D-8105D31D1B29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8CE32-E586-493D-BFD0-A6E696A6992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24B7BF-2D44-4E19-B654-1366528758C4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000">
                <a:latin typeface="Tw Cen MT" pitchFamily="34" charset="0"/>
              </a:defRPr>
            </a:lvl1pPr>
          </a:lstStyle>
          <a:p>
            <a:fld id="{229DFF20-66C2-410C-A775-72C23F9B5249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25975" y="349250"/>
            <a:ext cx="7427913" cy="317023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Administering medications for patients with problems related to  </a:t>
            </a:r>
            <a:r>
              <a:rPr lang="en-US" b="1" dirty="0"/>
              <a:t>respiratory </a:t>
            </a:r>
            <a:r>
              <a:rPr lang="en-US" b="1" dirty="0" smtClean="0"/>
              <a:t>system </a:t>
            </a:r>
            <a:endParaRPr lang="en-US" dirty="0"/>
          </a:p>
        </p:txBody>
      </p:sp>
      <p:pic>
        <p:nvPicPr>
          <p:cNvPr id="1945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05838" y="3949700"/>
            <a:ext cx="304800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538413"/>
            <a:ext cx="32480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3775" y="3949700"/>
            <a:ext cx="285750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1509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Indication of Nebulization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2313" y="1770063"/>
            <a:ext cx="10363200" cy="4911725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Nebulization </a:t>
            </a:r>
            <a:r>
              <a:rPr lang="en-US" dirty="0"/>
              <a:t>therapy is used to deliver medications along the respiratory tract and is indicated to various respiratory problems and diseases such as: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Bronchospasms</a:t>
            </a:r>
            <a:endParaRPr lang="en-US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Chest tightness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Excessive and thick mucus secretions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Respiratory congestions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Pneumonia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Atelectasis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Asthma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0175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Contraindications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636713"/>
            <a:ext cx="10363200" cy="4154487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In some cases, nebulization is restricted or avoided due to possible untoward results or rather decreased effectiveness such as: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Patients </a:t>
            </a:r>
            <a:r>
              <a:rPr lang="en-US" dirty="0"/>
              <a:t>with unstable and increased blood pressure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Individuals with cardiac irritability (may result to dysrhythmias)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Persons with increased pulses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Unconscious patients (inhalation may be done via mask but the therapeutic effect may be significantly low)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9001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762125"/>
            <a:ext cx="10363200" cy="342423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Nebulizer </a:t>
            </a:r>
            <a:r>
              <a:rPr lang="en-US" dirty="0"/>
              <a:t>and nebulizer connecting tubes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Compressor oxygen tank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Mouthpiece/mask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Respiratory medication to be administered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Normal saline </a:t>
            </a:r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3072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0913" y="1762125"/>
            <a:ext cx="46990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5113"/>
            <a:ext cx="10363200" cy="1593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Possible effects and reactions after </a:t>
            </a:r>
            <a:r>
              <a:rPr lang="en-US" dirty="0" smtClean="0"/>
              <a:t>nebulization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81050" y="1968500"/>
            <a:ext cx="10363200" cy="44624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Palpitations</a:t>
            </a:r>
            <a:endParaRPr lang="en-US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Tremors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Tachycardia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Headache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Nausea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Bronchospasms (too much ventilation may result or exacerbate bronchospasms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8255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</a:t>
            </a:r>
            <a:r>
              <a:rPr lang="en-US" b="1" dirty="0" smtClean="0"/>
              <a:t>AUTION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444625"/>
            <a:ext cx="10363200" cy="4346575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  <a:r>
              <a:rPr lang="en-US" dirty="0" smtClean="0"/>
              <a:t>Patients </a:t>
            </a:r>
            <a:r>
              <a:rPr lang="en-US" dirty="0"/>
              <a:t>with COPD should have </a:t>
            </a:r>
            <a:r>
              <a:rPr lang="en-US" dirty="0" err="1" smtClean="0"/>
              <a:t>nebuliZers</a:t>
            </a:r>
            <a:r>
              <a:rPr lang="en-US" dirty="0" smtClean="0"/>
              <a:t> </a:t>
            </a:r>
            <a:r>
              <a:rPr lang="en-US" dirty="0"/>
              <a:t>driven by air (BMA/RPSGB, 2007).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  <a:r>
              <a:rPr lang="en-US" dirty="0" smtClean="0"/>
              <a:t>Patients </a:t>
            </a:r>
            <a:r>
              <a:rPr lang="en-US" dirty="0"/>
              <a:t>with acute asthma should have </a:t>
            </a:r>
            <a:r>
              <a:rPr lang="en-US" dirty="0" err="1" smtClean="0"/>
              <a:t>nebuliZers</a:t>
            </a:r>
            <a:r>
              <a:rPr lang="en-US" dirty="0" smtClean="0"/>
              <a:t> </a:t>
            </a:r>
            <a:r>
              <a:rPr lang="en-US" dirty="0"/>
              <a:t>driven by oxygen (usually </a:t>
            </a:r>
            <a:r>
              <a:rPr lang="en-US" dirty="0" smtClean="0"/>
              <a:t>6-8l/min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  <a:r>
              <a:rPr lang="en-US" dirty="0" smtClean="0"/>
              <a:t>If </a:t>
            </a:r>
            <a:r>
              <a:rPr lang="en-US" dirty="0"/>
              <a:t>a patient with glaucoma is to receive an anticholinergic drug such as ipratropium bromide, a mouthpiece is preferred as this reduces the leakage of </a:t>
            </a:r>
            <a:r>
              <a:rPr lang="en-US" dirty="0" err="1"/>
              <a:t>nebulised</a:t>
            </a:r>
            <a:r>
              <a:rPr lang="en-US" dirty="0"/>
              <a:t> solution into the eyes (Porter-Jones, 2000).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  <a:r>
              <a:rPr lang="en-US" dirty="0" smtClean="0"/>
              <a:t>Compressors </a:t>
            </a:r>
            <a:r>
              <a:rPr lang="en-US" dirty="0"/>
              <a:t>should be serviced on a regular basis according to local policy.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  <a:r>
              <a:rPr lang="en-US" dirty="0" smtClean="0"/>
              <a:t>Local </a:t>
            </a:r>
            <a:r>
              <a:rPr lang="en-US" dirty="0"/>
              <a:t>infection control procedures should be followed to </a:t>
            </a:r>
            <a:r>
              <a:rPr lang="en-US" dirty="0" err="1" smtClean="0"/>
              <a:t>minimiZe</a:t>
            </a:r>
            <a:r>
              <a:rPr lang="en-US" dirty="0" smtClean="0"/>
              <a:t> </a:t>
            </a:r>
            <a:r>
              <a:rPr lang="en-US" dirty="0"/>
              <a:t>the risk of cross infection.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5113"/>
            <a:ext cx="10363200" cy="766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Nurse’s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95338" y="1438275"/>
            <a:ext cx="8053387" cy="4343400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1. Closely monitor all clients receiving bronchodilators  for </a:t>
            </a:r>
            <a:r>
              <a:rPr lang="en-US" dirty="0"/>
              <a:t>s</a:t>
            </a:r>
            <a:r>
              <a:rPr lang="en-US" dirty="0" smtClean="0"/>
              <a:t>igns of increased heart rate, nervous agitation and restlessness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2. Patient </a:t>
            </a:r>
            <a:r>
              <a:rPr lang="en-US" dirty="0"/>
              <a:t>Teaching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proper </a:t>
            </a:r>
            <a:r>
              <a:rPr lang="en-US" dirty="0"/>
              <a:t>way of doing the therapy to facilitate effective results and prevent complications (demonstration is very </a:t>
            </a:r>
            <a:r>
              <a:rPr lang="en-US" dirty="0" smtClean="0"/>
              <a:t>useful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Emphasize </a:t>
            </a:r>
            <a:r>
              <a:rPr lang="en-US" dirty="0"/>
              <a:t>compliance to therapy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report </a:t>
            </a:r>
            <a:r>
              <a:rPr lang="en-US" dirty="0"/>
              <a:t>untoward symptoms immediately for apposite intervention.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pic>
        <p:nvPicPr>
          <p:cNvPr id="3379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8463" y="265113"/>
            <a:ext cx="2643187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366963"/>
            <a:ext cx="10363200" cy="3424237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Kozier</a:t>
            </a:r>
            <a:r>
              <a:rPr lang="en-US" dirty="0"/>
              <a:t> &amp; </a:t>
            </a:r>
            <a:r>
              <a:rPr lang="en-US" dirty="0" err="1"/>
              <a:t>erbs</a:t>
            </a:r>
            <a:r>
              <a:rPr lang="en-US" dirty="0"/>
              <a:t> fundamentals of nursing. Eighth ed.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Craven &amp; </a:t>
            </a:r>
            <a:r>
              <a:rPr lang="en-US" dirty="0" err="1"/>
              <a:t>hirnle</a:t>
            </a:r>
            <a:r>
              <a:rPr lang="en-US" dirty="0"/>
              <a:t>. Fundamentals of nursing. Human health and function. Lippincott &amp; Williams. Fourth ed.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Nursing crib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882775"/>
            <a:ext cx="6361113" cy="3908425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200" b="1" dirty="0" smtClean="0"/>
              <a:t>Sputum collection  and Examination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200" b="1" dirty="0" smtClean="0"/>
              <a:t>Use of MDI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200" b="1" dirty="0" smtClean="0"/>
              <a:t>Nebulization therapy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3200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32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3200" b="1" dirty="0"/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0100" y="2098675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182688"/>
          </a:xfr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Collection of </a:t>
            </a:r>
            <a:r>
              <a:rPr lang="en-US" dirty="0" smtClean="0"/>
              <a:t>sputum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922463"/>
            <a:ext cx="10363200" cy="3868737"/>
          </a:xfrm>
        </p:spPr>
        <p:txBody>
          <a:bodyPr>
            <a:normAutofit fontScale="92500" lnSpcReduction="10000"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smtClean="0"/>
              <a:t> </a:t>
            </a:r>
            <a:r>
              <a:rPr lang="en-US" b="1" dirty="0"/>
              <a:t>Early </a:t>
            </a:r>
            <a:r>
              <a:rPr lang="en-US" b="1" dirty="0" smtClean="0"/>
              <a:t>morning,  </a:t>
            </a:r>
            <a:r>
              <a:rPr lang="en-US" b="1" dirty="0"/>
              <a:t>deep cough sample is preferred </a:t>
            </a:r>
            <a:endParaRPr lang="en-US" b="1" dirty="0" smtClean="0"/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b="1" dirty="0" smtClean="0"/>
              <a:t>samples </a:t>
            </a:r>
            <a:r>
              <a:rPr lang="en-US" b="1" dirty="0"/>
              <a:t>should be immediately transported to </a:t>
            </a:r>
            <a:r>
              <a:rPr lang="en-US" b="1" dirty="0" smtClean="0"/>
              <a:t>laboratory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</a:rPr>
              <a:t>sputum sample is obtained by having the patient: 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AutoNum type="arabicParenBoth"/>
              <a:defRPr/>
            </a:pPr>
            <a:r>
              <a:rPr lang="en-US" b="1" dirty="0"/>
              <a:t>rinse the mouth with water to minimize contamination by normal oral ﬂora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AutoNum type="arabicParenBoth"/>
              <a:defRPr/>
            </a:pPr>
            <a:r>
              <a:rPr lang="en-US" b="1" dirty="0"/>
              <a:t>breathe deeply several </a:t>
            </a:r>
            <a:r>
              <a:rPr lang="en-US" b="1" dirty="0" smtClean="0"/>
              <a:t>times</a:t>
            </a:r>
            <a:endParaRPr lang="en-US" b="1" dirty="0"/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AutoNum type="arabicParenBoth"/>
              <a:defRPr/>
            </a:pPr>
            <a:r>
              <a:rPr lang="en-US" b="1" dirty="0"/>
              <a:t>cough deeply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AutoNum type="arabicParenBoth"/>
              <a:defRPr/>
            </a:pPr>
            <a:r>
              <a:rPr lang="en-US" b="1" dirty="0"/>
              <a:t>expectorate the raised sputum into a sterile container.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209675"/>
          </a:xfr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invasive </a:t>
            </a:r>
            <a:r>
              <a:rPr lang="en-US" dirty="0"/>
              <a:t>procedures </a:t>
            </a:r>
            <a:r>
              <a:rPr lang="en-US" dirty="0" smtClean="0"/>
              <a:t>used </a:t>
            </a:r>
            <a:r>
              <a:rPr lang="en-US" dirty="0"/>
              <a:t>to collect </a:t>
            </a:r>
            <a:r>
              <a:rPr lang="en-US" dirty="0" smtClean="0"/>
              <a:t>specimens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232025"/>
            <a:ext cx="10363200" cy="39624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b="1" dirty="0" smtClean="0"/>
              <a:t>Sputum </a:t>
            </a:r>
            <a:r>
              <a:rPr lang="en-US" sz="2400" b="1" dirty="0"/>
              <a:t>may be obtained by </a:t>
            </a:r>
            <a:r>
              <a:rPr lang="en-US" sz="2400" dirty="0" smtClean="0"/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nasotracheal</a:t>
            </a:r>
            <a:r>
              <a:rPr lang="en-US" dirty="0" smtClean="0"/>
              <a:t> </a:t>
            </a:r>
            <a:r>
              <a:rPr lang="en-US" dirty="0"/>
              <a:t>or </a:t>
            </a:r>
            <a:r>
              <a:rPr lang="en-US" dirty="0" err="1"/>
              <a:t>orotracheal</a:t>
            </a:r>
            <a:r>
              <a:rPr lang="en-US" dirty="0"/>
              <a:t> suctioning with a sputum trap or by </a:t>
            </a:r>
            <a:r>
              <a:rPr lang="en-US" dirty="0" err="1"/>
              <a:t>ﬁberoptic</a:t>
            </a:r>
            <a:r>
              <a:rPr lang="en-US" dirty="0"/>
              <a:t> bronchoscopy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Bronchoscopy for  </a:t>
            </a:r>
            <a:r>
              <a:rPr lang="en-US" dirty="0"/>
              <a:t>patients with acute severe infection, patients with chronic or refractory infection, or immunocompromised patients when a diagnosis cannot be made from an expectorated or induced specimen.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860425"/>
          </a:xfr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/>
              <a:t>metered-dose inhaler</a:t>
            </a:r>
            <a:r>
              <a:rPr lang="en-US" dirty="0"/>
              <a:t> (</a:t>
            </a:r>
            <a:r>
              <a:rPr lang="en-US" b="1" dirty="0"/>
              <a:t>MDI</a:t>
            </a:r>
            <a:r>
              <a:rPr lang="en-US" dirty="0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50863" y="2097088"/>
            <a:ext cx="7961312" cy="3935412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 </a:t>
            </a:r>
            <a:r>
              <a:rPr lang="en-US" dirty="0"/>
              <a:t>device that delivers a specific amount of medication to the </a:t>
            </a:r>
            <a:r>
              <a:rPr lang="en-US" dirty="0" smtClean="0"/>
              <a:t>lungs, </a:t>
            </a:r>
            <a:r>
              <a:rPr lang="en-US" dirty="0"/>
              <a:t>in the form of a short burst of aerosolized medicine that is usually self-administered by the patient via inhalation.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It </a:t>
            </a:r>
            <a:r>
              <a:rPr lang="en-US" dirty="0"/>
              <a:t>is the most commonly used delivery system for </a:t>
            </a:r>
            <a:r>
              <a:rPr lang="en-US" dirty="0" smtClean="0"/>
              <a:t>treating</a:t>
            </a:r>
            <a:r>
              <a:rPr lang="en-US" dirty="0"/>
              <a:t> </a:t>
            </a: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asthma</a:t>
            </a:r>
            <a:r>
              <a:rPr lang="en-US" dirty="0"/>
              <a:t>, chronic obstructive pulmonary disease (COPD) and </a:t>
            </a:r>
            <a:r>
              <a:rPr lang="en-US" dirty="0" smtClean="0"/>
              <a:t>  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other  respiratory </a:t>
            </a:r>
            <a:r>
              <a:rPr lang="en-US" dirty="0"/>
              <a:t>diseases.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dirty="0"/>
              <a:t>medication in a metered dose inhaler is most commonly </a:t>
            </a:r>
            <a:r>
              <a:rPr lang="en-US" dirty="0" smtClean="0"/>
              <a:t>a bronchodilator</a:t>
            </a:r>
            <a:r>
              <a:rPr lang="en-US" dirty="0"/>
              <a:t>, corticosteroid or a combination of both for the treatment of asthma and COPD. </a:t>
            </a:r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24925" y="1922463"/>
            <a:ext cx="3267075" cy="411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4578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0"/>
            <a:ext cx="11995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613900" y="4879975"/>
            <a:ext cx="2690813" cy="19780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958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Nebulization Therapy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577975"/>
            <a:ext cx="7448550" cy="4818063"/>
          </a:xfrm>
        </p:spPr>
        <p:txBody>
          <a:bodyPr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/>
              <a:t>DEFINITION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is </a:t>
            </a:r>
            <a:r>
              <a:rPr lang="en-US" dirty="0"/>
              <a:t>the process of medication administration via inhalation. It utilizes a nebulizer which transports medications to the lungs by means of mist inhalation.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 nebulizer </a:t>
            </a:r>
            <a:r>
              <a:rPr lang="en-US" dirty="0"/>
              <a:t>is a small device that can convert a drug from a solution into an aerosol form by means of a compressor/compressed gas source.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Nebulization creates a mist of drug particles that can be inhaled via a face mask or mouthpiece </a:t>
            </a:r>
            <a:r>
              <a:rPr lang="en-US" dirty="0" smtClean="0"/>
              <a:t>soothing THE  inflamed airways</a:t>
            </a:r>
            <a:endParaRPr lang="en-US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Bronchodilators </a:t>
            </a:r>
            <a:r>
              <a:rPr lang="en-US" dirty="0"/>
              <a:t>are the most common </a:t>
            </a:r>
            <a:r>
              <a:rPr lang="en-US" dirty="0" smtClean="0"/>
              <a:t>nebulized </a:t>
            </a:r>
            <a:r>
              <a:rPr lang="en-US" dirty="0"/>
              <a:t>drugs but many others can be </a:t>
            </a:r>
            <a:r>
              <a:rPr lang="en-US" dirty="0" smtClean="0"/>
              <a:t>nebulized</a:t>
            </a:r>
            <a:r>
              <a:rPr lang="en-US" dirty="0"/>
              <a:t>, including steroids and antibiotics.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</a:p>
        </p:txBody>
      </p:sp>
      <p:pic>
        <p:nvPicPr>
          <p:cNvPr id="2560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45525" y="1328738"/>
            <a:ext cx="32480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5538" y="3986213"/>
            <a:ext cx="3048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958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/>
              <a:t>Nebulization Therapy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430338"/>
            <a:ext cx="6024563" cy="4360862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 </a:t>
            </a:r>
            <a:r>
              <a:rPr lang="en-US" b="1" dirty="0" smtClean="0"/>
              <a:t>PURPOSE</a:t>
            </a:r>
            <a:endParaRPr lang="en-US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</a:t>
            </a:r>
            <a:r>
              <a:rPr lang="en-US" dirty="0" smtClean="0"/>
              <a:t>TO ADD MOISTURE TO OXYGEN DELIVERY SYSTEM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TO HYRDATE THICK SPUTUM  AND PREVENT MUCUS PLUGGING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TO ADMINISTER VARIOUS DRUGS TO THE AIRWAYS</a:t>
            </a:r>
            <a:endParaRPr lang="en-US" dirty="0"/>
          </a:p>
        </p:txBody>
      </p:sp>
      <p:pic>
        <p:nvPicPr>
          <p:cNvPr id="2662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34313" y="4078288"/>
            <a:ext cx="3048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4313" y="1430338"/>
            <a:ext cx="3048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9588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/>
              <a:t>MEDICATIONS ADMINISTERED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via </a:t>
            </a:r>
            <a:r>
              <a:rPr lang="en-US" b="1" dirty="0" smtClean="0"/>
              <a:t>Nebulizer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497138"/>
            <a:ext cx="10363200" cy="4360862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  </a:t>
            </a:r>
            <a:r>
              <a:rPr lang="en-US" dirty="0" smtClean="0"/>
              <a:t>bronchodilators </a:t>
            </a:r>
            <a:r>
              <a:rPr lang="en-US" dirty="0"/>
              <a:t>(for example, salbutamol</a:t>
            </a:r>
            <a:r>
              <a:rPr lang="en-US" dirty="0" smtClean="0"/>
              <a:t>),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 </a:t>
            </a:r>
            <a:r>
              <a:rPr lang="en-US" dirty="0"/>
              <a:t>anticholinergics (for example, ipratropium bromide),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corticosteroids </a:t>
            </a:r>
            <a:r>
              <a:rPr lang="en-US" dirty="0"/>
              <a:t>(for example, </a:t>
            </a:r>
            <a:r>
              <a:rPr lang="en-US" dirty="0" err="1"/>
              <a:t>beclometasone</a:t>
            </a:r>
            <a:r>
              <a:rPr lang="en-US" dirty="0"/>
              <a:t>)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normal </a:t>
            </a:r>
            <a:r>
              <a:rPr lang="en-US" dirty="0"/>
              <a:t>saline.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pic>
        <p:nvPicPr>
          <p:cNvPr id="2765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42388" y="1917700"/>
            <a:ext cx="3249612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363</TotalTime>
  <Words>622</Words>
  <Application>Microsoft Office PowerPoint</Application>
  <PresentationFormat>Custom</PresentationFormat>
  <Paragraphs>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18</vt:i4>
      </vt:variant>
      <vt:variant>
        <vt:lpstr>Slide Titles</vt:lpstr>
      </vt:variant>
      <vt:variant>
        <vt:i4>16</vt:i4>
      </vt:variant>
    </vt:vector>
  </HeadingPairs>
  <TitlesOfParts>
    <vt:vector size="37" baseType="lpstr">
      <vt:lpstr>Tw Cen MT</vt:lpstr>
      <vt:lpstr>Arial</vt:lpstr>
      <vt:lpstr>Calibri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Droplet</vt:lpstr>
      <vt:lpstr>ADMINISTERING MEDICATIONS FOR PATIENTS WITH PROBLEMS RELATED TO  RESPIRATORY SYSTEM </vt:lpstr>
      <vt:lpstr>OUTLINE</vt:lpstr>
      <vt:lpstr>COLLECTION OF SPUTUM</vt:lpstr>
      <vt:lpstr>INVASIVE PROCEDURES USED TO COLLECT SPECIMENS</vt:lpstr>
      <vt:lpstr>METERED-DOSE INHALER (MDI) </vt:lpstr>
      <vt:lpstr>Slide 6</vt:lpstr>
      <vt:lpstr>NEBULIZATION THERAPY </vt:lpstr>
      <vt:lpstr>NEBULIZATION THERAPY </vt:lpstr>
      <vt:lpstr>MEDICATIONS ADMINISTERED VIA NEBULIZER</vt:lpstr>
      <vt:lpstr>INDICATION OF NEBULIZATION</vt:lpstr>
      <vt:lpstr>CONTRAINDICATIONS</vt:lpstr>
      <vt:lpstr>EQUIPMENT</vt:lpstr>
      <vt:lpstr>POSSIBLE EFFECTS AND REACTIONS AFTER NEBULIZATION THERAPY</vt:lpstr>
      <vt:lpstr>CAUTION</vt:lpstr>
      <vt:lpstr>NURSE’S ROLES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Nebulization Therapy</dc:title>
  <dc:creator>IRENE ROCO</dc:creator>
  <cp:lastModifiedBy>DELL</cp:lastModifiedBy>
  <cp:revision>16</cp:revision>
  <dcterms:created xsi:type="dcterms:W3CDTF">2015-09-19T11:42:57Z</dcterms:created>
  <dcterms:modified xsi:type="dcterms:W3CDTF">2016-02-04T06:34:31Z</dcterms:modified>
</cp:coreProperties>
</file>