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88" r:id="rId4"/>
    <p:sldId id="286" r:id="rId5"/>
    <p:sldId id="277" r:id="rId6"/>
    <p:sldId id="285" r:id="rId7"/>
    <p:sldId id="287" r:id="rId8"/>
    <p:sldId id="278" r:id="rId9"/>
    <p:sldId id="291" r:id="rId10"/>
    <p:sldId id="279" r:id="rId11"/>
    <p:sldId id="280" r:id="rId12"/>
    <p:sldId id="289" r:id="rId13"/>
    <p:sldId id="281" r:id="rId14"/>
    <p:sldId id="276" r:id="rId15"/>
    <p:sldId id="2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1" autoAdjust="0"/>
    <p:restoredTop sz="94291" autoAdjust="0"/>
  </p:normalViewPr>
  <p:slideViewPr>
    <p:cSldViewPr snapToGrid="0">
      <p:cViewPr varScale="1">
        <p:scale>
          <a:sx n="69" d="100"/>
          <a:sy n="69" d="100"/>
        </p:scale>
        <p:origin x="73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C0E33-9C18-4DF3-8F70-297CBFF000DD}" type="datetimeFigureOut">
              <a:rPr lang="en-GB" smtClean="0"/>
              <a:t>19/10/2019</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FE08F83-9811-4C4B-BA12-84EA243BBAC5}" type="slidenum">
              <a:rPr lang="en-GB" smtClean="0"/>
              <a:t>‹#›</a:t>
            </a:fld>
            <a:endParaRPr lang="en-GB" dirty="0"/>
          </a:p>
        </p:txBody>
      </p:sp>
    </p:spTree>
    <p:extLst>
      <p:ext uri="{BB962C8B-B14F-4D97-AF65-F5344CB8AC3E}">
        <p14:creationId xmlns:p14="http://schemas.microsoft.com/office/powerpoint/2010/main" val="3493405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2</a:t>
            </a:fld>
            <a:endParaRPr lang="en-GB"/>
          </a:p>
        </p:txBody>
      </p:sp>
    </p:spTree>
    <p:extLst>
      <p:ext uri="{BB962C8B-B14F-4D97-AF65-F5344CB8AC3E}">
        <p14:creationId xmlns:p14="http://schemas.microsoft.com/office/powerpoint/2010/main" val="12038567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11</a:t>
            </a:fld>
            <a:endParaRPr lang="en-GB"/>
          </a:p>
        </p:txBody>
      </p:sp>
    </p:spTree>
    <p:extLst>
      <p:ext uri="{BB962C8B-B14F-4D97-AF65-F5344CB8AC3E}">
        <p14:creationId xmlns:p14="http://schemas.microsoft.com/office/powerpoint/2010/main" val="3686936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12</a:t>
            </a:fld>
            <a:endParaRPr lang="en-GB"/>
          </a:p>
        </p:txBody>
      </p:sp>
    </p:spTree>
    <p:extLst>
      <p:ext uri="{BB962C8B-B14F-4D97-AF65-F5344CB8AC3E}">
        <p14:creationId xmlns:p14="http://schemas.microsoft.com/office/powerpoint/2010/main" val="29117333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13</a:t>
            </a:fld>
            <a:endParaRPr lang="en-GB"/>
          </a:p>
        </p:txBody>
      </p:sp>
    </p:spTree>
    <p:extLst>
      <p:ext uri="{BB962C8B-B14F-4D97-AF65-F5344CB8AC3E}">
        <p14:creationId xmlns:p14="http://schemas.microsoft.com/office/powerpoint/2010/main" val="1267107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14</a:t>
            </a:fld>
            <a:endParaRPr lang="en-GB"/>
          </a:p>
        </p:txBody>
      </p:sp>
    </p:spTree>
    <p:extLst>
      <p:ext uri="{BB962C8B-B14F-4D97-AF65-F5344CB8AC3E}">
        <p14:creationId xmlns:p14="http://schemas.microsoft.com/office/powerpoint/2010/main" val="3238174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15</a:t>
            </a:fld>
            <a:endParaRPr lang="en-GB"/>
          </a:p>
        </p:txBody>
      </p:sp>
    </p:spTree>
    <p:extLst>
      <p:ext uri="{BB962C8B-B14F-4D97-AF65-F5344CB8AC3E}">
        <p14:creationId xmlns:p14="http://schemas.microsoft.com/office/powerpoint/2010/main" val="4083008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3</a:t>
            </a:fld>
            <a:endParaRPr lang="en-GB"/>
          </a:p>
        </p:txBody>
      </p:sp>
    </p:spTree>
    <p:extLst>
      <p:ext uri="{BB962C8B-B14F-4D97-AF65-F5344CB8AC3E}">
        <p14:creationId xmlns:p14="http://schemas.microsoft.com/office/powerpoint/2010/main" val="3307782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4</a:t>
            </a:fld>
            <a:endParaRPr lang="en-GB"/>
          </a:p>
        </p:txBody>
      </p:sp>
    </p:spTree>
    <p:extLst>
      <p:ext uri="{BB962C8B-B14F-4D97-AF65-F5344CB8AC3E}">
        <p14:creationId xmlns:p14="http://schemas.microsoft.com/office/powerpoint/2010/main" val="1396115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5</a:t>
            </a:fld>
            <a:endParaRPr lang="en-GB"/>
          </a:p>
        </p:txBody>
      </p:sp>
    </p:spTree>
    <p:extLst>
      <p:ext uri="{BB962C8B-B14F-4D97-AF65-F5344CB8AC3E}">
        <p14:creationId xmlns:p14="http://schemas.microsoft.com/office/powerpoint/2010/main" val="23840295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6</a:t>
            </a:fld>
            <a:endParaRPr lang="en-GB"/>
          </a:p>
        </p:txBody>
      </p:sp>
    </p:spTree>
    <p:extLst>
      <p:ext uri="{BB962C8B-B14F-4D97-AF65-F5344CB8AC3E}">
        <p14:creationId xmlns:p14="http://schemas.microsoft.com/office/powerpoint/2010/main" val="786745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7</a:t>
            </a:fld>
            <a:endParaRPr lang="en-GB"/>
          </a:p>
        </p:txBody>
      </p:sp>
    </p:spTree>
    <p:extLst>
      <p:ext uri="{BB962C8B-B14F-4D97-AF65-F5344CB8AC3E}">
        <p14:creationId xmlns:p14="http://schemas.microsoft.com/office/powerpoint/2010/main" val="10046658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8</a:t>
            </a:fld>
            <a:endParaRPr lang="en-GB"/>
          </a:p>
        </p:txBody>
      </p:sp>
    </p:spTree>
    <p:extLst>
      <p:ext uri="{BB962C8B-B14F-4D97-AF65-F5344CB8AC3E}">
        <p14:creationId xmlns:p14="http://schemas.microsoft.com/office/powerpoint/2010/main" val="2649244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9</a:t>
            </a:fld>
            <a:endParaRPr lang="en-GB"/>
          </a:p>
        </p:txBody>
      </p:sp>
    </p:spTree>
    <p:extLst>
      <p:ext uri="{BB962C8B-B14F-4D97-AF65-F5344CB8AC3E}">
        <p14:creationId xmlns:p14="http://schemas.microsoft.com/office/powerpoint/2010/main" val="36893448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ar-SA" sz="1200" dirty="0">
              <a:solidFill>
                <a:schemeClr val="tx1"/>
              </a:solidFill>
              <a:latin typeface="Times New Roman" panose="02020603050405020304" pitchFamily="18" charset="0"/>
              <a:cs typeface="Times New Roman" panose="02020603050405020304" pitchFamily="18" charset="0"/>
            </a:endParaRPr>
          </a:p>
          <a:p>
            <a:pPr algn="r"/>
            <a:r>
              <a:rPr lang="ar-SA" sz="1200" dirty="0">
                <a:solidFill>
                  <a:schemeClr val="tx1"/>
                </a:solidFill>
                <a:latin typeface="Times New Roman" panose="02020603050405020304" pitchFamily="18" charset="0"/>
                <a:cs typeface="Times New Roman" panose="02020603050405020304" pitchFamily="18" charset="0"/>
              </a:rPr>
              <a:t>هو دراسة الحوادث والسجلات والمعلومات التي حصلت في الماضي وترتكز على الوصف وتعتمد على المنطق والتحليل  لأدلة غير مباشرة وليست ملاحظة مباشرة</a:t>
            </a:r>
          </a:p>
          <a:p>
            <a:pPr algn="r"/>
            <a:r>
              <a:rPr lang="ar-SA" sz="1200" dirty="0">
                <a:solidFill>
                  <a:schemeClr val="tx1"/>
                </a:solidFill>
                <a:latin typeface="Times New Roman" panose="02020603050405020304" pitchFamily="18" charset="0"/>
                <a:cs typeface="Times New Roman" panose="02020603050405020304" pitchFamily="18" charset="0"/>
              </a:rPr>
              <a:t>تهدف الى إيجاد تفسير لما حصل في الماضي لفهم الحاضر والمستقبل</a:t>
            </a:r>
          </a:p>
          <a:p>
            <a:pPr algn="r"/>
            <a:r>
              <a:rPr lang="ar-SA" sz="1200" dirty="0">
                <a:solidFill>
                  <a:schemeClr val="tx1"/>
                </a:solidFill>
                <a:latin typeface="Times New Roman" panose="02020603050405020304" pitchFamily="18" charset="0"/>
                <a:cs typeface="Times New Roman" panose="02020603050405020304" pitchFamily="18" charset="0"/>
              </a:rPr>
              <a:t>يركز على الفرضيات المتعلقة بالأسباب والنتائج، الاتجاهات التي حدثت في الماضي وتؤثر على الحوادث الحالية او المستقبلية </a:t>
            </a:r>
          </a:p>
          <a:p>
            <a:pPr algn="r"/>
            <a:r>
              <a:rPr lang="ar-SA" sz="1200" dirty="0">
                <a:solidFill>
                  <a:schemeClr val="tx1"/>
                </a:solidFill>
                <a:latin typeface="Times New Roman" panose="02020603050405020304" pitchFamily="18" charset="0"/>
                <a:cs typeface="Times New Roman" panose="02020603050405020304" pitchFamily="18" charset="0"/>
              </a:rPr>
              <a:t>لا تطبق أدوات على الفرد بل جمع معلومات متوفرة من مصادر اولية كتقارير شهود العيان اقوال كبار السن  وثائق اصلية او مصادر ثانوية كوصف ماراه الشهود</a:t>
            </a:r>
          </a:p>
          <a:p>
            <a:pPr algn="r"/>
            <a:r>
              <a:rPr lang="ar-SA" sz="1200" dirty="0">
                <a:solidFill>
                  <a:schemeClr val="tx1"/>
                </a:solidFill>
                <a:latin typeface="Times New Roman" panose="02020603050405020304" pitchFamily="18" charset="0"/>
                <a:cs typeface="Times New Roman" panose="02020603050405020304" pitchFamily="18" charset="0"/>
              </a:rPr>
              <a:t>خطواتها: هل يمكن القيا بالبحث كوقت وتكلفة، صياغة المشكلة والخطة، ماهي مصادر جمع البيانات، التأكد من صدق المعلومات، تنظيم المعلومات، التفسير والتعميم للحقائق</a:t>
            </a:r>
          </a:p>
          <a:p>
            <a:pPr algn="r"/>
            <a:r>
              <a:rPr lang="ar-SA" sz="1200" dirty="0">
                <a:solidFill>
                  <a:schemeClr val="tx1"/>
                </a:solidFill>
                <a:latin typeface="Times New Roman" panose="02020603050405020304" pitchFamily="18" charset="0"/>
                <a:cs typeface="Times New Roman" panose="02020603050405020304" pitchFamily="18" charset="0"/>
              </a:rPr>
              <a:t>الصعوبات: صعوبة التحقق من الدقة، الثقة بالمصادر، التحيز الشخصي والتفسير، صعوبة جمع المصادر </a:t>
            </a:r>
          </a:p>
          <a:p>
            <a:endParaRPr lang="en-GB" dirty="0"/>
          </a:p>
        </p:txBody>
      </p:sp>
      <p:sp>
        <p:nvSpPr>
          <p:cNvPr id="4" name="Slide Number Placeholder 3"/>
          <p:cNvSpPr>
            <a:spLocks noGrp="1"/>
          </p:cNvSpPr>
          <p:nvPr>
            <p:ph type="sldNum" sz="quarter" idx="5"/>
          </p:nvPr>
        </p:nvSpPr>
        <p:spPr/>
        <p:txBody>
          <a:bodyPr/>
          <a:lstStyle/>
          <a:p>
            <a:fld id="{8FE08F83-9811-4C4B-BA12-84EA243BBAC5}" type="slidenum">
              <a:rPr lang="en-GB" smtClean="0"/>
              <a:t>10</a:t>
            </a:fld>
            <a:endParaRPr lang="en-GB"/>
          </a:p>
        </p:txBody>
      </p:sp>
    </p:spTree>
    <p:extLst>
      <p:ext uri="{BB962C8B-B14F-4D97-AF65-F5344CB8AC3E}">
        <p14:creationId xmlns:p14="http://schemas.microsoft.com/office/powerpoint/2010/main" val="1222885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1DA80-8E7C-46DF-82F2-5CB2B25FE60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E84231A-8387-4429-8C3C-45C4A29125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E5DF412-12A2-40B1-94A4-A7670C28F1D8}"/>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B361232C-0DC9-4A5A-9471-A84CE958638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C28856D-BD86-4808-8049-2598CE4B99A2}"/>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2566675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4E0BE-B916-4852-BAE0-7664729517E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C4F928-37EE-4420-9B76-2945927F853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4AA237-E6EC-407C-8306-19B213BE2B1A}"/>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4D183FDB-FFF6-4353-897E-BE6CE8BD886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66A1AC7-13FA-47E3-9796-DE9C1116BDFE}"/>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33246437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B7F999-D1AC-4CDC-8137-4EAEB69C8DA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DA21B0D-EE66-4A0E-AFBC-5C7D3B92BE5C}"/>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315634-08F7-4B36-87E2-4F4F45EDCC1B}"/>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F36105A4-A027-4F6C-94B8-12B82957A5C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953F134C-3F2A-4657-8C1B-D07671F99589}"/>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3111710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E12FD-33D0-43C3-B527-A74714A2C33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CF7ED4-572E-4DF2-8B99-185AE4B368F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3B1274-4845-46DF-BFD4-76770814963E}"/>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10876707-213D-4AFC-84C0-A3249142ECA9}"/>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3317016-2509-43DF-BC3F-54257E849128}"/>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1076965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ED6850-AECE-466D-96E7-DCE2EDAE9C9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1836E43-A7E7-4BF1-A66B-0C0548820C0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3DF359D-BC74-4058-9DA4-B7F3D043788E}"/>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7798C18B-A3DB-4A35-A104-2036175631B8}"/>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7D442CD-A69C-4D28-BC10-D58AB65B774F}"/>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280960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800D3-6C6B-4D24-A9E4-9B508BD5D66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7196357-9CA1-4B0C-BCB3-38FA54062ED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F24EEC-A093-4CF0-95F9-A07F00CFE26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F9B5EF1-6453-4628-881B-25C69A1E804A}"/>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6" name="Footer Placeholder 5">
            <a:extLst>
              <a:ext uri="{FF2B5EF4-FFF2-40B4-BE49-F238E27FC236}">
                <a16:creationId xmlns:a16="http://schemas.microsoft.com/office/drawing/2014/main" id="{A910B82A-B35A-4E49-962F-D90D33328D0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DF61897D-7266-40FB-8EDF-B1EBF4BFC2C3}"/>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317125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E43AD-1BF1-4F73-9BF9-776FDC34AC9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2C665FF-E2F3-4E9B-AB15-B1F1403316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8511964-593D-44EE-9D97-6A898D1D0C7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614EB6-7430-4E80-958F-355110EE6B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8A726E9-E1B3-4707-AA29-7E11ABE61F0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8886231-1D84-40A1-8347-3484EB4CB852}"/>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8" name="Footer Placeholder 7">
            <a:extLst>
              <a:ext uri="{FF2B5EF4-FFF2-40B4-BE49-F238E27FC236}">
                <a16:creationId xmlns:a16="http://schemas.microsoft.com/office/drawing/2014/main" id="{BA859B94-16BD-48F6-A8D5-082177AC388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421A0EEF-B922-4D35-A800-6C732767A1C9}"/>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2455808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63BBD-2FC5-43A5-AE9B-33709EE55938}"/>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EAE02C0-EDFA-44B3-B795-95945FC924F0}"/>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4" name="Footer Placeholder 3">
            <a:extLst>
              <a:ext uri="{FF2B5EF4-FFF2-40B4-BE49-F238E27FC236}">
                <a16:creationId xmlns:a16="http://schemas.microsoft.com/office/drawing/2014/main" id="{72657F0C-1B75-4E13-B6BF-BC365675C68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E849539D-4881-4B38-B517-E39BEC8BC761}"/>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386461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7C83A3-6468-4102-BD8D-26B099B32E20}"/>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3" name="Footer Placeholder 2">
            <a:extLst>
              <a:ext uri="{FF2B5EF4-FFF2-40B4-BE49-F238E27FC236}">
                <a16:creationId xmlns:a16="http://schemas.microsoft.com/office/drawing/2014/main" id="{88A7189E-332F-4BE9-BC0E-F08DA85657EF}"/>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32400E5A-6FBA-4093-B9EC-C8F39E55B173}"/>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1900984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24581-A149-48C7-B0AB-2CA1AC2A13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35935BF-544B-4513-8A81-0AE91BCE8D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848E9EF-AC0B-4787-B1EA-1DD8D1E3C6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738871-5C06-47FA-B658-6ACB220F082E}"/>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6" name="Footer Placeholder 5">
            <a:extLst>
              <a:ext uri="{FF2B5EF4-FFF2-40B4-BE49-F238E27FC236}">
                <a16:creationId xmlns:a16="http://schemas.microsoft.com/office/drawing/2014/main" id="{BB3CF27D-12BD-432A-A2B3-7D3DA3D5C7C0}"/>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949677F-A73D-4E95-ADF9-E0AB65F72178}"/>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28017785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7379C-FDCE-4AB8-A7B3-C812A0E471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B47C32C-758D-43BA-93B9-2FE3BAC8D7F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E9A16D77-B72B-4756-A52A-2072EE8D646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8AFF552-F08B-41FB-9D27-5B7899AC898B}"/>
              </a:ext>
            </a:extLst>
          </p:cNvPr>
          <p:cNvSpPr>
            <a:spLocks noGrp="1"/>
          </p:cNvSpPr>
          <p:nvPr>
            <p:ph type="dt" sz="half" idx="10"/>
          </p:nvPr>
        </p:nvSpPr>
        <p:spPr/>
        <p:txBody>
          <a:bodyPr/>
          <a:lstStyle/>
          <a:p>
            <a:fld id="{BE45251B-FE01-4E5D-B599-9B0A49235A22}" type="datetimeFigureOut">
              <a:rPr lang="en-GB" smtClean="0"/>
              <a:t>19/10/2019</a:t>
            </a:fld>
            <a:endParaRPr lang="en-GB" dirty="0"/>
          </a:p>
        </p:txBody>
      </p:sp>
      <p:sp>
        <p:nvSpPr>
          <p:cNvPr id="6" name="Footer Placeholder 5">
            <a:extLst>
              <a:ext uri="{FF2B5EF4-FFF2-40B4-BE49-F238E27FC236}">
                <a16:creationId xmlns:a16="http://schemas.microsoft.com/office/drawing/2014/main" id="{354979AC-4D7F-4E11-8AEE-636330A9678B}"/>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F0F99C58-870A-46DE-B9D1-BC9739B3A63A}"/>
              </a:ext>
            </a:extLst>
          </p:cNvPr>
          <p:cNvSpPr>
            <a:spLocks noGrp="1"/>
          </p:cNvSpPr>
          <p:nvPr>
            <p:ph type="sldNum" sz="quarter" idx="12"/>
          </p:nvPr>
        </p:nvSpPr>
        <p:spPr/>
        <p:txBody>
          <a:bodyPr/>
          <a:lstStyle/>
          <a:p>
            <a:fld id="{668053D2-0397-4F17-8B3C-EFD7947EA0A3}" type="slidenum">
              <a:rPr lang="en-GB" smtClean="0"/>
              <a:t>‹#›</a:t>
            </a:fld>
            <a:endParaRPr lang="en-GB" dirty="0"/>
          </a:p>
        </p:txBody>
      </p:sp>
    </p:spTree>
    <p:extLst>
      <p:ext uri="{BB962C8B-B14F-4D97-AF65-F5344CB8AC3E}">
        <p14:creationId xmlns:p14="http://schemas.microsoft.com/office/powerpoint/2010/main" val="15837700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A89B95A-D818-4F77-8B4A-7780AFE7B2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F6F245E-A803-429C-909C-0D773E6C8F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09BE13C-1AAA-473F-9D59-D97F28DC8D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5251B-FE01-4E5D-B599-9B0A49235A22}" type="datetimeFigureOut">
              <a:rPr lang="en-GB" smtClean="0"/>
              <a:t>19/10/2019</a:t>
            </a:fld>
            <a:endParaRPr lang="en-GB" dirty="0"/>
          </a:p>
        </p:txBody>
      </p:sp>
      <p:sp>
        <p:nvSpPr>
          <p:cNvPr id="5" name="Footer Placeholder 4">
            <a:extLst>
              <a:ext uri="{FF2B5EF4-FFF2-40B4-BE49-F238E27FC236}">
                <a16:creationId xmlns:a16="http://schemas.microsoft.com/office/drawing/2014/main" id="{C8995CFC-08EE-480B-A5B5-338CB3AF40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89C0336-3F22-4C3E-8D77-BD1D3D24FD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8053D2-0397-4F17-8B3C-EFD7947EA0A3}" type="slidenum">
              <a:rPr lang="en-GB" smtClean="0"/>
              <a:t>‹#›</a:t>
            </a:fld>
            <a:endParaRPr lang="en-GB" dirty="0"/>
          </a:p>
        </p:txBody>
      </p:sp>
    </p:spTree>
    <p:extLst>
      <p:ext uri="{BB962C8B-B14F-4D97-AF65-F5344CB8AC3E}">
        <p14:creationId xmlns:p14="http://schemas.microsoft.com/office/powerpoint/2010/main" val="3960482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0CBB3BC-FC1B-4B9F-A0BA-828FA3F4971F}"/>
              </a:ext>
            </a:extLst>
          </p:cNvPr>
          <p:cNvSpPr/>
          <p:nvPr/>
        </p:nvSpPr>
        <p:spPr>
          <a:xfrm>
            <a:off x="3066756" y="833547"/>
            <a:ext cx="5669280" cy="16763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latin typeface="Times New Roman" panose="02020603050405020304" pitchFamily="18" charset="0"/>
                <a:cs typeface="Times New Roman" panose="02020603050405020304" pitchFamily="18" charset="0"/>
              </a:rPr>
              <a:t>Advanced Research Methods Module (</a:t>
            </a:r>
            <a:r>
              <a:rPr lang="en-GB" sz="2800" dirty="0" err="1">
                <a:solidFill>
                  <a:schemeClr val="tx1"/>
                </a:solidFill>
                <a:latin typeface="Times New Roman" panose="02020603050405020304" pitchFamily="18" charset="0"/>
                <a:cs typeface="Times New Roman" panose="02020603050405020304" pitchFamily="18" charset="0"/>
              </a:rPr>
              <a:t>Psy</a:t>
            </a:r>
            <a:r>
              <a:rPr lang="en-GB" sz="2800" dirty="0">
                <a:solidFill>
                  <a:schemeClr val="tx1"/>
                </a:solidFill>
                <a:latin typeface="Times New Roman" panose="02020603050405020304" pitchFamily="18" charset="0"/>
                <a:cs typeface="Times New Roman" panose="02020603050405020304" pitchFamily="18" charset="0"/>
              </a:rPr>
              <a:t> 603)</a:t>
            </a:r>
          </a:p>
          <a:p>
            <a:pPr algn="ctr"/>
            <a:r>
              <a:rPr lang="en-GB" sz="2800" dirty="0">
                <a:solidFill>
                  <a:schemeClr val="tx1"/>
                </a:solidFill>
                <a:latin typeface="Times New Roman" panose="02020603050405020304" pitchFamily="18" charset="0"/>
                <a:cs typeface="Times New Roman" panose="02020603050405020304" pitchFamily="18" charset="0"/>
              </a:rPr>
              <a:t>Term 1, 2019</a:t>
            </a:r>
          </a:p>
        </p:txBody>
      </p:sp>
      <p:sp>
        <p:nvSpPr>
          <p:cNvPr id="5" name="Rectangle 4">
            <a:extLst>
              <a:ext uri="{FF2B5EF4-FFF2-40B4-BE49-F238E27FC236}">
                <a16:creationId xmlns:a16="http://schemas.microsoft.com/office/drawing/2014/main" id="{57CEA686-1DFC-4651-AD5C-474CB342EB8B}"/>
              </a:ext>
            </a:extLst>
          </p:cNvPr>
          <p:cNvSpPr/>
          <p:nvPr/>
        </p:nvSpPr>
        <p:spPr>
          <a:xfrm>
            <a:off x="4909625" y="4828699"/>
            <a:ext cx="2293033" cy="1195754"/>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err="1">
                <a:solidFill>
                  <a:schemeClr val="tx1"/>
                </a:solidFill>
                <a:latin typeface="Times New Roman" panose="02020603050405020304" pitchFamily="18" charset="0"/>
                <a:cs typeface="Times New Roman" panose="02020603050405020304" pitchFamily="18" charset="0"/>
              </a:rPr>
              <a:t>Dr.</a:t>
            </a:r>
            <a:r>
              <a:rPr lang="en-GB" sz="2000" dirty="0">
                <a:solidFill>
                  <a:schemeClr val="tx1"/>
                </a:solidFill>
                <a:latin typeface="Times New Roman" panose="02020603050405020304" pitchFamily="18" charset="0"/>
                <a:cs typeface="Times New Roman" panose="02020603050405020304" pitchFamily="18" charset="0"/>
              </a:rPr>
              <a:t> Modi </a:t>
            </a:r>
            <a:r>
              <a:rPr lang="en-GB" sz="2000" dirty="0" err="1">
                <a:solidFill>
                  <a:schemeClr val="tx1"/>
                </a:solidFill>
                <a:latin typeface="Times New Roman" panose="02020603050405020304" pitchFamily="18" charset="0"/>
                <a:cs typeface="Times New Roman" panose="02020603050405020304" pitchFamily="18" charset="0"/>
              </a:rPr>
              <a:t>Alsubaie</a:t>
            </a:r>
            <a:r>
              <a:rPr lang="en-GB" sz="2000" dirty="0">
                <a:solidFill>
                  <a:schemeClr val="tx1"/>
                </a:solidFill>
                <a:latin typeface="Times New Roman" panose="02020603050405020304" pitchFamily="18" charset="0"/>
                <a:cs typeface="Times New Roman" panose="02020603050405020304" pitchFamily="18" charset="0"/>
              </a:rPr>
              <a:t> </a:t>
            </a:r>
          </a:p>
        </p:txBody>
      </p:sp>
      <p:sp>
        <p:nvSpPr>
          <p:cNvPr id="6" name="Rectangle 5">
            <a:extLst>
              <a:ext uri="{FF2B5EF4-FFF2-40B4-BE49-F238E27FC236}">
                <a16:creationId xmlns:a16="http://schemas.microsoft.com/office/drawing/2014/main" id="{C7280EA6-51B1-4D56-8CB6-BEFF3C679CF7}"/>
              </a:ext>
            </a:extLst>
          </p:cNvPr>
          <p:cNvSpPr/>
          <p:nvPr/>
        </p:nvSpPr>
        <p:spPr>
          <a:xfrm>
            <a:off x="3938953" y="2832331"/>
            <a:ext cx="3924886" cy="1676328"/>
          </a:xfrm>
          <a:prstGeom prst="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latin typeface="Times New Roman" panose="02020603050405020304" pitchFamily="18" charset="0"/>
                <a:cs typeface="Times New Roman" panose="02020603050405020304" pitchFamily="18" charset="0"/>
              </a:rPr>
              <a:t>Lecture 7: Research Methods</a:t>
            </a:r>
          </a:p>
          <a:p>
            <a:pPr algn="ctr"/>
            <a:r>
              <a:rPr lang="en-GB" sz="2800" dirty="0">
                <a:solidFill>
                  <a:schemeClr val="tx1"/>
                </a:solidFill>
                <a:latin typeface="Times New Roman" panose="02020603050405020304" pitchFamily="18" charset="0"/>
                <a:cs typeface="Times New Roman" panose="02020603050405020304" pitchFamily="18" charset="0"/>
              </a:rPr>
              <a:t> Systematic Review</a:t>
            </a:r>
          </a:p>
        </p:txBody>
      </p:sp>
    </p:spTree>
    <p:extLst>
      <p:ext uri="{BB962C8B-B14F-4D97-AF65-F5344CB8AC3E}">
        <p14:creationId xmlns:p14="http://schemas.microsoft.com/office/powerpoint/2010/main" val="2015278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773382"/>
            <a:ext cx="10410731" cy="2784763"/>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r>
              <a:rPr lang="en-GB" b="1" u="sng" dirty="0">
                <a:solidFill>
                  <a:schemeClr val="tx1"/>
                </a:solidFill>
                <a:latin typeface="Times New Roman" panose="02020603050405020304" pitchFamily="18" charset="0"/>
                <a:cs typeface="Times New Roman" panose="02020603050405020304" pitchFamily="18" charset="0"/>
              </a:rPr>
              <a:t>Research Extraction  </a:t>
            </a:r>
          </a:p>
          <a:p>
            <a:pPr algn="r"/>
            <a:r>
              <a:rPr lang="ar-SA" dirty="0">
                <a:solidFill>
                  <a:schemeClr val="tx1"/>
                </a:solidFill>
                <a:latin typeface="Times New Roman" panose="02020603050405020304" pitchFamily="18" charset="0"/>
                <a:cs typeface="Times New Roman" panose="02020603050405020304" pitchFamily="18" charset="0"/>
              </a:rPr>
              <a:t> </a:t>
            </a:r>
            <a:r>
              <a:rPr lang="ar-SA" sz="2000" dirty="0">
                <a:solidFill>
                  <a:schemeClr val="tx1"/>
                </a:solidFill>
                <a:latin typeface="Times New Roman" panose="02020603050405020304" pitchFamily="18" charset="0"/>
                <a:cs typeface="Times New Roman" panose="02020603050405020304" pitchFamily="18" charset="0"/>
              </a:rPr>
              <a:t>ونحوها  </a:t>
            </a:r>
            <a:r>
              <a:rPr lang="en-GB" sz="2000" dirty="0">
                <a:solidFill>
                  <a:schemeClr val="tx1"/>
                </a:solidFill>
                <a:latin typeface="Times New Roman" panose="02020603050405020304" pitchFamily="18" charset="0"/>
                <a:cs typeface="Times New Roman" panose="02020603050405020304" pitchFamily="18" charset="0"/>
              </a:rPr>
              <a:t>PICO</a:t>
            </a:r>
            <a:r>
              <a:rPr lang="ar-SA" sz="2000" dirty="0">
                <a:solidFill>
                  <a:schemeClr val="tx1"/>
                </a:solidFill>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 </a:t>
            </a:r>
            <a:r>
              <a:rPr lang="ar-SA" sz="2000" dirty="0">
                <a:solidFill>
                  <a:schemeClr val="tx1"/>
                </a:solidFill>
                <a:latin typeface="Times New Roman" panose="02020603050405020304" pitchFamily="18" charset="0"/>
                <a:cs typeface="Times New Roman" panose="02020603050405020304" pitchFamily="18" charset="0"/>
              </a:rPr>
              <a:t>- الرجوع الى السؤال </a:t>
            </a:r>
          </a:p>
          <a:p>
            <a:pPr algn="r"/>
            <a:r>
              <a:rPr lang="ar-SA" sz="2000" dirty="0">
                <a:solidFill>
                  <a:schemeClr val="tx1"/>
                </a:solidFill>
                <a:latin typeface="Times New Roman" panose="02020603050405020304" pitchFamily="18" charset="0"/>
                <a:cs typeface="Times New Roman" panose="02020603050405020304" pitchFamily="18" charset="0"/>
              </a:rPr>
              <a:t>- بيانات كمية او كيفية، اعداد جدول يتضمن كل المعلومات التي سوف يتم استخراجها من الدراسات مثل: خصائص الدراسات، خصائص المشاركين، العلاج أو التدخل، المكان والنتائج....الخ</a:t>
            </a:r>
          </a:p>
          <a:p>
            <a:pPr algn="r"/>
            <a:r>
              <a:rPr lang="ar-SA" sz="2000" dirty="0">
                <a:solidFill>
                  <a:schemeClr val="tx1"/>
                </a:solidFill>
                <a:latin typeface="Times New Roman" panose="02020603050405020304" pitchFamily="18" charset="0"/>
                <a:cs typeface="Times New Roman" panose="02020603050405020304" pitchFamily="18" charset="0"/>
              </a:rPr>
              <a:t>- استخراج المعلومات يتم </a:t>
            </a:r>
            <a:r>
              <a:rPr lang="ar-SA" sz="2000" u="sng" dirty="0">
                <a:solidFill>
                  <a:schemeClr val="tx1"/>
                </a:solidFill>
                <a:latin typeface="Times New Roman" panose="02020603050405020304" pitchFamily="18" charset="0"/>
                <a:cs typeface="Times New Roman" panose="02020603050405020304" pitchFamily="18" charset="0"/>
              </a:rPr>
              <a:t>فقط بناء على الدراسات الكاملة وليست ملخصات الدراسات</a:t>
            </a:r>
          </a:p>
          <a:p>
            <a:pPr algn="r"/>
            <a:endParaRPr lang="ar-SA" sz="2000"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7890E4EE-C279-4D78-A638-957A3BB3C4A8}"/>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Research Extraction</a:t>
            </a:r>
          </a:p>
        </p:txBody>
      </p:sp>
    </p:spTree>
    <p:extLst>
      <p:ext uri="{BB962C8B-B14F-4D97-AF65-F5344CB8AC3E}">
        <p14:creationId xmlns:p14="http://schemas.microsoft.com/office/powerpoint/2010/main" val="26070810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2064327"/>
            <a:ext cx="9931789" cy="3297382"/>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latin typeface="Times New Roman" panose="02020603050405020304" pitchFamily="18" charset="0"/>
              <a:cs typeface="Times New Roman" panose="02020603050405020304" pitchFamily="18" charset="0"/>
            </a:endParaRPr>
          </a:p>
          <a:p>
            <a:pPr algn="r"/>
            <a:r>
              <a:rPr lang="en-GB" b="1" u="sng" dirty="0">
                <a:solidFill>
                  <a:schemeClr val="tx1"/>
                </a:solidFill>
                <a:latin typeface="Times New Roman" panose="02020603050405020304" pitchFamily="18" charset="0"/>
                <a:cs typeface="Times New Roman" panose="02020603050405020304" pitchFamily="18" charset="0"/>
              </a:rPr>
              <a:t>Data synthesis </a:t>
            </a:r>
          </a:p>
          <a:p>
            <a:pPr algn="r"/>
            <a:endParaRPr lang="ar-SA" dirty="0">
              <a:solidFill>
                <a:schemeClr val="tx1"/>
              </a:solidFill>
              <a:latin typeface="Times New Roman" panose="02020603050405020304" pitchFamily="18" charset="0"/>
              <a:cs typeface="Times New Roman" panose="02020603050405020304" pitchFamily="18" charset="0"/>
            </a:endParaRPr>
          </a:p>
          <a:p>
            <a:pPr algn="r"/>
            <a:r>
              <a:rPr lang="ar-SA" sz="2000" dirty="0">
                <a:solidFill>
                  <a:schemeClr val="tx1"/>
                </a:solidFill>
                <a:latin typeface="Times New Roman" panose="02020603050405020304" pitchFamily="18" charset="0"/>
                <a:cs typeface="Times New Roman" panose="02020603050405020304" pitchFamily="18" charset="0"/>
              </a:rPr>
              <a:t>- بشكل عام اذا الدراسات غير متجانسة يفضل أن تعرض وتلخص وصفيا </a:t>
            </a:r>
          </a:p>
          <a:p>
            <a:pPr algn="r"/>
            <a:r>
              <a:rPr lang="ar-SA" sz="2000" dirty="0">
                <a:solidFill>
                  <a:schemeClr val="tx1"/>
                </a:solidFill>
                <a:latin typeface="Times New Roman" panose="02020603050405020304" pitchFamily="18" charset="0"/>
                <a:cs typeface="Times New Roman" panose="02020603050405020304" pitchFamily="18" charset="0"/>
              </a:rPr>
              <a:t>- بينما اذا كانت متجانسة تعرض احصائيا</a:t>
            </a:r>
          </a:p>
          <a:p>
            <a:pPr algn="r"/>
            <a:r>
              <a:rPr lang="ar-SA" sz="2000" dirty="0">
                <a:solidFill>
                  <a:schemeClr val="tx1"/>
                </a:solidFill>
                <a:latin typeface="Times New Roman" panose="02020603050405020304" pitchFamily="18" charset="0"/>
                <a:cs typeface="Times New Roman" panose="02020603050405020304" pitchFamily="18" charset="0"/>
              </a:rPr>
              <a:t>- العرض الاحصائي يشمل عرض أرقام ورسوم بيانية </a:t>
            </a:r>
            <a:r>
              <a:rPr lang="ar-SA" sz="2000" dirty="0" err="1">
                <a:solidFill>
                  <a:schemeClr val="tx1"/>
                </a:solidFill>
                <a:latin typeface="Times New Roman" panose="02020603050405020304" pitchFamily="18" charset="0"/>
                <a:cs typeface="Times New Roman" panose="02020603050405020304" pitchFamily="18" charset="0"/>
              </a:rPr>
              <a:t>وجداول..الخ</a:t>
            </a:r>
            <a:endParaRPr lang="ar-SA" sz="2000"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2974A673-3ABB-455A-9444-C37B0941E08B}"/>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Data Synthesis </a:t>
            </a:r>
          </a:p>
        </p:txBody>
      </p:sp>
    </p:spTree>
    <p:extLst>
      <p:ext uri="{BB962C8B-B14F-4D97-AF65-F5344CB8AC3E}">
        <p14:creationId xmlns:p14="http://schemas.microsoft.com/office/powerpoint/2010/main" val="19470206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773382"/>
            <a:ext cx="10410731" cy="2992582"/>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endParaRPr lang="ar-SA" b="1" u="sng" dirty="0">
              <a:solidFill>
                <a:schemeClr val="tx1"/>
              </a:solidFill>
              <a:latin typeface="Times New Roman" panose="02020603050405020304" pitchFamily="18" charset="0"/>
              <a:cs typeface="Times New Roman" panose="02020603050405020304" pitchFamily="18" charset="0"/>
            </a:endParaRPr>
          </a:p>
          <a:p>
            <a:pPr algn="r"/>
            <a:r>
              <a:rPr lang="en-GB" b="1" u="sng" dirty="0">
                <a:solidFill>
                  <a:schemeClr val="tx1"/>
                </a:solidFill>
                <a:cs typeface="+mj-cs"/>
              </a:rPr>
              <a:t>Bias Risk Assessment </a:t>
            </a:r>
          </a:p>
          <a:p>
            <a:pPr algn="r"/>
            <a:r>
              <a:rPr lang="ar-SA" sz="2000" dirty="0">
                <a:solidFill>
                  <a:schemeClr val="tx1"/>
                </a:solidFill>
                <a:latin typeface="Times New Roman" panose="02020603050405020304" pitchFamily="18" charset="0"/>
                <a:cs typeface="+mj-cs"/>
              </a:rPr>
              <a:t>- لابد من التأكد من جودة الدراسات التي تم اختيارها</a:t>
            </a:r>
          </a:p>
          <a:p>
            <a:pPr algn="r"/>
            <a:r>
              <a:rPr lang="ar-SA" sz="2000" dirty="0">
                <a:solidFill>
                  <a:schemeClr val="tx1"/>
                </a:solidFill>
                <a:latin typeface="Times New Roman" panose="02020603050405020304" pitchFamily="18" charset="0"/>
                <a:cs typeface="+mj-cs"/>
              </a:rPr>
              <a:t>- تختلف باختلاف أنواع الدراسات والتخصصات ويمكن تطوير الباحث أداة بنفسه</a:t>
            </a:r>
          </a:p>
          <a:p>
            <a:pPr algn="r"/>
            <a:r>
              <a:rPr lang="ar-SA" sz="2000" dirty="0">
                <a:solidFill>
                  <a:schemeClr val="tx1"/>
                </a:solidFill>
                <a:latin typeface="Times New Roman" panose="02020603050405020304" pitchFamily="18" charset="0"/>
                <a:cs typeface="+mj-cs"/>
              </a:rPr>
              <a:t>للدراسات الضابطة يوجد </a:t>
            </a:r>
            <a:endParaRPr lang="en-GB" sz="2000" dirty="0">
              <a:solidFill>
                <a:schemeClr val="tx1"/>
              </a:solidFill>
              <a:latin typeface="Times New Roman" panose="02020603050405020304" pitchFamily="18" charset="0"/>
              <a:cs typeface="+mj-cs"/>
            </a:endParaRPr>
          </a:p>
          <a:p>
            <a:pPr algn="r"/>
            <a:r>
              <a:rPr lang="en-GB" sz="2000" dirty="0">
                <a:solidFill>
                  <a:schemeClr val="tx1"/>
                </a:solidFill>
                <a:latin typeface="Times New Roman" panose="02020603050405020304" pitchFamily="18" charset="0"/>
                <a:cs typeface="+mj-cs"/>
              </a:rPr>
              <a:t>Cochrane risk of bias tool </a:t>
            </a:r>
            <a:r>
              <a:rPr lang="ar-SA" sz="2000" dirty="0">
                <a:solidFill>
                  <a:schemeClr val="tx1"/>
                </a:solidFill>
                <a:latin typeface="Times New Roman" panose="02020603050405020304" pitchFamily="18" charset="0"/>
                <a:cs typeface="+mj-cs"/>
              </a:rPr>
              <a:t> </a:t>
            </a:r>
          </a:p>
          <a:p>
            <a:pPr algn="r"/>
            <a:r>
              <a:rPr lang="ar-SA" sz="2000" dirty="0">
                <a:solidFill>
                  <a:schemeClr val="tx1"/>
                </a:solidFill>
                <a:latin typeface="Times New Roman" panose="02020603050405020304" pitchFamily="18" charset="0"/>
                <a:cs typeface="+mj-cs"/>
              </a:rPr>
              <a:t>- للدراسات الوصفية  يوجد</a:t>
            </a:r>
          </a:p>
          <a:p>
            <a:pPr algn="r"/>
            <a:r>
              <a:rPr lang="en-GB" sz="2000" dirty="0">
                <a:solidFill>
                  <a:schemeClr val="tx1"/>
                </a:solidFill>
                <a:latin typeface="Times New Roman" panose="02020603050405020304" pitchFamily="18" charset="0"/>
                <a:cs typeface="+mj-cs"/>
              </a:rPr>
              <a:t>STROBE</a:t>
            </a:r>
            <a:endParaRPr lang="ar-SA" sz="2000" dirty="0">
              <a:solidFill>
                <a:schemeClr val="tx1"/>
              </a:solidFill>
              <a:latin typeface="Times New Roman" panose="02020603050405020304" pitchFamily="18" charset="0"/>
              <a:cs typeface="+mj-cs"/>
            </a:endParaRPr>
          </a:p>
          <a:p>
            <a:pPr algn="r"/>
            <a:r>
              <a:rPr lang="ar-SA" sz="2000" dirty="0">
                <a:solidFill>
                  <a:schemeClr val="tx1"/>
                </a:solidFill>
                <a:latin typeface="Times New Roman" panose="02020603050405020304" pitchFamily="18" charset="0"/>
                <a:cs typeface="+mj-cs"/>
              </a:rPr>
              <a:t>المنشورة في مجال تخصصك لمعرفة </a:t>
            </a:r>
            <a:r>
              <a:rPr lang="ar-SA" sz="2000" dirty="0" err="1">
                <a:solidFill>
                  <a:schemeClr val="tx1"/>
                </a:solidFill>
                <a:latin typeface="Times New Roman" panose="02020603050405020304" pitchFamily="18" charset="0"/>
                <a:cs typeface="+mj-cs"/>
              </a:rPr>
              <a:t>اكثرالأدوات</a:t>
            </a:r>
            <a:r>
              <a:rPr lang="ar-SA" sz="2000" dirty="0">
                <a:solidFill>
                  <a:schemeClr val="tx1"/>
                </a:solidFill>
                <a:latin typeface="Times New Roman" panose="02020603050405020304" pitchFamily="18" charset="0"/>
                <a:cs typeface="+mj-cs"/>
              </a:rPr>
              <a:t> المستخدمة لفحص   </a:t>
            </a:r>
            <a:r>
              <a:rPr lang="en-GB" sz="2000" dirty="0">
                <a:solidFill>
                  <a:schemeClr val="tx1"/>
                </a:solidFill>
                <a:latin typeface="Times New Roman" panose="02020603050405020304" pitchFamily="18" charset="0"/>
                <a:cs typeface="+mj-cs"/>
              </a:rPr>
              <a:t> Systematic Reviews</a:t>
            </a:r>
            <a:r>
              <a:rPr lang="ar-SA" sz="2000" dirty="0">
                <a:solidFill>
                  <a:schemeClr val="tx1"/>
                </a:solidFill>
                <a:latin typeface="Times New Roman" panose="02020603050405020304" pitchFamily="18" charset="0"/>
                <a:cs typeface="+mj-cs"/>
              </a:rPr>
              <a:t>- الرجوع الى </a:t>
            </a:r>
            <a:r>
              <a:rPr lang="en-GB" sz="2000" dirty="0">
                <a:solidFill>
                  <a:schemeClr val="tx1"/>
                </a:solidFill>
                <a:latin typeface="Times New Roman" panose="02020603050405020304" pitchFamily="18" charset="0"/>
                <a:cs typeface="+mj-cs"/>
              </a:rPr>
              <a:t> </a:t>
            </a:r>
            <a:endParaRPr lang="ar-SA" dirty="0">
              <a:solidFill>
                <a:schemeClr val="tx1"/>
              </a:solidFill>
              <a:latin typeface="Times New Roman" panose="02020603050405020304" pitchFamily="18" charset="0"/>
              <a:cs typeface="+mj-cs"/>
            </a:endParaRPr>
          </a:p>
          <a:p>
            <a:pPr algn="r"/>
            <a:r>
              <a:rPr lang="ar-SA" sz="2000" dirty="0">
                <a:solidFill>
                  <a:schemeClr val="tx1"/>
                </a:solidFill>
                <a:latin typeface="Times New Roman" panose="02020603050405020304" pitchFamily="18" charset="0"/>
                <a:cs typeface="+mj-cs"/>
              </a:rPr>
              <a:t>خطر التحيز/ جودة الدراسات، أو التواصل مع المتخصصين في المجال</a:t>
            </a:r>
          </a:p>
          <a:p>
            <a:pPr algn="r"/>
            <a:endParaRPr lang="ar-SA" dirty="0">
              <a:solidFill>
                <a:schemeClr val="tx1"/>
              </a:solidFill>
              <a:latin typeface="Times New Roman" panose="02020603050405020304" pitchFamily="18" charset="0"/>
              <a:cs typeface="+mj-cs"/>
            </a:endParaRPr>
          </a:p>
          <a:p>
            <a:pPr algn="r"/>
            <a:endParaRPr lang="ar-SA" sz="2000" dirty="0">
              <a:solidFill>
                <a:schemeClr val="tx1"/>
              </a:solidFill>
              <a:cs typeface="+mj-cs"/>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7890E4EE-C279-4D78-A638-957A3BB3C4A8}"/>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Quality Assessment  </a:t>
            </a:r>
          </a:p>
        </p:txBody>
      </p:sp>
    </p:spTree>
    <p:extLst>
      <p:ext uri="{BB962C8B-B14F-4D97-AF65-F5344CB8AC3E}">
        <p14:creationId xmlns:p14="http://schemas.microsoft.com/office/powerpoint/2010/main" val="3954905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504177" y="1551708"/>
            <a:ext cx="9931789" cy="3588328"/>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dirty="0">
                <a:solidFill>
                  <a:schemeClr val="tx1"/>
                </a:solidFill>
                <a:latin typeface="Times New Roman" panose="02020603050405020304" pitchFamily="18" charset="0"/>
                <a:cs typeface="Times New Roman" panose="02020603050405020304" pitchFamily="18" charset="0"/>
              </a:rPr>
              <a:t>  </a:t>
            </a:r>
          </a:p>
          <a:p>
            <a:pPr algn="r"/>
            <a:r>
              <a:rPr lang="ar-SA" dirty="0">
                <a:solidFill>
                  <a:schemeClr val="tx1"/>
                </a:solidFill>
                <a:latin typeface="Times New Roman" panose="02020603050405020304" pitchFamily="18" charset="0"/>
                <a:cs typeface="Times New Roman" panose="02020603050405020304" pitchFamily="18" charset="0"/>
              </a:rPr>
              <a:t> </a:t>
            </a:r>
            <a:r>
              <a:rPr lang="ar-SA" sz="2000" dirty="0">
                <a:solidFill>
                  <a:schemeClr val="tx1"/>
                </a:solidFill>
                <a:latin typeface="Times New Roman" panose="02020603050405020304" pitchFamily="18" charset="0"/>
                <a:cs typeface="Times New Roman" panose="02020603050405020304" pitchFamily="18" charset="0"/>
              </a:rPr>
              <a:t>- يتم عرض النتائج بناء على الدليل المستخدم </a:t>
            </a:r>
          </a:p>
          <a:p>
            <a:pPr algn="r"/>
            <a:r>
              <a:rPr lang="ar-SA" sz="2000" dirty="0">
                <a:solidFill>
                  <a:schemeClr val="tx1"/>
                </a:solidFill>
                <a:latin typeface="Times New Roman" panose="02020603050405020304" pitchFamily="18" charset="0"/>
                <a:cs typeface="Times New Roman" panose="02020603050405020304" pitchFamily="18" charset="0"/>
              </a:rPr>
              <a:t>مثال: </a:t>
            </a:r>
          </a:p>
          <a:p>
            <a:pPr algn="r"/>
            <a:r>
              <a:rPr lang="en-GB" sz="2000" b="1" dirty="0">
                <a:solidFill>
                  <a:schemeClr val="tx1"/>
                </a:solidFill>
                <a:latin typeface="Times New Roman" panose="02020603050405020304" pitchFamily="18" charset="0"/>
                <a:cs typeface="Times New Roman" panose="02020603050405020304" pitchFamily="18" charset="0"/>
              </a:rPr>
              <a:t>PRISMA</a:t>
            </a:r>
            <a:r>
              <a:rPr lang="en-GB" sz="2000" dirty="0">
                <a:solidFill>
                  <a:schemeClr val="tx1"/>
                </a:solidFill>
                <a:latin typeface="Times New Roman" panose="02020603050405020304" pitchFamily="18" charset="0"/>
                <a:cs typeface="Times New Roman" panose="02020603050405020304" pitchFamily="18" charset="0"/>
              </a:rPr>
              <a:t> (Preferred Reporting Items Systematic Review and Meta Analysis, Moher et al., 2009) </a:t>
            </a:r>
            <a:r>
              <a:rPr lang="ar-SA" sz="2000" dirty="0">
                <a:solidFill>
                  <a:schemeClr val="tx1"/>
                </a:solidFill>
                <a:latin typeface="Times New Roman" panose="02020603050405020304" pitchFamily="18" charset="0"/>
                <a:cs typeface="Times New Roman" panose="02020603050405020304" pitchFamily="18" charset="0"/>
              </a:rPr>
              <a:t> </a:t>
            </a:r>
            <a:r>
              <a:rPr lang="en-GB" sz="2000" dirty="0">
                <a:solidFill>
                  <a:schemeClr val="tx1"/>
                </a:solidFill>
                <a:latin typeface="Times New Roman" panose="02020603050405020304" pitchFamily="18" charset="0"/>
                <a:cs typeface="Times New Roman" panose="02020603050405020304" pitchFamily="18" charset="0"/>
              </a:rPr>
              <a:t>  </a:t>
            </a:r>
            <a:endParaRPr lang="ar-SA" sz="2000" dirty="0">
              <a:solidFill>
                <a:schemeClr val="tx1"/>
              </a:solidFill>
              <a:latin typeface="Times New Roman" panose="02020603050405020304" pitchFamily="18" charset="0"/>
              <a:cs typeface="Times New Roman" panose="02020603050405020304" pitchFamily="18" charset="0"/>
            </a:endParaRPr>
          </a:p>
          <a:p>
            <a:pPr algn="r"/>
            <a:r>
              <a:rPr lang="en-GB" sz="2000" b="1" dirty="0">
                <a:solidFill>
                  <a:schemeClr val="tx1"/>
                </a:solidFill>
                <a:latin typeface="Times New Roman" panose="02020603050405020304" pitchFamily="18" charset="0"/>
                <a:cs typeface="Times New Roman" panose="02020603050405020304" pitchFamily="18" charset="0"/>
              </a:rPr>
              <a:t>MOOSE</a:t>
            </a:r>
            <a:r>
              <a:rPr lang="en-GB" sz="2000" dirty="0">
                <a:solidFill>
                  <a:schemeClr val="tx1"/>
                </a:solidFill>
                <a:latin typeface="Times New Roman" panose="02020603050405020304" pitchFamily="18" charset="0"/>
                <a:cs typeface="Times New Roman" panose="02020603050405020304" pitchFamily="18" charset="0"/>
              </a:rPr>
              <a:t> (Meta-Analyses Of Observational Studies in Epidemiology, Stroup et al., 2000)</a:t>
            </a:r>
            <a:endParaRPr lang="ar-SA" sz="2000" dirty="0">
              <a:solidFill>
                <a:schemeClr val="tx1"/>
              </a:solidFill>
              <a:latin typeface="Times New Roman" panose="02020603050405020304" pitchFamily="18" charset="0"/>
              <a:cs typeface="Times New Roman" panose="02020603050405020304" pitchFamily="18" charset="0"/>
            </a:endParaRPr>
          </a:p>
          <a:p>
            <a:pPr algn="r"/>
            <a:r>
              <a:rPr lang="en-GB" sz="2000" b="1" dirty="0">
                <a:solidFill>
                  <a:schemeClr val="tx1"/>
                </a:solidFill>
                <a:latin typeface="Times New Roman" panose="02020603050405020304" pitchFamily="18" charset="0"/>
                <a:cs typeface="Times New Roman" panose="02020603050405020304" pitchFamily="18" charset="0"/>
              </a:rPr>
              <a:t>MARS</a:t>
            </a:r>
            <a:r>
              <a:rPr lang="en-GB" sz="2000" dirty="0">
                <a:solidFill>
                  <a:schemeClr val="tx1"/>
                </a:solidFill>
                <a:latin typeface="Times New Roman" panose="02020603050405020304" pitchFamily="18" charset="0"/>
                <a:cs typeface="Times New Roman" panose="02020603050405020304" pitchFamily="18" charset="0"/>
              </a:rPr>
              <a:t> (Meta-Analysis Reporting Standards, APA, 2008)</a:t>
            </a:r>
            <a:endParaRPr lang="ar-SA" sz="2000" dirty="0">
              <a:solidFill>
                <a:schemeClr val="tx1"/>
              </a:solidFill>
              <a:latin typeface="Times New Roman" panose="02020603050405020304" pitchFamily="18" charset="0"/>
              <a:cs typeface="Times New Roman" panose="02020603050405020304" pitchFamily="18" charset="0"/>
            </a:endParaRPr>
          </a:p>
          <a:p>
            <a:pPr algn="r"/>
            <a:r>
              <a:rPr lang="en-GB" sz="2000" b="1" dirty="0">
                <a:solidFill>
                  <a:schemeClr val="tx1"/>
                </a:solidFill>
                <a:latin typeface="Times New Roman" panose="02020603050405020304" pitchFamily="18" charset="0"/>
                <a:cs typeface="Times New Roman" panose="02020603050405020304" pitchFamily="18" charset="0"/>
              </a:rPr>
              <a:t>CONSORT</a:t>
            </a:r>
            <a:r>
              <a:rPr lang="en-GB" sz="2000" dirty="0">
                <a:solidFill>
                  <a:schemeClr val="tx1"/>
                </a:solidFill>
                <a:latin typeface="Times New Roman" panose="02020603050405020304" pitchFamily="18" charset="0"/>
                <a:cs typeface="Times New Roman" panose="02020603050405020304" pitchFamily="18" charset="0"/>
              </a:rPr>
              <a:t> (guidelines for reporting RCTs (Moher et al., 2010)</a:t>
            </a: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3" name="Rectangle 2">
            <a:extLst>
              <a:ext uri="{FF2B5EF4-FFF2-40B4-BE49-F238E27FC236}">
                <a16:creationId xmlns:a16="http://schemas.microsoft.com/office/drawing/2014/main" id="{4C3EDC1D-F6EB-4BC9-920F-11B3DA46311E}"/>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Results Reporting </a:t>
            </a:r>
          </a:p>
        </p:txBody>
      </p:sp>
    </p:spTree>
    <p:extLst>
      <p:ext uri="{BB962C8B-B14F-4D97-AF65-F5344CB8AC3E}">
        <p14:creationId xmlns:p14="http://schemas.microsoft.com/office/powerpoint/2010/main" val="2742482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F9942FF-6437-4EF3-914A-45094C4BA1E1}"/>
              </a:ext>
            </a:extLst>
          </p:cNvPr>
          <p:cNvSpPr/>
          <p:nvPr/>
        </p:nvSpPr>
        <p:spPr>
          <a:xfrm>
            <a:off x="2377440" y="242631"/>
            <a:ext cx="7005711" cy="3345696"/>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بعض النماذج المفيدة في التحقق من شمولية</a:t>
            </a:r>
          </a:p>
          <a:p>
            <a:pPr algn="ctr"/>
            <a:r>
              <a:rPr lang="en-GB"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ar-SA"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على أهم الجوانب، وكذلك المساعدة في كيفية عرض النتائج، والتحقق من خطر التحيز </a:t>
            </a:r>
          </a:p>
          <a:p>
            <a:pPr algn="ctr"/>
            <a:r>
              <a:rPr lang="ar-SA"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ترسل الى المجموعة )</a:t>
            </a:r>
          </a:p>
          <a:p>
            <a:pPr algn="ctr"/>
            <a:endParaRPr lang="ar-SA"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GB"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endParaRPr lang="ar-SA"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3609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0F9942FF-6437-4EF3-914A-45094C4BA1E1}"/>
              </a:ext>
            </a:extLst>
          </p:cNvPr>
          <p:cNvSpPr/>
          <p:nvPr/>
        </p:nvSpPr>
        <p:spPr>
          <a:xfrm>
            <a:off x="2419004" y="505867"/>
            <a:ext cx="7005711" cy="4370933"/>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References </a:t>
            </a:r>
          </a:p>
          <a:p>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Some of this lecture preparation was based on:</a:t>
            </a:r>
          </a:p>
          <a:p>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How to do a systematic review: a best practice guide for conducting and reporting narrative reviews, meta-analyses, and meta-syntheses (</a:t>
            </a:r>
            <a:r>
              <a:rPr lang="en-GB" sz="2000" dirty="0" err="1">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Siddaway</a:t>
            </a: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et al., 2019)</a:t>
            </a:r>
          </a:p>
          <a:p>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2-NHS Centre for Reviews and Dissemination (2009). CRD's guidance for undertaking reviews in health care. York, UK: University of York</a:t>
            </a:r>
          </a:p>
          <a:p>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3-Academia and clinic annals of internal medicine preferred reporting items for systematic reviews and meta</a:t>
            </a:r>
          </a:p>
          <a:p>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Analyses (Moher et al., 2009)</a:t>
            </a:r>
          </a:p>
          <a:p>
            <a:pPr algn="ctr"/>
            <a:endParaRPr lang="ar-SA" sz="28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944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440872"/>
            <a:ext cx="9931789" cy="5001491"/>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sz="2000" dirty="0">
              <a:solidFill>
                <a:schemeClr val="tx1"/>
              </a:solidFill>
              <a:cs typeface="Times New Roman" panose="02020603050405020304" pitchFamily="18" charset="0"/>
            </a:endParaRPr>
          </a:p>
          <a:p>
            <a:pPr algn="r"/>
            <a:r>
              <a:rPr lang="en-GB" sz="2000" b="1" u="sng" dirty="0">
                <a:solidFill>
                  <a:schemeClr val="tx1"/>
                </a:solidFill>
                <a:cs typeface="Times New Roman" panose="02020603050405020304" pitchFamily="18" charset="0"/>
              </a:rPr>
              <a:t>Systematic </a:t>
            </a:r>
            <a:r>
              <a:rPr lang="en-GB" sz="2000" b="1" u="sng" dirty="0">
                <a:solidFill>
                  <a:schemeClr val="tx1"/>
                </a:solidFill>
                <a:cs typeface="+mj-cs"/>
              </a:rPr>
              <a:t>Review </a:t>
            </a:r>
          </a:p>
          <a:p>
            <a:pPr algn="r"/>
            <a:r>
              <a:rPr lang="ar-SA" sz="2000" dirty="0">
                <a:solidFill>
                  <a:schemeClr val="tx1"/>
                </a:solidFill>
                <a:cs typeface="+mj-cs"/>
              </a:rPr>
              <a:t>- الإجابة على سؤال محدد من خلال جمع وتلخيص الدليل المتوفر بناء على معايير القبول، بطريقة منظمة لتحديد، واختيار  وتقييم، وجمع، وتحليل البيانات من الدراسات التي تم تحديدها</a:t>
            </a:r>
          </a:p>
          <a:p>
            <a:pPr algn="r"/>
            <a:r>
              <a:rPr lang="ar-SA" sz="2000" dirty="0">
                <a:solidFill>
                  <a:schemeClr val="tx1"/>
                </a:solidFill>
                <a:cs typeface="+mj-cs"/>
              </a:rPr>
              <a:t>- دراسة أساسية، تستغرق وقتا كبيرا</a:t>
            </a:r>
          </a:p>
          <a:p>
            <a:pPr algn="r"/>
            <a:r>
              <a:rPr lang="ar-SA" sz="2000" dirty="0">
                <a:solidFill>
                  <a:schemeClr val="tx1"/>
                </a:solidFill>
                <a:cs typeface="+mj-cs"/>
              </a:rPr>
              <a:t>* يتميز عن مراجعة الادب والمراجعة الناقدة: </a:t>
            </a:r>
          </a:p>
          <a:p>
            <a:pPr algn="r"/>
            <a:r>
              <a:rPr lang="ar-SA" sz="2000" dirty="0">
                <a:solidFill>
                  <a:schemeClr val="tx1"/>
                </a:solidFill>
                <a:cs typeface="+mj-cs"/>
              </a:rPr>
              <a:t>- منهجي</a:t>
            </a:r>
          </a:p>
          <a:p>
            <a:pPr algn="r"/>
            <a:r>
              <a:rPr lang="ar-SA" sz="2000" dirty="0">
                <a:solidFill>
                  <a:schemeClr val="tx1"/>
                </a:solidFill>
                <a:cs typeface="+mj-cs"/>
              </a:rPr>
              <a:t>- يتم تحديثه</a:t>
            </a:r>
          </a:p>
          <a:p>
            <a:pPr algn="r"/>
            <a:r>
              <a:rPr lang="ar-SA" sz="2000" dirty="0">
                <a:solidFill>
                  <a:schemeClr val="tx1"/>
                </a:solidFill>
                <a:cs typeface="+mj-cs"/>
              </a:rPr>
              <a:t>- لا يتأثر بالتحيز(في الاغلب)</a:t>
            </a:r>
          </a:p>
          <a:p>
            <a:pPr algn="r"/>
            <a:r>
              <a:rPr lang="ar-SA" sz="2000" dirty="0">
                <a:solidFill>
                  <a:schemeClr val="tx1"/>
                </a:solidFill>
                <a:cs typeface="+mj-cs"/>
              </a:rPr>
              <a:t>- يمكن لباحثين مختلفين أن يتوصلوا الى نتائج متشابه</a:t>
            </a:r>
          </a:p>
          <a:p>
            <a:pPr algn="r"/>
            <a:r>
              <a:rPr lang="ar-SA" sz="2000" dirty="0">
                <a:solidFill>
                  <a:schemeClr val="tx1"/>
                </a:solidFill>
                <a:cs typeface="+mj-cs"/>
              </a:rPr>
              <a:t>- جهد أكبر لتفسير ومناقشة عدم التجانس</a:t>
            </a:r>
          </a:p>
          <a:p>
            <a:pPr algn="r"/>
            <a:r>
              <a:rPr lang="en-GB" sz="2000" dirty="0">
                <a:solidFill>
                  <a:schemeClr val="tx1"/>
                </a:solidFill>
                <a:cs typeface="+mj-cs"/>
              </a:rPr>
              <a:t>Heterogeneity </a:t>
            </a:r>
          </a:p>
          <a:p>
            <a:pPr algn="r"/>
            <a:r>
              <a:rPr lang="ar-SA" sz="2000" dirty="0">
                <a:solidFill>
                  <a:schemeClr val="tx1"/>
                </a:solidFill>
                <a:cs typeface="+mj-cs"/>
              </a:rPr>
              <a:t>- </a:t>
            </a:r>
            <a:r>
              <a:rPr lang="ar-SA" sz="2000" b="1" dirty="0">
                <a:solidFill>
                  <a:schemeClr val="tx1"/>
                </a:solidFill>
                <a:cs typeface="+mj-cs"/>
              </a:rPr>
              <a:t>من </a:t>
            </a:r>
            <a:r>
              <a:rPr lang="ar-SA" sz="2000" b="1" u="sng" dirty="0" err="1">
                <a:solidFill>
                  <a:schemeClr val="tx1"/>
                </a:solidFill>
                <a:cs typeface="+mj-cs"/>
              </a:rPr>
              <a:t>إيجابياته</a:t>
            </a:r>
            <a:r>
              <a:rPr lang="ar-SA" sz="2000" dirty="0">
                <a:solidFill>
                  <a:schemeClr val="tx1"/>
                </a:solidFill>
                <a:cs typeface="+mj-cs"/>
              </a:rPr>
              <a:t>: جودة عالية، قابل للنشر، جزء من أبحاث الدراسات العليا، الحصول على دعم مادي لبحث مستقبلي، معرفة فعالية علاج معين، جدوى علاج معين، لاتخاذ قرارات أسرع، لمعالجة التأخر في الدراسات الإكلينيكية ....الخ </a:t>
            </a:r>
          </a:p>
          <a:p>
            <a:pPr algn="r"/>
            <a:r>
              <a:rPr lang="ar-SA" sz="2000" dirty="0">
                <a:solidFill>
                  <a:schemeClr val="tx1"/>
                </a:solidFill>
                <a:cs typeface="+mj-cs"/>
              </a:rPr>
              <a:t> - </a:t>
            </a:r>
            <a:r>
              <a:rPr lang="ar-SA" sz="2000" b="1" u="sng" dirty="0">
                <a:solidFill>
                  <a:schemeClr val="tx1"/>
                </a:solidFill>
                <a:cs typeface="+mj-cs"/>
              </a:rPr>
              <a:t>من سلبياته</a:t>
            </a:r>
            <a:r>
              <a:rPr lang="ar-SA" sz="2000" dirty="0">
                <a:solidFill>
                  <a:schemeClr val="tx1"/>
                </a:solidFill>
                <a:cs typeface="+mj-cs"/>
              </a:rPr>
              <a:t>: اختلاف الجودة، تحديث مستمر، حدود اللغة، يغفل </a:t>
            </a:r>
          </a:p>
          <a:p>
            <a:pPr algn="r"/>
            <a:r>
              <a:rPr lang="en-GB" sz="2000" dirty="0">
                <a:solidFill>
                  <a:schemeClr val="tx1"/>
                </a:solidFill>
                <a:cs typeface="+mj-cs"/>
              </a:rPr>
              <a:t>Grey Literature </a:t>
            </a:r>
            <a:endParaRPr lang="ar-SA" sz="2000" dirty="0">
              <a:solidFill>
                <a:schemeClr val="tx1"/>
              </a:solidFill>
              <a:cs typeface="+mj-cs"/>
            </a:endParaRPr>
          </a:p>
        </p:txBody>
      </p:sp>
      <p:sp>
        <p:nvSpPr>
          <p:cNvPr id="5" name="Rectangle 4">
            <a:extLst>
              <a:ext uri="{FF2B5EF4-FFF2-40B4-BE49-F238E27FC236}">
                <a16:creationId xmlns:a16="http://schemas.microsoft.com/office/drawing/2014/main" id="{6D1194C3-303F-44F5-97BC-D0E8D270A0CB}"/>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p:txBody>
      </p:sp>
    </p:spTree>
    <p:extLst>
      <p:ext uri="{BB962C8B-B14F-4D97-AF65-F5344CB8AC3E}">
        <p14:creationId xmlns:p14="http://schemas.microsoft.com/office/powerpoint/2010/main" val="2147204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440873"/>
            <a:ext cx="9931789" cy="4551042"/>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sz="2000" dirty="0">
              <a:solidFill>
                <a:schemeClr val="tx1"/>
              </a:solidFill>
              <a:cs typeface="Times New Roman" panose="02020603050405020304" pitchFamily="18" charset="0"/>
            </a:endParaRPr>
          </a:p>
          <a:p>
            <a:pPr algn="r"/>
            <a:r>
              <a:rPr lang="en-GB" sz="2000" b="1" u="sng" dirty="0">
                <a:solidFill>
                  <a:schemeClr val="tx1"/>
                </a:solidFill>
                <a:cs typeface="Times New Roman" panose="02020603050405020304" pitchFamily="18" charset="0"/>
              </a:rPr>
              <a:t>Systematic </a:t>
            </a:r>
            <a:r>
              <a:rPr lang="en-GB" sz="2000" b="1" u="sng" dirty="0">
                <a:solidFill>
                  <a:schemeClr val="tx1"/>
                </a:solidFill>
                <a:cs typeface="+mj-cs"/>
              </a:rPr>
              <a:t>Review </a:t>
            </a:r>
            <a:endParaRPr lang="ar-SA" sz="2000" dirty="0">
              <a:solidFill>
                <a:schemeClr val="tx1"/>
              </a:solidFill>
              <a:cs typeface="+mj-cs"/>
            </a:endParaRPr>
          </a:p>
          <a:p>
            <a:pPr algn="r"/>
            <a:r>
              <a:rPr lang="ar-SA" sz="2000" dirty="0">
                <a:solidFill>
                  <a:schemeClr val="tx1"/>
                </a:solidFill>
                <a:cs typeface="+mj-cs"/>
              </a:rPr>
              <a:t>- </a:t>
            </a:r>
            <a:r>
              <a:rPr lang="ar-SA" sz="2000" b="1" dirty="0">
                <a:solidFill>
                  <a:schemeClr val="tx1"/>
                </a:solidFill>
                <a:cs typeface="+mj-cs"/>
              </a:rPr>
              <a:t>لابد من التركيز على </a:t>
            </a:r>
            <a:r>
              <a:rPr lang="ar-SA" sz="2000" b="1" u="sng" dirty="0">
                <a:solidFill>
                  <a:schemeClr val="tx1"/>
                </a:solidFill>
                <a:cs typeface="+mj-cs"/>
              </a:rPr>
              <a:t>الجودة من خلال:</a:t>
            </a:r>
          </a:p>
          <a:p>
            <a:pPr algn="r"/>
            <a:r>
              <a:rPr lang="ar-SA" sz="2000" dirty="0">
                <a:solidFill>
                  <a:schemeClr val="tx1"/>
                </a:solidFill>
                <a:cs typeface="+mj-cs"/>
              </a:rPr>
              <a:t>- اعداد بروتوكول يتميز بالوضوح والدقة (قدر المستطاع)</a:t>
            </a:r>
          </a:p>
          <a:p>
            <a:pPr algn="r"/>
            <a:r>
              <a:rPr lang="ar-SA" sz="2000" dirty="0">
                <a:solidFill>
                  <a:schemeClr val="tx1"/>
                </a:solidFill>
                <a:cs typeface="+mj-cs"/>
              </a:rPr>
              <a:t>- تحديد الأهداف بدقة  </a:t>
            </a:r>
          </a:p>
          <a:p>
            <a:pPr algn="r"/>
            <a:r>
              <a:rPr lang="ar-SA" sz="2000" dirty="0">
                <a:solidFill>
                  <a:schemeClr val="tx1"/>
                </a:solidFill>
                <a:cs typeface="+mj-cs"/>
              </a:rPr>
              <a:t>- تحديد معايير قبول الدراسات بدقة</a:t>
            </a:r>
          </a:p>
          <a:p>
            <a:pPr algn="r"/>
            <a:r>
              <a:rPr lang="ar-SA" sz="2000" dirty="0">
                <a:solidFill>
                  <a:schemeClr val="tx1"/>
                </a:solidFill>
                <a:cs typeface="+mj-cs"/>
              </a:rPr>
              <a:t>- تحديد وتوضيح المنهج</a:t>
            </a:r>
          </a:p>
          <a:p>
            <a:pPr algn="r"/>
            <a:r>
              <a:rPr lang="ar-SA" sz="2000" dirty="0">
                <a:solidFill>
                  <a:schemeClr val="tx1"/>
                </a:solidFill>
                <a:cs typeface="+mj-cs"/>
              </a:rPr>
              <a:t>- بحث منظم لتحديد الدراسات</a:t>
            </a:r>
          </a:p>
          <a:p>
            <a:pPr algn="r"/>
            <a:r>
              <a:rPr lang="ar-SA" sz="2000" dirty="0">
                <a:solidFill>
                  <a:schemeClr val="tx1"/>
                </a:solidFill>
                <a:cs typeface="+mj-cs"/>
              </a:rPr>
              <a:t>- فحص التحيز أو جودة نتائج الدراسات التي تم اختيارها</a:t>
            </a:r>
          </a:p>
          <a:p>
            <a:pPr algn="r"/>
            <a:r>
              <a:rPr lang="ar-SA" sz="2000" dirty="0">
                <a:solidFill>
                  <a:schemeClr val="tx1"/>
                </a:solidFill>
                <a:cs typeface="+mj-cs"/>
              </a:rPr>
              <a:t>-عرض منظم لخصائص ونتائج الدراسات التي تم اختيارها </a:t>
            </a:r>
          </a:p>
          <a:p>
            <a:pPr marL="342900" indent="-342900" algn="r">
              <a:buFontTx/>
              <a:buChar char="-"/>
            </a:pPr>
            <a:endParaRPr lang="ar-SA" sz="2000" dirty="0">
              <a:solidFill>
                <a:schemeClr val="tx1"/>
              </a:solidFill>
              <a:cs typeface="+mj-cs"/>
            </a:endParaRPr>
          </a:p>
          <a:p>
            <a:pPr algn="r"/>
            <a:r>
              <a:rPr lang="en-GB" sz="2000" b="1" u="sng" dirty="0">
                <a:solidFill>
                  <a:schemeClr val="tx1"/>
                </a:solidFill>
                <a:cs typeface="+mj-cs"/>
              </a:rPr>
              <a:t>Meta-Analysis</a:t>
            </a:r>
            <a:r>
              <a:rPr lang="en-GB" sz="2000" u="sng" dirty="0">
                <a:solidFill>
                  <a:schemeClr val="tx1"/>
                </a:solidFill>
                <a:cs typeface="+mj-cs"/>
              </a:rPr>
              <a:t> </a:t>
            </a:r>
          </a:p>
          <a:p>
            <a:pPr algn="r"/>
            <a:r>
              <a:rPr lang="ar-SA" sz="2000" dirty="0">
                <a:solidFill>
                  <a:schemeClr val="tx1"/>
                </a:solidFill>
                <a:cs typeface="+mj-cs"/>
              </a:rPr>
              <a:t>- استخدام الأساليب الإحصائية لتلخيص نتائج الدراسات التي تم اختيارها</a:t>
            </a:r>
          </a:p>
          <a:p>
            <a:pPr algn="r"/>
            <a:r>
              <a:rPr lang="ar-SA" sz="2000" dirty="0">
                <a:solidFill>
                  <a:schemeClr val="tx1"/>
                </a:solidFill>
                <a:cs typeface="+mj-cs"/>
              </a:rPr>
              <a:t>- يستخدم لعرض نتائج كمية، فحص العلاقات المتشابهة، تصاميم متشابه، حجم التأثير.....الخ</a:t>
            </a:r>
          </a:p>
        </p:txBody>
      </p:sp>
      <p:sp>
        <p:nvSpPr>
          <p:cNvPr id="5" name="Rectangle 4">
            <a:extLst>
              <a:ext uri="{FF2B5EF4-FFF2-40B4-BE49-F238E27FC236}">
                <a16:creationId xmlns:a16="http://schemas.microsoft.com/office/drawing/2014/main" id="{6D1194C3-303F-44F5-97BC-D0E8D270A0CB}"/>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p:txBody>
      </p:sp>
    </p:spTree>
    <p:extLst>
      <p:ext uri="{BB962C8B-B14F-4D97-AF65-F5344CB8AC3E}">
        <p14:creationId xmlns:p14="http://schemas.microsoft.com/office/powerpoint/2010/main" val="71211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2064326"/>
            <a:ext cx="9931789" cy="3158838"/>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ar-SA" sz="2000" b="1" dirty="0">
                <a:solidFill>
                  <a:schemeClr val="tx1"/>
                </a:solidFill>
                <a:cs typeface="Times New Roman" panose="02020603050405020304" pitchFamily="18" charset="0"/>
              </a:rPr>
              <a:t> </a:t>
            </a:r>
            <a:r>
              <a:rPr lang="ar-SA" sz="2000" b="1" u="sng" dirty="0">
                <a:solidFill>
                  <a:schemeClr val="tx1"/>
                </a:solidFill>
                <a:cs typeface="+mj-cs"/>
              </a:rPr>
              <a:t>اعداد بروتوكول </a:t>
            </a:r>
            <a:endParaRPr lang="en-GB" sz="2000" b="1" u="sng" dirty="0">
              <a:solidFill>
                <a:schemeClr val="tx1"/>
              </a:solidFill>
              <a:cs typeface="+mj-cs"/>
            </a:endParaRPr>
          </a:p>
          <a:p>
            <a:pPr algn="r"/>
            <a:r>
              <a:rPr lang="ar-SA" sz="2000" dirty="0">
                <a:solidFill>
                  <a:schemeClr val="tx1"/>
                </a:solidFill>
                <a:cs typeface="+mj-cs"/>
              </a:rPr>
              <a:t> - </a:t>
            </a:r>
            <a:r>
              <a:rPr lang="ar-SA" sz="2000" b="1" dirty="0">
                <a:solidFill>
                  <a:schemeClr val="tx1"/>
                </a:solidFill>
                <a:cs typeface="+mj-cs"/>
              </a:rPr>
              <a:t>لابد</a:t>
            </a:r>
            <a:r>
              <a:rPr lang="ar-SA" sz="2000" dirty="0">
                <a:solidFill>
                  <a:schemeClr val="tx1"/>
                </a:solidFill>
                <a:cs typeface="+mj-cs"/>
              </a:rPr>
              <a:t> من تصميم بروتوكول بحيث يشمل:</a:t>
            </a:r>
          </a:p>
          <a:p>
            <a:pPr algn="r"/>
            <a:r>
              <a:rPr lang="ar-SA" sz="2000" dirty="0">
                <a:solidFill>
                  <a:schemeClr val="tx1"/>
                </a:solidFill>
                <a:cs typeface="+mj-cs"/>
              </a:rPr>
              <a:t> - مقدمة </a:t>
            </a:r>
          </a:p>
          <a:p>
            <a:pPr algn="r"/>
            <a:r>
              <a:rPr lang="ar-SA" sz="2000" dirty="0">
                <a:solidFill>
                  <a:schemeClr val="tx1"/>
                </a:solidFill>
                <a:cs typeface="+mj-cs"/>
              </a:rPr>
              <a:t>- تحديد السؤال</a:t>
            </a:r>
          </a:p>
          <a:p>
            <a:pPr algn="r"/>
            <a:r>
              <a:rPr lang="ar-SA" sz="2000" dirty="0">
                <a:solidFill>
                  <a:schemeClr val="tx1"/>
                </a:solidFill>
                <a:cs typeface="+mj-cs"/>
              </a:rPr>
              <a:t>- معايير الاختيار (القبول والاستبعاد)</a:t>
            </a:r>
          </a:p>
          <a:p>
            <a:pPr algn="r"/>
            <a:r>
              <a:rPr lang="ar-SA" sz="2000" dirty="0">
                <a:solidFill>
                  <a:schemeClr val="tx1"/>
                </a:solidFill>
                <a:cs typeface="+mj-cs"/>
              </a:rPr>
              <a:t>- تحديد كيفية اختيار الدراسات</a:t>
            </a:r>
          </a:p>
          <a:p>
            <a:pPr algn="r"/>
            <a:r>
              <a:rPr lang="ar-SA" sz="2000" dirty="0">
                <a:solidFill>
                  <a:schemeClr val="tx1"/>
                </a:solidFill>
                <a:cs typeface="+mj-cs"/>
              </a:rPr>
              <a:t>- كيفية فحص التحيز/ الجودة</a:t>
            </a:r>
          </a:p>
          <a:p>
            <a:pPr algn="r"/>
            <a:r>
              <a:rPr lang="ar-SA" sz="2000" dirty="0">
                <a:solidFill>
                  <a:schemeClr val="tx1"/>
                </a:solidFill>
                <a:cs typeface="+mj-cs"/>
              </a:rPr>
              <a:t>-المعلومات التي سوف يتم تضمينها </a:t>
            </a:r>
          </a:p>
          <a:p>
            <a:pPr algn="r"/>
            <a:endParaRPr lang="ar-SA" sz="2000" dirty="0">
              <a:solidFill>
                <a:schemeClr val="tx1"/>
              </a:solidFill>
              <a:cs typeface="+mj-cs"/>
            </a:endParaRPr>
          </a:p>
          <a:p>
            <a:pPr algn="r"/>
            <a:r>
              <a:rPr lang="ar-SA" sz="2000" dirty="0">
                <a:solidFill>
                  <a:schemeClr val="tx1"/>
                </a:solidFill>
                <a:cs typeface="+mj-cs"/>
              </a:rPr>
              <a:t>*الحرص على عدم التغيير في البروتوكول (الا في اضيق الحدود)، ولابد أن يتم توضيح ماهي الجوانب التي تم تغييرها </a:t>
            </a:r>
          </a:p>
        </p:txBody>
      </p:sp>
      <p:sp>
        <p:nvSpPr>
          <p:cNvPr id="5" name="Rectangle 4">
            <a:extLst>
              <a:ext uri="{FF2B5EF4-FFF2-40B4-BE49-F238E27FC236}">
                <a16:creationId xmlns:a16="http://schemas.microsoft.com/office/drawing/2014/main" id="{6D1194C3-303F-44F5-97BC-D0E8D270A0CB}"/>
              </a:ext>
            </a:extLst>
          </p:cNvPr>
          <p:cNvSpPr/>
          <p:nvPr/>
        </p:nvSpPr>
        <p:spPr>
          <a:xfrm>
            <a:off x="2377440" y="242631"/>
            <a:ext cx="7005711" cy="865733"/>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 </a:t>
            </a:r>
            <a:endParaRPr lang="ar-SA"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Protocol</a:t>
            </a:r>
          </a:p>
        </p:txBody>
      </p:sp>
    </p:spTree>
    <p:extLst>
      <p:ext uri="{BB962C8B-B14F-4D97-AF65-F5344CB8AC3E}">
        <p14:creationId xmlns:p14="http://schemas.microsoft.com/office/powerpoint/2010/main" val="228671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219200"/>
            <a:ext cx="9931789" cy="5396169"/>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dirty="0">
              <a:solidFill>
                <a:schemeClr val="tx1"/>
              </a:solidFill>
              <a:latin typeface="Times New Roman" panose="02020603050405020304" pitchFamily="18" charset="0"/>
              <a:cs typeface="Times New Roman" panose="02020603050405020304" pitchFamily="18" charset="0"/>
            </a:endParaRPr>
          </a:p>
          <a:p>
            <a:pPr algn="r"/>
            <a:endParaRPr lang="en-GB" dirty="0">
              <a:solidFill>
                <a:schemeClr val="tx1"/>
              </a:solidFill>
              <a:latin typeface="Times New Roman" panose="02020603050405020304" pitchFamily="18" charset="0"/>
              <a:cs typeface="Times New Roman" panose="02020603050405020304" pitchFamily="18" charset="0"/>
            </a:endParaRPr>
          </a:p>
          <a:p>
            <a:pPr algn="r"/>
            <a:endParaRPr lang="en-GB" dirty="0">
              <a:solidFill>
                <a:schemeClr val="tx1"/>
              </a:solidFill>
              <a:latin typeface="Times New Roman" panose="02020603050405020304" pitchFamily="18" charset="0"/>
              <a:cs typeface="Times New Roman" panose="02020603050405020304" pitchFamily="18" charset="0"/>
            </a:endParaRPr>
          </a:p>
          <a:p>
            <a:pPr algn="r"/>
            <a:endParaRPr lang="en-GB"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r>
              <a:rPr lang="ar-SA" sz="2000" dirty="0">
                <a:solidFill>
                  <a:schemeClr val="tx1"/>
                </a:solidFill>
                <a:latin typeface="Times New Roman" panose="02020603050405020304" pitchFamily="18" charset="0"/>
                <a:cs typeface="+mj-cs"/>
              </a:rPr>
              <a:t> </a:t>
            </a:r>
            <a:r>
              <a:rPr lang="en-GB" sz="2000" dirty="0">
                <a:solidFill>
                  <a:schemeClr val="tx1"/>
                </a:solidFill>
                <a:latin typeface="Times New Roman" panose="02020603050405020304" pitchFamily="18" charset="0"/>
                <a:cs typeface="+mj-cs"/>
              </a:rPr>
              <a:t>Guidelines </a:t>
            </a:r>
            <a:r>
              <a:rPr lang="ar-SA" sz="1900" dirty="0">
                <a:solidFill>
                  <a:schemeClr val="tx1"/>
                </a:solidFill>
                <a:latin typeface="Times New Roman" panose="02020603050405020304" pitchFamily="18" charset="0"/>
                <a:cs typeface="+mj-cs"/>
              </a:rPr>
              <a:t>يتم استخدام</a:t>
            </a:r>
          </a:p>
          <a:p>
            <a:pPr algn="r"/>
            <a:r>
              <a:rPr lang="ar-SA" sz="1900" dirty="0">
                <a:solidFill>
                  <a:schemeClr val="tx1"/>
                </a:solidFill>
                <a:latin typeface="Times New Roman" panose="02020603050405020304" pitchFamily="18" charset="0"/>
                <a:cs typeface="+mj-cs"/>
              </a:rPr>
              <a:t>أمثلة:</a:t>
            </a:r>
          </a:p>
          <a:p>
            <a:pPr algn="r"/>
            <a:r>
              <a:rPr lang="en-GB" sz="1900" dirty="0">
                <a:solidFill>
                  <a:schemeClr val="tx1"/>
                </a:solidFill>
                <a:latin typeface="Times New Roman" panose="02020603050405020304" pitchFamily="18" charset="0"/>
                <a:cs typeface="+mj-cs"/>
              </a:rPr>
              <a:t>1-Cochrane Collaboration</a:t>
            </a:r>
            <a:endParaRPr lang="ar-SA" sz="1900" dirty="0">
              <a:solidFill>
                <a:schemeClr val="tx1"/>
              </a:solidFill>
              <a:latin typeface="Times New Roman" panose="02020603050405020304" pitchFamily="18" charset="0"/>
              <a:cs typeface="+mj-cs"/>
            </a:endParaRPr>
          </a:p>
          <a:p>
            <a:pPr algn="r"/>
            <a:r>
              <a:rPr lang="en-GB" sz="1900" dirty="0">
                <a:solidFill>
                  <a:schemeClr val="tx1"/>
                </a:solidFill>
                <a:cs typeface="+mj-cs"/>
              </a:rPr>
              <a:t>http://www.cochrane.org/cochrane-reviews</a:t>
            </a:r>
            <a:r>
              <a:rPr lang="en-GB" sz="1900" dirty="0">
                <a:solidFill>
                  <a:schemeClr val="tx1"/>
                </a:solidFill>
                <a:latin typeface="Times New Roman" panose="02020603050405020304" pitchFamily="18" charset="0"/>
                <a:cs typeface="+mj-cs"/>
              </a:rPr>
              <a:t> </a:t>
            </a:r>
          </a:p>
          <a:p>
            <a:pPr algn="r"/>
            <a:r>
              <a:rPr lang="ar-SA" sz="1900" dirty="0">
                <a:solidFill>
                  <a:schemeClr val="tx1"/>
                </a:solidFill>
                <a:latin typeface="Times New Roman" panose="02020603050405020304" pitchFamily="18" charset="0"/>
                <a:cs typeface="+mj-cs"/>
              </a:rPr>
              <a:t>يركز على التدخلات العلاجية</a:t>
            </a:r>
          </a:p>
          <a:p>
            <a:pPr algn="r"/>
            <a:r>
              <a:rPr lang="en-GB" sz="1900" dirty="0">
                <a:solidFill>
                  <a:schemeClr val="tx1"/>
                </a:solidFill>
                <a:latin typeface="Times New Roman" panose="02020603050405020304" pitchFamily="18" charset="0"/>
                <a:cs typeface="+mj-cs"/>
              </a:rPr>
              <a:t> </a:t>
            </a:r>
          </a:p>
          <a:p>
            <a:pPr algn="r"/>
            <a:r>
              <a:rPr lang="en-GB" sz="1900" dirty="0">
                <a:solidFill>
                  <a:schemeClr val="tx1"/>
                </a:solidFill>
                <a:latin typeface="Times New Roman" panose="02020603050405020304" pitchFamily="18" charset="0"/>
                <a:cs typeface="+mj-cs"/>
              </a:rPr>
              <a:t>2-Campbell collaboration</a:t>
            </a:r>
            <a:endParaRPr lang="ar-SA" sz="1900" dirty="0">
              <a:solidFill>
                <a:schemeClr val="tx1"/>
              </a:solidFill>
              <a:latin typeface="Times New Roman" panose="02020603050405020304" pitchFamily="18" charset="0"/>
              <a:cs typeface="+mj-cs"/>
            </a:endParaRPr>
          </a:p>
          <a:p>
            <a:pPr algn="r"/>
            <a:r>
              <a:rPr lang="en-GB" sz="1900" dirty="0">
                <a:solidFill>
                  <a:schemeClr val="tx1"/>
                </a:solidFill>
                <a:cs typeface="+mj-cs"/>
              </a:rPr>
              <a:t>http://www.campbellcollaboration.org/</a:t>
            </a:r>
            <a:r>
              <a:rPr lang="en-GB" sz="1900" dirty="0">
                <a:solidFill>
                  <a:schemeClr val="tx1"/>
                </a:solidFill>
                <a:latin typeface="Times New Roman" panose="02020603050405020304" pitchFamily="18" charset="0"/>
                <a:cs typeface="+mj-cs"/>
              </a:rPr>
              <a:t> </a:t>
            </a:r>
          </a:p>
          <a:p>
            <a:pPr algn="r"/>
            <a:r>
              <a:rPr lang="ar-SA" sz="1900" dirty="0">
                <a:solidFill>
                  <a:schemeClr val="tx1"/>
                </a:solidFill>
                <a:latin typeface="Times New Roman" panose="02020603050405020304" pitchFamily="18" charset="0"/>
                <a:cs typeface="+mj-cs"/>
              </a:rPr>
              <a:t> - يركز على التدخلات الاجتماعية، التربية....الخ</a:t>
            </a:r>
          </a:p>
          <a:p>
            <a:pPr algn="r"/>
            <a:r>
              <a:rPr lang="en-GB" sz="1900" dirty="0">
                <a:solidFill>
                  <a:schemeClr val="tx1"/>
                </a:solidFill>
                <a:latin typeface="Times New Roman" panose="02020603050405020304" pitchFamily="18" charset="0"/>
                <a:cs typeface="+mj-cs"/>
              </a:rPr>
              <a:t> </a:t>
            </a:r>
          </a:p>
          <a:p>
            <a:pPr algn="r"/>
            <a:r>
              <a:rPr lang="en-GB" sz="1900" dirty="0">
                <a:solidFill>
                  <a:schemeClr val="tx1"/>
                </a:solidFill>
                <a:latin typeface="Times New Roman" panose="02020603050405020304" pitchFamily="18" charset="0"/>
                <a:cs typeface="+mj-cs"/>
              </a:rPr>
              <a:t>3-PROSPERO </a:t>
            </a:r>
          </a:p>
          <a:p>
            <a:pPr marL="342900" indent="-342900" algn="r">
              <a:buFontTx/>
              <a:buChar char="-"/>
            </a:pPr>
            <a:r>
              <a:rPr lang="ar-SA" sz="1900" dirty="0">
                <a:solidFill>
                  <a:schemeClr val="tx1"/>
                </a:solidFill>
                <a:latin typeface="Times New Roman" panose="02020603050405020304" pitchFamily="18" charset="0"/>
                <a:cs typeface="+mj-cs"/>
              </a:rPr>
              <a:t>التدخلات الصحية والاجتماعية وكيفية تقديم المنظمات للخدمة الصحية...الخ</a:t>
            </a:r>
          </a:p>
          <a:p>
            <a:pPr algn="r"/>
            <a:r>
              <a:rPr lang="ar-SA" sz="1900" dirty="0">
                <a:solidFill>
                  <a:schemeClr val="tx1"/>
                </a:solidFill>
                <a:latin typeface="Times New Roman" panose="02020603050405020304" pitchFamily="18" charset="0"/>
                <a:cs typeface="+mj-cs"/>
              </a:rPr>
              <a:t> </a:t>
            </a:r>
          </a:p>
          <a:p>
            <a:pPr algn="r"/>
            <a:r>
              <a:rPr lang="en-GB" sz="1900" dirty="0">
                <a:solidFill>
                  <a:schemeClr val="tx1"/>
                </a:solidFill>
                <a:latin typeface="Times New Roman" panose="02020603050405020304" pitchFamily="18" charset="0"/>
                <a:cs typeface="+mj-cs"/>
              </a:rPr>
              <a:t>4-EQUATOR </a:t>
            </a:r>
          </a:p>
          <a:p>
            <a:pPr algn="r"/>
            <a:r>
              <a:rPr lang="ar-SA" sz="1900" dirty="0">
                <a:solidFill>
                  <a:schemeClr val="tx1"/>
                </a:solidFill>
                <a:latin typeface="Times New Roman" panose="02020603050405020304" pitchFamily="18" charset="0"/>
                <a:cs typeface="+mj-cs"/>
              </a:rPr>
              <a:t>يشمل كيفية عرض النتائج</a:t>
            </a:r>
          </a:p>
          <a:p>
            <a:pPr algn="r"/>
            <a:r>
              <a:rPr lang="ar-SA" sz="1900" dirty="0">
                <a:solidFill>
                  <a:schemeClr val="tx1"/>
                </a:solidFill>
                <a:latin typeface="Times New Roman" panose="02020603050405020304" pitchFamily="18" charset="0"/>
                <a:cs typeface="+mj-cs"/>
              </a:rPr>
              <a:t>أمثلة: </a:t>
            </a:r>
          </a:p>
          <a:p>
            <a:pPr algn="r"/>
            <a:r>
              <a:rPr lang="en-GB" sz="1900" dirty="0">
                <a:solidFill>
                  <a:schemeClr val="tx1"/>
                </a:solidFill>
                <a:latin typeface="Times New Roman" panose="02020603050405020304" pitchFamily="18" charset="0"/>
                <a:cs typeface="+mj-cs"/>
              </a:rPr>
              <a:t> CONSORT/ PRISMA/MOOSE</a:t>
            </a:r>
            <a:r>
              <a:rPr lang="ar-SA" sz="1900" dirty="0">
                <a:solidFill>
                  <a:schemeClr val="tx1"/>
                </a:solidFill>
                <a:latin typeface="Times New Roman" panose="02020603050405020304" pitchFamily="18" charset="0"/>
                <a:cs typeface="+mj-cs"/>
              </a:rPr>
              <a:t>-</a:t>
            </a:r>
            <a:r>
              <a:rPr lang="en-GB" sz="1900" dirty="0">
                <a:solidFill>
                  <a:schemeClr val="tx1"/>
                </a:solidFill>
                <a:latin typeface="Times New Roman" panose="02020603050405020304" pitchFamily="18" charset="0"/>
                <a:cs typeface="+mj-cs"/>
              </a:rPr>
              <a:t> </a:t>
            </a:r>
            <a:endParaRPr lang="ar-SA" sz="1900" dirty="0">
              <a:solidFill>
                <a:schemeClr val="tx1"/>
              </a:solidFill>
              <a:latin typeface="Times New Roman" panose="02020603050405020304" pitchFamily="18" charset="0"/>
              <a:cs typeface="+mj-cs"/>
            </a:endParaRPr>
          </a:p>
          <a:p>
            <a:pPr algn="r"/>
            <a:endParaRPr lang="ar-SA" sz="2000" dirty="0">
              <a:solidFill>
                <a:schemeClr val="tx1"/>
              </a:solidFill>
              <a:latin typeface="Times New Roman" panose="02020603050405020304" pitchFamily="18" charset="0"/>
              <a:cs typeface="+mj-cs"/>
            </a:endParaRPr>
          </a:p>
          <a:p>
            <a:pPr algn="r"/>
            <a:endParaRPr lang="ar-SA" sz="2000" dirty="0">
              <a:solidFill>
                <a:schemeClr val="tx1"/>
              </a:solidFill>
              <a:latin typeface="Times New Roman" panose="02020603050405020304" pitchFamily="18" charset="0"/>
              <a:cs typeface="+mj-cs"/>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6EC8028F-6306-4E6E-90E9-592612CD8B45}"/>
              </a:ext>
            </a:extLst>
          </p:cNvPr>
          <p:cNvSpPr/>
          <p:nvPr/>
        </p:nvSpPr>
        <p:spPr>
          <a:xfrm>
            <a:off x="2377440" y="242631"/>
            <a:ext cx="7005711" cy="68562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Guidelines </a:t>
            </a:r>
          </a:p>
        </p:txBody>
      </p:sp>
    </p:spTree>
    <p:extLst>
      <p:ext uri="{BB962C8B-B14F-4D97-AF65-F5344CB8AC3E}">
        <p14:creationId xmlns:p14="http://schemas.microsoft.com/office/powerpoint/2010/main" val="1402944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9005455" y="1399486"/>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Background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77FB1BB9-CCF1-4124-9675-1164225C0BBD}"/>
              </a:ext>
            </a:extLst>
          </p:cNvPr>
          <p:cNvSpPr/>
          <p:nvPr/>
        </p:nvSpPr>
        <p:spPr>
          <a:xfrm>
            <a:off x="8354291" y="2518329"/>
            <a:ext cx="1616076"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Review Question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7" name="Rectangle 6">
            <a:extLst>
              <a:ext uri="{FF2B5EF4-FFF2-40B4-BE49-F238E27FC236}">
                <a16:creationId xmlns:a16="http://schemas.microsoft.com/office/drawing/2014/main" id="{355FC985-921B-418E-BA6A-DA641FB31DBA}"/>
              </a:ext>
            </a:extLst>
          </p:cNvPr>
          <p:cNvSpPr/>
          <p:nvPr/>
        </p:nvSpPr>
        <p:spPr>
          <a:xfrm>
            <a:off x="10196945" y="2518329"/>
            <a:ext cx="1884219"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The importance of review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8" name="Rectangle 7">
            <a:extLst>
              <a:ext uri="{FF2B5EF4-FFF2-40B4-BE49-F238E27FC236}">
                <a16:creationId xmlns:a16="http://schemas.microsoft.com/office/drawing/2014/main" id="{4825C8EB-0ECE-4335-9870-93B0E8B22CFF}"/>
              </a:ext>
            </a:extLst>
          </p:cNvPr>
          <p:cNvSpPr/>
          <p:nvPr/>
        </p:nvSpPr>
        <p:spPr>
          <a:xfrm>
            <a:off x="5561642" y="1394511"/>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Method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9" name="Rectangle 8">
            <a:extLst>
              <a:ext uri="{FF2B5EF4-FFF2-40B4-BE49-F238E27FC236}">
                <a16:creationId xmlns:a16="http://schemas.microsoft.com/office/drawing/2014/main" id="{FE58967B-A129-4D5D-BB9B-AC5A716D6841}"/>
              </a:ext>
            </a:extLst>
          </p:cNvPr>
          <p:cNvSpPr/>
          <p:nvPr/>
        </p:nvSpPr>
        <p:spPr>
          <a:xfrm>
            <a:off x="2590800" y="1394511"/>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Results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10" name="Rectangle 9">
            <a:extLst>
              <a:ext uri="{FF2B5EF4-FFF2-40B4-BE49-F238E27FC236}">
                <a16:creationId xmlns:a16="http://schemas.microsoft.com/office/drawing/2014/main" id="{F4EBC558-DDF9-4BD8-B969-836DF67843BB}"/>
              </a:ext>
            </a:extLst>
          </p:cNvPr>
          <p:cNvSpPr/>
          <p:nvPr/>
        </p:nvSpPr>
        <p:spPr>
          <a:xfrm>
            <a:off x="36024" y="1394511"/>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mj-cs"/>
              </a:rPr>
              <a:t>Discussion  </a:t>
            </a:r>
          </a:p>
          <a:p>
            <a:pPr algn="r"/>
            <a:r>
              <a:rPr lang="en-GB" sz="2000" dirty="0">
                <a:solidFill>
                  <a:schemeClr val="tx1"/>
                </a:solidFill>
                <a:cs typeface="Times New Roman" panose="02020603050405020304" pitchFamily="18" charset="0"/>
              </a:rPr>
              <a:t>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11" name="Rectangle 10">
            <a:extLst>
              <a:ext uri="{FF2B5EF4-FFF2-40B4-BE49-F238E27FC236}">
                <a16:creationId xmlns:a16="http://schemas.microsoft.com/office/drawing/2014/main" id="{CCDDA1B2-D9A8-441B-B306-4752BAFBACE0}"/>
              </a:ext>
            </a:extLst>
          </p:cNvPr>
          <p:cNvSpPr/>
          <p:nvPr/>
        </p:nvSpPr>
        <p:spPr>
          <a:xfrm>
            <a:off x="5561642" y="2684672"/>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r"/>
            <a:endParaRPr lang="en-GB" b="1" dirty="0">
              <a:solidFill>
                <a:schemeClr val="tx1"/>
              </a:solidFill>
              <a:cs typeface="+mj-cs"/>
            </a:endParaRPr>
          </a:p>
          <a:p>
            <a:pPr algn="ctr"/>
            <a:r>
              <a:rPr lang="en-GB" b="1" dirty="0">
                <a:solidFill>
                  <a:schemeClr val="tx1"/>
                </a:solidFill>
                <a:cs typeface="Times New Roman" panose="02020603050405020304" pitchFamily="18" charset="0"/>
              </a:rPr>
              <a:t>Inclusion/ Exclusion Criteria  </a:t>
            </a:r>
          </a:p>
          <a:p>
            <a:pPr algn="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 </a:t>
            </a: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12" name="Rectangle 11">
            <a:extLst>
              <a:ext uri="{FF2B5EF4-FFF2-40B4-BE49-F238E27FC236}">
                <a16:creationId xmlns:a16="http://schemas.microsoft.com/office/drawing/2014/main" id="{AC577F56-4FA9-4BCF-8787-E0F3F6B9D6F0}"/>
              </a:ext>
            </a:extLst>
          </p:cNvPr>
          <p:cNvSpPr/>
          <p:nvPr/>
        </p:nvSpPr>
        <p:spPr>
          <a:xfrm>
            <a:off x="2662633" y="2684672"/>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Identification of studies</a:t>
            </a:r>
          </a:p>
        </p:txBody>
      </p:sp>
      <p:sp>
        <p:nvSpPr>
          <p:cNvPr id="13" name="Rectangle 12">
            <a:extLst>
              <a:ext uri="{FF2B5EF4-FFF2-40B4-BE49-F238E27FC236}">
                <a16:creationId xmlns:a16="http://schemas.microsoft.com/office/drawing/2014/main" id="{3DCC9326-E1F5-4FAA-84C5-19B7164334C8}"/>
              </a:ext>
            </a:extLst>
          </p:cNvPr>
          <p:cNvSpPr/>
          <p:nvPr/>
        </p:nvSpPr>
        <p:spPr>
          <a:xfrm>
            <a:off x="5083573" y="3960802"/>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Study Selection</a:t>
            </a:r>
          </a:p>
        </p:txBody>
      </p:sp>
      <p:sp>
        <p:nvSpPr>
          <p:cNvPr id="14" name="Rectangle 13">
            <a:extLst>
              <a:ext uri="{FF2B5EF4-FFF2-40B4-BE49-F238E27FC236}">
                <a16:creationId xmlns:a16="http://schemas.microsoft.com/office/drawing/2014/main" id="{B46B5257-C40F-4F01-A0CE-D7B8DFB11A33}"/>
              </a:ext>
            </a:extLst>
          </p:cNvPr>
          <p:cNvSpPr/>
          <p:nvPr/>
        </p:nvSpPr>
        <p:spPr>
          <a:xfrm>
            <a:off x="7231303" y="3958091"/>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Search Strategy</a:t>
            </a:r>
          </a:p>
        </p:txBody>
      </p:sp>
      <p:sp>
        <p:nvSpPr>
          <p:cNvPr id="15" name="Rectangle 14">
            <a:extLst>
              <a:ext uri="{FF2B5EF4-FFF2-40B4-BE49-F238E27FC236}">
                <a16:creationId xmlns:a16="http://schemas.microsoft.com/office/drawing/2014/main" id="{DB69CE9A-FD58-4C78-9CE9-8D2BCF6728C2}"/>
              </a:ext>
            </a:extLst>
          </p:cNvPr>
          <p:cNvSpPr/>
          <p:nvPr/>
        </p:nvSpPr>
        <p:spPr>
          <a:xfrm>
            <a:off x="2820467" y="3969858"/>
            <a:ext cx="190702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Study Extraction </a:t>
            </a:r>
          </a:p>
        </p:txBody>
      </p:sp>
      <p:sp>
        <p:nvSpPr>
          <p:cNvPr id="16" name="Rectangle 15">
            <a:extLst>
              <a:ext uri="{FF2B5EF4-FFF2-40B4-BE49-F238E27FC236}">
                <a16:creationId xmlns:a16="http://schemas.microsoft.com/office/drawing/2014/main" id="{256BF929-F005-461F-97AB-7786FC745043}"/>
              </a:ext>
            </a:extLst>
          </p:cNvPr>
          <p:cNvSpPr/>
          <p:nvPr/>
        </p:nvSpPr>
        <p:spPr>
          <a:xfrm>
            <a:off x="701759" y="3969858"/>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Study Synthesis </a:t>
            </a:r>
          </a:p>
        </p:txBody>
      </p:sp>
      <p:sp>
        <p:nvSpPr>
          <p:cNvPr id="17" name="Rectangle 16">
            <a:extLst>
              <a:ext uri="{FF2B5EF4-FFF2-40B4-BE49-F238E27FC236}">
                <a16:creationId xmlns:a16="http://schemas.microsoft.com/office/drawing/2014/main" id="{43AB1EBD-187D-41AC-8F68-E2A79F8BFB60}"/>
              </a:ext>
            </a:extLst>
          </p:cNvPr>
          <p:cNvSpPr/>
          <p:nvPr/>
        </p:nvSpPr>
        <p:spPr>
          <a:xfrm>
            <a:off x="154962" y="2684672"/>
            <a:ext cx="2222693"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cs typeface="Times New Roman" panose="02020603050405020304" pitchFamily="18" charset="0"/>
              </a:rPr>
              <a:t>Bias Risk Assessment </a:t>
            </a:r>
          </a:p>
        </p:txBody>
      </p:sp>
      <p:sp>
        <p:nvSpPr>
          <p:cNvPr id="18" name="Rectangle 17">
            <a:extLst>
              <a:ext uri="{FF2B5EF4-FFF2-40B4-BE49-F238E27FC236}">
                <a16:creationId xmlns:a16="http://schemas.microsoft.com/office/drawing/2014/main" id="{4B73661E-595F-49D0-97CC-5ACDAF57EDD1}"/>
              </a:ext>
            </a:extLst>
          </p:cNvPr>
          <p:cNvSpPr/>
          <p:nvPr/>
        </p:nvSpPr>
        <p:spPr>
          <a:xfrm>
            <a:off x="10196945" y="5555326"/>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Electronic searches</a:t>
            </a:r>
            <a:endParaRPr lang="ar-SA" b="1" dirty="0">
              <a:solidFill>
                <a:schemeClr val="tx1"/>
              </a:solidFill>
            </a:endParaRPr>
          </a:p>
        </p:txBody>
      </p:sp>
      <p:sp>
        <p:nvSpPr>
          <p:cNvPr id="19" name="Rectangle 18">
            <a:extLst>
              <a:ext uri="{FF2B5EF4-FFF2-40B4-BE49-F238E27FC236}">
                <a16:creationId xmlns:a16="http://schemas.microsoft.com/office/drawing/2014/main" id="{F5F9E87B-346C-48DF-8215-DF413C3393A2}"/>
              </a:ext>
            </a:extLst>
          </p:cNvPr>
          <p:cNvSpPr/>
          <p:nvPr/>
        </p:nvSpPr>
        <p:spPr>
          <a:xfrm>
            <a:off x="8117529" y="5555326"/>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Search Terms</a:t>
            </a:r>
          </a:p>
        </p:txBody>
      </p:sp>
      <p:sp>
        <p:nvSpPr>
          <p:cNvPr id="20" name="Rectangle 19">
            <a:extLst>
              <a:ext uri="{FF2B5EF4-FFF2-40B4-BE49-F238E27FC236}">
                <a16:creationId xmlns:a16="http://schemas.microsoft.com/office/drawing/2014/main" id="{EFFA4C4F-3AF3-4626-97EE-DD768508ACFB}"/>
              </a:ext>
            </a:extLst>
          </p:cNvPr>
          <p:cNvSpPr/>
          <p:nvPr/>
        </p:nvSpPr>
        <p:spPr>
          <a:xfrm>
            <a:off x="6038113" y="5554351"/>
            <a:ext cx="1854062" cy="810314"/>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GB" b="1" dirty="0">
                <a:solidFill>
                  <a:schemeClr val="tx1"/>
                </a:solidFill>
              </a:rPr>
              <a:t>Other Resources </a:t>
            </a:r>
          </a:p>
        </p:txBody>
      </p:sp>
      <p:cxnSp>
        <p:nvCxnSpPr>
          <p:cNvPr id="21" name="Straight Arrow Connector 20">
            <a:extLst>
              <a:ext uri="{FF2B5EF4-FFF2-40B4-BE49-F238E27FC236}">
                <a16:creationId xmlns:a16="http://schemas.microsoft.com/office/drawing/2014/main" id="{7F00C488-D544-4CFA-9DF4-1D05A4F4520A}"/>
              </a:ext>
            </a:extLst>
          </p:cNvPr>
          <p:cNvCxnSpPr>
            <a:cxnSpLocks/>
            <a:endCxn id="9" idx="0"/>
          </p:cNvCxnSpPr>
          <p:nvPr/>
        </p:nvCxnSpPr>
        <p:spPr>
          <a:xfrm flipH="1">
            <a:off x="3702147" y="852230"/>
            <a:ext cx="2247857" cy="54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21CA48C7-5FEB-4114-9E35-1DE1F0292BAC}"/>
              </a:ext>
            </a:extLst>
          </p:cNvPr>
          <p:cNvCxnSpPr>
            <a:cxnSpLocks/>
            <a:endCxn id="10" idx="0"/>
          </p:cNvCxnSpPr>
          <p:nvPr/>
        </p:nvCxnSpPr>
        <p:spPr>
          <a:xfrm flipH="1">
            <a:off x="1147371" y="847255"/>
            <a:ext cx="4722700" cy="547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D06180E-DFD2-4079-956D-F8F7A0196080}"/>
              </a:ext>
            </a:extLst>
          </p:cNvPr>
          <p:cNvCxnSpPr>
            <a:cxnSpLocks/>
            <a:endCxn id="8" idx="0"/>
          </p:cNvCxnSpPr>
          <p:nvPr/>
        </p:nvCxnSpPr>
        <p:spPr>
          <a:xfrm>
            <a:off x="5950004" y="852230"/>
            <a:ext cx="722985" cy="5422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1F090EAC-1A98-418C-AA38-F46461267D23}"/>
              </a:ext>
            </a:extLst>
          </p:cNvPr>
          <p:cNvCxnSpPr>
            <a:cxnSpLocks/>
            <a:endCxn id="4" idx="0"/>
          </p:cNvCxnSpPr>
          <p:nvPr/>
        </p:nvCxnSpPr>
        <p:spPr>
          <a:xfrm>
            <a:off x="5950004" y="852230"/>
            <a:ext cx="4166798" cy="5472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4EE19498-885A-4944-99E7-2762128223AA}"/>
              </a:ext>
            </a:extLst>
          </p:cNvPr>
          <p:cNvCxnSpPr>
            <a:endCxn id="11" idx="0"/>
          </p:cNvCxnSpPr>
          <p:nvPr/>
        </p:nvCxnSpPr>
        <p:spPr>
          <a:xfrm>
            <a:off x="6672988" y="2204825"/>
            <a:ext cx="1" cy="47984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1C1610A0-2C0B-42CB-99E4-546F08460358}"/>
              </a:ext>
            </a:extLst>
          </p:cNvPr>
          <p:cNvCxnSpPr/>
          <p:nvPr/>
        </p:nvCxnSpPr>
        <p:spPr>
          <a:xfrm flipH="1">
            <a:off x="3827159" y="2218856"/>
            <a:ext cx="2818817" cy="4658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E2CE4C7-02FA-448C-93EE-20A32747FD2F}"/>
              </a:ext>
            </a:extLst>
          </p:cNvPr>
          <p:cNvCxnSpPr/>
          <p:nvPr/>
        </p:nvCxnSpPr>
        <p:spPr>
          <a:xfrm flipH="1">
            <a:off x="1306405" y="2209800"/>
            <a:ext cx="5353500" cy="474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EE1A7812-870E-43CB-AC8F-460F0F1A89AA}"/>
              </a:ext>
            </a:extLst>
          </p:cNvPr>
          <p:cNvCxnSpPr>
            <a:stCxn id="14" idx="2"/>
            <a:endCxn id="20" idx="0"/>
          </p:cNvCxnSpPr>
          <p:nvPr/>
        </p:nvCxnSpPr>
        <p:spPr>
          <a:xfrm flipH="1">
            <a:off x="6965144" y="4768405"/>
            <a:ext cx="1193190" cy="7859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F80590D4-E0B0-46A1-A0FB-39C5727929AD}"/>
              </a:ext>
            </a:extLst>
          </p:cNvPr>
          <p:cNvCxnSpPr>
            <a:stCxn id="14" idx="2"/>
            <a:endCxn id="19" idx="0"/>
          </p:cNvCxnSpPr>
          <p:nvPr/>
        </p:nvCxnSpPr>
        <p:spPr>
          <a:xfrm>
            <a:off x="8158334" y="4768405"/>
            <a:ext cx="886226" cy="786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D21DBFED-352C-4F7D-9F79-BFBF57FF8712}"/>
              </a:ext>
            </a:extLst>
          </p:cNvPr>
          <p:cNvCxnSpPr>
            <a:stCxn id="14" idx="2"/>
            <a:endCxn id="18" idx="0"/>
          </p:cNvCxnSpPr>
          <p:nvPr/>
        </p:nvCxnSpPr>
        <p:spPr>
          <a:xfrm>
            <a:off x="8158334" y="4768405"/>
            <a:ext cx="2965642" cy="78692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C0A8936D-B4D3-436A-865D-FD8CAA090ED8}"/>
              </a:ext>
            </a:extLst>
          </p:cNvPr>
          <p:cNvCxnSpPr>
            <a:cxnSpLocks/>
            <a:endCxn id="15" idx="0"/>
          </p:cNvCxnSpPr>
          <p:nvPr/>
        </p:nvCxnSpPr>
        <p:spPr>
          <a:xfrm flipH="1">
            <a:off x="3773979" y="3494986"/>
            <a:ext cx="26790" cy="474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FD1B0C4F-B1E1-46CE-8117-E7A0FB7F9DEF}"/>
              </a:ext>
            </a:extLst>
          </p:cNvPr>
          <p:cNvCxnSpPr>
            <a:cxnSpLocks/>
            <a:endCxn id="14" idx="0"/>
          </p:cNvCxnSpPr>
          <p:nvPr/>
        </p:nvCxnSpPr>
        <p:spPr>
          <a:xfrm>
            <a:off x="3829549" y="3524827"/>
            <a:ext cx="4328785" cy="4332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a:extLst>
              <a:ext uri="{FF2B5EF4-FFF2-40B4-BE49-F238E27FC236}">
                <a16:creationId xmlns:a16="http://schemas.microsoft.com/office/drawing/2014/main" id="{D6329C78-38F1-4F4F-A2DE-9E614AB1D534}"/>
              </a:ext>
            </a:extLst>
          </p:cNvPr>
          <p:cNvSpPr/>
          <p:nvPr/>
        </p:nvSpPr>
        <p:spPr>
          <a:xfrm>
            <a:off x="3196767" y="153724"/>
            <a:ext cx="5329061" cy="649210"/>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 </a:t>
            </a:r>
            <a:endParaRPr lang="ar-SA"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Content</a:t>
            </a:r>
          </a:p>
        </p:txBody>
      </p:sp>
      <p:cxnSp>
        <p:nvCxnSpPr>
          <p:cNvPr id="3" name="Straight Arrow Connector 2">
            <a:extLst>
              <a:ext uri="{FF2B5EF4-FFF2-40B4-BE49-F238E27FC236}">
                <a16:creationId xmlns:a16="http://schemas.microsoft.com/office/drawing/2014/main" id="{8040C165-FC1B-4290-BA8C-381187E75407}"/>
              </a:ext>
            </a:extLst>
          </p:cNvPr>
          <p:cNvCxnSpPr>
            <a:stCxn id="4" idx="2"/>
            <a:endCxn id="7" idx="0"/>
          </p:cNvCxnSpPr>
          <p:nvPr/>
        </p:nvCxnSpPr>
        <p:spPr>
          <a:xfrm>
            <a:off x="10116802" y="2209800"/>
            <a:ext cx="1022253" cy="308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E2272A8F-1C63-4520-930C-8927AF0AA955}"/>
              </a:ext>
            </a:extLst>
          </p:cNvPr>
          <p:cNvCxnSpPr>
            <a:stCxn id="4" idx="2"/>
            <a:endCxn id="6" idx="0"/>
          </p:cNvCxnSpPr>
          <p:nvPr/>
        </p:nvCxnSpPr>
        <p:spPr>
          <a:xfrm flipH="1">
            <a:off x="9162329" y="2209800"/>
            <a:ext cx="954473" cy="3085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DD3F893D-6878-4B6C-B764-C2D5151CBA5E}"/>
              </a:ext>
            </a:extLst>
          </p:cNvPr>
          <p:cNvCxnSpPr>
            <a:stCxn id="12" idx="2"/>
          </p:cNvCxnSpPr>
          <p:nvPr/>
        </p:nvCxnSpPr>
        <p:spPr>
          <a:xfrm>
            <a:off x="3773980" y="3494986"/>
            <a:ext cx="2264133" cy="4631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7409F160-3BE6-4E96-A8DC-8439E5BBD757}"/>
              </a:ext>
            </a:extLst>
          </p:cNvPr>
          <p:cNvCxnSpPr>
            <a:stCxn id="12" idx="2"/>
            <a:endCxn id="16" idx="0"/>
          </p:cNvCxnSpPr>
          <p:nvPr/>
        </p:nvCxnSpPr>
        <p:spPr>
          <a:xfrm flipH="1">
            <a:off x="1628790" y="3494986"/>
            <a:ext cx="2145190" cy="4748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8996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254795" y="1333588"/>
            <a:ext cx="9931789" cy="4803976"/>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dirty="0">
              <a:solidFill>
                <a:schemeClr val="tx1"/>
              </a:solidFill>
              <a:cs typeface="+mj-cs"/>
            </a:endParaRPr>
          </a:p>
          <a:p>
            <a:pPr algn="r"/>
            <a:endParaRPr lang="en-GB" b="1" dirty="0">
              <a:solidFill>
                <a:schemeClr val="tx1"/>
              </a:solidFill>
              <a:cs typeface="+mj-cs"/>
            </a:endParaRPr>
          </a:p>
          <a:p>
            <a:pPr algn="r"/>
            <a:r>
              <a:rPr lang="en-GB" sz="2000" dirty="0">
                <a:solidFill>
                  <a:schemeClr val="tx1"/>
                </a:solidFill>
                <a:cs typeface="Times New Roman" panose="02020603050405020304" pitchFamily="18" charset="0"/>
              </a:rPr>
              <a:t>SR</a:t>
            </a:r>
            <a:r>
              <a:rPr lang="ar-SA" sz="2000" dirty="0">
                <a:solidFill>
                  <a:schemeClr val="tx1"/>
                </a:solidFill>
                <a:cs typeface="Times New Roman" panose="02020603050405020304" pitchFamily="18" charset="0"/>
              </a:rPr>
              <a:t>- نجاح السؤال يعني نجاح </a:t>
            </a:r>
          </a:p>
          <a:p>
            <a:pPr algn="r"/>
            <a:r>
              <a:rPr lang="ar-SA" sz="2000" dirty="0">
                <a:solidFill>
                  <a:schemeClr val="tx1"/>
                </a:solidFill>
                <a:cs typeface="Times New Roman" panose="02020603050405020304" pitchFamily="18" charset="0"/>
              </a:rPr>
              <a:t>- </a:t>
            </a:r>
            <a:r>
              <a:rPr lang="ar-SA" sz="2000" b="1" dirty="0">
                <a:solidFill>
                  <a:schemeClr val="tx1"/>
                </a:solidFill>
                <a:cs typeface="Times New Roman" panose="02020603050405020304" pitchFamily="18" charset="0"/>
              </a:rPr>
              <a:t>السؤال محدد وواضح وقابل للإجابة</a:t>
            </a:r>
            <a:r>
              <a:rPr lang="ar-SA" sz="2000" dirty="0">
                <a:solidFill>
                  <a:schemeClr val="tx1"/>
                </a:solidFill>
                <a:cs typeface="Times New Roman" panose="02020603050405020304" pitchFamily="18" charset="0"/>
              </a:rPr>
              <a:t>، ماذا تريد أن تعرف، ما نوع الدراسات التي سوف تساعدك في الإجابة على اسئلتك، من هم عينتك....الخ</a:t>
            </a:r>
          </a:p>
          <a:p>
            <a:pPr algn="r"/>
            <a:r>
              <a:rPr lang="ar-SA" sz="2000" dirty="0">
                <a:solidFill>
                  <a:schemeClr val="tx1"/>
                </a:solidFill>
                <a:cs typeface="Times New Roman" panose="02020603050405020304" pitchFamily="18" charset="0"/>
              </a:rPr>
              <a:t>- </a:t>
            </a:r>
            <a:r>
              <a:rPr lang="ar-SA" sz="2000" b="1" dirty="0">
                <a:solidFill>
                  <a:schemeClr val="tx1"/>
                </a:solidFill>
                <a:cs typeface="Times New Roman" panose="02020603050405020304" pitchFamily="18" charset="0"/>
              </a:rPr>
              <a:t>معايير القبول والاستبعاد</a:t>
            </a:r>
            <a:r>
              <a:rPr lang="ar-SA" sz="2000" dirty="0">
                <a:solidFill>
                  <a:schemeClr val="tx1"/>
                </a:solidFill>
                <a:cs typeface="Times New Roman" panose="02020603050405020304" pitchFamily="18" charset="0"/>
              </a:rPr>
              <a:t>: لابد أن تحدد بدقة، وأن يكون واضحا لماذا تم اختيار هذه المعايير(مبررات) سواء للقبول أو الاستبعاد، (لماذا تم استخدام هذه المعايير سواء نظري أو تطبيقي) </a:t>
            </a:r>
            <a:endParaRPr lang="en-GB" sz="2000" dirty="0">
              <a:solidFill>
                <a:schemeClr val="tx1"/>
              </a:solidFill>
              <a:cs typeface="Times New Roman" panose="02020603050405020304" pitchFamily="18" charset="0"/>
            </a:endParaRPr>
          </a:p>
          <a:p>
            <a:pPr algn="r"/>
            <a:r>
              <a:rPr lang="ar-SA" sz="2000" dirty="0">
                <a:solidFill>
                  <a:schemeClr val="tx1"/>
                </a:solidFill>
                <a:cs typeface="Times New Roman" panose="02020603050405020304" pitchFamily="18" charset="0"/>
              </a:rPr>
              <a:t>- تعتمد هذه </a:t>
            </a:r>
            <a:r>
              <a:rPr lang="ar-SA" sz="2000" dirty="0" err="1">
                <a:solidFill>
                  <a:schemeClr val="tx1"/>
                </a:solidFill>
                <a:cs typeface="Times New Roman" panose="02020603050405020304" pitchFamily="18" charset="0"/>
              </a:rPr>
              <a:t>المعاييرعلى</a:t>
            </a:r>
            <a:r>
              <a:rPr lang="ar-SA" sz="2000" dirty="0">
                <a:solidFill>
                  <a:schemeClr val="tx1"/>
                </a:solidFill>
                <a:cs typeface="Times New Roman" panose="02020603050405020304" pitchFamily="18" charset="0"/>
              </a:rPr>
              <a:t> السؤال، الجوانب المنهجية والتطبيقية والنظرية، التعريفات أو المفاهيم ، المتغيرات الأساسية، المقاييس، تصميم الدراسة، المشاركين، الوقت، البيانات....الخ </a:t>
            </a:r>
          </a:p>
          <a:p>
            <a:pPr algn="r"/>
            <a:r>
              <a:rPr lang="ar-SA" sz="2000" b="1" dirty="0">
                <a:solidFill>
                  <a:schemeClr val="tx1"/>
                </a:solidFill>
                <a:cs typeface="Times New Roman" panose="02020603050405020304" pitchFamily="18" charset="0"/>
              </a:rPr>
              <a:t>: </a:t>
            </a:r>
            <a:r>
              <a:rPr lang="ar-SA" sz="2000" dirty="0">
                <a:solidFill>
                  <a:schemeClr val="tx1"/>
                </a:solidFill>
                <a:cs typeface="Times New Roman" panose="02020603050405020304" pitchFamily="18" charset="0"/>
              </a:rPr>
              <a:t>يستخدم كثيرا</a:t>
            </a:r>
            <a:r>
              <a:rPr lang="en-GB" sz="2000" b="1" dirty="0">
                <a:solidFill>
                  <a:schemeClr val="tx1"/>
                </a:solidFill>
                <a:cs typeface="Times New Roman" panose="02020603050405020304" pitchFamily="18" charset="0"/>
              </a:rPr>
              <a:t>PICO</a:t>
            </a:r>
            <a:r>
              <a:rPr lang="en-GB" sz="2000" dirty="0">
                <a:solidFill>
                  <a:schemeClr val="tx1"/>
                </a:solidFill>
                <a:cs typeface="Times New Roman" panose="02020603050405020304" pitchFamily="18" charset="0"/>
              </a:rPr>
              <a:t> </a:t>
            </a:r>
            <a:r>
              <a:rPr lang="ar-SA" sz="2000" dirty="0">
                <a:solidFill>
                  <a:schemeClr val="tx1"/>
                </a:solidFill>
                <a:cs typeface="Times New Roman" panose="02020603050405020304" pitchFamily="18" charset="0"/>
              </a:rPr>
              <a:t>- </a:t>
            </a:r>
          </a:p>
          <a:p>
            <a:pPr algn="r"/>
            <a:r>
              <a:rPr lang="en-GB" sz="2000" b="1" dirty="0">
                <a:solidFill>
                  <a:schemeClr val="tx1"/>
                </a:solidFill>
                <a:cs typeface="Times New Roman" panose="02020603050405020304" pitchFamily="18" charset="0"/>
              </a:rPr>
              <a:t>P</a:t>
            </a:r>
            <a:r>
              <a:rPr lang="en-GB" sz="2000" dirty="0">
                <a:solidFill>
                  <a:schemeClr val="tx1"/>
                </a:solidFill>
                <a:cs typeface="Times New Roman" panose="02020603050405020304" pitchFamily="18" charset="0"/>
              </a:rPr>
              <a:t>: Participants </a:t>
            </a:r>
          </a:p>
          <a:p>
            <a:pPr algn="r"/>
            <a:r>
              <a:rPr lang="en-GB" sz="2000" b="1" dirty="0">
                <a:solidFill>
                  <a:schemeClr val="tx1"/>
                </a:solidFill>
                <a:cs typeface="Times New Roman" panose="02020603050405020304" pitchFamily="18" charset="0"/>
              </a:rPr>
              <a:t>I</a:t>
            </a:r>
            <a:r>
              <a:rPr lang="en-GB" sz="2000" dirty="0">
                <a:solidFill>
                  <a:schemeClr val="tx1"/>
                </a:solidFill>
                <a:cs typeface="Times New Roman" panose="02020603050405020304" pitchFamily="18" charset="0"/>
              </a:rPr>
              <a:t>: Intervention</a:t>
            </a:r>
          </a:p>
          <a:p>
            <a:pPr algn="r"/>
            <a:r>
              <a:rPr lang="en-GB" sz="2000" b="1" dirty="0">
                <a:solidFill>
                  <a:schemeClr val="tx1"/>
                </a:solidFill>
                <a:cs typeface="Times New Roman" panose="02020603050405020304" pitchFamily="18" charset="0"/>
              </a:rPr>
              <a:t>C</a:t>
            </a:r>
            <a:r>
              <a:rPr lang="en-GB" sz="2000" dirty="0">
                <a:solidFill>
                  <a:schemeClr val="tx1"/>
                </a:solidFill>
                <a:cs typeface="Times New Roman" panose="02020603050405020304" pitchFamily="18" charset="0"/>
              </a:rPr>
              <a:t>: Comparison  </a:t>
            </a:r>
            <a:endParaRPr lang="ar-SA" sz="2000" dirty="0">
              <a:solidFill>
                <a:schemeClr val="tx1"/>
              </a:solidFill>
              <a:cs typeface="Times New Roman" panose="02020603050405020304" pitchFamily="18" charset="0"/>
            </a:endParaRPr>
          </a:p>
          <a:p>
            <a:pPr algn="r"/>
            <a:r>
              <a:rPr lang="en-GB" sz="2000" b="1" dirty="0">
                <a:solidFill>
                  <a:schemeClr val="tx1"/>
                </a:solidFill>
                <a:cs typeface="Times New Roman" panose="02020603050405020304" pitchFamily="18" charset="0"/>
              </a:rPr>
              <a:t>O</a:t>
            </a:r>
            <a:r>
              <a:rPr lang="en-GB" sz="2000" dirty="0">
                <a:solidFill>
                  <a:schemeClr val="tx1"/>
                </a:solidFill>
                <a:cs typeface="Times New Roman" panose="02020603050405020304" pitchFamily="18" charset="0"/>
              </a:rPr>
              <a:t>: Outcomes</a:t>
            </a:r>
          </a:p>
          <a:p>
            <a:pPr algn="r"/>
            <a:r>
              <a:rPr lang="ar-SA" sz="2000" dirty="0">
                <a:solidFill>
                  <a:schemeClr val="tx1"/>
                </a:solidFill>
                <a:cs typeface="Times New Roman" panose="02020603050405020304" pitchFamily="18" charset="0"/>
              </a:rPr>
              <a:t>- التأكد اذا كان هناك دراسة مماثلة منشورة أو مسجلة، بعض المواقع للمساعدة في ذلك </a:t>
            </a:r>
          </a:p>
          <a:p>
            <a:pPr algn="r"/>
            <a:r>
              <a:rPr lang="ar-SA" sz="2000" dirty="0">
                <a:solidFill>
                  <a:schemeClr val="tx1"/>
                </a:solidFill>
                <a:cs typeface="Times New Roman" panose="02020603050405020304" pitchFamily="18" charset="0"/>
              </a:rPr>
              <a:t>: يحتوي على ملخصات)  </a:t>
            </a:r>
            <a:r>
              <a:rPr lang="en-GB" sz="2000" dirty="0">
                <a:solidFill>
                  <a:schemeClr val="tx1"/>
                </a:solidFill>
                <a:cs typeface="Times New Roman" panose="02020603050405020304" pitchFamily="18" charset="0"/>
              </a:rPr>
              <a:t>DARE</a:t>
            </a:r>
            <a:r>
              <a:rPr lang="ar-SA" sz="2000" dirty="0">
                <a:solidFill>
                  <a:schemeClr val="tx1"/>
                </a:solidFill>
                <a:cs typeface="Times New Roman" panose="02020603050405020304" pitchFamily="18" charset="0"/>
              </a:rPr>
              <a:t>( </a:t>
            </a:r>
            <a:endParaRPr lang="en-GB" sz="2000" dirty="0">
              <a:solidFill>
                <a:schemeClr val="tx1"/>
              </a:solidFill>
              <a:cs typeface="Times New Roman" panose="02020603050405020304" pitchFamily="18" charset="0"/>
            </a:endParaRPr>
          </a:p>
          <a:p>
            <a:pPr algn="r"/>
            <a:r>
              <a:rPr lang="en-GB" sz="2000" dirty="0">
                <a:solidFill>
                  <a:schemeClr val="tx1"/>
                </a:solidFill>
                <a:cs typeface="Times New Roman" panose="02020603050405020304" pitchFamily="18" charset="0"/>
              </a:rPr>
              <a:t>SR </a:t>
            </a:r>
            <a:r>
              <a:rPr lang="ar-SA" sz="2000" dirty="0">
                <a:solidFill>
                  <a:schemeClr val="tx1"/>
                </a:solidFill>
                <a:cs typeface="Times New Roman" panose="02020603050405020304" pitchFamily="18" charset="0"/>
              </a:rPr>
              <a:t>- يفضل تسجيل</a:t>
            </a:r>
          </a:p>
          <a:p>
            <a:pPr algn="r"/>
            <a:endParaRPr lang="ar-SA" sz="2000" dirty="0">
              <a:solidFill>
                <a:schemeClr val="tx1"/>
              </a:solidFill>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5" name="Rectangle 4">
            <a:extLst>
              <a:ext uri="{FF2B5EF4-FFF2-40B4-BE49-F238E27FC236}">
                <a16:creationId xmlns:a16="http://schemas.microsoft.com/office/drawing/2014/main" id="{6D1194C3-303F-44F5-97BC-D0E8D270A0CB}"/>
              </a:ext>
            </a:extLst>
          </p:cNvPr>
          <p:cNvSpPr/>
          <p:nvPr/>
        </p:nvSpPr>
        <p:spPr>
          <a:xfrm>
            <a:off x="2377440" y="242631"/>
            <a:ext cx="7005711" cy="81031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Review Question &amp; Inclusion/Exclusion Criteria </a:t>
            </a:r>
          </a:p>
        </p:txBody>
      </p:sp>
    </p:spTree>
    <p:extLst>
      <p:ext uri="{BB962C8B-B14F-4D97-AF65-F5344CB8AC3E}">
        <p14:creationId xmlns:p14="http://schemas.microsoft.com/office/powerpoint/2010/main" val="308452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274618"/>
            <a:ext cx="9931789" cy="3976255"/>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b="1" u="sng" dirty="0">
              <a:solidFill>
                <a:schemeClr val="tx1"/>
              </a:solidFill>
              <a:cs typeface="Times New Roman" panose="02020603050405020304" pitchFamily="18" charset="0"/>
            </a:endParaRPr>
          </a:p>
          <a:p>
            <a:pPr algn="r"/>
            <a:endParaRPr lang="ar-SA" b="1" u="sng" dirty="0">
              <a:solidFill>
                <a:schemeClr val="tx1"/>
              </a:solidFill>
              <a:cs typeface="Times New Roman" panose="02020603050405020304" pitchFamily="18" charset="0"/>
            </a:endParaRPr>
          </a:p>
          <a:p>
            <a:pPr algn="r"/>
            <a:r>
              <a:rPr lang="en-GB" b="1" u="sng" dirty="0">
                <a:solidFill>
                  <a:schemeClr val="tx1"/>
                </a:solidFill>
                <a:cs typeface="+mj-cs"/>
              </a:rPr>
              <a:t>Search Strategy</a:t>
            </a:r>
            <a:endParaRPr lang="ar-SA" b="1" u="sng" dirty="0">
              <a:solidFill>
                <a:schemeClr val="tx1"/>
              </a:solidFill>
              <a:cs typeface="+mj-cs"/>
            </a:endParaRPr>
          </a:p>
          <a:p>
            <a:pPr algn="r"/>
            <a:r>
              <a:rPr lang="ar-SA" sz="2000" dirty="0">
                <a:solidFill>
                  <a:schemeClr val="tx1"/>
                </a:solidFill>
                <a:latin typeface="Times New Roman" panose="02020603050405020304" pitchFamily="18" charset="0"/>
                <a:cs typeface="Times New Roman" panose="02020603050405020304" pitchFamily="18" charset="0"/>
              </a:rPr>
              <a:t>- يمكن تقسيم السؤال الى مفردات البحث، وكذلك البحث عن المفردات المشابه، الجمع والمفرد، الصفات، اختلاف الاملاء....الخ </a:t>
            </a:r>
          </a:p>
          <a:p>
            <a:pPr algn="r"/>
            <a:r>
              <a:rPr lang="ar-SA" sz="2000" dirty="0">
                <a:solidFill>
                  <a:schemeClr val="tx1"/>
                </a:solidFill>
                <a:latin typeface="Times New Roman" panose="02020603050405020304" pitchFamily="18" charset="0"/>
                <a:cs typeface="Times New Roman" panose="02020603050405020304" pitchFamily="18" charset="0"/>
              </a:rPr>
              <a:t>- اختيار قاعدة بيانات أو </a:t>
            </a:r>
            <a:r>
              <a:rPr lang="ar-SA" sz="2000" b="1" u="sng" dirty="0">
                <a:solidFill>
                  <a:schemeClr val="tx1"/>
                </a:solidFill>
                <a:latin typeface="Times New Roman" panose="02020603050405020304" pitchFamily="18" charset="0"/>
                <a:cs typeface="Times New Roman" panose="02020603050405020304" pitchFamily="18" charset="0"/>
              </a:rPr>
              <a:t>اكثر</a:t>
            </a:r>
            <a:r>
              <a:rPr lang="ar-SA" sz="2000" dirty="0">
                <a:solidFill>
                  <a:schemeClr val="tx1"/>
                </a:solidFill>
                <a:latin typeface="Times New Roman" panose="02020603050405020304" pitchFamily="18" charset="0"/>
                <a:cs typeface="Times New Roman" panose="02020603050405020304" pitchFamily="18" charset="0"/>
              </a:rPr>
              <a:t> مرتبطة بموضوعك </a:t>
            </a:r>
          </a:p>
          <a:p>
            <a:pPr algn="r"/>
            <a:r>
              <a:rPr lang="ar-SA" sz="2000" dirty="0">
                <a:solidFill>
                  <a:schemeClr val="tx1"/>
                </a:solidFill>
                <a:latin typeface="Times New Roman" panose="02020603050405020304" pitchFamily="18" charset="0"/>
                <a:cs typeface="Times New Roman" panose="02020603050405020304" pitchFamily="18" charset="0"/>
              </a:rPr>
              <a:t>- تحديد البحث عن (عنوان/ ملخص/ أو دراسة كاملة) ، يفضل </a:t>
            </a:r>
            <a:r>
              <a:rPr lang="ar-SA" sz="2000">
                <a:solidFill>
                  <a:schemeClr val="tx1"/>
                </a:solidFill>
                <a:latin typeface="Times New Roman" panose="02020603050405020304" pitchFamily="18" charset="0"/>
                <a:cs typeface="Times New Roman" panose="02020603050405020304" pitchFamily="18" charset="0"/>
              </a:rPr>
              <a:t>البدء في البحث </a:t>
            </a:r>
            <a:r>
              <a:rPr lang="ar-SA" sz="2000" dirty="0">
                <a:solidFill>
                  <a:schemeClr val="tx1"/>
                </a:solidFill>
                <a:latin typeface="Times New Roman" panose="02020603050405020304" pitchFamily="18" charset="0"/>
                <a:cs typeface="Times New Roman" panose="02020603050405020304" pitchFamily="18" charset="0"/>
              </a:rPr>
              <a:t>في العنوان والملخص مبدئيا</a:t>
            </a:r>
          </a:p>
          <a:p>
            <a:pPr algn="r"/>
            <a:r>
              <a:rPr lang="ar-SA" sz="2000" dirty="0">
                <a:solidFill>
                  <a:schemeClr val="tx1"/>
                </a:solidFill>
                <a:latin typeface="Times New Roman" panose="02020603050405020304" pitchFamily="18" charset="0"/>
                <a:cs typeface="Times New Roman" panose="02020603050405020304" pitchFamily="18" charset="0"/>
              </a:rPr>
              <a:t>- كل قاعدة بيانات لها استراتيجية بحث مختلفة</a:t>
            </a:r>
          </a:p>
          <a:p>
            <a:pPr algn="r"/>
            <a:r>
              <a:rPr lang="ar-SA" sz="2000" dirty="0">
                <a:solidFill>
                  <a:schemeClr val="tx1"/>
                </a:solidFill>
                <a:latin typeface="Times New Roman" panose="02020603050405020304" pitchFamily="18" charset="0"/>
                <a:cs typeface="Times New Roman" panose="02020603050405020304" pitchFamily="18" charset="0"/>
              </a:rPr>
              <a:t>- يمكن البحث في المنشور وغير المنشور من خلال التواصل مع الخبراء في المجال أو المتوفر في المؤتمرات.... الخ</a:t>
            </a:r>
            <a:endParaRPr lang="en-GB" sz="2000" dirty="0">
              <a:solidFill>
                <a:schemeClr val="tx1"/>
              </a:solidFill>
              <a:latin typeface="Times New Roman" panose="02020603050405020304" pitchFamily="18" charset="0"/>
              <a:cs typeface="Times New Roman" panose="02020603050405020304" pitchFamily="18" charset="0"/>
            </a:endParaRPr>
          </a:p>
          <a:p>
            <a:pPr algn="r"/>
            <a:r>
              <a:rPr lang="ar-SA" sz="2000" dirty="0">
                <a:solidFill>
                  <a:schemeClr val="tx1"/>
                </a:solidFill>
                <a:latin typeface="Times New Roman" panose="02020603050405020304" pitchFamily="18" charset="0"/>
                <a:cs typeface="Times New Roman" panose="02020603050405020304" pitchFamily="18" charset="0"/>
              </a:rPr>
              <a:t> المستخدم</a:t>
            </a:r>
            <a:r>
              <a:rPr lang="en-GB" sz="2000" dirty="0">
                <a:solidFill>
                  <a:schemeClr val="tx1"/>
                </a:solidFill>
                <a:latin typeface="Times New Roman" panose="02020603050405020304" pitchFamily="18" charset="0"/>
                <a:cs typeface="Times New Roman" panose="02020603050405020304" pitchFamily="18" charset="0"/>
              </a:rPr>
              <a:t>Guidelines </a:t>
            </a:r>
            <a:r>
              <a:rPr lang="ar-SA" sz="2000" dirty="0">
                <a:solidFill>
                  <a:schemeClr val="tx1"/>
                </a:solidFill>
                <a:latin typeface="Times New Roman" panose="02020603050405020304" pitchFamily="18" charset="0"/>
                <a:cs typeface="Times New Roman" panose="02020603050405020304" pitchFamily="18" charset="0"/>
              </a:rPr>
              <a:t>- الرجوع الى </a:t>
            </a:r>
          </a:p>
          <a:p>
            <a:pPr algn="r"/>
            <a:r>
              <a:rPr lang="ar-SA" sz="2000" dirty="0">
                <a:solidFill>
                  <a:schemeClr val="tx1"/>
                </a:solidFill>
                <a:latin typeface="Times New Roman" panose="02020603050405020304" pitchFamily="18" charset="0"/>
                <a:cs typeface="Times New Roman" panose="02020603050405020304" pitchFamily="18" charset="0"/>
              </a:rPr>
              <a:t> لابد من توفر برنامج للمراجع: هام جدا ويسهل البحث بشكل كبير </a:t>
            </a:r>
            <a:r>
              <a:rPr lang="en-GB" sz="2000" dirty="0">
                <a:solidFill>
                  <a:schemeClr val="tx1"/>
                </a:solidFill>
                <a:latin typeface="Times New Roman" panose="02020603050405020304" pitchFamily="18" charset="0"/>
                <a:cs typeface="Times New Roman" panose="02020603050405020304" pitchFamily="18" charset="0"/>
              </a:rPr>
              <a:t>-  </a:t>
            </a:r>
            <a:endParaRPr lang="ar-SA" sz="2000"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17AAB80B-572E-4047-87AE-1437F7F66F9C}"/>
              </a:ext>
            </a:extLst>
          </p:cNvPr>
          <p:cNvSpPr/>
          <p:nvPr/>
        </p:nvSpPr>
        <p:spPr>
          <a:xfrm>
            <a:off x="2377440" y="152401"/>
            <a:ext cx="7005711" cy="77585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ar-SA"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rPr>
              <a:t>Search Strategy</a:t>
            </a:r>
            <a:endParaRPr lang="ar-SA" sz="2000" dirty="0">
              <a:solidFill>
                <a:schemeClr val="tx1"/>
              </a:solidFill>
              <a:effectLst>
                <a:outerShdw blurRad="38100" dist="38100" dir="2700000" algn="tl">
                  <a:srgbClr val="000000">
                    <a:alpha val="43137"/>
                  </a:srgbClr>
                </a:outerShdw>
              </a:effectLst>
              <a:cs typeface="+mj-cs"/>
            </a:endParaRPr>
          </a:p>
          <a:p>
            <a:pPr algn="ctr"/>
            <a:endPar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795188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5B36CBA-AA0F-4893-9CA4-635C1388FFD0}"/>
              </a:ext>
            </a:extLst>
          </p:cNvPr>
          <p:cNvSpPr/>
          <p:nvPr/>
        </p:nvSpPr>
        <p:spPr>
          <a:xfrm>
            <a:off x="1130105" y="1274618"/>
            <a:ext cx="9931789" cy="4627418"/>
          </a:xfrm>
          <a:prstGeom prst="rect">
            <a:avLst/>
          </a:prstGeom>
          <a:solidFill>
            <a:schemeClr val="accent6">
              <a:lumMod val="40000"/>
              <a:lumOff val="6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ar-SA" b="1" u="sng" dirty="0">
              <a:solidFill>
                <a:schemeClr val="tx1"/>
              </a:solidFill>
              <a:cs typeface="Times New Roman" panose="02020603050405020304" pitchFamily="18" charset="0"/>
            </a:endParaRPr>
          </a:p>
          <a:p>
            <a:pPr algn="r"/>
            <a:r>
              <a:rPr lang="en-GB" sz="2000" b="1" u="sng" dirty="0">
                <a:solidFill>
                  <a:schemeClr val="tx1"/>
                </a:solidFill>
                <a:cs typeface="Times New Roman" panose="02020603050405020304" pitchFamily="18" charset="0"/>
              </a:rPr>
              <a:t>Study Selection </a:t>
            </a:r>
            <a:endParaRPr lang="ar-SA" sz="2000" b="1" u="sng" dirty="0">
              <a:solidFill>
                <a:schemeClr val="tx1"/>
              </a:solidFill>
              <a:cs typeface="Times New Roman" panose="02020603050405020304" pitchFamily="18" charset="0"/>
            </a:endParaRPr>
          </a:p>
          <a:p>
            <a:pPr algn="r"/>
            <a:r>
              <a:rPr lang="ar-SA" sz="2000" dirty="0">
                <a:solidFill>
                  <a:schemeClr val="tx1"/>
                </a:solidFill>
                <a:latin typeface="Times New Roman" panose="02020603050405020304" pitchFamily="18" charset="0"/>
                <a:cs typeface="Times New Roman" panose="02020603050405020304" pitchFamily="18" charset="0"/>
              </a:rPr>
              <a:t>- قراءة عامة للعناوين والملخصات </a:t>
            </a:r>
            <a:r>
              <a:rPr lang="ar-SA" sz="2000" u="sng" dirty="0">
                <a:solidFill>
                  <a:schemeClr val="tx1"/>
                </a:solidFill>
                <a:latin typeface="Times New Roman" panose="02020603050405020304" pitchFamily="18" charset="0"/>
                <a:cs typeface="Times New Roman" panose="02020603050405020304" pitchFamily="18" charset="0"/>
              </a:rPr>
              <a:t>فقط</a:t>
            </a:r>
            <a:r>
              <a:rPr lang="ar-SA" sz="2000" dirty="0">
                <a:solidFill>
                  <a:schemeClr val="tx1"/>
                </a:solidFill>
                <a:latin typeface="Times New Roman" panose="02020603050405020304" pitchFamily="18" charset="0"/>
                <a:cs typeface="Times New Roman" panose="02020603050405020304" pitchFamily="18" charset="0"/>
              </a:rPr>
              <a:t> لاستبعاد الدراسات المكررة</a:t>
            </a:r>
          </a:p>
          <a:p>
            <a:pPr algn="r"/>
            <a:r>
              <a:rPr lang="ar-SA" sz="2000" dirty="0">
                <a:solidFill>
                  <a:schemeClr val="tx1"/>
                </a:solidFill>
                <a:latin typeface="Times New Roman" panose="02020603050405020304" pitchFamily="18" charset="0"/>
                <a:cs typeface="Times New Roman" panose="02020603050405020304" pitchFamily="18" charset="0"/>
              </a:rPr>
              <a:t>- قراءة أكثر دقة للعناوين والملخصات </a:t>
            </a:r>
            <a:r>
              <a:rPr lang="ar-SA" sz="2000" u="sng" dirty="0">
                <a:solidFill>
                  <a:schemeClr val="tx1"/>
                </a:solidFill>
                <a:latin typeface="Times New Roman" panose="02020603050405020304" pitchFamily="18" charset="0"/>
                <a:cs typeface="Times New Roman" panose="02020603050405020304" pitchFamily="18" charset="0"/>
              </a:rPr>
              <a:t>فقط</a:t>
            </a:r>
            <a:r>
              <a:rPr lang="ar-SA" sz="2000" dirty="0">
                <a:solidFill>
                  <a:schemeClr val="tx1"/>
                </a:solidFill>
                <a:latin typeface="Times New Roman" panose="02020603050405020304" pitchFamily="18" charset="0"/>
                <a:cs typeface="Times New Roman" panose="02020603050405020304" pitchFamily="18" charset="0"/>
              </a:rPr>
              <a:t> لمعرفة مدى تطابقها مع معايير القبول والاستبعاد من خلال </a:t>
            </a:r>
            <a:r>
              <a:rPr lang="ar-SA" sz="2000" b="1" dirty="0">
                <a:solidFill>
                  <a:schemeClr val="tx1"/>
                </a:solidFill>
                <a:latin typeface="Times New Roman" panose="02020603050405020304" pitchFamily="18" charset="0"/>
                <a:cs typeface="Times New Roman" panose="02020603050405020304" pitchFamily="18" charset="0"/>
              </a:rPr>
              <a:t>باحثين مستقلين </a:t>
            </a:r>
            <a:r>
              <a:rPr lang="ar-SA" sz="2000" dirty="0">
                <a:solidFill>
                  <a:schemeClr val="tx1"/>
                </a:solidFill>
                <a:latin typeface="Times New Roman" panose="02020603050405020304" pitchFamily="18" charset="0"/>
                <a:cs typeface="Times New Roman" panose="02020603050405020304" pitchFamily="18" charset="0"/>
              </a:rPr>
              <a:t>ويتم مناقشتها مع </a:t>
            </a:r>
            <a:r>
              <a:rPr lang="ar-SA" sz="2000" b="1" dirty="0">
                <a:solidFill>
                  <a:schemeClr val="tx1"/>
                </a:solidFill>
                <a:latin typeface="Times New Roman" panose="02020603050405020304" pitchFamily="18" charset="0"/>
                <a:cs typeface="Times New Roman" panose="02020603050405020304" pitchFamily="18" charset="0"/>
              </a:rPr>
              <a:t>باحث ثالث ذو خبرة</a:t>
            </a:r>
            <a:endParaRPr lang="ar-SA" sz="2000" dirty="0">
              <a:solidFill>
                <a:schemeClr val="tx1"/>
              </a:solidFill>
              <a:latin typeface="Times New Roman" panose="02020603050405020304" pitchFamily="18" charset="0"/>
              <a:cs typeface="Times New Roman" panose="02020603050405020304" pitchFamily="18" charset="0"/>
            </a:endParaRPr>
          </a:p>
          <a:p>
            <a:pPr algn="r"/>
            <a:r>
              <a:rPr lang="ar-SA" sz="2000" dirty="0">
                <a:solidFill>
                  <a:schemeClr val="tx1"/>
                </a:solidFill>
                <a:latin typeface="Times New Roman" panose="02020603050405020304" pitchFamily="18" charset="0"/>
                <a:cs typeface="Times New Roman" panose="02020603050405020304" pitchFamily="18" charset="0"/>
              </a:rPr>
              <a:t>- الحصول على قائمة بالدراسات</a:t>
            </a:r>
          </a:p>
          <a:p>
            <a:pPr algn="r"/>
            <a:r>
              <a:rPr lang="ar-SA" sz="2000" dirty="0">
                <a:solidFill>
                  <a:schemeClr val="tx1"/>
                </a:solidFill>
                <a:latin typeface="Times New Roman" panose="02020603050405020304" pitchFamily="18" charset="0"/>
                <a:cs typeface="Times New Roman" panose="02020603050405020304" pitchFamily="18" charset="0"/>
              </a:rPr>
              <a:t>- الحصول على الدراسة الكاملة لكل الدراسات: قراءة مفصلة والتأكد من مدى تطابقها مع معايير القبول والاستبعاد </a:t>
            </a:r>
          </a:p>
          <a:p>
            <a:pPr algn="r"/>
            <a:r>
              <a:rPr lang="ar-SA" sz="2000" dirty="0">
                <a:solidFill>
                  <a:schemeClr val="tx1"/>
                </a:solidFill>
                <a:latin typeface="Times New Roman" panose="02020603050405020304" pitchFamily="18" charset="0"/>
                <a:cs typeface="Times New Roman" panose="02020603050405020304" pitchFamily="18" charset="0"/>
              </a:rPr>
              <a:t>- دائما يتم توضيح لماذا تم رفض دراسات معينة ويتم عرض النتائج في رسم بياني (مثال: انظري الى</a:t>
            </a:r>
          </a:p>
          <a:p>
            <a:pPr algn="r"/>
            <a:r>
              <a:rPr lang="en-GB" sz="2000" dirty="0">
                <a:solidFill>
                  <a:schemeClr val="tx1"/>
                </a:solidFill>
                <a:latin typeface="Times New Roman" panose="02020603050405020304" pitchFamily="18" charset="0"/>
                <a:cs typeface="Times New Roman" panose="02020603050405020304" pitchFamily="18" charset="0"/>
              </a:rPr>
              <a:t>CONSORT, PRISMA</a:t>
            </a:r>
          </a:p>
          <a:p>
            <a:pPr algn="r"/>
            <a:endParaRPr lang="ar-SA" sz="2000" dirty="0">
              <a:solidFill>
                <a:schemeClr val="tx1"/>
              </a:solidFill>
              <a:latin typeface="Times New Roman" panose="02020603050405020304" pitchFamily="18" charset="0"/>
              <a:cs typeface="Times New Roman" panose="02020603050405020304" pitchFamily="18" charset="0"/>
            </a:endParaRPr>
          </a:p>
          <a:p>
            <a:pPr algn="r"/>
            <a:r>
              <a:rPr lang="ar-SA" sz="2000" b="1" u="sng" dirty="0">
                <a:solidFill>
                  <a:schemeClr val="tx1"/>
                </a:solidFill>
                <a:latin typeface="Times New Roman" panose="02020603050405020304" pitchFamily="18" charset="0"/>
                <a:cs typeface="Times New Roman" panose="02020603050405020304" pitchFamily="18" charset="0"/>
              </a:rPr>
              <a:t>ملاحظة هامة</a:t>
            </a:r>
            <a:r>
              <a:rPr lang="ar-SA" sz="2000" dirty="0">
                <a:solidFill>
                  <a:schemeClr val="tx1"/>
                </a:solidFill>
                <a:latin typeface="Times New Roman" panose="02020603050405020304" pitchFamily="18" charset="0"/>
                <a:cs typeface="Times New Roman" panose="02020603050405020304" pitchFamily="18" charset="0"/>
              </a:rPr>
              <a:t>: ينصح باستخدام جداول معدة مسبقا من قبل الباحث ل :</a:t>
            </a:r>
          </a:p>
          <a:p>
            <a:pPr algn="r"/>
            <a:r>
              <a:rPr lang="ar-SA" sz="2000" dirty="0">
                <a:solidFill>
                  <a:schemeClr val="tx1"/>
                </a:solidFill>
                <a:latin typeface="Times New Roman" panose="02020603050405020304" pitchFamily="18" charset="0"/>
                <a:cs typeface="Times New Roman" panose="02020603050405020304" pitchFamily="18" charset="0"/>
              </a:rPr>
              <a:t>- تحديد استراتيجية البحث ومفردات البحث</a:t>
            </a:r>
          </a:p>
          <a:p>
            <a:pPr algn="r"/>
            <a:r>
              <a:rPr lang="ar-SA" sz="2000" dirty="0">
                <a:solidFill>
                  <a:schemeClr val="tx1"/>
                </a:solidFill>
                <a:latin typeface="Times New Roman" panose="02020603050405020304" pitchFamily="18" charset="0"/>
                <a:cs typeface="Times New Roman" panose="02020603050405020304" pitchFamily="18" charset="0"/>
              </a:rPr>
              <a:t>- كيفية التحقق من توفر معايير القبول والاستبعاد سواء في مرحلة قراءة العناوين/ الملخصات أو في مرحلة قراءة الدراسات الكاملة</a:t>
            </a:r>
          </a:p>
          <a:p>
            <a:pPr algn="r"/>
            <a:endParaRPr lang="ar-SA" sz="2000" dirty="0">
              <a:solidFill>
                <a:schemeClr val="tx1"/>
              </a:solidFill>
              <a:latin typeface="Times New Roman" panose="02020603050405020304" pitchFamily="18" charset="0"/>
              <a:cs typeface="Times New Roman" panose="02020603050405020304" pitchFamily="18" charset="0"/>
            </a:endParaRPr>
          </a:p>
          <a:p>
            <a:pPr algn="r"/>
            <a:endParaRPr lang="ar-SA" dirty="0">
              <a:solidFill>
                <a:schemeClr val="tx1"/>
              </a:solidFill>
              <a:latin typeface="Times New Roman" panose="02020603050405020304" pitchFamily="18" charset="0"/>
              <a:cs typeface="Times New Roman" panose="02020603050405020304" pitchFamily="18" charset="0"/>
            </a:endParaRPr>
          </a:p>
          <a:p>
            <a:pPr algn="r"/>
            <a:endParaRPr lang="ar-SA" sz="2000" dirty="0">
              <a:solidFill>
                <a:schemeClr val="tx1"/>
              </a:solidFill>
              <a:cs typeface="Times New Roman" panose="02020603050405020304" pitchFamily="18" charset="0"/>
            </a:endParaRPr>
          </a:p>
        </p:txBody>
      </p:sp>
      <p:sp>
        <p:nvSpPr>
          <p:cNvPr id="6" name="Rectangle 5">
            <a:extLst>
              <a:ext uri="{FF2B5EF4-FFF2-40B4-BE49-F238E27FC236}">
                <a16:creationId xmlns:a16="http://schemas.microsoft.com/office/drawing/2014/main" id="{17AAB80B-572E-4047-87AE-1437F7F66F9C}"/>
              </a:ext>
            </a:extLst>
          </p:cNvPr>
          <p:cNvSpPr/>
          <p:nvPr/>
        </p:nvSpPr>
        <p:spPr>
          <a:xfrm>
            <a:off x="2377440" y="152401"/>
            <a:ext cx="7005711" cy="775854"/>
          </a:xfrm>
          <a:prstGeom prst="rect">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endParaRPr lang="ar-SA"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rPr>
              <a:t>Systematic Review</a:t>
            </a: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rPr>
              <a:t>Study Selection</a:t>
            </a:r>
            <a:r>
              <a:rPr lang="en-GB" sz="2000" dirty="0">
                <a:solidFill>
                  <a:schemeClr val="tx1"/>
                </a:solidFill>
                <a:effectLst>
                  <a:outerShdw blurRad="38100" dist="38100" dir="2700000" algn="tl">
                    <a:srgbClr val="000000">
                      <a:alpha val="43137"/>
                    </a:srgbClr>
                  </a:outerShdw>
                </a:effectLst>
                <a:cs typeface="+mj-cs"/>
              </a:rPr>
              <a:t> </a:t>
            </a:r>
            <a:endParaRPr lang="ar-SA" sz="2000" dirty="0">
              <a:solidFill>
                <a:schemeClr val="tx1"/>
              </a:solidFill>
              <a:effectLst>
                <a:outerShdw blurRad="38100" dist="38100" dir="2700000" algn="tl">
                  <a:srgbClr val="000000">
                    <a:alpha val="43137"/>
                  </a:srgbClr>
                </a:outerShdw>
              </a:effectLst>
              <a:cs typeface="+mj-cs"/>
            </a:endParaRPr>
          </a:p>
          <a:p>
            <a:pPr algn="ctr"/>
            <a:endPar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mj-cs"/>
            </a:endParaRPr>
          </a:p>
          <a:p>
            <a:pPr algn="ctr"/>
            <a:r>
              <a:rPr lang="en-GB"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0070821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2918</Words>
  <Application>Microsoft Office PowerPoint</Application>
  <PresentationFormat>Widescreen</PresentationFormat>
  <Paragraphs>369</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modi alsubaie</dc:creator>
  <cp:lastModifiedBy>modi alsubaie</cp:lastModifiedBy>
  <cp:revision>205</cp:revision>
  <dcterms:created xsi:type="dcterms:W3CDTF">2019-06-26T05:47:19Z</dcterms:created>
  <dcterms:modified xsi:type="dcterms:W3CDTF">2019-10-19T09:22:22Z</dcterms:modified>
</cp:coreProperties>
</file>