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2" r:id="rId3"/>
    <p:sldId id="316" r:id="rId4"/>
    <p:sldId id="303" r:id="rId5"/>
    <p:sldId id="304" r:id="rId6"/>
    <p:sldId id="305" r:id="rId7"/>
    <p:sldId id="256" r:id="rId8"/>
    <p:sldId id="307" r:id="rId9"/>
    <p:sldId id="306" r:id="rId10"/>
    <p:sldId id="308" r:id="rId11"/>
    <p:sldId id="309" r:id="rId12"/>
    <p:sldId id="311" r:id="rId13"/>
    <p:sldId id="310" r:id="rId14"/>
    <p:sldId id="312" r:id="rId15"/>
    <p:sldId id="319" r:id="rId16"/>
    <p:sldId id="320" r:id="rId17"/>
    <p:sldId id="321" r:id="rId18"/>
    <p:sldId id="317" r:id="rId19"/>
    <p:sldId id="318" r:id="rId20"/>
    <p:sldId id="314" r:id="rId21"/>
    <p:sldId id="315" r:id="rId22"/>
    <p:sldId id="313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77" autoAdjust="0"/>
  </p:normalViewPr>
  <p:slideViewPr>
    <p:cSldViewPr>
      <p:cViewPr varScale="1">
        <p:scale>
          <a:sx n="74" d="100"/>
          <a:sy n="74" d="100"/>
        </p:scale>
        <p:origin x="-104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0786E-E857-49FD-A8AA-A6395799F49C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2C4BD-F392-42D3-BDCC-9A0FEBC5A1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CC748-CB7D-4E5A-B1E3-275EA8E97D7F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5CA5E-4C15-47E4-BECB-80FC66C945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78E85-0A48-4AC4-887A-6ACAC2CA0BBF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23987-F17B-459C-AE14-1959E41582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FE460-190A-41D0-97E0-9F980C999C8F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123C1-DCAF-45D7-8F9B-61244C082B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D3C07-955D-4B95-8763-BDE6508EE159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8DD50-80DA-4BDF-A2DC-3131AB926C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B54BD-4753-4D8A-850C-A9E73CCBAEF2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AA549-9298-4D19-B4CA-F89A3DBC10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6E61B-CCB9-449E-828F-BA322630EF81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987BF-1224-41E5-B9A1-B6FFCD74DB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3181A-7D07-41F3-9D08-1693EF54E6F8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3A1DF-48CB-4E53-9232-B5563DE941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6BF5B-2482-4718-A2C8-418553791CC8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062E2-280C-40A4-8AAB-B64C0E3D4F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57A0F-F6BC-4CAD-973A-D62929150CA6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F5079-BC02-4B8E-A86D-4D35A14413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B23C5-6112-4E8E-882F-E4BE5DD9326E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86B1D-FE88-4352-AE12-EC9852E0A1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35C960-87A7-4233-B7EE-9AA53E44DA13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285763-5E8A-4912-BC09-C50FF225F7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5" descr="business_analysis1_xri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pe 15"/>
          <p:cNvGrpSpPr/>
          <p:nvPr/>
        </p:nvGrpSpPr>
        <p:grpSpPr>
          <a:xfrm>
            <a:off x="1586" y="0"/>
            <a:ext cx="9142414" cy="1524000"/>
            <a:chOff x="-1" y="4286250"/>
            <a:chExt cx="9142414" cy="214757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3" name="Gruppe 13"/>
            <p:cNvGrpSpPr/>
            <p:nvPr/>
          </p:nvGrpSpPr>
          <p:grpSpPr>
            <a:xfrm>
              <a:off x="-1" y="4286250"/>
              <a:ext cx="9142414" cy="2014220"/>
              <a:chOff x="-1" y="4286250"/>
              <a:chExt cx="9142414" cy="2014220"/>
            </a:xfrm>
          </p:grpSpPr>
          <p:sp>
            <p:nvSpPr>
              <p:cNvPr id="41" name="Rektangel 40"/>
              <p:cNvSpPr>
                <a:spLocks noChangeArrowheads="1"/>
              </p:cNvSpPr>
              <p:nvPr/>
            </p:nvSpPr>
            <p:spPr bwMode="auto">
              <a:xfrm>
                <a:off x="-1" y="4427220"/>
                <a:ext cx="9142413" cy="1873250"/>
              </a:xfrm>
              <a:prstGeom prst="rect">
                <a:avLst/>
              </a:prstGeom>
              <a:gradFill flip="none" rotWithShape="1">
                <a:gsLst>
                  <a:gs pos="0">
                    <a:srgbClr val="171717">
                      <a:alpha val="50000"/>
                    </a:srgbClr>
                  </a:gs>
                  <a:gs pos="100000">
                    <a:srgbClr val="232323">
                      <a:alpha val="86000"/>
                    </a:srgbClr>
                  </a:gs>
                </a:gsLst>
                <a:lin ang="10800000" scaled="1"/>
                <a:tileRect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+mn-cs"/>
                </a:endParaRPr>
              </a:p>
            </p:txBody>
          </p:sp>
          <p:sp>
            <p:nvSpPr>
              <p:cNvPr id="42" name="Rektangel 41"/>
              <p:cNvSpPr/>
              <p:nvPr/>
            </p:nvSpPr>
            <p:spPr>
              <a:xfrm>
                <a:off x="0" y="4286250"/>
                <a:ext cx="9142413" cy="14097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>
                  <a:solidFill>
                    <a:srgbClr val="FFFFFF"/>
                  </a:solidFill>
                  <a:latin typeface="Arial Narrow" pitchFamily="-97" charset="0"/>
                  <a:ea typeface="ＭＳ Ｐゴシック" pitchFamily="-97" charset="-128"/>
                  <a:cs typeface="+mn-cs"/>
                </a:endParaRPr>
              </a:p>
            </p:txBody>
          </p:sp>
        </p:grpSp>
        <p:sp>
          <p:nvSpPr>
            <p:cNvPr id="40" name="Rektangel 39"/>
            <p:cNvSpPr/>
            <p:nvPr/>
          </p:nvSpPr>
          <p:spPr>
            <a:xfrm>
              <a:off x="0" y="6292850"/>
              <a:ext cx="9142413" cy="14097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 dirty="0">
                <a:solidFill>
                  <a:srgbClr val="FFFFFF"/>
                </a:solidFill>
                <a:latin typeface="Arial Narrow" pitchFamily="-97" charset="0"/>
                <a:ea typeface="ＭＳ Ｐゴシック" pitchFamily="-97" charset="-128"/>
                <a:cs typeface="+mn-cs"/>
              </a:endParaRPr>
            </a:p>
          </p:txBody>
        </p:sp>
      </p:grpSp>
      <p:sp>
        <p:nvSpPr>
          <p:cNvPr id="4100" name="Rectangle 4"/>
          <p:cNvSpPr>
            <a:spLocks noChangeArrowheads="1"/>
          </p:cNvSpPr>
          <p:nvPr/>
        </p:nvSpPr>
        <p:spPr bwMode="gray">
          <a:xfrm>
            <a:off x="381000" y="838200"/>
            <a:ext cx="6237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/>
            <a:r>
              <a:rPr lang="da-DK" sz="2500" dirty="0" smtClean="0">
                <a:solidFill>
                  <a:srgbClr val="FFFFFF"/>
                </a:solidFill>
                <a:latin typeface="Arial Narrow" pitchFamily="34" charset="0"/>
              </a:rPr>
              <a:t>Aggregate Planning</a:t>
            </a:r>
            <a:endParaRPr lang="da-DK" sz="2500" dirty="0">
              <a:solidFill>
                <a:srgbClr val="FFFFFF"/>
              </a:solidFill>
              <a:latin typeface="Arial Narrow" pitchFamily="34" charset="0"/>
            </a:endParaRPr>
          </a:p>
          <a:p>
            <a:pPr defTabSz="801688"/>
            <a:endParaRPr lang="en-US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4101" name="Rectangle 5"/>
          <p:cNvSpPr txBox="1">
            <a:spLocks noChangeArrowheads="1"/>
          </p:cNvSpPr>
          <p:nvPr/>
        </p:nvSpPr>
        <p:spPr bwMode="gray">
          <a:xfrm>
            <a:off x="381000" y="152400"/>
            <a:ext cx="738028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IE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314</a:t>
            </a: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: Operations Management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4102" name="Group 10"/>
          <p:cNvGrpSpPr>
            <a:grpSpLocks/>
          </p:cNvGrpSpPr>
          <p:nvPr/>
        </p:nvGrpSpPr>
        <p:grpSpPr bwMode="auto">
          <a:xfrm>
            <a:off x="7894638" y="0"/>
            <a:ext cx="1249362" cy="1171575"/>
            <a:chOff x="7629525" y="44450"/>
            <a:chExt cx="1317625" cy="1300163"/>
          </a:xfrm>
        </p:grpSpPr>
        <p:sp>
          <p:nvSpPr>
            <p:cNvPr id="4103" name="Rectangle 24"/>
            <p:cNvSpPr>
              <a:spLocks noChangeArrowheads="1"/>
            </p:cNvSpPr>
            <p:nvPr/>
          </p:nvSpPr>
          <p:spPr bwMode="auto">
            <a:xfrm>
              <a:off x="7785100" y="1104900"/>
              <a:ext cx="1027113" cy="23971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400">
                  <a:solidFill>
                    <a:schemeClr val="accent2"/>
                  </a:solidFill>
                  <a:latin typeface="Calibri" pitchFamily="34" charset="0"/>
                </a:rPr>
                <a:t>KAMAL</a:t>
              </a:r>
            </a:p>
          </p:txBody>
        </p:sp>
        <p:pic>
          <p:nvPicPr>
            <p:cNvPr id="4104" name="Picture 31" descr="iStock_000001597092Small"/>
            <p:cNvPicPr>
              <a:picLocks noChangeAspect="1" noChangeArrowheads="1"/>
            </p:cNvPicPr>
            <p:nvPr/>
          </p:nvPicPr>
          <p:blipFill>
            <a:blip r:embed="rId3" cstate="print">
              <a:lum bright="6000"/>
            </a:blip>
            <a:srcRect/>
            <a:stretch>
              <a:fillRect/>
            </a:stretch>
          </p:blipFill>
          <p:spPr bwMode="auto">
            <a:xfrm>
              <a:off x="7629525" y="44450"/>
              <a:ext cx="1317625" cy="1127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5" name="Text Box 6"/>
            <p:cNvSpPr txBox="1">
              <a:spLocks noChangeArrowheads="1"/>
            </p:cNvSpPr>
            <p:nvPr/>
          </p:nvSpPr>
          <p:spPr bwMode="auto">
            <a:xfrm>
              <a:off x="7859713" y="620713"/>
              <a:ext cx="527050" cy="188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r>
                <a:rPr lang="en-US" sz="900">
                  <a:solidFill>
                    <a:schemeClr val="bg1"/>
                  </a:solidFill>
                  <a:latin typeface="Calibri" pitchFamily="34" charset="0"/>
                </a:rPr>
                <a:t>Lecture</a:t>
              </a:r>
            </a:p>
          </p:txBody>
        </p:sp>
        <p:sp>
          <p:nvSpPr>
            <p:cNvPr id="4106" name="Oval 33"/>
            <p:cNvSpPr>
              <a:spLocks noChangeArrowheads="1"/>
            </p:cNvSpPr>
            <p:nvPr/>
          </p:nvSpPr>
          <p:spPr bwMode="auto">
            <a:xfrm>
              <a:off x="8337550" y="633413"/>
              <a:ext cx="395288" cy="395287"/>
            </a:xfrm>
            <a:prstGeom prst="ellipse">
              <a:avLst/>
            </a:prstGeom>
            <a:noFill/>
            <a:ln w="9525">
              <a:solidFill>
                <a:srgbClr val="9F9F9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de-DE">
                  <a:solidFill>
                    <a:schemeClr val="bg1"/>
                  </a:solidFill>
                  <a:latin typeface="Calibri" pitchFamily="34" charset="0"/>
                </a:rPr>
                <a:t>7</a:t>
              </a:r>
              <a:endParaRPr lang="de-DE" noProof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13.6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09600" y="1752598"/>
          <a:ext cx="8001001" cy="3962400"/>
        </p:xfrm>
        <a:graphic>
          <a:graphicData uri="http://schemas.openxmlformats.org/drawingml/2006/table">
            <a:tbl>
              <a:tblPr/>
              <a:tblGrid>
                <a:gridCol w="774169"/>
                <a:gridCol w="1529795"/>
                <a:gridCol w="1349000"/>
                <a:gridCol w="1001320"/>
                <a:gridCol w="1182114"/>
                <a:gridCol w="64611"/>
                <a:gridCol w="1390723"/>
                <a:gridCol w="709269"/>
              </a:tblGrid>
              <a:tr h="304800"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Reg.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O.T.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End Inv.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Stockouts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Extra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Period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Demand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(Units)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(Units)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(Units)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(Units)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Cost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$8,000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8,000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  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9,600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320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24,000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320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18,400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320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160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32,000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10,000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Total Extra Cost: </a:t>
                      </a:r>
                      <a:endParaRPr lang="en-US" sz="1600" dirty="0" smtClean="0">
                        <a:latin typeface="Frutiger"/>
                        <a:ea typeface="Times New Roman"/>
                        <a:cs typeface="Times New Roman"/>
                      </a:endParaRPr>
                    </a:p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 dirty="0" smtClean="0">
                        <a:latin typeface="Frutiger"/>
                        <a:ea typeface="Times New Roman"/>
                        <a:cs typeface="Times New Roman"/>
                      </a:endParaRPr>
                    </a:p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 smtClean="0">
                          <a:latin typeface="Frutiger"/>
                          <a:ea typeface="Times New Roman"/>
                          <a:cs typeface="Times New Roman"/>
                        </a:rPr>
                        <a:t>$</a:t>
                      </a: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114,000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13.6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28600" y="1600200"/>
          <a:ext cx="8229601" cy="4191000"/>
        </p:xfrm>
        <a:graphic>
          <a:graphicData uri="http://schemas.openxmlformats.org/drawingml/2006/table">
            <a:tbl>
              <a:tblPr/>
              <a:tblGrid>
                <a:gridCol w="417209"/>
                <a:gridCol w="801991"/>
                <a:gridCol w="1905000"/>
                <a:gridCol w="1600200"/>
                <a:gridCol w="642126"/>
                <a:gridCol w="348474"/>
                <a:gridCol w="1340958"/>
                <a:gridCol w="1173643"/>
              </a:tblGrid>
              <a:tr h="252413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2800" dirty="0">
                          <a:latin typeface="Times"/>
                          <a:ea typeface="Times New Roman"/>
                          <a:cs typeface="Times New Roman"/>
                        </a:rPr>
                        <a:t>(b)</a:t>
                      </a:r>
                      <a:endParaRPr lang="en-US" sz="28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dirty="0">
                          <a:latin typeface="Frutiger"/>
                          <a:ea typeface="Times New Roman"/>
                          <a:cs typeface="Times New Roman"/>
                        </a:rPr>
                        <a:t>Plan E</a:t>
                      </a:r>
                      <a:endParaRPr lang="en-US" sz="16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9649"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Period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dirty="0">
                          <a:latin typeface="Frutiger"/>
                          <a:ea typeface="Times New Roman"/>
                          <a:cs typeface="Times New Roman"/>
                        </a:rPr>
                        <a:t>Demand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Production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dirty="0" err="1">
                          <a:latin typeface="Frutiger"/>
                          <a:ea typeface="Times New Roman"/>
                          <a:cs typeface="Times New Roman"/>
                        </a:rPr>
                        <a:t>Subcont</a:t>
                      </a:r>
                      <a:r>
                        <a:rPr lang="en-US" sz="1600" b="1" dirty="0">
                          <a:latin typeface="Frutiger"/>
                          <a:ea typeface="Times New Roman"/>
                          <a:cs typeface="Times New Roman"/>
                        </a:rPr>
                        <a:t> (Units)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Ending Inv.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Extra Cost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 $8,000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  8,000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  4,000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      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 45,000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 45,000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 15,000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0034"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  4,000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109855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      Total </a:t>
                      </a:r>
                      <a:r>
                        <a:rPr lang="en-US" sz="1600" dirty="0" smtClean="0">
                          <a:latin typeface="Frutiger"/>
                          <a:ea typeface="Times New Roman"/>
                          <a:cs typeface="Times New Roman"/>
                        </a:rPr>
                        <a:t>Extra </a:t>
                      </a: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Cost: </a:t>
                      </a:r>
                      <a:endParaRPr lang="en-US" sz="1600" dirty="0" smtClean="0">
                        <a:latin typeface="Frutiger"/>
                        <a:ea typeface="Times New Roman"/>
                        <a:cs typeface="Times New Roman"/>
                      </a:endParaRPr>
                    </a:p>
                    <a:p>
                      <a:pPr marL="0" marR="109855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 dirty="0" smtClean="0">
                        <a:latin typeface="Frutiger"/>
                        <a:ea typeface="Times New Roman"/>
                        <a:cs typeface="Times New Roman"/>
                      </a:endParaRPr>
                    </a:p>
                    <a:p>
                      <a:pPr marL="0" marR="109855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 smtClean="0">
                          <a:latin typeface="Frutiger"/>
                          <a:ea typeface="Times New Roman"/>
                          <a:cs typeface="Times New Roman"/>
                        </a:rPr>
                        <a:t>$</a:t>
                      </a: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129,000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 (3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5334000" y="4267200"/>
            <a:ext cx="304800" cy="228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-1" y="7"/>
          <a:ext cx="9144000" cy="6857988"/>
        </p:xfrm>
        <a:graphic>
          <a:graphicData uri="http://schemas.openxmlformats.org/drawingml/2006/table">
            <a:tbl>
              <a:tblPr/>
              <a:tblGrid>
                <a:gridCol w="457201"/>
                <a:gridCol w="1219200"/>
                <a:gridCol w="990600"/>
                <a:gridCol w="990600"/>
                <a:gridCol w="990600"/>
                <a:gridCol w="990600"/>
                <a:gridCol w="990600"/>
                <a:gridCol w="990600"/>
                <a:gridCol w="651844"/>
                <a:gridCol w="872155"/>
              </a:tblGrid>
              <a:tr h="33716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Unused Capacity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Supply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Jan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Feb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Mar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Apr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May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Jun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356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January</a:t>
                      </a:r>
                    </a:p>
                  </a:txBody>
                  <a:tcPr marL="9089" marR="9089" marT="90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Regular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Over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Sub. Contract.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6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February</a:t>
                      </a:r>
                    </a:p>
                  </a:txBody>
                  <a:tcPr marL="9089" marR="9089" marT="90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Regular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Over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Sub. Contract.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6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March</a:t>
                      </a:r>
                    </a:p>
                  </a:txBody>
                  <a:tcPr marL="9089" marR="9089" marT="90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Regular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Over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Sub. Contract.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6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April</a:t>
                      </a:r>
                    </a:p>
                  </a:txBody>
                  <a:tcPr marL="9089" marR="9089" marT="90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Regular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Over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Sub. Contract.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6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May</a:t>
                      </a:r>
                    </a:p>
                  </a:txBody>
                  <a:tcPr marL="9089" marR="9089" marT="90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Regular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Over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Sub. Contract.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6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June</a:t>
                      </a:r>
                    </a:p>
                  </a:txBody>
                  <a:tcPr marL="9089" marR="9089" marT="90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Regular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Over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Sub. Contract.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6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Demand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2362200" y="762000"/>
            <a:ext cx="304800" cy="228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362200" y="1066800"/>
            <a:ext cx="304800" cy="228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352800" y="1066800"/>
            <a:ext cx="304800" cy="228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334000" y="3657600"/>
            <a:ext cx="304800" cy="228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334000" y="3962400"/>
            <a:ext cx="304800" cy="228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352800" y="1752600"/>
            <a:ext cx="304800" cy="2286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3352800" y="2057400"/>
            <a:ext cx="304800" cy="2286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267200" y="2667000"/>
            <a:ext cx="381000" cy="228600"/>
            <a:chOff x="4267200" y="2667000"/>
            <a:chExt cx="381000" cy="228600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4267200" y="2971800"/>
            <a:ext cx="381000" cy="228600"/>
            <a:chOff x="4267200" y="2667000"/>
            <a:chExt cx="381000" cy="228600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/>
          <p:cNvGrpSpPr/>
          <p:nvPr/>
        </p:nvGrpSpPr>
        <p:grpSpPr>
          <a:xfrm>
            <a:off x="4267200" y="3352800"/>
            <a:ext cx="381000" cy="228600"/>
            <a:chOff x="4267200" y="2667000"/>
            <a:chExt cx="381000" cy="228600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6248400" y="4648200"/>
            <a:ext cx="381000" cy="228600"/>
            <a:chOff x="4267200" y="2667000"/>
            <a:chExt cx="381000" cy="228600"/>
          </a:xfrm>
        </p:grpSpPr>
        <p:cxnSp>
          <p:nvCxnSpPr>
            <p:cNvPr id="37" name="Straight Connector 36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6248400" y="4953000"/>
            <a:ext cx="381000" cy="228600"/>
            <a:chOff x="4267200" y="2667000"/>
            <a:chExt cx="381000" cy="228600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7239000" y="5562600"/>
            <a:ext cx="381000" cy="228600"/>
            <a:chOff x="4267200" y="2667000"/>
            <a:chExt cx="381000" cy="228600"/>
          </a:xfrm>
        </p:grpSpPr>
        <p:cxnSp>
          <p:nvCxnSpPr>
            <p:cNvPr id="43" name="Straight Connector 42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7239000" y="5867400"/>
            <a:ext cx="381000" cy="228600"/>
            <a:chOff x="4267200" y="2667000"/>
            <a:chExt cx="381000" cy="228600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/>
          <p:cNvSpPr txBox="1"/>
          <p:nvPr/>
        </p:nvSpPr>
        <p:spPr>
          <a:xfrm>
            <a:off x="1676400" y="762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800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2667000" y="1676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800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3657600" y="2667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800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4648200" y="36576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800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5562600" y="45720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1100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6553200" y="5562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1100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1676400" y="10668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2667000" y="1981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300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4648200" y="3962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300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3657600" y="29718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300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2667000" y="10668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100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5638800" y="4953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300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6629400" y="5867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300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3657600" y="32766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150</a:t>
            </a:r>
            <a:endParaRPr 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4648200" y="4267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350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7620000" y="5867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100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7620000" y="4953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100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8305800" y="762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800</a:t>
            </a:r>
            <a:endParaRPr lang="en-US" dirty="0"/>
          </a:p>
        </p:txBody>
      </p:sp>
      <p:sp>
        <p:nvSpPr>
          <p:cNvPr id="66" name="TextBox 65"/>
          <p:cNvSpPr txBox="1"/>
          <p:nvPr/>
        </p:nvSpPr>
        <p:spPr>
          <a:xfrm>
            <a:off x="7620000" y="64886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</a:t>
            </a:r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1676400" y="648866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1000</a:t>
            </a:r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2667000" y="648866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1200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3657600" y="648866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1250</a:t>
            </a:r>
            <a:endParaRPr 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4648200" y="648866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1450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5638800" y="648866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1400</a:t>
            </a:r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6629400" y="648866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1400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8305800" y="1676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800</a:t>
            </a:r>
            <a:endParaRPr lang="en-US" dirty="0"/>
          </a:p>
        </p:txBody>
      </p:sp>
      <p:sp>
        <p:nvSpPr>
          <p:cNvPr id="74" name="TextBox 73"/>
          <p:cNvSpPr txBox="1"/>
          <p:nvPr/>
        </p:nvSpPr>
        <p:spPr>
          <a:xfrm>
            <a:off x="8305800" y="2667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800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8305800" y="45720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1100</a:t>
            </a:r>
            <a:endParaRPr 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8305800" y="5562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1100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8305800" y="10668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300</a:t>
            </a:r>
            <a:endParaRPr 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8305800" y="1981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300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8305800" y="29718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300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8305800" y="32766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150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8305800" y="3962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300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8305800" y="4267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350</a:t>
            </a:r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8305800" y="4953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400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8305800" y="5867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400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8305800" y="36576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800</a:t>
            </a:r>
            <a:endParaRPr lang="en-US" dirty="0"/>
          </a:p>
        </p:txBody>
      </p:sp>
      <p:sp>
        <p:nvSpPr>
          <p:cNvPr id="86" name="TextBox 85"/>
          <p:cNvSpPr txBox="1"/>
          <p:nvPr/>
        </p:nvSpPr>
        <p:spPr>
          <a:xfrm>
            <a:off x="8305800" y="648866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7900</a:t>
            </a:r>
            <a:endParaRPr 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2286000" y="7620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12</a:t>
            </a:r>
            <a:endParaRPr lang="en-US" sz="1200" dirty="0"/>
          </a:p>
        </p:txBody>
      </p:sp>
      <p:sp>
        <p:nvSpPr>
          <p:cNvPr id="88" name="TextBox 87"/>
          <p:cNvSpPr txBox="1"/>
          <p:nvPr/>
        </p:nvSpPr>
        <p:spPr>
          <a:xfrm>
            <a:off x="3276600" y="17526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12</a:t>
            </a:r>
            <a:endParaRPr lang="en-US" sz="1200" dirty="0"/>
          </a:p>
        </p:txBody>
      </p:sp>
      <p:sp>
        <p:nvSpPr>
          <p:cNvPr id="89" name="TextBox 88"/>
          <p:cNvSpPr txBox="1"/>
          <p:nvPr/>
        </p:nvSpPr>
        <p:spPr>
          <a:xfrm>
            <a:off x="4267200" y="26670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12</a:t>
            </a:r>
            <a:endParaRPr lang="en-US" sz="1200" dirty="0"/>
          </a:p>
        </p:txBody>
      </p:sp>
      <p:sp>
        <p:nvSpPr>
          <p:cNvPr id="90" name="TextBox 89"/>
          <p:cNvSpPr txBox="1"/>
          <p:nvPr/>
        </p:nvSpPr>
        <p:spPr>
          <a:xfrm>
            <a:off x="5257800" y="36576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12</a:t>
            </a:r>
            <a:endParaRPr lang="en-US" sz="1200" dirty="0"/>
          </a:p>
        </p:txBody>
      </p:sp>
      <p:sp>
        <p:nvSpPr>
          <p:cNvPr id="91" name="TextBox 90"/>
          <p:cNvSpPr txBox="1"/>
          <p:nvPr/>
        </p:nvSpPr>
        <p:spPr>
          <a:xfrm>
            <a:off x="6248400" y="45720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11</a:t>
            </a:r>
            <a:endParaRPr lang="en-US" sz="1200" dirty="0"/>
          </a:p>
        </p:txBody>
      </p:sp>
      <p:sp>
        <p:nvSpPr>
          <p:cNvPr id="92" name="TextBox 91"/>
          <p:cNvSpPr txBox="1"/>
          <p:nvPr/>
        </p:nvSpPr>
        <p:spPr>
          <a:xfrm>
            <a:off x="7239000" y="55626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11</a:t>
            </a:r>
            <a:endParaRPr lang="en-US" sz="1200" dirty="0"/>
          </a:p>
        </p:txBody>
      </p:sp>
      <p:sp>
        <p:nvSpPr>
          <p:cNvPr id="93" name="TextBox 92"/>
          <p:cNvSpPr txBox="1"/>
          <p:nvPr/>
        </p:nvSpPr>
        <p:spPr>
          <a:xfrm>
            <a:off x="7239000" y="58674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16</a:t>
            </a:r>
            <a:endParaRPr lang="en-US" sz="1200" dirty="0"/>
          </a:p>
        </p:txBody>
      </p:sp>
      <p:sp>
        <p:nvSpPr>
          <p:cNvPr id="94" name="TextBox 93"/>
          <p:cNvSpPr txBox="1"/>
          <p:nvPr/>
        </p:nvSpPr>
        <p:spPr>
          <a:xfrm>
            <a:off x="6248400" y="49530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16</a:t>
            </a:r>
            <a:endParaRPr lang="en-US" sz="1200" dirty="0"/>
          </a:p>
        </p:txBody>
      </p:sp>
      <p:sp>
        <p:nvSpPr>
          <p:cNvPr id="95" name="TextBox 94"/>
          <p:cNvSpPr txBox="1"/>
          <p:nvPr/>
        </p:nvSpPr>
        <p:spPr>
          <a:xfrm>
            <a:off x="5257800" y="39624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16</a:t>
            </a:r>
            <a:endParaRPr lang="en-US" sz="1200" dirty="0"/>
          </a:p>
        </p:txBody>
      </p:sp>
      <p:sp>
        <p:nvSpPr>
          <p:cNvPr id="96" name="TextBox 95"/>
          <p:cNvSpPr txBox="1"/>
          <p:nvPr/>
        </p:nvSpPr>
        <p:spPr>
          <a:xfrm>
            <a:off x="4267200" y="29718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16</a:t>
            </a:r>
            <a:endParaRPr lang="en-US" sz="1200" dirty="0"/>
          </a:p>
        </p:txBody>
      </p:sp>
      <p:sp>
        <p:nvSpPr>
          <p:cNvPr id="97" name="TextBox 96"/>
          <p:cNvSpPr txBox="1"/>
          <p:nvPr/>
        </p:nvSpPr>
        <p:spPr>
          <a:xfrm>
            <a:off x="3276600" y="20574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16</a:t>
            </a:r>
            <a:endParaRPr lang="en-US" sz="1200" dirty="0"/>
          </a:p>
        </p:txBody>
      </p:sp>
      <p:sp>
        <p:nvSpPr>
          <p:cNvPr id="98" name="TextBox 97"/>
          <p:cNvSpPr txBox="1"/>
          <p:nvPr/>
        </p:nvSpPr>
        <p:spPr>
          <a:xfrm>
            <a:off x="2286000" y="10668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16</a:t>
            </a:r>
            <a:endParaRPr lang="en-US" sz="1200" dirty="0"/>
          </a:p>
        </p:txBody>
      </p:sp>
      <p:sp>
        <p:nvSpPr>
          <p:cNvPr id="99" name="TextBox 98"/>
          <p:cNvSpPr txBox="1"/>
          <p:nvPr/>
        </p:nvSpPr>
        <p:spPr>
          <a:xfrm>
            <a:off x="4191000" y="3276600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18.5</a:t>
            </a:r>
            <a:endParaRPr lang="en-US" sz="1200" dirty="0"/>
          </a:p>
        </p:txBody>
      </p:sp>
      <p:sp>
        <p:nvSpPr>
          <p:cNvPr id="100" name="TextBox 99"/>
          <p:cNvSpPr txBox="1"/>
          <p:nvPr/>
        </p:nvSpPr>
        <p:spPr>
          <a:xfrm>
            <a:off x="5257800" y="4267200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18.5</a:t>
            </a:r>
            <a:endParaRPr lang="en-US" sz="1200" dirty="0"/>
          </a:p>
        </p:txBody>
      </p:sp>
      <p:sp>
        <p:nvSpPr>
          <p:cNvPr id="101" name="TextBox 100"/>
          <p:cNvSpPr txBox="1"/>
          <p:nvPr/>
        </p:nvSpPr>
        <p:spPr>
          <a:xfrm>
            <a:off x="3276600" y="10668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17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13.16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33400" y="1828800"/>
            <a:ext cx="8610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Total Cost = 4 (800*12) + (200*16 ) + (100*17) + 			 5(300*16) + 2(1100*11) + (500*18.5) </a:t>
            </a:r>
          </a:p>
          <a:p>
            <a:endParaRPr lang="en-US" sz="2800" dirty="0" smtClean="0"/>
          </a:p>
          <a:p>
            <a:r>
              <a:rPr lang="en-US" sz="2800" dirty="0" smtClean="0"/>
              <a:t>		= 38,400 + 3,200 + 1,700 + 24,000 + 			   24,200 + 9,250 </a:t>
            </a:r>
          </a:p>
          <a:p>
            <a:endParaRPr lang="en-US" sz="2800" dirty="0" smtClean="0"/>
          </a:p>
          <a:p>
            <a:r>
              <a:rPr lang="en-US" sz="2800" b="1" dirty="0" smtClean="0"/>
              <a:t>Total Cost  = $100,750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ho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667000" y="914400"/>
            <a:ext cx="304800" cy="228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019800" y="1219200"/>
            <a:ext cx="304800" cy="228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810000" y="1219200"/>
            <a:ext cx="304800" cy="228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019800" y="4267200"/>
            <a:ext cx="304800" cy="228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810000" y="1981200"/>
            <a:ext cx="304800" cy="2286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019800" y="2362200"/>
            <a:ext cx="304800" cy="2286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28"/>
          <p:cNvGrpSpPr/>
          <p:nvPr/>
        </p:nvGrpSpPr>
        <p:grpSpPr>
          <a:xfrm>
            <a:off x="4800600" y="3124200"/>
            <a:ext cx="381000" cy="228600"/>
            <a:chOff x="4267200" y="2667000"/>
            <a:chExt cx="381000" cy="228600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9"/>
          <p:cNvGrpSpPr/>
          <p:nvPr/>
        </p:nvGrpSpPr>
        <p:grpSpPr>
          <a:xfrm>
            <a:off x="5943600" y="3124200"/>
            <a:ext cx="381000" cy="228600"/>
            <a:chOff x="4267200" y="2667000"/>
            <a:chExt cx="381000" cy="228600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2"/>
          <p:cNvGrpSpPr/>
          <p:nvPr/>
        </p:nvGrpSpPr>
        <p:grpSpPr>
          <a:xfrm>
            <a:off x="7086600" y="3505200"/>
            <a:ext cx="381000" cy="228600"/>
            <a:chOff x="4267200" y="2667000"/>
            <a:chExt cx="381000" cy="228600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35"/>
          <p:cNvGrpSpPr/>
          <p:nvPr/>
        </p:nvGrpSpPr>
        <p:grpSpPr>
          <a:xfrm>
            <a:off x="7010400" y="5410200"/>
            <a:ext cx="381000" cy="228600"/>
            <a:chOff x="4267200" y="2667000"/>
            <a:chExt cx="381000" cy="228600"/>
          </a:xfrm>
        </p:grpSpPr>
        <p:cxnSp>
          <p:nvCxnSpPr>
            <p:cNvPr id="37" name="Straight Connector 36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38"/>
          <p:cNvGrpSpPr/>
          <p:nvPr/>
        </p:nvGrpSpPr>
        <p:grpSpPr>
          <a:xfrm>
            <a:off x="7010400" y="5715000"/>
            <a:ext cx="381000" cy="228600"/>
            <a:chOff x="4267200" y="2667000"/>
            <a:chExt cx="381000" cy="228600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44"/>
          <p:cNvGrpSpPr/>
          <p:nvPr/>
        </p:nvGrpSpPr>
        <p:grpSpPr>
          <a:xfrm>
            <a:off x="7010400" y="6096000"/>
            <a:ext cx="381000" cy="228600"/>
            <a:chOff x="4267200" y="2667000"/>
            <a:chExt cx="381000" cy="228600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/>
          <p:cNvSpPr txBox="1"/>
          <p:nvPr/>
        </p:nvSpPr>
        <p:spPr>
          <a:xfrm>
            <a:off x="1981200" y="914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150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3048000" y="1981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150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4191000" y="3124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130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6324600" y="5334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150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5257800" y="42672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150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5257800" y="1219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6400800" y="4572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5257800" y="3124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2971800" y="1219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6400800" y="5715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6400800" y="6096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50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6400800" y="3505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2286000" y="64886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150</a:t>
            </a:r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3352800" y="64886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160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4419600" y="64886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130</a:t>
            </a:r>
            <a:endParaRPr 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5562600" y="64886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6705600" y="6488668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230</a:t>
            </a:r>
            <a:endParaRPr 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2590800" y="9144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100</a:t>
            </a:r>
            <a:endParaRPr lang="en-US" sz="1200" dirty="0"/>
          </a:p>
        </p:txBody>
      </p:sp>
      <p:sp>
        <p:nvSpPr>
          <p:cNvPr id="88" name="TextBox 87"/>
          <p:cNvSpPr txBox="1"/>
          <p:nvPr/>
        </p:nvSpPr>
        <p:spPr>
          <a:xfrm>
            <a:off x="3733800" y="19812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100</a:t>
            </a:r>
            <a:endParaRPr lang="en-US" sz="1200" dirty="0"/>
          </a:p>
        </p:txBody>
      </p:sp>
      <p:sp>
        <p:nvSpPr>
          <p:cNvPr id="89" name="TextBox 88"/>
          <p:cNvSpPr txBox="1"/>
          <p:nvPr/>
        </p:nvSpPr>
        <p:spPr>
          <a:xfrm>
            <a:off x="4800600" y="31242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100</a:t>
            </a:r>
            <a:endParaRPr lang="en-US" sz="1200" dirty="0"/>
          </a:p>
        </p:txBody>
      </p:sp>
      <p:sp>
        <p:nvSpPr>
          <p:cNvPr id="90" name="TextBox 89"/>
          <p:cNvSpPr txBox="1"/>
          <p:nvPr/>
        </p:nvSpPr>
        <p:spPr>
          <a:xfrm>
            <a:off x="5943600" y="42672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100</a:t>
            </a:r>
            <a:endParaRPr lang="en-US" sz="1200" dirty="0"/>
          </a:p>
        </p:txBody>
      </p:sp>
      <p:sp>
        <p:nvSpPr>
          <p:cNvPr id="91" name="TextBox 90"/>
          <p:cNvSpPr txBox="1"/>
          <p:nvPr/>
        </p:nvSpPr>
        <p:spPr>
          <a:xfrm>
            <a:off x="7010400" y="53340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100</a:t>
            </a:r>
            <a:endParaRPr lang="en-US" sz="1200" dirty="0"/>
          </a:p>
        </p:txBody>
      </p:sp>
      <p:sp>
        <p:nvSpPr>
          <p:cNvPr id="93" name="TextBox 92"/>
          <p:cNvSpPr txBox="1"/>
          <p:nvPr/>
        </p:nvSpPr>
        <p:spPr>
          <a:xfrm>
            <a:off x="7010400" y="60960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135</a:t>
            </a:r>
            <a:endParaRPr lang="en-US" sz="1200" dirty="0"/>
          </a:p>
        </p:txBody>
      </p:sp>
      <p:sp>
        <p:nvSpPr>
          <p:cNvPr id="94" name="TextBox 93"/>
          <p:cNvSpPr txBox="1"/>
          <p:nvPr/>
        </p:nvSpPr>
        <p:spPr>
          <a:xfrm>
            <a:off x="7010400" y="57150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125</a:t>
            </a:r>
            <a:endParaRPr lang="en-US" sz="1200" dirty="0"/>
          </a:p>
        </p:txBody>
      </p:sp>
      <p:sp>
        <p:nvSpPr>
          <p:cNvPr id="95" name="TextBox 94"/>
          <p:cNvSpPr txBox="1"/>
          <p:nvPr/>
        </p:nvSpPr>
        <p:spPr>
          <a:xfrm>
            <a:off x="7010400" y="45720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128</a:t>
            </a:r>
            <a:endParaRPr lang="en-US" sz="1200" dirty="0"/>
          </a:p>
        </p:txBody>
      </p:sp>
      <p:sp>
        <p:nvSpPr>
          <p:cNvPr id="96" name="TextBox 95"/>
          <p:cNvSpPr txBox="1"/>
          <p:nvPr/>
        </p:nvSpPr>
        <p:spPr>
          <a:xfrm>
            <a:off x="5943600" y="31242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103</a:t>
            </a:r>
            <a:endParaRPr lang="en-US" sz="1200" dirty="0"/>
          </a:p>
        </p:txBody>
      </p:sp>
      <p:sp>
        <p:nvSpPr>
          <p:cNvPr id="97" name="TextBox 96"/>
          <p:cNvSpPr txBox="1"/>
          <p:nvPr/>
        </p:nvSpPr>
        <p:spPr>
          <a:xfrm>
            <a:off x="5943600" y="23622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131</a:t>
            </a:r>
            <a:endParaRPr lang="en-US" sz="1200" dirty="0"/>
          </a:p>
        </p:txBody>
      </p:sp>
      <p:sp>
        <p:nvSpPr>
          <p:cNvPr id="98" name="TextBox 97"/>
          <p:cNvSpPr txBox="1"/>
          <p:nvPr/>
        </p:nvSpPr>
        <p:spPr>
          <a:xfrm>
            <a:off x="5943600" y="12192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134</a:t>
            </a:r>
            <a:endParaRPr lang="en-US" sz="1200" dirty="0"/>
          </a:p>
        </p:txBody>
      </p:sp>
      <p:sp>
        <p:nvSpPr>
          <p:cNvPr id="99" name="TextBox 98"/>
          <p:cNvSpPr txBox="1"/>
          <p:nvPr/>
        </p:nvSpPr>
        <p:spPr>
          <a:xfrm>
            <a:off x="7010400" y="3429000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131</a:t>
            </a:r>
            <a:endParaRPr lang="en-US" sz="1200" dirty="0"/>
          </a:p>
        </p:txBody>
      </p:sp>
      <p:sp>
        <p:nvSpPr>
          <p:cNvPr id="101" name="TextBox 100"/>
          <p:cNvSpPr txBox="1"/>
          <p:nvPr/>
        </p:nvSpPr>
        <p:spPr>
          <a:xfrm>
            <a:off x="3733800" y="12192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128</a:t>
            </a:r>
            <a:endParaRPr lang="en-US" sz="1200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0" y="7"/>
          <a:ext cx="9143999" cy="6857998"/>
        </p:xfrm>
        <a:graphic>
          <a:graphicData uri="http://schemas.openxmlformats.org/drawingml/2006/table">
            <a:tbl>
              <a:tblPr/>
              <a:tblGrid>
                <a:gridCol w="512749"/>
                <a:gridCol w="1367327"/>
                <a:gridCol w="1110953"/>
                <a:gridCol w="1110953"/>
                <a:gridCol w="1110953"/>
                <a:gridCol w="1110953"/>
                <a:gridCol w="1110953"/>
                <a:gridCol w="731040"/>
                <a:gridCol w="978118"/>
              </a:tblGrid>
              <a:tr h="39233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Unused Capacity</a:t>
                      </a:r>
                    </a:p>
                  </a:txBody>
                  <a:tcPr marL="9089" marR="9089" marT="9089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Supply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4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487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89" marR="9089" marT="90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Regular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Over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3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Sub. Contract.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7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89" marR="9089" marT="90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Regular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Over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3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Sub. Contract.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7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89" marR="9089" marT="90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Regular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Over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3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Sub. Contract.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7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89" marR="9089" marT="90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Regular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Over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3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Sub. Contract.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ar-SA" dirty="0"/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ar-SA" dirty="0"/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7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89" marR="9089" marT="908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Regular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Over Time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3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Sub. Contract.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7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Demand</a:t>
                      </a:r>
                    </a:p>
                  </a:txBody>
                  <a:tcPr marL="9089" marR="9089" marT="9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89" marR="9089" marT="90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02" name="Group 35"/>
          <p:cNvGrpSpPr/>
          <p:nvPr/>
        </p:nvGrpSpPr>
        <p:grpSpPr>
          <a:xfrm>
            <a:off x="7086600" y="4648200"/>
            <a:ext cx="381000" cy="228600"/>
            <a:chOff x="4267200" y="2667000"/>
            <a:chExt cx="381000" cy="228600"/>
          </a:xfrm>
        </p:grpSpPr>
        <p:cxnSp>
          <p:nvCxnSpPr>
            <p:cNvPr id="103" name="Straight Connector 102"/>
            <p:cNvCxnSpPr/>
            <p:nvPr/>
          </p:nvCxnSpPr>
          <p:spPr>
            <a:xfrm>
              <a:off x="4267200" y="2667000"/>
              <a:ext cx="0" cy="2286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 flipH="1">
              <a:off x="4267200" y="2895600"/>
              <a:ext cx="3810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104"/>
          <p:cNvSpPr txBox="1"/>
          <p:nvPr/>
        </p:nvSpPr>
        <p:spPr>
          <a:xfrm>
            <a:off x="5257800" y="2362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8382000" y="1295400"/>
            <a:ext cx="533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20</a:t>
            </a:r>
            <a:endParaRPr lang="ar-SA" dirty="0"/>
          </a:p>
        </p:txBody>
      </p:sp>
      <p:sp>
        <p:nvSpPr>
          <p:cNvPr id="107" name="TextBox 106"/>
          <p:cNvSpPr txBox="1"/>
          <p:nvPr/>
        </p:nvSpPr>
        <p:spPr>
          <a:xfrm>
            <a:off x="8382000" y="2362200"/>
            <a:ext cx="533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20</a:t>
            </a:r>
            <a:endParaRPr lang="ar-SA" dirty="0"/>
          </a:p>
        </p:txBody>
      </p:sp>
      <p:sp>
        <p:nvSpPr>
          <p:cNvPr id="108" name="TextBox 107"/>
          <p:cNvSpPr txBox="1"/>
          <p:nvPr/>
        </p:nvSpPr>
        <p:spPr>
          <a:xfrm>
            <a:off x="8305800" y="1981200"/>
            <a:ext cx="609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150</a:t>
            </a:r>
            <a:endParaRPr lang="ar-SA" dirty="0"/>
          </a:p>
        </p:txBody>
      </p:sp>
      <p:sp>
        <p:nvSpPr>
          <p:cNvPr id="109" name="TextBox 108"/>
          <p:cNvSpPr txBox="1"/>
          <p:nvPr/>
        </p:nvSpPr>
        <p:spPr>
          <a:xfrm>
            <a:off x="8305800" y="3124200"/>
            <a:ext cx="609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150</a:t>
            </a:r>
            <a:endParaRPr lang="ar-SA" dirty="0"/>
          </a:p>
        </p:txBody>
      </p:sp>
      <p:sp>
        <p:nvSpPr>
          <p:cNvPr id="110" name="TextBox 109"/>
          <p:cNvSpPr txBox="1"/>
          <p:nvPr/>
        </p:nvSpPr>
        <p:spPr>
          <a:xfrm>
            <a:off x="8305800" y="4267200"/>
            <a:ext cx="609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150</a:t>
            </a:r>
            <a:endParaRPr lang="ar-SA" dirty="0"/>
          </a:p>
        </p:txBody>
      </p:sp>
      <p:sp>
        <p:nvSpPr>
          <p:cNvPr id="111" name="TextBox 110"/>
          <p:cNvSpPr txBox="1"/>
          <p:nvPr/>
        </p:nvSpPr>
        <p:spPr>
          <a:xfrm>
            <a:off x="8305800" y="5334000"/>
            <a:ext cx="609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150</a:t>
            </a:r>
            <a:endParaRPr lang="ar-SA" dirty="0"/>
          </a:p>
        </p:txBody>
      </p:sp>
      <p:sp>
        <p:nvSpPr>
          <p:cNvPr id="112" name="TextBox 111"/>
          <p:cNvSpPr txBox="1"/>
          <p:nvPr/>
        </p:nvSpPr>
        <p:spPr>
          <a:xfrm>
            <a:off x="8305800" y="3505200"/>
            <a:ext cx="533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10</a:t>
            </a:r>
            <a:endParaRPr lang="ar-SA" dirty="0"/>
          </a:p>
        </p:txBody>
      </p:sp>
      <p:sp>
        <p:nvSpPr>
          <p:cNvPr id="113" name="TextBox 112"/>
          <p:cNvSpPr txBox="1"/>
          <p:nvPr/>
        </p:nvSpPr>
        <p:spPr>
          <a:xfrm>
            <a:off x="8305800" y="4572000"/>
            <a:ext cx="533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10</a:t>
            </a:r>
            <a:endParaRPr lang="ar-SA" dirty="0"/>
          </a:p>
        </p:txBody>
      </p:sp>
      <p:sp>
        <p:nvSpPr>
          <p:cNvPr id="114" name="TextBox 113"/>
          <p:cNvSpPr txBox="1"/>
          <p:nvPr/>
        </p:nvSpPr>
        <p:spPr>
          <a:xfrm>
            <a:off x="8382000" y="5715000"/>
            <a:ext cx="533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10</a:t>
            </a:r>
            <a:endParaRPr lang="ar-SA" dirty="0"/>
          </a:p>
        </p:txBody>
      </p:sp>
      <p:sp>
        <p:nvSpPr>
          <p:cNvPr id="115" name="TextBox 114"/>
          <p:cNvSpPr txBox="1"/>
          <p:nvPr/>
        </p:nvSpPr>
        <p:spPr>
          <a:xfrm>
            <a:off x="8382000" y="6096000"/>
            <a:ext cx="533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50</a:t>
            </a:r>
            <a:endParaRPr lang="ar-SA" dirty="0"/>
          </a:p>
        </p:txBody>
      </p:sp>
      <p:sp>
        <p:nvSpPr>
          <p:cNvPr id="116" name="TextBox 115"/>
          <p:cNvSpPr txBox="1"/>
          <p:nvPr/>
        </p:nvSpPr>
        <p:spPr>
          <a:xfrm>
            <a:off x="8382000" y="6488668"/>
            <a:ext cx="762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870</a:t>
            </a:r>
            <a:endParaRPr lang="ar-SA" dirty="0"/>
          </a:p>
        </p:txBody>
      </p:sp>
      <p:sp>
        <p:nvSpPr>
          <p:cNvPr id="117" name="TextBox 116"/>
          <p:cNvSpPr txBox="1"/>
          <p:nvPr/>
        </p:nvSpPr>
        <p:spPr>
          <a:xfrm>
            <a:off x="8305800" y="914400"/>
            <a:ext cx="609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150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4" grpId="0"/>
      <p:bldP spid="56" grpId="0"/>
      <p:bldP spid="57" grpId="0"/>
      <p:bldP spid="58" grpId="0"/>
      <p:bldP spid="59" grpId="0"/>
      <p:bldP spid="60" grpId="0"/>
      <p:bldP spid="61" grpId="0"/>
      <p:bldP spid="67" grpId="0"/>
      <p:bldP spid="68" grpId="0"/>
      <p:bldP spid="69" grpId="0"/>
      <p:bldP spid="70" grpId="0"/>
      <p:bldP spid="71" grpId="0"/>
      <p:bldP spid="87" grpId="0"/>
      <p:bldP spid="88" grpId="0"/>
      <p:bldP spid="89" grpId="0"/>
      <p:bldP spid="90" grpId="0"/>
      <p:bldP spid="91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1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13.18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33400" y="1828800"/>
            <a:ext cx="8610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Total Cost = 4 </a:t>
            </a:r>
            <a:r>
              <a:rPr lang="en-US" sz="2800" dirty="0" smtClean="0"/>
              <a:t>(150*100) </a:t>
            </a:r>
            <a:r>
              <a:rPr lang="en-US" sz="2800" dirty="0" smtClean="0"/>
              <a:t>+ </a:t>
            </a:r>
            <a:r>
              <a:rPr lang="en-US" sz="2800" dirty="0" smtClean="0"/>
              <a:t>(130*100 </a:t>
            </a:r>
            <a:r>
              <a:rPr lang="en-US" sz="2800" dirty="0" smtClean="0"/>
              <a:t>) + </a:t>
            </a:r>
            <a:r>
              <a:rPr lang="en-US" sz="2800" dirty="0" smtClean="0"/>
              <a:t>2(10*128) </a:t>
            </a:r>
            <a:r>
              <a:rPr lang="en-US" sz="2800" dirty="0" smtClean="0"/>
              <a:t>+ </a:t>
            </a:r>
            <a:r>
              <a:rPr lang="en-US" sz="2800" dirty="0" smtClean="0"/>
              <a:t>(10*134)+ </a:t>
            </a:r>
            <a:r>
              <a:rPr lang="en-US" sz="2800" dirty="0" smtClean="0"/>
              <a:t>(30*131) </a:t>
            </a:r>
            <a:r>
              <a:rPr lang="en-US" sz="2800" dirty="0" smtClean="0"/>
              <a:t>+ </a:t>
            </a:r>
            <a:r>
              <a:rPr lang="en-US" sz="2800" dirty="0" smtClean="0"/>
              <a:t>(20*103) </a:t>
            </a:r>
            <a:r>
              <a:rPr lang="en-US" sz="2800" dirty="0" smtClean="0"/>
              <a:t>+ </a:t>
            </a:r>
            <a:r>
              <a:rPr lang="en-US" sz="2800" dirty="0" smtClean="0"/>
              <a:t>(10*125) +(50*135)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		= </a:t>
            </a:r>
            <a:r>
              <a:rPr lang="en-US" sz="2800" dirty="0" smtClean="0"/>
              <a:t>60,000 </a:t>
            </a:r>
            <a:r>
              <a:rPr lang="en-US" sz="2800" dirty="0" smtClean="0"/>
              <a:t>+ </a:t>
            </a:r>
            <a:r>
              <a:rPr lang="en-US" sz="2800" dirty="0" smtClean="0"/>
              <a:t>13,000 </a:t>
            </a:r>
            <a:r>
              <a:rPr lang="en-US" sz="2800" dirty="0" smtClean="0"/>
              <a:t>+ </a:t>
            </a:r>
            <a:r>
              <a:rPr lang="en-US" sz="2800" dirty="0" smtClean="0"/>
              <a:t>2,560 </a:t>
            </a:r>
            <a:r>
              <a:rPr lang="en-US" sz="2800" dirty="0" smtClean="0"/>
              <a:t>+ </a:t>
            </a:r>
            <a:r>
              <a:rPr lang="en-US" sz="2800" dirty="0" smtClean="0"/>
              <a:t>1,340 </a:t>
            </a:r>
            <a:r>
              <a:rPr lang="en-US" sz="2800" dirty="0" smtClean="0"/>
              <a:t>+ </a:t>
            </a:r>
            <a:r>
              <a:rPr lang="en-US" sz="2800" dirty="0" smtClean="0"/>
              <a:t>			   3,930 +</a:t>
            </a:r>
            <a:r>
              <a:rPr lang="en-US" sz="2800" dirty="0" smtClean="0"/>
              <a:t> </a:t>
            </a:r>
            <a:r>
              <a:rPr lang="en-US" sz="2800" dirty="0" smtClean="0"/>
              <a:t>2,060 </a:t>
            </a:r>
            <a:r>
              <a:rPr lang="en-US" sz="2800" dirty="0" smtClean="0"/>
              <a:t>+ </a:t>
            </a:r>
            <a:r>
              <a:rPr lang="en-US" sz="2800" dirty="0" smtClean="0"/>
              <a:t>1,250 + 6,750 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b="1" dirty="0" smtClean="0"/>
              <a:t>Total Cost  = </a:t>
            </a:r>
            <a:r>
              <a:rPr lang="en-US" sz="2800" b="1" dirty="0" smtClean="0"/>
              <a:t>$90,890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hoto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pic>
        <p:nvPicPr>
          <p:cNvPr id="6" name="Picture 5" descr="photo 2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13.20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57200" y="1752600"/>
          <a:ext cx="8153399" cy="4495801"/>
        </p:xfrm>
        <a:graphic>
          <a:graphicData uri="http://schemas.openxmlformats.org/drawingml/2006/table">
            <a:tbl>
              <a:tblPr/>
              <a:tblGrid>
                <a:gridCol w="564843"/>
                <a:gridCol w="882957"/>
                <a:gridCol w="548449"/>
                <a:gridCol w="915678"/>
                <a:gridCol w="126300"/>
                <a:gridCol w="747278"/>
                <a:gridCol w="442052"/>
                <a:gridCol w="420643"/>
                <a:gridCol w="305586"/>
                <a:gridCol w="75414"/>
                <a:gridCol w="838200"/>
                <a:gridCol w="233616"/>
                <a:gridCol w="405215"/>
                <a:gridCol w="642940"/>
                <a:gridCol w="25400"/>
                <a:gridCol w="64429"/>
                <a:gridCol w="682849"/>
                <a:gridCol w="231550"/>
              </a:tblGrid>
              <a:tr h="405048"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Frutiger"/>
                          <a:ea typeface="Times New Roman"/>
                          <a:cs typeface="Times New Roman"/>
                        </a:rPr>
                        <a:t>Estimated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Reg. time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5048"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Billable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billable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Reg. Time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“Overtime”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Overtime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Forrester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Forrester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5048"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hours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CPAs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hours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cost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hours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cost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hours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400" b="1">
                          <a:latin typeface="Frutiger"/>
                          <a:ea typeface="Times New Roman"/>
                          <a:cs typeface="Times New Roman"/>
                        </a:rPr>
                        <a:t>cost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5048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 Jan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03200" algn="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 600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4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Frutiger"/>
                          <a:ea typeface="Times New Roman"/>
                          <a:cs typeface="Times New Roman"/>
                        </a:rPr>
                        <a:t>640</a:t>
                      </a:r>
                      <a:endParaRPr lang="en-US" sz="1400" dirty="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 $20,000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   0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579120" algn="dec"/>
                        </a:tabLs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     $0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  0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      0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5048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 Feb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0320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 500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4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640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 $20,000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   0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79120" algn="dec"/>
                        </a:tabLs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     $0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  0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     $0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5048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 Mar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0320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1,000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4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Frutiger"/>
                          <a:ea typeface="Times New Roman"/>
                          <a:cs typeface="Times New Roman"/>
                        </a:rPr>
                        <a:t>640</a:t>
                      </a:r>
                      <a:endParaRPr lang="en-US" sz="1400" dirty="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 $20,000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 320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79120" algn="dec"/>
                        </a:tabLst>
                      </a:pPr>
                      <a:r>
                        <a:rPr lang="en-US" sz="1400" dirty="0">
                          <a:latin typeface="Frutiger"/>
                          <a:ea typeface="Times New Roman"/>
                          <a:cs typeface="Times New Roman"/>
                        </a:rPr>
                        <a:t>$20,000</a:t>
                      </a:r>
                      <a:endParaRPr lang="en-US" sz="1400" dirty="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 40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 $5,000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5048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 Apr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0320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1,200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4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640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Frutiger"/>
                          <a:ea typeface="Times New Roman"/>
                          <a:cs typeface="Times New Roman"/>
                        </a:rPr>
                        <a:t> $20,000</a:t>
                      </a:r>
                      <a:endParaRPr lang="en-US" sz="1400" dirty="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 320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79120" algn="dec"/>
                        </a:tabLst>
                      </a:pPr>
                      <a:r>
                        <a:rPr lang="en-US" sz="1400" dirty="0">
                          <a:latin typeface="Frutiger"/>
                          <a:ea typeface="Times New Roman"/>
                          <a:cs typeface="Times New Roman"/>
                        </a:rPr>
                        <a:t>$20,000</a:t>
                      </a:r>
                      <a:endParaRPr lang="en-US" sz="1400" dirty="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1270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240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$30,000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5048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 May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0320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 650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4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640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Frutiger"/>
                          <a:ea typeface="Times New Roman"/>
                          <a:cs typeface="Times New Roman"/>
                        </a:rPr>
                        <a:t> $20,000</a:t>
                      </a:r>
                      <a:endParaRPr lang="en-US" sz="1400" dirty="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  10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79120" algn="dec"/>
                        </a:tabLs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   $625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  0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     $0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5048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 June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0320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 590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4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640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 $20,000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Frutiger"/>
                          <a:ea typeface="Times New Roman"/>
                          <a:cs typeface="Times New Roman"/>
                        </a:rPr>
                        <a:t>   0</a:t>
                      </a:r>
                      <a:endParaRPr lang="en-US" sz="1400" dirty="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79120" algn="dec"/>
                        </a:tabLs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     $0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  0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     $0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5048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endParaRPr lang="en-US" sz="14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$120,000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650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$40,625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280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Frutiger"/>
                          <a:ea typeface="Times New Roman"/>
                          <a:cs typeface="Times New Roman"/>
                        </a:rPr>
                        <a:t>$35,000</a:t>
                      </a:r>
                      <a:endParaRPr lang="en-US" sz="14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321">
                <a:tc gridSpan="6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spc="20" dirty="0">
                          <a:latin typeface="Times"/>
                          <a:ea typeface="Times New Roman"/>
                          <a:cs typeface="Times New Roman"/>
                        </a:rPr>
                        <a:t>Total cost = $120,000 + $40,625 + $35,000 = </a:t>
                      </a:r>
                      <a:endParaRPr lang="en-US" sz="1400" b="1" spc="20" dirty="0" smtClean="0">
                        <a:latin typeface="Times"/>
                        <a:ea typeface="Times New Roman"/>
                        <a:cs typeface="Times New Roman"/>
                      </a:endParaRPr>
                    </a:p>
                    <a:p>
                      <a:pPr marL="0" marR="0" algn="l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spc="20" dirty="0" smtClean="0">
                          <a:latin typeface="Times"/>
                          <a:ea typeface="Times New Roman"/>
                          <a:cs typeface="Times New Roman"/>
                        </a:rPr>
                        <a:t>$</a:t>
                      </a:r>
                      <a:r>
                        <a:rPr lang="en-US" sz="1400" b="1" spc="20" dirty="0">
                          <a:latin typeface="Times"/>
                          <a:ea typeface="Times New Roman"/>
                          <a:cs typeface="Times New Roman"/>
                        </a:rPr>
                        <a:t>195,625</a:t>
                      </a:r>
                      <a:endParaRPr lang="en-US" sz="1400" b="1" dirty="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400" dirty="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400" dirty="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400" dirty="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400" dirty="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hoto 1 (2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581400"/>
          </a:xfrm>
          <a:prstGeom prst="rect">
            <a:avLst/>
          </a:prstGeom>
        </p:spPr>
      </p:pic>
      <p:pic>
        <p:nvPicPr>
          <p:cNvPr id="15" name="Picture 14" descr="photo 2 (25).JPG"/>
          <p:cNvPicPr>
            <a:picLocks noChangeAspect="1"/>
          </p:cNvPicPr>
          <p:nvPr/>
        </p:nvPicPr>
        <p:blipFill>
          <a:blip r:embed="rId3" cstate="print"/>
          <a:srcRect t="1850" b="39863"/>
          <a:stretch>
            <a:fillRect/>
          </a:stretch>
        </p:blipFill>
        <p:spPr>
          <a:xfrm>
            <a:off x="0" y="3352800"/>
            <a:ext cx="91440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hoto (3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0200"/>
            <a:ext cx="9144000" cy="4938214"/>
          </a:xfrm>
          <a:prstGeom prst="rect">
            <a:avLst/>
          </a:prstGeom>
        </p:spPr>
      </p:pic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13.22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8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9" name="Picture 8" descr="business_analysis1_xr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13.22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152400" y="1828800"/>
            <a:ext cx="8991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Old Model Sales= Avg. passengers * Net price/seat 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			= 80 * (140 - 25) = $9,200 </a:t>
            </a:r>
          </a:p>
          <a:p>
            <a:endParaRPr lang="en-US" sz="2800" dirty="0" smtClean="0"/>
          </a:p>
          <a:p>
            <a:r>
              <a:rPr lang="en-US" sz="2800" b="1" dirty="0" smtClean="0"/>
              <a:t>New  Approach Sales = 65*(80-25)+35*(190-25)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				= 3,575 + 5,775 = $9,350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The new model is slightly better in sales.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914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9" name="Rectangle 5"/>
          <p:cNvSpPr txBox="1">
            <a:spLocks noChangeArrowheads="1"/>
          </p:cNvSpPr>
          <p:nvPr/>
        </p:nvSpPr>
        <p:spPr bwMode="gray">
          <a:xfrm>
            <a:off x="1981200" y="2286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eaLnBrk="0" hangingPunct="0">
              <a:lnSpc>
                <a:spcPct val="95000"/>
              </a:lnSpc>
            </a:pPr>
            <a:r>
              <a:rPr lang="en-US" sz="5400" b="1" dirty="0" smtClean="0">
                <a:solidFill>
                  <a:srgbClr val="FFFFFF"/>
                </a:solidFill>
                <a:latin typeface="Calibri" pitchFamily="34" charset="0"/>
              </a:rPr>
              <a:t>HW</a:t>
            </a:r>
            <a:endParaRPr lang="en-US" sz="54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1587" y="9906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91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04800" y="1676400"/>
            <a:ext cx="86106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5400" b="1" dirty="0" smtClean="0"/>
              <a:t>13.11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5400" b="1" dirty="0" smtClean="0"/>
              <a:t>13.12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5400" b="1" dirty="0" smtClean="0"/>
              <a:t>13.17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5400" b="1" dirty="0" smtClean="0"/>
              <a:t>13.19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457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7171" name="Rectangle 5"/>
          <p:cNvSpPr txBox="1">
            <a:spLocks noChangeArrowheads="1"/>
          </p:cNvSpPr>
          <p:nvPr/>
        </p:nvSpPr>
        <p:spPr bwMode="gray">
          <a:xfrm>
            <a:off x="1981200" y="685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13.3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38100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600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457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0" y="1981205"/>
          <a:ext cx="8991601" cy="4388268"/>
        </p:xfrm>
        <a:graphic>
          <a:graphicData uri="http://schemas.openxmlformats.org/drawingml/2006/table">
            <a:tbl>
              <a:tblPr/>
              <a:tblGrid>
                <a:gridCol w="685800"/>
                <a:gridCol w="762000"/>
                <a:gridCol w="914400"/>
                <a:gridCol w="762000"/>
                <a:gridCol w="762000"/>
                <a:gridCol w="430295"/>
                <a:gridCol w="179305"/>
                <a:gridCol w="444220"/>
                <a:gridCol w="165380"/>
                <a:gridCol w="287481"/>
                <a:gridCol w="3598720"/>
              </a:tblGrid>
              <a:tr h="224366">
                <a:tc gridSpan="11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>
                          <a:latin typeface="Times"/>
                          <a:ea typeface="Times New Roman"/>
                          <a:cs typeface="Times New Roman"/>
                        </a:rPr>
                        <a:t>13.3</a:t>
                      </a:r>
                      <a:r>
                        <a:rPr lang="en-US" sz="900" b="0">
                          <a:latin typeface="Times"/>
                          <a:ea typeface="Times New Roman"/>
                          <a:cs typeface="Times New Roman"/>
                        </a:rPr>
                        <a:t> (cont’d)</a:t>
                      </a:r>
                      <a:endParaRPr lang="en-US" sz="8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436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 b="1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                                           Plan 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436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Production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36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(Result of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36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Previous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Inventory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Stockout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Hire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Layoff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Personnel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366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Period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latin typeface="Frutiger"/>
                          <a:ea typeface="Times New Roman"/>
                          <a:cs typeface="Times New Roman"/>
                        </a:rPr>
                        <a:t>Demand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Month)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(Units)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(Units)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(Units)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(Units)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Frutiger"/>
                          <a:ea typeface="Times New Roman"/>
                          <a:cs typeface="Times New Roman"/>
                        </a:rPr>
                        <a:t>Cost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366">
                <a:tc>
                  <a:txBody>
                    <a:bodyPr/>
                    <a:lstStyle/>
                    <a:p>
                      <a:pPr marL="107950" marR="0" algn="l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1 (Jan)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17500" marR="0" algn="l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     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200" spc="-20">
                          <a:latin typeface="Frutiger"/>
                          <a:ea typeface="Times New Roman"/>
                          <a:cs typeface="Times New Roman"/>
                        </a:rPr>
                        <a:t>$15,000 </a:t>
                      </a:r>
                      <a:r>
                        <a:rPr lang="en-US" sz="1200" spc="-20">
                          <a:latin typeface="Frutiger"/>
                          <a:ea typeface="Times New Roman"/>
                          <a:cs typeface="Times New Roman"/>
                          <a:sym typeface="Symbol"/>
                        </a:rPr>
                        <a:t></a:t>
                      </a:r>
                      <a:r>
                        <a:rPr lang="en-US" sz="1200" spc="-20">
                          <a:latin typeface="Frutiger"/>
                          <a:ea typeface="Times New Roman"/>
                          <a:cs typeface="Times New Roman"/>
                        </a:rPr>
                        <a:t>(cost to go from 1,600 in Jan to 1,400 in Feb)</a:t>
                      </a: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366">
                <a:tc>
                  <a:txBody>
                    <a:bodyPr/>
                    <a:lstStyle/>
                    <a:p>
                      <a:pPr marL="10795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2 (Feb)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1750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     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spc="-20">
                          <a:latin typeface="Frutiger"/>
                          <a:ea typeface="Times New Roman"/>
                          <a:cs typeface="Times New Roman"/>
                        </a:rPr>
                        <a:t>  10,000 </a:t>
                      </a:r>
                      <a:r>
                        <a:rPr lang="en-US" sz="1200" spc="-20">
                          <a:latin typeface="Frutiger"/>
                          <a:ea typeface="Times New Roman"/>
                          <a:cs typeface="Times New Roman"/>
                          <a:sym typeface="Symbol"/>
                        </a:rPr>
                        <a:t></a:t>
                      </a:r>
                      <a:r>
                        <a:rPr lang="en-US" sz="1200" spc="-20">
                          <a:latin typeface="Frutiger"/>
                          <a:ea typeface="Times New Roman"/>
                          <a:cs typeface="Times New Roman"/>
                        </a:rPr>
                        <a:t>(cost to go from 1,400 in Feb to 1,600 in Mar)</a:t>
                      </a: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366">
                <a:tc>
                  <a:txBody>
                    <a:bodyPr/>
                    <a:lstStyle/>
                    <a:p>
                      <a:pPr marL="10795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3 (Mar)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1750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10,000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366">
                <a:tc>
                  <a:txBody>
                    <a:bodyPr/>
                    <a:lstStyle/>
                    <a:p>
                      <a:pPr marL="10795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4 (Apr)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1750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366">
                <a:tc>
                  <a:txBody>
                    <a:bodyPr/>
                    <a:lstStyle/>
                    <a:p>
                      <a:pPr marL="10795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5 (May)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1750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       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20,000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366">
                <a:tc>
                  <a:txBody>
                    <a:bodyPr/>
                    <a:lstStyle/>
                    <a:p>
                      <a:pPr marL="10795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6 (June)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1750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366">
                <a:tc>
                  <a:txBody>
                    <a:bodyPr/>
                    <a:lstStyle/>
                    <a:p>
                      <a:pPr marL="10795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7 (July)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1750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Frutiger"/>
                          <a:ea typeface="Times New Roman"/>
                          <a:cs typeface="Times New Roman"/>
                        </a:rPr>
                        <a:t>     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30,000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366">
                <a:tc>
                  <a:txBody>
                    <a:bodyPr/>
                    <a:lstStyle/>
                    <a:p>
                      <a:pPr marL="10795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8 (Aug)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00" marR="0" algn="l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latin typeface="Frutiger"/>
                          <a:ea typeface="Times New Roman"/>
                          <a:cs typeface="Times New Roman"/>
                        </a:rPr>
                        <a:t>      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 spc="-5">
                          <a:latin typeface="Frutiger"/>
                          <a:ea typeface="Times New Roman"/>
                          <a:cs typeface="Times New Roman"/>
                        </a:rPr>
                        <a:t>400</a:t>
                      </a: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 spc="-40">
                          <a:latin typeface="Frutiger"/>
                          <a:ea typeface="Times New Roman"/>
                          <a:cs typeface="Times New Roman"/>
                        </a:rPr>
                        <a:t>30,000    </a:t>
                      </a:r>
                      <a:r>
                        <a:rPr lang="en-US" sz="1200" spc="-50">
                          <a:latin typeface="Frutiger"/>
                          <a:ea typeface="Times New Roman"/>
                          <a:cs typeface="Times New Roman"/>
                          <a:sym typeface="Symbol"/>
                        </a:rPr>
                        <a:t></a:t>
                      </a:r>
                      <a:r>
                        <a:rPr lang="en-US" sz="1200" spc="-50">
                          <a:latin typeface="Frutiger"/>
                          <a:ea typeface="Times New Roman"/>
                          <a:cs typeface="Times New Roman"/>
                        </a:rPr>
                        <a:t>(cost to go from 1,800 in August to 1,400 in Sept)</a:t>
                      </a: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366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9525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latin typeface="Frutiger"/>
                          <a:ea typeface="Times New Roman"/>
                          <a:cs typeface="Times New Roman"/>
                        </a:rPr>
                        <a:t>      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9525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$400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Total                   $115,000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4366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9525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latin typeface="Frutiger"/>
                          <a:ea typeface="Times New Roman"/>
                          <a:cs typeface="Times New Roman"/>
                        </a:rPr>
                        <a:t>     @ $20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9525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latin typeface="Frutiger"/>
                          <a:ea typeface="Times New Roman"/>
                          <a:cs typeface="Times New Roman"/>
                        </a:rPr>
                        <a:t>@ $100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latin typeface="Frutiger"/>
                          <a:ea typeface="Times New Roman"/>
                          <a:cs typeface="Times New Roman"/>
                        </a:rPr>
                        <a:t>Personnel Cost: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8734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9525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Frutiger"/>
                          <a:ea typeface="Times New Roman"/>
                          <a:cs typeface="Times New Roman"/>
                        </a:rPr>
                        <a:t>=$36,000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9525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latin typeface="Frutiger"/>
                          <a:ea typeface="Times New Roman"/>
                          <a:cs typeface="Times New Roman"/>
                        </a:rPr>
                        <a:t>=$40,000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9525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 dirty="0">
                        <a:highlight>
                          <a:srgbClr val="00FF00"/>
                        </a:highlight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200" dirty="0">
                        <a:highlight>
                          <a:srgbClr val="00FF00"/>
                        </a:highlight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photo 2 (25).JPG"/>
          <p:cNvPicPr>
            <a:picLocks noChangeAspect="1"/>
          </p:cNvPicPr>
          <p:nvPr/>
        </p:nvPicPr>
        <p:blipFill>
          <a:blip r:embed="rId2" cstate="print"/>
          <a:srcRect t="62671" b="1850"/>
          <a:stretch>
            <a:fillRect/>
          </a:stretch>
        </p:blipFill>
        <p:spPr>
          <a:xfrm>
            <a:off x="0" y="3505200"/>
            <a:ext cx="9144000" cy="3352800"/>
          </a:xfrm>
          <a:prstGeom prst="rect">
            <a:avLst/>
          </a:prstGeom>
        </p:spPr>
      </p:pic>
      <p:pic>
        <p:nvPicPr>
          <p:cNvPr id="4" name="Picture 3" descr="photo 1 (2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457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7171" name="Rectangle 5"/>
          <p:cNvSpPr txBox="1">
            <a:spLocks noChangeArrowheads="1"/>
          </p:cNvSpPr>
          <p:nvPr/>
        </p:nvSpPr>
        <p:spPr bwMode="gray">
          <a:xfrm>
            <a:off x="1981200" y="685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13.4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38100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600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457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228600" y="2362200"/>
          <a:ext cx="9144000" cy="3833270"/>
        </p:xfrm>
        <a:graphic>
          <a:graphicData uri="http://schemas.openxmlformats.org/drawingml/2006/table">
            <a:tbl>
              <a:tblPr/>
              <a:tblGrid>
                <a:gridCol w="353411"/>
                <a:gridCol w="941989"/>
                <a:gridCol w="1447800"/>
                <a:gridCol w="1219200"/>
                <a:gridCol w="1447800"/>
                <a:gridCol w="1676400"/>
                <a:gridCol w="1066800"/>
                <a:gridCol w="766272"/>
                <a:gridCol w="224328"/>
              </a:tblGrid>
              <a:tr h="29845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600" b="1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dirty="0">
                          <a:latin typeface="Frutiger"/>
                          <a:ea typeface="Times New Roman"/>
                          <a:cs typeface="Times New Roman"/>
                        </a:rPr>
                        <a:t>Plan B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600" b="1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Times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 dirty="0">
                          <a:latin typeface="Frutiger"/>
                          <a:ea typeface="Times New Roman"/>
                          <a:cs typeface="Times New Roman"/>
                        </a:rPr>
                        <a:t>Period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Demand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Production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Ending Inv.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Subcon (Units)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Extra Cost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712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548640" algn="dec"/>
                        </a:tabLs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712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48640" algn="dec"/>
                        </a:tabLs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$4,000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712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48640" algn="dec"/>
                        </a:tabLs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  0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712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48640" algn="dec"/>
                        </a:tabLs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  0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30,000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712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48640" algn="dec"/>
                        </a:tabLs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  0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30,000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712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48640" algn="dec"/>
                        </a:tabLs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  0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800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60,000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712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48640" algn="dec"/>
                        </a:tabLs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  0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800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60,000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712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48640" algn="dec"/>
                        </a:tabLs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  0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30,000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712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48640" algn="dec"/>
                        </a:tabLs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  0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712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   Total Extra Cost: $214,000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photo 3 (13).JPG"/>
          <p:cNvPicPr>
            <a:picLocks noChangeAspect="1"/>
          </p:cNvPicPr>
          <p:nvPr/>
        </p:nvPicPr>
        <p:blipFill>
          <a:blip r:embed="rId2" cstate="print"/>
          <a:srcRect b="56667"/>
          <a:stretch>
            <a:fillRect/>
          </a:stretch>
        </p:blipFill>
        <p:spPr>
          <a:xfrm>
            <a:off x="0" y="3505200"/>
            <a:ext cx="9144000" cy="3352800"/>
          </a:xfrm>
          <a:prstGeom prst="rect">
            <a:avLst/>
          </a:prstGeom>
        </p:spPr>
      </p:pic>
      <p:pic>
        <p:nvPicPr>
          <p:cNvPr id="12" name="Picture 11" descr="photo 1 (2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13.5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62000" y="1533118"/>
          <a:ext cx="7772399" cy="5324882"/>
        </p:xfrm>
        <a:graphic>
          <a:graphicData uri="http://schemas.openxmlformats.org/drawingml/2006/table">
            <a:tbl>
              <a:tblPr/>
              <a:tblGrid>
                <a:gridCol w="907115"/>
                <a:gridCol w="936632"/>
                <a:gridCol w="1189770"/>
                <a:gridCol w="1442935"/>
                <a:gridCol w="1847960"/>
                <a:gridCol w="1447987"/>
              </a:tblGrid>
              <a:tr h="249929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dirty="0">
                          <a:latin typeface="Frutiger"/>
                          <a:ea typeface="Times New Roman"/>
                          <a:cs typeface="Times New Roman"/>
                        </a:rPr>
                        <a:t>Plan C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524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dirty="0">
                          <a:latin typeface="Frutiger"/>
                          <a:ea typeface="Times New Roman"/>
                          <a:cs typeface="Times New Roman"/>
                        </a:rPr>
                        <a:t>Period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Demand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Production*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Ending Inv.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Stockouts (Units)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0" marR="0" algn="ctr">
                        <a:lnSpc>
                          <a:spcPts val="1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Extra Cost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424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620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524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1,775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575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620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$11,500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3835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1,775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750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620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  15,000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3835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1,775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725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620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  14,500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3835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1,775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700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620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  14,000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9248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1,775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620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   5,500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1,775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  0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620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  15,000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1,775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  0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 25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620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   2,500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524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1,775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375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   7,500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835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               Total Extra Cost:   $85,500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hoto 1 (2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276600"/>
          </a:xfrm>
          <a:prstGeom prst="rect">
            <a:avLst/>
          </a:prstGeom>
        </p:spPr>
      </p:pic>
      <p:pic>
        <p:nvPicPr>
          <p:cNvPr id="11" name="Picture 10" descr="photo 3 (13).JPG"/>
          <p:cNvPicPr>
            <a:picLocks noChangeAspect="1"/>
          </p:cNvPicPr>
          <p:nvPr/>
        </p:nvPicPr>
        <p:blipFill>
          <a:blip r:embed="rId3" cstate="print"/>
          <a:srcRect t="45556"/>
          <a:stretch>
            <a:fillRect/>
          </a:stretch>
        </p:blipFill>
        <p:spPr>
          <a:xfrm>
            <a:off x="0" y="3124200"/>
            <a:ext cx="914400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3"/>
          <p:cNvSpPr>
            <a:spLocks noChangeArrowheads="1"/>
          </p:cNvSpPr>
          <p:nvPr/>
        </p:nvSpPr>
        <p:spPr bwMode="auto">
          <a:xfrm>
            <a:off x="0" y="76200"/>
            <a:ext cx="9144000" cy="1168400"/>
          </a:xfrm>
          <a:prstGeom prst="rect">
            <a:avLst/>
          </a:prstGeom>
          <a:gradFill rotWithShape="1">
            <a:gsLst>
              <a:gs pos="0">
                <a:srgbClr val="171717"/>
              </a:gs>
              <a:gs pos="100000">
                <a:srgbClr val="353637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2987" dir="5400000" algn="tl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29" name="Rectangle 5"/>
          <p:cNvSpPr txBox="1">
            <a:spLocks noChangeArrowheads="1"/>
          </p:cNvSpPr>
          <p:nvPr/>
        </p:nvSpPr>
        <p:spPr bwMode="gray">
          <a:xfrm>
            <a:off x="1981200" y="304800"/>
            <a:ext cx="5638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eaLnBrk="0" hangingPunct="0">
              <a:lnSpc>
                <a:spcPct val="95000"/>
              </a:lnSpc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</a:rPr>
              <a:t>EXERCISE </a:t>
            </a:r>
            <a:r>
              <a:rPr lang="en-US" sz="4000" b="1" dirty="0" smtClean="0">
                <a:solidFill>
                  <a:srgbClr val="FFFFFF"/>
                </a:solidFill>
                <a:latin typeface="Calibri" pitchFamily="34" charset="0"/>
              </a:rPr>
              <a:t>13.6 </a:t>
            </a:r>
            <a:endParaRPr lang="en-US" sz="4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Rektangel 41"/>
          <p:cNvSpPr/>
          <p:nvPr/>
        </p:nvSpPr>
        <p:spPr>
          <a:xfrm>
            <a:off x="1588" y="0"/>
            <a:ext cx="9142412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sp>
        <p:nvSpPr>
          <p:cNvPr id="10" name="Rektangel 39"/>
          <p:cNvSpPr/>
          <p:nvPr/>
        </p:nvSpPr>
        <p:spPr>
          <a:xfrm>
            <a:off x="0" y="1219200"/>
            <a:ext cx="9142413" cy="1000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rgbClr val="FFFFFF"/>
              </a:solidFill>
              <a:latin typeface="Arial Narrow" pitchFamily="-97" charset="0"/>
              <a:ea typeface="ＭＳ Ｐゴシック" pitchFamily="-97" charset="-128"/>
              <a:cs typeface="+mn-cs"/>
            </a:endParaRPr>
          </a:p>
        </p:txBody>
      </p:sp>
      <p:pic>
        <p:nvPicPr>
          <p:cNvPr id="7" name="Picture 6" descr="business_analysis1_xr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"/>
            <a:ext cx="154940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28599" y="1524000"/>
          <a:ext cx="8610600" cy="4267202"/>
        </p:xfrm>
        <a:graphic>
          <a:graphicData uri="http://schemas.openxmlformats.org/drawingml/2006/table">
            <a:tbl>
              <a:tblPr/>
              <a:tblGrid>
                <a:gridCol w="808597"/>
                <a:gridCol w="1791693"/>
                <a:gridCol w="1297688"/>
                <a:gridCol w="1268195"/>
                <a:gridCol w="1164969"/>
                <a:gridCol w="67489"/>
                <a:gridCol w="1474646"/>
                <a:gridCol w="737323"/>
              </a:tblGrid>
              <a:tr h="304800">
                <a:tc gridSpan="8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dirty="0">
                          <a:latin typeface="Frutiger"/>
                          <a:ea typeface="Times New Roman"/>
                          <a:cs typeface="Times New Roman"/>
                        </a:rPr>
                        <a:t>Plan 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Reg.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O.T.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End Inv.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Stockouts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Extra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Period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Demand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(Units)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(Units)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(Units)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(Units)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latin typeface="Frutiger"/>
                          <a:ea typeface="Times New Roman"/>
                          <a:cs typeface="Times New Roman"/>
                        </a:rPr>
                        <a:t>Cost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$8,000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8,000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320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44,000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2,200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320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44,000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10,000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1,600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Frutiger"/>
                          <a:ea typeface="Times New Roman"/>
                          <a:cs typeface="Times New Roman"/>
                        </a:rPr>
                        <a:t>4,000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2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 dirty="0">
                        <a:latin typeface="Frutiger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Total Extra Cost: </a:t>
                      </a:r>
                      <a:endParaRPr lang="en-US" sz="1600" dirty="0" smtClean="0">
                        <a:latin typeface="Frutiger"/>
                        <a:ea typeface="Times New Roman"/>
                        <a:cs typeface="Times New Roman"/>
                      </a:endParaRPr>
                    </a:p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600" dirty="0" smtClean="0">
                        <a:latin typeface="Frutiger"/>
                        <a:ea typeface="Times New Roman"/>
                        <a:cs typeface="Times New Roman"/>
                      </a:endParaRPr>
                    </a:p>
                    <a:p>
                      <a:pPr marL="0" marR="0" algn="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 smtClean="0">
                          <a:latin typeface="Frutiger"/>
                          <a:ea typeface="Times New Roman"/>
                          <a:cs typeface="Times New Roman"/>
                        </a:rPr>
                        <a:t>$</a:t>
                      </a:r>
                      <a:r>
                        <a:rPr lang="en-US" sz="1600" dirty="0">
                          <a:latin typeface="Frutiger"/>
                          <a:ea typeface="Times New Roman"/>
                          <a:cs typeface="Times New Roman"/>
                        </a:rPr>
                        <a:t>122,000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</TotalTime>
  <Words>885</Words>
  <Application>Microsoft Office PowerPoint</Application>
  <PresentationFormat>On-screen Show (4:3)</PresentationFormat>
  <Paragraphs>932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ksu_2</cp:lastModifiedBy>
  <cp:revision>129</cp:revision>
  <dcterms:created xsi:type="dcterms:W3CDTF">2006-08-16T00:00:00Z</dcterms:created>
  <dcterms:modified xsi:type="dcterms:W3CDTF">2014-09-16T09:11:18Z</dcterms:modified>
</cp:coreProperties>
</file>