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0" r:id="rId2"/>
    <p:sldId id="311" r:id="rId3"/>
    <p:sldId id="315" r:id="rId4"/>
    <p:sldId id="348" r:id="rId5"/>
    <p:sldId id="349" r:id="rId6"/>
    <p:sldId id="350" r:id="rId7"/>
    <p:sldId id="351" r:id="rId8"/>
    <p:sldId id="352" r:id="rId9"/>
    <p:sldId id="353" r:id="rId10"/>
    <p:sldId id="316" r:id="rId11"/>
    <p:sldId id="317" r:id="rId12"/>
    <p:sldId id="328" r:id="rId13"/>
    <p:sldId id="338" r:id="rId14"/>
    <p:sldId id="340" r:id="rId15"/>
    <p:sldId id="342" r:id="rId16"/>
    <p:sldId id="344" r:id="rId17"/>
    <p:sldId id="345" r:id="rId18"/>
    <p:sldId id="34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CC0277F-22F9-42AA-B631-775866DF8DA3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17A6923-3C56-4EA8-BD5A-4929CFDDA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menfitness.net/wfmember/programs/nutrition/contents.htm" TargetMode="External"/><Relationship Id="rId2" Type="http://schemas.openxmlformats.org/officeDocument/2006/relationships/hyperlink" Target="file:///F:\&#1575;&#1605;%20&#1610;&#1608;&#1587;&#1601;\samira\Courses\full%20courses\personal%20health\aging\Top%2010%20Anti-Aging%20Foods.mh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omenfitness.net/wfmember/programs/articles/highbp.htm" TargetMode="External"/><Relationship Id="rId4" Type="http://schemas.openxmlformats.org/officeDocument/2006/relationships/hyperlink" Target="http://www.womenfitness.net/beauty/skin/ageingskin.htm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lage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Can Aging Be Prevented?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Aging is inevitable!!</a:t>
            </a:r>
          </a:p>
          <a:p>
            <a:pPr eaLnBrk="1" hangingPunct="1">
              <a:defRPr/>
            </a:pPr>
            <a:r>
              <a:rPr lang="en-US" smtClean="0"/>
              <a:t>15-20% of aging is genetically predetermined so that means 80-85% is within our controls!</a:t>
            </a:r>
          </a:p>
          <a:p>
            <a:pPr eaLnBrk="1" hangingPunct="1">
              <a:defRPr/>
            </a:pPr>
            <a:r>
              <a:rPr lang="en-US" smtClean="0"/>
              <a:t>70% of cancers are diet and lifestyle related</a:t>
            </a:r>
          </a:p>
          <a:p>
            <a:pPr eaLnBrk="1" hangingPunct="1">
              <a:defRPr/>
            </a:pPr>
            <a:r>
              <a:rPr lang="en-US" smtClean="0"/>
              <a:t>50% of heart disease is diet related</a:t>
            </a:r>
          </a:p>
          <a:p>
            <a:pPr eaLnBrk="1" hangingPunct="1">
              <a:defRPr/>
            </a:pPr>
            <a:endParaRPr lang="en-US" smtClean="0"/>
          </a:p>
        </p:txBody>
      </p:sp>
      <p:pic>
        <p:nvPicPr>
          <p:cNvPr id="7172" name="Picture 5" descr="MCSL00749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4800600"/>
            <a:ext cx="1422400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EG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Diet that promotes positive aging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Avocado</a:t>
            </a:r>
            <a:r>
              <a:rPr lang="en-US" sz="2400" b="1" dirty="0" smtClean="0"/>
              <a:t>:</a:t>
            </a:r>
            <a:br>
              <a:rPr lang="en-US" sz="2400" b="1" dirty="0" smtClean="0"/>
            </a:br>
            <a:r>
              <a:rPr lang="en-US" sz="2400" b="1" dirty="0" smtClean="0"/>
              <a:t> This </a:t>
            </a:r>
            <a:r>
              <a:rPr lang="en-US" sz="2400" u="sng" dirty="0" smtClean="0">
                <a:hlinkClick r:id="rId2"/>
              </a:rPr>
              <a:t>fruit</a:t>
            </a:r>
            <a:r>
              <a:rPr lang="en-US" sz="2400" b="1" dirty="0" smtClean="0"/>
              <a:t> is a good source of healthy </a:t>
            </a:r>
            <a:r>
              <a:rPr lang="en-US" sz="2400" b="1" dirty="0" smtClean="0">
                <a:hlinkClick r:id="rId3"/>
              </a:rPr>
              <a:t>monounsaturated fat</a:t>
            </a:r>
            <a:r>
              <a:rPr lang="en-US" sz="2400" b="1" dirty="0" smtClean="0"/>
              <a:t> that may help to reduce level of </a:t>
            </a:r>
            <a:r>
              <a:rPr lang="en-US" sz="2400" b="1" dirty="0" smtClean="0">
                <a:hlinkClick r:id="rId3"/>
              </a:rPr>
              <a:t>cholesterol </a:t>
            </a:r>
            <a:r>
              <a:rPr lang="en-US" sz="2400" b="1" dirty="0" smtClean="0"/>
              <a:t>in body. </a:t>
            </a:r>
          </a:p>
          <a:p>
            <a:r>
              <a:rPr lang="en-US" sz="2400" b="1" dirty="0" smtClean="0"/>
              <a:t>Avocado is a good source of </a:t>
            </a:r>
            <a:r>
              <a:rPr lang="en-US" sz="2400" b="1" dirty="0" smtClean="0">
                <a:hlinkClick r:id="rId3"/>
              </a:rPr>
              <a:t>vitamin E</a:t>
            </a:r>
            <a:r>
              <a:rPr lang="en-US" sz="2400" b="1" dirty="0" smtClean="0"/>
              <a:t> and can help to maintain healthy skin and prevent </a:t>
            </a:r>
            <a:r>
              <a:rPr lang="en-US" sz="2400" b="1" dirty="0" smtClean="0">
                <a:hlinkClick r:id="rId4"/>
              </a:rPr>
              <a:t>skin aging</a:t>
            </a:r>
            <a:endParaRPr lang="en-US" sz="2400" b="1" dirty="0" smtClean="0"/>
          </a:p>
          <a:p>
            <a:r>
              <a:rPr lang="en-US" sz="2400" b="1" dirty="0" smtClean="0"/>
              <a:t>It is rich in potassium which helps prevent fluid retention and </a:t>
            </a:r>
            <a:r>
              <a:rPr lang="en-US" sz="2400" b="1" dirty="0" smtClean="0">
                <a:hlinkClick r:id="rId5"/>
              </a:rPr>
              <a:t>high blood pressure</a:t>
            </a:r>
            <a:r>
              <a:rPr lang="en-US" sz="2400" b="1" dirty="0" smtClean="0"/>
              <a:t>.</a:t>
            </a:r>
            <a:br>
              <a:rPr lang="en-US" sz="2400" b="1" dirty="0" smtClean="0"/>
            </a:br>
            <a:endParaRPr lang="ar-SA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BERRIES </a:t>
            </a:r>
            <a:br>
              <a:rPr lang="en-US" sz="2800" dirty="0" smtClean="0"/>
            </a:br>
            <a:r>
              <a:rPr lang="en-US" sz="2800" dirty="0" smtClean="0"/>
              <a:t>(all black and blue ones)</a:t>
            </a:r>
            <a:br>
              <a:rPr lang="en-US" sz="2800" dirty="0" smtClean="0"/>
            </a:br>
            <a:r>
              <a:rPr lang="en-US" sz="2800" dirty="0" smtClean="0"/>
              <a:t></a:t>
            </a:r>
            <a:endParaRPr lang="ar-EG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Antioxidants (prevent free radical formation and aging)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CRUCIFEROUS VEGETABLES</a:t>
            </a:r>
          </a:p>
          <a:p>
            <a:r>
              <a:rPr lang="en-US" dirty="0" smtClean="0"/>
              <a:t>cabbage, cauliflower, broccoli, and watercress</a:t>
            </a:r>
          </a:p>
          <a:p>
            <a:r>
              <a:rPr lang="en-US" dirty="0" smtClean="0"/>
              <a:t> Helps body fight against toxins and cancer</a:t>
            </a:r>
          </a:p>
          <a:p>
            <a:r>
              <a:rPr lang="en-US" dirty="0" smtClean="0"/>
              <a:t> Consume about ¼ lb/day, 1 ½ cups minimum)</a:t>
            </a:r>
            <a:endParaRPr lang="ar-EG" dirty="0" smtClean="0"/>
          </a:p>
          <a:p>
            <a:endParaRPr lang="ar-EG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 dirty="0" smtClean="0"/>
              <a:t>GARLIC </a:t>
            </a:r>
            <a:endParaRPr lang="ar-EG" sz="25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 1 clove per day</a:t>
            </a:r>
          </a:p>
          <a:p>
            <a:r>
              <a:rPr lang="en-US" dirty="0" smtClean="0"/>
              <a:t> Helps to protect body against cancer and heart disease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GINGER</a:t>
            </a:r>
            <a:r>
              <a:rPr lang="en-US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</a:p>
          <a:p>
            <a:r>
              <a:rPr lang="en-US" dirty="0" smtClean="0"/>
              <a:t> Can boost digestive and circulatory system</a:t>
            </a:r>
          </a:p>
          <a:p>
            <a:r>
              <a:rPr lang="en-US" dirty="0" smtClean="0"/>
              <a:t> May alleviate rheumatic aches and pains</a:t>
            </a:r>
            <a:endParaRPr lang="ar-EG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EG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Nuts</a:t>
            </a:r>
          </a:p>
          <a:p>
            <a:r>
              <a:rPr lang="en-US" dirty="0" smtClean="0"/>
              <a:t>rich in potassium, magnesium, iron, zinc, copper, and selenium</a:t>
            </a:r>
          </a:p>
          <a:p>
            <a:r>
              <a:rPr lang="en-US" dirty="0" smtClean="0"/>
              <a:t>Improves immune system</a:t>
            </a:r>
          </a:p>
          <a:p>
            <a:r>
              <a:rPr lang="en-US" dirty="0" smtClean="0"/>
              <a:t> Improves skin</a:t>
            </a:r>
          </a:p>
          <a:p>
            <a:r>
              <a:rPr lang="en-US" dirty="0" smtClean="0"/>
              <a:t> May help control cholesterol levels</a:t>
            </a:r>
            <a:endParaRPr lang="ar-EG" dirty="0" smtClean="0"/>
          </a:p>
          <a:p>
            <a:endParaRPr lang="ar-EG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Soya </a:t>
            </a:r>
          </a:p>
          <a:p>
            <a:r>
              <a:rPr lang="en-US" dirty="0" smtClean="0"/>
              <a:t> Helps to maintain estrogen levels in menopausal women</a:t>
            </a:r>
          </a:p>
          <a:p>
            <a:r>
              <a:rPr lang="en-US" dirty="0" smtClean="0"/>
              <a:t> Reduces hot flashes </a:t>
            </a:r>
          </a:p>
          <a:p>
            <a:r>
              <a:rPr lang="en-US" dirty="0" smtClean="0"/>
              <a:t> May protect against Alzheimer’s disease, osteoporosis, and heart disease</a:t>
            </a:r>
            <a:endParaRPr lang="ar-EG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WATER  </a:t>
            </a:r>
          </a:p>
          <a:p>
            <a:r>
              <a:rPr lang="en-US" dirty="0" smtClean="0"/>
              <a:t> The fluid of LIFE</a:t>
            </a:r>
          </a:p>
          <a:p>
            <a:r>
              <a:rPr lang="en-US" dirty="0" smtClean="0"/>
              <a:t> 8 glasses per day (minimum)</a:t>
            </a:r>
            <a:endParaRPr lang="ar-EG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To find your Real Age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You know your calendar age!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 To find your real age go to </a:t>
            </a:r>
            <a:r>
              <a:rPr lang="en-US" smtClean="0">
                <a:hlinkClick r:id="rId2"/>
              </a:rPr>
              <a:t>www.realage.com</a:t>
            </a: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Also the top 12 ways to make your real age younger!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Aging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changes that take place manifested as a decline of body functions</a:t>
            </a:r>
          </a:p>
          <a:p>
            <a:endParaRPr lang="en-US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en-US" b="1" dirty="0" smtClean="0"/>
              <a:t>A process that occurs in the lifespan of every creature and involves every molecule, cell, and organ in the body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When Does Aging Begin?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Begins as early as late teens</a:t>
            </a:r>
          </a:p>
          <a:p>
            <a:pPr eaLnBrk="1" hangingPunct="1">
              <a:defRPr/>
            </a:pPr>
            <a:r>
              <a:rPr lang="en-US" smtClean="0"/>
              <a:t>Accumulation of damage doesn’t begin to show until we hit our 30’s and 40’s</a:t>
            </a:r>
          </a:p>
          <a:p>
            <a:pPr eaLnBrk="1" hangingPunct="1">
              <a:defRPr/>
            </a:pPr>
            <a:r>
              <a:rPr lang="en-US" smtClean="0"/>
              <a:t>Supplying your body with all the nutrients it needs may help to slow the process and improve your overall health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Free Radical Theory of aging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Tiny oxygen fragments known as free radicals are found in air pollution, cigarette smoke, fried foods, pesticides</a:t>
            </a:r>
          </a:p>
          <a:p>
            <a:pPr eaLnBrk="1" hangingPunct="1">
              <a:defRPr/>
            </a:pPr>
            <a:r>
              <a:rPr lang="en-US" dirty="0" smtClean="0"/>
              <a:t>These attack and damage cells and their genetic code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US" dirty="0" smtClean="0"/>
              <a:t>Over decades this process results in fewer functioning cells and more damaged and abnormal cells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en-US" dirty="0" smtClean="0"/>
              <a:t>Free radicals are involved in the development of diseases of aging such as </a:t>
            </a:r>
            <a:r>
              <a:rPr lang="en-US" dirty="0" err="1" smtClean="0"/>
              <a:t>parkinson’s</a:t>
            </a:r>
            <a:r>
              <a:rPr lang="en-US" dirty="0" smtClean="0"/>
              <a:t>, </a:t>
            </a:r>
            <a:r>
              <a:rPr lang="en-US" dirty="0" err="1" smtClean="0"/>
              <a:t>alzheimer’s</a:t>
            </a:r>
            <a:r>
              <a:rPr lang="en-US" dirty="0" smtClean="0"/>
              <a:t>, and cardiovascular diseases, and cancer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Free radicals also attack immune system</a:t>
            </a:r>
          </a:p>
          <a:p>
            <a:pPr eaLnBrk="1" hangingPunct="1">
              <a:defRPr/>
            </a:pPr>
            <a:r>
              <a:rPr lang="en-US" smtClean="0"/>
              <a:t>Body loses resistance to colds, infections, disease</a:t>
            </a:r>
          </a:p>
          <a:p>
            <a:pPr eaLnBrk="1" hangingPunct="1">
              <a:defRPr/>
            </a:pPr>
            <a:r>
              <a:rPr lang="en-US" smtClean="0"/>
              <a:t>Build-up of cellular debris escalates aging process</a:t>
            </a:r>
          </a:p>
          <a:p>
            <a:pPr eaLnBrk="1" hangingPunct="1">
              <a:defRPr/>
            </a:pPr>
            <a:r>
              <a:rPr lang="en-US" smtClean="0"/>
              <a:t>Body exposed to free radicals throughout life, but damage seems to increase as we age (cumulative)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Free Radical Theory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Antioxidants which fight free radicals are found in vitamins, minerals, enzymes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Known as “nutrients that protect you from the wear and tear of everyday life”</a:t>
            </a:r>
          </a:p>
          <a:p>
            <a:pPr eaLnBrk="1" hangingPunct="1">
              <a:defRPr/>
            </a:pPr>
            <a:r>
              <a:rPr lang="en-US" dirty="0" smtClean="0"/>
              <a:t>Sweep up and deactivate free radicals</a:t>
            </a:r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11268" name="Picture 5" descr="MCj039867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953000"/>
            <a:ext cx="17938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Benefits of antioxidants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332037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diets rich in antioxidants </a:t>
            </a:r>
          </a:p>
          <a:p>
            <a:pPr eaLnBrk="1" hangingPunct="1">
              <a:defRPr/>
            </a:pPr>
            <a:r>
              <a:rPr lang="en-US" dirty="0" smtClean="0"/>
              <a:t>Prevent disease and premature aging</a:t>
            </a:r>
          </a:p>
          <a:p>
            <a:pPr eaLnBrk="1" hangingPunct="1">
              <a:defRPr/>
            </a:pPr>
            <a:r>
              <a:rPr lang="en-US" dirty="0" smtClean="0"/>
              <a:t>Stimulate the immune system to protect body from disease and infection</a:t>
            </a:r>
          </a:p>
          <a:p>
            <a:pPr eaLnBrk="1" hangingPunct="1">
              <a:defRPr/>
            </a:pPr>
            <a:r>
              <a:rPr lang="en-US" dirty="0" smtClean="0"/>
              <a:t>Decrease age-related memory loss and loss of mental function</a:t>
            </a:r>
          </a:p>
        </p:txBody>
      </p:sp>
      <p:pic>
        <p:nvPicPr>
          <p:cNvPr id="13316" name="Picture 4" descr="MCj033221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876800"/>
            <a:ext cx="1812925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Antioxidant Nutrients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Vitamin C</a:t>
            </a:r>
          </a:p>
          <a:p>
            <a:pPr eaLnBrk="1" hangingPunct="1">
              <a:defRPr/>
            </a:pPr>
            <a:r>
              <a:rPr lang="en-US" dirty="0" smtClean="0"/>
              <a:t>Vitamin E</a:t>
            </a:r>
          </a:p>
          <a:p>
            <a:pPr eaLnBrk="1" hangingPunct="1">
              <a:defRPr/>
            </a:pPr>
            <a:r>
              <a:rPr lang="en-US" dirty="0" err="1" smtClean="0"/>
              <a:t>Carotenoids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Selenium</a:t>
            </a:r>
          </a:p>
        </p:txBody>
      </p:sp>
      <p:pic>
        <p:nvPicPr>
          <p:cNvPr id="12292" name="Picture 4" descr="MCj019816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76400"/>
            <a:ext cx="3305175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244</TotalTime>
  <Words>493</Words>
  <Application>Microsoft Office PowerPoint</Application>
  <PresentationFormat>On-screen Show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حضري</vt:lpstr>
      <vt:lpstr>Aging </vt:lpstr>
      <vt:lpstr>Definition of Aging</vt:lpstr>
      <vt:lpstr>When Does Aging Begin?</vt:lpstr>
      <vt:lpstr>Free Radical Theory of aging</vt:lpstr>
      <vt:lpstr>Slide 5</vt:lpstr>
      <vt:lpstr>Slide 6</vt:lpstr>
      <vt:lpstr>Free Radical Theory</vt:lpstr>
      <vt:lpstr>Benefits of antioxidants</vt:lpstr>
      <vt:lpstr>Antioxidant Nutrients</vt:lpstr>
      <vt:lpstr>Can Aging Be Prevented?</vt:lpstr>
      <vt:lpstr>Slide 11</vt:lpstr>
      <vt:lpstr>Diet that promotes positive aging</vt:lpstr>
      <vt:lpstr>BERRIES  (all black and blue ones) </vt:lpstr>
      <vt:lpstr>GARLIC </vt:lpstr>
      <vt:lpstr>Slide 15</vt:lpstr>
      <vt:lpstr>Slide 16</vt:lpstr>
      <vt:lpstr>Slide 17</vt:lpstr>
      <vt:lpstr>To find your Real Age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ksu</cp:lastModifiedBy>
  <cp:revision>50</cp:revision>
  <dcterms:created xsi:type="dcterms:W3CDTF">2010-08-06T11:26:18Z</dcterms:created>
  <dcterms:modified xsi:type="dcterms:W3CDTF">2011-12-05T05:11:47Z</dcterms:modified>
</cp:coreProperties>
</file>