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  <p:sldId id="266" r:id="rId11"/>
    <p:sldId id="263" r:id="rId12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4" d="100"/>
          <a:sy n="64" d="100"/>
        </p:scale>
        <p:origin x="1340" y="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ar-SA"/>
              <a:t>انقر لتحرير نمط العنوان الرئيسي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/>
              <a:t>انقر لتحرير نمط العنوان الثانوي الرئيسي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08/01/1438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08/01/1438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ar-SA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08/01/1438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العنوان الرئيسي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08/01/1438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ar-SA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08/01/1438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العنوان الرئيسي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08/01/1438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/>
              <a:t>انقر لتحرير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/>
              <a:t>انقر لتحرير أنماط النص الرئيسي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08/01/1438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العنوان الرئيسي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08/01/1438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08/01/1438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ar-SA"/>
              <a:t>انقر لتحرير نمط العنوان الرئيسي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08/01/1438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ar-SA"/>
              <a:t>انقر لتحرير نمط العنوان الرئيسي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/>
              <a:t>انقر فوق الأيقونة لإضافة صورة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08/01/1438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ar-SA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1B8ABB09-4A1D-463E-8065-109CC2B7EFAA}" type="datetimeFigureOut">
              <a:rPr lang="ar-SA" smtClean="0"/>
              <a:t>08/01/1438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1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274320" indent="-27432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899592" y="1124744"/>
            <a:ext cx="7543800" cy="1524000"/>
          </a:xfrm>
        </p:spPr>
        <p:txBody>
          <a:bodyPr/>
          <a:lstStyle/>
          <a:p>
            <a:pPr algn="ctr"/>
            <a:r>
              <a:rPr lang="en-US" sz="4400" dirty="0">
                <a:solidFill>
                  <a:schemeClr val="tx1"/>
                </a:solidFill>
              </a:rPr>
              <a:t>Exp#3</a:t>
            </a:r>
            <a:br>
              <a:rPr lang="en-US" dirty="0"/>
            </a:br>
            <a:r>
              <a:rPr lang="en-US" dirty="0" err="1">
                <a:solidFill>
                  <a:schemeClr val="tx1"/>
                </a:solidFill>
              </a:rPr>
              <a:t>AlBumin</a:t>
            </a:r>
            <a:endParaRPr lang="ar-SA" dirty="0">
              <a:solidFill>
                <a:schemeClr val="tx1"/>
              </a:solidFill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827584" y="3284984"/>
            <a:ext cx="6858000" cy="990600"/>
          </a:xfrm>
        </p:spPr>
        <p:txBody>
          <a:bodyPr>
            <a:normAutofit fontScale="85000" lnSpcReduction="20000"/>
          </a:bodyPr>
          <a:lstStyle/>
          <a:p>
            <a:r>
              <a:rPr lang="en-US" b="1" dirty="0">
                <a:solidFill>
                  <a:schemeClr val="tx1"/>
                </a:solidFill>
              </a:rPr>
              <a:t>Quantitative determination of albumin in serum  using the </a:t>
            </a:r>
            <a:r>
              <a:rPr lang="en-US" b="1" dirty="0" err="1">
                <a:solidFill>
                  <a:schemeClr val="tx1"/>
                </a:solidFill>
              </a:rPr>
              <a:t>bromocresol</a:t>
            </a:r>
            <a:r>
              <a:rPr lang="en-US" b="1" dirty="0">
                <a:solidFill>
                  <a:schemeClr val="tx1"/>
                </a:solidFill>
              </a:rPr>
              <a:t> green (BCG) dye binding method</a:t>
            </a:r>
            <a:r>
              <a:rPr lang="en-US" dirty="0"/>
              <a:t>.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5578714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60648"/>
            <a:ext cx="8640960" cy="6480720"/>
          </a:xfrm>
        </p:spPr>
      </p:pic>
    </p:spTree>
    <p:extLst>
      <p:ext uri="{BB962C8B-B14F-4D97-AF65-F5344CB8AC3E}">
        <p14:creationId xmlns:p14="http://schemas.microsoft.com/office/powerpoint/2010/main" val="30969769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260648"/>
            <a:ext cx="9001000" cy="6597352"/>
          </a:xfrm>
        </p:spPr>
      </p:pic>
    </p:spTree>
    <p:extLst>
      <p:ext uri="{BB962C8B-B14F-4D97-AF65-F5344CB8AC3E}">
        <p14:creationId xmlns:p14="http://schemas.microsoft.com/office/powerpoint/2010/main" val="736905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762000" y="685800"/>
            <a:ext cx="7543800" cy="5407496"/>
          </a:xfrm>
        </p:spPr>
        <p:txBody>
          <a:bodyPr>
            <a:noAutofit/>
          </a:bodyPr>
          <a:lstStyle/>
          <a:p>
            <a:pPr marL="0" indent="0" algn="l">
              <a:buNone/>
            </a:pPr>
            <a:r>
              <a:rPr lang="en-US" sz="2800" dirty="0">
                <a:solidFill>
                  <a:schemeClr val="tx1"/>
                </a:solidFill>
              </a:rPr>
              <a:t>One of the most important serum proteins produced in the liver and It is protein that is water soluble</a:t>
            </a:r>
          </a:p>
          <a:p>
            <a:pPr marL="0" indent="0" algn="l">
              <a:buNone/>
            </a:pPr>
            <a:endParaRPr lang="en-US" sz="2800" dirty="0">
              <a:solidFill>
                <a:schemeClr val="tx1"/>
              </a:solidFill>
            </a:endParaRPr>
          </a:p>
          <a:p>
            <a:pPr marL="0" indent="0" algn="l">
              <a:buNone/>
            </a:pPr>
            <a:r>
              <a:rPr lang="en-US" sz="2800" b="1" dirty="0">
                <a:solidFill>
                  <a:srgbClr val="C00000"/>
                </a:solidFill>
              </a:rPr>
              <a:t>*Functions:</a:t>
            </a:r>
          </a:p>
          <a:p>
            <a:pPr marL="0" indent="0" algn="l">
              <a:buNone/>
            </a:pPr>
            <a:r>
              <a:rPr lang="en-US" sz="2800" dirty="0">
                <a:solidFill>
                  <a:schemeClr val="tx1"/>
                </a:solidFill>
              </a:rPr>
              <a:t>-Nutrition</a:t>
            </a:r>
          </a:p>
          <a:p>
            <a:pPr marL="0" indent="0" algn="l">
              <a:buNone/>
            </a:pPr>
            <a:r>
              <a:rPr lang="en-US" sz="2800" dirty="0">
                <a:solidFill>
                  <a:schemeClr val="tx1"/>
                </a:solidFill>
              </a:rPr>
              <a:t>-Regulation of osmotic pressure</a:t>
            </a:r>
          </a:p>
          <a:p>
            <a:pPr marL="0" indent="0" algn="l">
              <a:buNone/>
            </a:pPr>
            <a:r>
              <a:rPr lang="en-US" sz="2800" dirty="0">
                <a:solidFill>
                  <a:schemeClr val="tx1"/>
                </a:solidFill>
              </a:rPr>
              <a:t>-Bind and transport of bilirubin, steroids, fatty acids &amp; </a:t>
            </a:r>
            <a:r>
              <a:rPr lang="en-US" sz="2800" dirty="0" err="1">
                <a:solidFill>
                  <a:schemeClr val="tx1"/>
                </a:solidFill>
              </a:rPr>
              <a:t>Ca</a:t>
            </a:r>
            <a:endParaRPr lang="en-US" sz="2800" dirty="0">
              <a:solidFill>
                <a:schemeClr val="tx1"/>
              </a:solidFill>
            </a:endParaRPr>
          </a:p>
          <a:p>
            <a:pPr marL="0" indent="0" algn="l">
              <a:buNone/>
            </a:pPr>
            <a:endParaRPr lang="ar-SA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73666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55576" y="0"/>
            <a:ext cx="6781800" cy="1600200"/>
          </a:xfrm>
        </p:spPr>
        <p:txBody>
          <a:bodyPr/>
          <a:lstStyle/>
          <a:p>
            <a:r>
              <a:rPr lang="en-US" dirty="0"/>
              <a:t>Clinical significance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611560" y="1484784"/>
            <a:ext cx="7543800" cy="4752528"/>
          </a:xfrm>
        </p:spPr>
        <p:txBody>
          <a:bodyPr>
            <a:noAutofit/>
          </a:bodyPr>
          <a:lstStyle/>
          <a:p>
            <a:pPr marL="0" indent="0" algn="l">
              <a:buNone/>
            </a:pPr>
            <a:endParaRPr lang="en-US" sz="2800" dirty="0">
              <a:solidFill>
                <a:schemeClr val="tx1"/>
              </a:solidFill>
            </a:endParaRPr>
          </a:p>
          <a:p>
            <a:pPr marL="0" indent="0" algn="l">
              <a:buNone/>
            </a:pPr>
            <a:r>
              <a:rPr lang="ar-SA" sz="2800" b="1" dirty="0">
                <a:solidFill>
                  <a:srgbClr val="C00000"/>
                </a:solidFill>
              </a:rPr>
              <a:t>:</a:t>
            </a:r>
            <a:r>
              <a:rPr lang="en-US" sz="2800" b="1" dirty="0">
                <a:solidFill>
                  <a:srgbClr val="C00000"/>
                </a:solidFill>
              </a:rPr>
              <a:t>*Elevated serum albumin</a:t>
            </a:r>
          </a:p>
          <a:p>
            <a:pPr marL="0" indent="0" algn="l">
              <a:buNone/>
            </a:pPr>
            <a:r>
              <a:rPr lang="ar-SA" sz="2800" dirty="0">
                <a:solidFill>
                  <a:schemeClr val="tx1"/>
                </a:solidFill>
              </a:rPr>
              <a:t> </a:t>
            </a:r>
            <a:r>
              <a:rPr lang="en-US" sz="2800" dirty="0">
                <a:solidFill>
                  <a:schemeClr val="tx1"/>
                </a:solidFill>
              </a:rPr>
              <a:t>-Associated with dehydration</a:t>
            </a:r>
          </a:p>
          <a:p>
            <a:pPr marL="0" indent="0" algn="l">
              <a:buNone/>
            </a:pPr>
            <a:r>
              <a:rPr lang="fr-FR" sz="2800" dirty="0">
                <a:solidFill>
                  <a:schemeClr val="tx1"/>
                </a:solidFill>
              </a:rPr>
              <a:t>-Skin </a:t>
            </a:r>
            <a:r>
              <a:rPr lang="fr-FR" sz="2800" dirty="0" err="1">
                <a:solidFill>
                  <a:schemeClr val="tx1"/>
                </a:solidFill>
              </a:rPr>
              <a:t>lesions</a:t>
            </a:r>
            <a:r>
              <a:rPr lang="fr-FR" sz="2800" dirty="0">
                <a:solidFill>
                  <a:schemeClr val="tx1"/>
                </a:solidFill>
              </a:rPr>
              <a:t> (ex. </a:t>
            </a:r>
            <a:r>
              <a:rPr lang="fr-FR" sz="2800" dirty="0" err="1">
                <a:solidFill>
                  <a:schemeClr val="tx1"/>
                </a:solidFill>
              </a:rPr>
              <a:t>Dermatitis</a:t>
            </a:r>
            <a:r>
              <a:rPr lang="fr-FR" sz="2800" dirty="0">
                <a:solidFill>
                  <a:schemeClr val="tx1"/>
                </a:solidFill>
              </a:rPr>
              <a:t>, </a:t>
            </a:r>
            <a:r>
              <a:rPr lang="fr-FR" sz="2800" dirty="0" err="1">
                <a:solidFill>
                  <a:schemeClr val="tx1"/>
                </a:solidFill>
              </a:rPr>
              <a:t>burns</a:t>
            </a:r>
            <a:r>
              <a:rPr lang="fr-FR" sz="2800" dirty="0">
                <a:solidFill>
                  <a:schemeClr val="tx1"/>
                </a:solidFill>
              </a:rPr>
              <a:t>, </a:t>
            </a:r>
            <a:r>
              <a:rPr lang="fr-FR" sz="2800" dirty="0" err="1">
                <a:solidFill>
                  <a:schemeClr val="tx1"/>
                </a:solidFill>
              </a:rPr>
              <a:t>dehydration</a:t>
            </a:r>
            <a:r>
              <a:rPr lang="fr-FR" sz="2800" dirty="0">
                <a:solidFill>
                  <a:schemeClr val="tx1"/>
                </a:solidFill>
              </a:rPr>
              <a:t>)</a:t>
            </a:r>
          </a:p>
          <a:p>
            <a:pPr marL="0" indent="0" algn="l">
              <a:buNone/>
            </a:pPr>
            <a:endParaRPr lang="en-US" sz="2800" dirty="0">
              <a:solidFill>
                <a:schemeClr val="tx1"/>
              </a:solidFill>
            </a:endParaRPr>
          </a:p>
          <a:p>
            <a:pPr marL="0" indent="0" algn="l">
              <a:buNone/>
            </a:pPr>
            <a:r>
              <a:rPr lang="en-US" sz="2800" b="1" dirty="0">
                <a:solidFill>
                  <a:srgbClr val="C00000"/>
                </a:solidFill>
              </a:rPr>
              <a:t>*Low serum albumin </a:t>
            </a:r>
          </a:p>
          <a:p>
            <a:pPr marL="0" indent="0" algn="l">
              <a:buNone/>
            </a:pPr>
            <a:r>
              <a:rPr lang="en-US" sz="2800" dirty="0">
                <a:solidFill>
                  <a:schemeClr val="tx1"/>
                </a:solidFill>
              </a:rPr>
              <a:t>-Malnutrition          </a:t>
            </a:r>
          </a:p>
          <a:p>
            <a:pPr marL="0" indent="0" algn="l">
              <a:buNone/>
            </a:pPr>
            <a:r>
              <a:rPr lang="en-US" sz="2800" dirty="0">
                <a:solidFill>
                  <a:schemeClr val="tx1"/>
                </a:solidFill>
              </a:rPr>
              <a:t>-liver disease (Cirrhosis) </a:t>
            </a:r>
          </a:p>
          <a:p>
            <a:pPr marL="0" indent="0" algn="l">
              <a:buNone/>
            </a:pPr>
            <a:r>
              <a:rPr lang="en-US" sz="2800" dirty="0">
                <a:solidFill>
                  <a:schemeClr val="tx1"/>
                </a:solidFill>
              </a:rPr>
              <a:t>-Renal disease </a:t>
            </a:r>
          </a:p>
          <a:p>
            <a:pPr marL="0" indent="0" algn="l">
              <a:buNone/>
            </a:pPr>
            <a:r>
              <a:rPr lang="en-US" sz="2800" dirty="0">
                <a:solidFill>
                  <a:schemeClr val="tx1"/>
                </a:solidFill>
              </a:rPr>
              <a:t>-rheumatoid arthritis</a:t>
            </a:r>
          </a:p>
          <a:p>
            <a:pPr marL="0" indent="0" algn="l">
              <a:buNone/>
            </a:pPr>
            <a:endParaRPr lang="ar-SA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83014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83568" y="-171400"/>
            <a:ext cx="6781800" cy="1600200"/>
          </a:xfrm>
        </p:spPr>
        <p:txBody>
          <a:bodyPr/>
          <a:lstStyle/>
          <a:p>
            <a:r>
              <a:rPr lang="en-US" dirty="0"/>
              <a:t>Principle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611560" y="1052736"/>
            <a:ext cx="7543800" cy="5805264"/>
          </a:xfrm>
        </p:spPr>
        <p:txBody>
          <a:bodyPr>
            <a:normAutofit/>
          </a:bodyPr>
          <a:lstStyle/>
          <a:p>
            <a:pPr marL="0" indent="0" algn="l">
              <a:buNone/>
            </a:pPr>
            <a:r>
              <a:rPr lang="en-US" sz="2800" dirty="0">
                <a:solidFill>
                  <a:schemeClr val="tx1"/>
                </a:solidFill>
              </a:rPr>
              <a:t>Albumin                  </a:t>
            </a:r>
            <a:r>
              <a:rPr lang="en-US" sz="2800" dirty="0" err="1">
                <a:solidFill>
                  <a:schemeClr val="tx1"/>
                </a:solidFill>
              </a:rPr>
              <a:t>Bromocresol</a:t>
            </a:r>
            <a:r>
              <a:rPr lang="en-US" sz="2800" dirty="0">
                <a:solidFill>
                  <a:schemeClr val="tx1"/>
                </a:solidFill>
              </a:rPr>
              <a:t> Green(BCG) </a:t>
            </a:r>
          </a:p>
          <a:p>
            <a:pPr marL="0" indent="0" algn="l">
              <a:buNone/>
            </a:pPr>
            <a:endParaRPr lang="en-US" sz="2800" dirty="0">
              <a:solidFill>
                <a:schemeClr val="tx1"/>
              </a:solidFill>
            </a:endParaRPr>
          </a:p>
          <a:p>
            <a:pPr marL="0" indent="0" algn="l">
              <a:buNone/>
            </a:pPr>
            <a:endParaRPr lang="en-US" sz="2800" dirty="0">
              <a:solidFill>
                <a:schemeClr val="tx1"/>
              </a:solidFill>
            </a:endParaRPr>
          </a:p>
          <a:p>
            <a:pPr marL="0" indent="0" algn="l">
              <a:buNone/>
            </a:pPr>
            <a:r>
              <a:rPr lang="en-US" sz="2800" dirty="0">
                <a:solidFill>
                  <a:schemeClr val="tx1"/>
                </a:solidFill>
              </a:rPr>
              <a:t>The result is converting the color to Green-blue complex.</a:t>
            </a:r>
          </a:p>
          <a:p>
            <a:pPr marL="0" indent="0" algn="l">
              <a:buNone/>
            </a:pPr>
            <a:endParaRPr lang="en-US" sz="2800" dirty="0">
              <a:solidFill>
                <a:schemeClr val="tx1"/>
              </a:solidFill>
            </a:endParaRPr>
          </a:p>
          <a:p>
            <a:pPr marL="0" indent="0" algn="l">
              <a:buNone/>
            </a:pPr>
            <a:r>
              <a:rPr lang="en-US" sz="2800" dirty="0">
                <a:solidFill>
                  <a:schemeClr val="tx1"/>
                </a:solidFill>
              </a:rPr>
              <a:t>The absorbance of the solution increases in direct proportion to the albumin concentration .</a:t>
            </a:r>
            <a:endParaRPr lang="ar-SA" sz="2800" dirty="0">
              <a:solidFill>
                <a:schemeClr val="tx1"/>
              </a:solidFill>
            </a:endParaRPr>
          </a:p>
        </p:txBody>
      </p:sp>
      <p:sp>
        <p:nvSpPr>
          <p:cNvPr id="4" name="سهم إلى اليمين 3"/>
          <p:cNvSpPr/>
          <p:nvPr/>
        </p:nvSpPr>
        <p:spPr>
          <a:xfrm>
            <a:off x="2267744" y="2323285"/>
            <a:ext cx="1080120" cy="457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" name="مستطيل 4"/>
          <p:cNvSpPr/>
          <p:nvPr/>
        </p:nvSpPr>
        <p:spPr>
          <a:xfrm>
            <a:off x="2033532" y="1891237"/>
            <a:ext cx="1440160" cy="4320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dirty="0"/>
              <a:t>React with</a:t>
            </a:r>
            <a:endParaRPr lang="ar-SA" dirty="0"/>
          </a:p>
        </p:txBody>
      </p:sp>
      <p:sp>
        <p:nvSpPr>
          <p:cNvPr id="8" name="مستطيل 7"/>
          <p:cNvSpPr/>
          <p:nvPr/>
        </p:nvSpPr>
        <p:spPr>
          <a:xfrm>
            <a:off x="7270139" y="1891237"/>
            <a:ext cx="1440160" cy="4320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dirty="0"/>
              <a:t>Acidic PH</a:t>
            </a:r>
            <a:endParaRPr lang="ar-SA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2320" y="2318144"/>
            <a:ext cx="1075799" cy="1253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مستطيل 8"/>
          <p:cNvSpPr/>
          <p:nvPr/>
        </p:nvSpPr>
        <p:spPr>
          <a:xfrm>
            <a:off x="3923928" y="2328230"/>
            <a:ext cx="1728192" cy="4320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dirty="0"/>
              <a:t>(</a:t>
            </a:r>
            <a:r>
              <a:rPr lang="en-US" b="1" dirty="0">
                <a:solidFill>
                  <a:srgbClr val="00B050"/>
                </a:solidFill>
              </a:rPr>
              <a:t>Yellow-green</a:t>
            </a:r>
            <a:r>
              <a:rPr lang="en-US" dirty="0"/>
              <a:t>)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9097444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11560" y="0"/>
            <a:ext cx="6781800" cy="1600200"/>
          </a:xfrm>
        </p:spPr>
        <p:txBody>
          <a:bodyPr/>
          <a:lstStyle/>
          <a:p>
            <a:r>
              <a:rPr lang="en-US" dirty="0"/>
              <a:t>Procedure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762000" y="685800"/>
            <a:ext cx="7543800" cy="5551512"/>
          </a:xfrm>
        </p:spPr>
        <p:txBody>
          <a:bodyPr>
            <a:normAutofit/>
          </a:bodyPr>
          <a:lstStyle/>
          <a:p>
            <a:pPr marL="0" indent="0" algn="l">
              <a:buNone/>
            </a:pPr>
            <a:endParaRPr lang="en-US" sz="2800" dirty="0">
              <a:solidFill>
                <a:schemeClr val="tx1"/>
              </a:solidFill>
            </a:endParaRPr>
          </a:p>
          <a:p>
            <a:pPr marL="0" indent="0" algn="l">
              <a:buNone/>
            </a:pPr>
            <a:endParaRPr lang="en-US" sz="2800" dirty="0">
              <a:solidFill>
                <a:schemeClr val="tx1"/>
              </a:solidFill>
            </a:endParaRPr>
          </a:p>
          <a:p>
            <a:pPr marL="0" indent="0" algn="l">
              <a:buNone/>
            </a:pPr>
            <a:endParaRPr lang="en-US" sz="2800" dirty="0">
              <a:solidFill>
                <a:schemeClr val="tx1"/>
              </a:solidFill>
            </a:endParaRPr>
          </a:p>
          <a:p>
            <a:pPr marL="0" indent="0" algn="l">
              <a:buNone/>
            </a:pPr>
            <a:endParaRPr lang="en-US" sz="2800" dirty="0">
              <a:solidFill>
                <a:schemeClr val="tx1"/>
              </a:solidFill>
            </a:endParaRPr>
          </a:p>
          <a:p>
            <a:pPr marL="0" indent="0" algn="l">
              <a:buNone/>
            </a:pPr>
            <a:endParaRPr lang="en-US" sz="2800" dirty="0">
              <a:solidFill>
                <a:schemeClr val="tx1"/>
              </a:solidFill>
            </a:endParaRPr>
          </a:p>
          <a:p>
            <a:pPr marL="0" indent="0" algn="l">
              <a:buNone/>
            </a:pPr>
            <a:endParaRPr lang="en-US" sz="2800" dirty="0">
              <a:solidFill>
                <a:schemeClr val="tx1"/>
              </a:solidFill>
            </a:endParaRPr>
          </a:p>
          <a:p>
            <a:pPr marL="0" indent="0" algn="l">
              <a:buNone/>
            </a:pPr>
            <a:r>
              <a:rPr lang="en-US" sz="2800" dirty="0">
                <a:solidFill>
                  <a:schemeClr val="tx1"/>
                </a:solidFill>
              </a:rPr>
              <a:t>Mix and allow to stand at RT for 15 min.</a:t>
            </a:r>
          </a:p>
          <a:p>
            <a:pPr marL="0" indent="0" algn="l">
              <a:buNone/>
            </a:pPr>
            <a:r>
              <a:rPr lang="en-US" sz="2800" dirty="0">
                <a:solidFill>
                  <a:schemeClr val="tx1"/>
                </a:solidFill>
              </a:rPr>
              <a:t>Adjust the </a:t>
            </a:r>
            <a:r>
              <a:rPr lang="en-US" sz="2800" dirty="0" err="1">
                <a:solidFill>
                  <a:schemeClr val="tx1"/>
                </a:solidFill>
              </a:rPr>
              <a:t>wavelenght</a:t>
            </a:r>
            <a:r>
              <a:rPr lang="en-US" sz="2800" dirty="0">
                <a:solidFill>
                  <a:schemeClr val="tx1"/>
                </a:solidFill>
              </a:rPr>
              <a:t> at 630nm and Read absorbance of all tubes within 60 min. </a:t>
            </a:r>
          </a:p>
          <a:p>
            <a:pPr marL="0" indent="0" algn="l">
              <a:buNone/>
            </a:pPr>
            <a:r>
              <a:rPr lang="en-US" sz="2800" dirty="0">
                <a:solidFill>
                  <a:schemeClr val="tx1"/>
                </a:solidFill>
              </a:rPr>
              <a:t> </a:t>
            </a:r>
            <a:endParaRPr lang="ar-SA" sz="2800" dirty="0">
              <a:solidFill>
                <a:schemeClr val="tx1"/>
              </a:solidFill>
            </a:endParaRPr>
          </a:p>
        </p:txBody>
      </p:sp>
      <p:graphicFrame>
        <p:nvGraphicFramePr>
          <p:cNvPr id="4" name="جدول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1394926"/>
              </p:ext>
            </p:extLst>
          </p:nvPr>
        </p:nvGraphicFramePr>
        <p:xfrm>
          <a:off x="1403648" y="1537568"/>
          <a:ext cx="6096000" cy="2116624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52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sz="2000" b="1" dirty="0">
                          <a:solidFill>
                            <a:schemeClr val="tx1"/>
                          </a:solidFill>
                        </a:rPr>
                        <a:t>Test</a:t>
                      </a:r>
                      <a:endParaRPr lang="ar-SA" sz="20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000" b="1" dirty="0" err="1">
                          <a:solidFill>
                            <a:schemeClr val="tx1"/>
                          </a:solidFill>
                        </a:rPr>
                        <a:t>Std</a:t>
                      </a:r>
                      <a:endParaRPr lang="ar-SA" sz="20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000" b="1" dirty="0">
                          <a:solidFill>
                            <a:schemeClr val="tx1"/>
                          </a:solidFill>
                        </a:rPr>
                        <a:t>Blank</a:t>
                      </a:r>
                      <a:endParaRPr lang="ar-SA" sz="20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sz="2000" b="1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12480">
                <a:tc>
                  <a:txBody>
                    <a:bodyPr/>
                    <a:lstStyle/>
                    <a:p>
                      <a:pPr algn="ctr" rtl="1"/>
                      <a:r>
                        <a:rPr lang="en-US" sz="2000" b="1" dirty="0">
                          <a:solidFill>
                            <a:schemeClr val="tx1"/>
                          </a:solidFill>
                        </a:rPr>
                        <a:t>2.5</a:t>
                      </a:r>
                      <a:endParaRPr lang="ar-SA" sz="20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000" b="1" dirty="0">
                          <a:solidFill>
                            <a:schemeClr val="tx1"/>
                          </a:solidFill>
                        </a:rPr>
                        <a:t>2.5</a:t>
                      </a:r>
                      <a:endParaRPr lang="ar-SA" sz="20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000" b="1" dirty="0">
                          <a:solidFill>
                            <a:schemeClr val="tx1"/>
                          </a:solidFill>
                        </a:rPr>
                        <a:t>2.5</a:t>
                      </a:r>
                      <a:endParaRPr lang="ar-SA" sz="20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000" b="1" dirty="0" err="1">
                          <a:solidFill>
                            <a:schemeClr val="tx1"/>
                          </a:solidFill>
                        </a:rPr>
                        <a:t>Alb</a:t>
                      </a:r>
                      <a:r>
                        <a:rPr lang="en-US" sz="2000" b="1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2000" b="1" dirty="0" err="1">
                          <a:solidFill>
                            <a:schemeClr val="tx1"/>
                          </a:solidFill>
                        </a:rPr>
                        <a:t>Rgt</a:t>
                      </a:r>
                      <a:r>
                        <a:rPr lang="en-US" sz="2000" b="1" dirty="0">
                          <a:solidFill>
                            <a:schemeClr val="tx1"/>
                          </a:solidFill>
                        </a:rPr>
                        <a:t> -ml</a:t>
                      </a:r>
                      <a:endParaRPr lang="ar-SA" sz="20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06864">
                <a:tc>
                  <a:txBody>
                    <a:bodyPr/>
                    <a:lstStyle/>
                    <a:p>
                      <a:pPr algn="ctr" rtl="1"/>
                      <a:r>
                        <a:rPr lang="en-US" sz="2000" b="1" dirty="0">
                          <a:solidFill>
                            <a:schemeClr val="tx1"/>
                          </a:solidFill>
                        </a:rPr>
                        <a:t>---</a:t>
                      </a:r>
                      <a:endParaRPr lang="ar-SA" sz="20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000" b="1" dirty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ar-SA" sz="20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000" b="1" dirty="0">
                          <a:solidFill>
                            <a:schemeClr val="tx1"/>
                          </a:solidFill>
                        </a:rPr>
                        <a:t>---</a:t>
                      </a:r>
                      <a:endParaRPr lang="ar-SA" sz="20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000" b="1" dirty="0" err="1">
                          <a:solidFill>
                            <a:schemeClr val="tx1"/>
                          </a:solidFill>
                        </a:rPr>
                        <a:t>Std</a:t>
                      </a:r>
                      <a:r>
                        <a:rPr lang="en-US" sz="2000" b="1" dirty="0">
                          <a:solidFill>
                            <a:schemeClr val="tx1"/>
                          </a:solidFill>
                        </a:rPr>
                        <a:t>-µl</a:t>
                      </a:r>
                      <a:endParaRPr lang="ar-SA" sz="20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01248">
                <a:tc>
                  <a:txBody>
                    <a:bodyPr/>
                    <a:lstStyle/>
                    <a:p>
                      <a:pPr algn="ctr" rtl="1"/>
                      <a:r>
                        <a:rPr lang="en-US" sz="2000" b="1" dirty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ar-SA" sz="20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000" b="1" dirty="0">
                          <a:solidFill>
                            <a:schemeClr val="tx1"/>
                          </a:solidFill>
                        </a:rPr>
                        <a:t>---</a:t>
                      </a:r>
                      <a:endParaRPr lang="ar-SA" sz="20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000" b="1" dirty="0">
                          <a:solidFill>
                            <a:schemeClr val="tx1"/>
                          </a:solidFill>
                        </a:rPr>
                        <a:t>---</a:t>
                      </a:r>
                      <a:endParaRPr lang="ar-SA" sz="20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000" b="1" dirty="0">
                          <a:solidFill>
                            <a:schemeClr val="tx1"/>
                          </a:solidFill>
                        </a:rPr>
                        <a:t>Sample-µl</a:t>
                      </a:r>
                    </a:p>
                    <a:p>
                      <a:pPr algn="ctr" rtl="1"/>
                      <a:endParaRPr lang="ar-SA" sz="20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801664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11560" y="0"/>
            <a:ext cx="6781800" cy="1600200"/>
          </a:xfrm>
        </p:spPr>
        <p:txBody>
          <a:bodyPr/>
          <a:lstStyle/>
          <a:p>
            <a:r>
              <a:rPr lang="en-US" dirty="0"/>
              <a:t>Calculation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68671" y="1124744"/>
            <a:ext cx="7543800" cy="4752528"/>
          </a:xfrm>
        </p:spPr>
        <p:txBody>
          <a:bodyPr>
            <a:normAutofit/>
          </a:bodyPr>
          <a:lstStyle/>
          <a:p>
            <a:pPr marL="0" indent="0" algn="l">
              <a:buNone/>
            </a:pPr>
            <a:r>
              <a:rPr lang="en-US" sz="2800" dirty="0">
                <a:solidFill>
                  <a:schemeClr val="tx1"/>
                </a:solidFill>
              </a:rPr>
              <a:t>A Test  X </a:t>
            </a:r>
            <a:r>
              <a:rPr lang="en-US" sz="2800" dirty="0" err="1">
                <a:solidFill>
                  <a:schemeClr val="tx1"/>
                </a:solidFill>
              </a:rPr>
              <a:t>Conc.of</a:t>
            </a: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err="1">
                <a:solidFill>
                  <a:schemeClr val="tx1"/>
                </a:solidFill>
              </a:rPr>
              <a:t>Std</a:t>
            </a:r>
            <a:r>
              <a:rPr lang="en-US" sz="2800" dirty="0">
                <a:solidFill>
                  <a:schemeClr val="tx1"/>
                </a:solidFill>
              </a:rPr>
              <a:t>(5 g/dl)= </a:t>
            </a:r>
            <a:r>
              <a:rPr lang="en-US" sz="2800" dirty="0" err="1">
                <a:solidFill>
                  <a:schemeClr val="tx1"/>
                </a:solidFill>
              </a:rPr>
              <a:t>Alb</a:t>
            </a:r>
            <a:r>
              <a:rPr lang="en-US" sz="2800" dirty="0">
                <a:solidFill>
                  <a:schemeClr val="tx1"/>
                </a:solidFill>
              </a:rPr>
              <a:t> in test(g/dl)</a:t>
            </a:r>
          </a:p>
          <a:p>
            <a:pPr marL="0" indent="0" algn="l">
              <a:buNone/>
            </a:pPr>
            <a:r>
              <a:rPr lang="en-US" sz="2800" dirty="0">
                <a:solidFill>
                  <a:schemeClr val="tx1"/>
                </a:solidFill>
              </a:rPr>
              <a:t>A </a:t>
            </a:r>
            <a:r>
              <a:rPr lang="en-US" sz="2800" dirty="0" err="1">
                <a:solidFill>
                  <a:schemeClr val="tx1"/>
                </a:solidFill>
              </a:rPr>
              <a:t>Std</a:t>
            </a:r>
            <a:endParaRPr lang="en-US" sz="2800" dirty="0">
              <a:solidFill>
                <a:schemeClr val="tx1"/>
              </a:solidFill>
            </a:endParaRPr>
          </a:p>
          <a:p>
            <a:pPr marL="0" indent="0" algn="l">
              <a:buNone/>
            </a:pPr>
            <a:endParaRPr lang="en-US" sz="2800" dirty="0">
              <a:solidFill>
                <a:schemeClr val="tx1"/>
              </a:solidFill>
            </a:endParaRPr>
          </a:p>
          <a:p>
            <a:pPr marL="0" indent="0" algn="l">
              <a:buNone/>
            </a:pPr>
            <a:endParaRPr lang="en-US" sz="2800" dirty="0">
              <a:solidFill>
                <a:schemeClr val="tx1"/>
              </a:solidFill>
            </a:endParaRPr>
          </a:p>
          <a:p>
            <a:pPr marL="0" indent="0" algn="l">
              <a:buNone/>
            </a:pPr>
            <a:r>
              <a:rPr lang="en-US" sz="2800" b="1" dirty="0">
                <a:solidFill>
                  <a:srgbClr val="C00000"/>
                </a:solidFill>
              </a:rPr>
              <a:t>*Normal Range:</a:t>
            </a:r>
          </a:p>
          <a:p>
            <a:pPr marL="0" indent="0" algn="l">
              <a:buNone/>
            </a:pPr>
            <a:r>
              <a:rPr lang="en-US" sz="2800" dirty="0">
                <a:solidFill>
                  <a:schemeClr val="tx1"/>
                </a:solidFill>
              </a:rPr>
              <a:t>3.8-5.0 g/dl   =  38-50 g/l</a:t>
            </a:r>
            <a:endParaRPr lang="ar-SA" sz="2800" dirty="0">
              <a:solidFill>
                <a:schemeClr val="tx1"/>
              </a:solidFill>
            </a:endParaRPr>
          </a:p>
        </p:txBody>
      </p:sp>
      <p:cxnSp>
        <p:nvCxnSpPr>
          <p:cNvPr id="7" name="رابط مستقيم 6"/>
          <p:cNvCxnSpPr/>
          <p:nvPr/>
        </p:nvCxnSpPr>
        <p:spPr>
          <a:xfrm>
            <a:off x="467544" y="2492896"/>
            <a:ext cx="1368152" cy="0"/>
          </a:xfrm>
          <a:prstGeom prst="line">
            <a:avLst/>
          </a:prstGeom>
          <a:ln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13432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11560" y="-387424"/>
            <a:ext cx="6781800" cy="1600200"/>
          </a:xfrm>
        </p:spPr>
        <p:txBody>
          <a:bodyPr/>
          <a:lstStyle/>
          <a:p>
            <a:r>
              <a:rPr lang="en-US" dirty="0"/>
              <a:t>Limitation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683568" y="1124744"/>
            <a:ext cx="7543800" cy="5407496"/>
          </a:xfrm>
        </p:spPr>
        <p:txBody>
          <a:bodyPr>
            <a:normAutofit/>
          </a:bodyPr>
          <a:lstStyle/>
          <a:p>
            <a:pPr marL="0" indent="0" algn="l">
              <a:buNone/>
            </a:pPr>
            <a:r>
              <a:rPr lang="en-US" sz="2800" dirty="0">
                <a:solidFill>
                  <a:schemeClr val="tx1"/>
                </a:solidFill>
              </a:rPr>
              <a:t>-Excessive hemolysis </a:t>
            </a:r>
            <a:r>
              <a:rPr lang="en-US" sz="2800" dirty="0">
                <a:solidFill>
                  <a:schemeClr val="tx1"/>
                </a:solidFill>
                <a:sym typeface="Wingdings" panose="05000000000000000000" pitchFamily="2" charset="2"/>
              </a:rPr>
              <a:t></a:t>
            </a:r>
            <a:r>
              <a:rPr lang="en-US" sz="2800" dirty="0">
                <a:solidFill>
                  <a:schemeClr val="tx1"/>
                </a:solidFill>
              </a:rPr>
              <a:t>lead to  increase Albumin</a:t>
            </a:r>
          </a:p>
          <a:p>
            <a:pPr marL="0" indent="0" algn="l">
              <a:buNone/>
            </a:pPr>
            <a:endParaRPr lang="en-US" sz="2800" dirty="0">
              <a:solidFill>
                <a:schemeClr val="tx1"/>
              </a:solidFill>
            </a:endParaRPr>
          </a:p>
          <a:p>
            <a:pPr marL="0" indent="0" algn="l">
              <a:buNone/>
            </a:pPr>
            <a:r>
              <a:rPr lang="en-US" sz="2800" dirty="0">
                <a:solidFill>
                  <a:schemeClr val="tx1"/>
                </a:solidFill>
              </a:rPr>
              <a:t>-Color Reagent has a reduced sensitivity to albumin in the presence of detergents and </a:t>
            </a:r>
            <a:r>
              <a:rPr lang="en-US" sz="2800" dirty="0" err="1">
                <a:solidFill>
                  <a:schemeClr val="tx1"/>
                </a:solidFill>
              </a:rPr>
              <a:t>dioxane</a:t>
            </a:r>
            <a:endParaRPr lang="en-US" sz="2800" dirty="0">
              <a:solidFill>
                <a:schemeClr val="tx1"/>
              </a:solidFill>
            </a:endParaRPr>
          </a:p>
          <a:p>
            <a:pPr marL="0" indent="0" algn="l">
              <a:buNone/>
            </a:pPr>
            <a:endParaRPr lang="en-US" sz="2800" dirty="0">
              <a:solidFill>
                <a:schemeClr val="tx1"/>
              </a:solidFill>
            </a:endParaRPr>
          </a:p>
          <a:p>
            <a:pPr marL="0" indent="0" algn="l">
              <a:buNone/>
            </a:pPr>
            <a:r>
              <a:rPr lang="en-US" sz="2800" dirty="0">
                <a:solidFill>
                  <a:schemeClr val="tx1"/>
                </a:solidFill>
              </a:rPr>
              <a:t>-Ampicillin interferes with BCG methods.</a:t>
            </a:r>
          </a:p>
          <a:p>
            <a:pPr marL="0" indent="0" algn="l">
              <a:buNone/>
            </a:pPr>
            <a:endParaRPr lang="en-US" sz="2800" dirty="0">
              <a:solidFill>
                <a:schemeClr val="tx1"/>
              </a:solidFill>
            </a:endParaRPr>
          </a:p>
          <a:p>
            <a:pPr marL="0" indent="0" algn="l">
              <a:buNone/>
            </a:pPr>
            <a:r>
              <a:rPr lang="en-US" sz="2800" dirty="0">
                <a:solidFill>
                  <a:schemeClr val="tx1"/>
                </a:solidFill>
              </a:rPr>
              <a:t>-At a neutral pH and low albumin concentration, BCG will bind with some of the alpha and beta-globulins present in human serum.</a:t>
            </a:r>
          </a:p>
          <a:p>
            <a:pPr marL="0" indent="0" algn="l">
              <a:buNone/>
            </a:pPr>
            <a:endParaRPr lang="ar-SA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48341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4311" y="2636912"/>
            <a:ext cx="7704856" cy="1600200"/>
          </a:xfrm>
        </p:spPr>
        <p:txBody>
          <a:bodyPr>
            <a:noAutofit/>
          </a:bodyPr>
          <a:lstStyle/>
          <a:p>
            <a:pPr algn="ctr"/>
            <a:r>
              <a:rPr lang="en-US" sz="8800" dirty="0"/>
              <a:t>Electrophoresis patterns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flipV="1">
            <a:off x="762000" y="4572000"/>
            <a:ext cx="7543800" cy="801216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13718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-315416"/>
            <a:ext cx="6781800" cy="1600200"/>
          </a:xfrm>
        </p:spPr>
        <p:txBody>
          <a:bodyPr/>
          <a:lstStyle/>
          <a:p>
            <a:r>
              <a:rPr lang="en-US" dirty="0"/>
              <a:t>Normal pattern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48333" b="66667"/>
          <a:stretch/>
        </p:blipFill>
        <p:spPr>
          <a:xfrm>
            <a:off x="827584" y="1284784"/>
            <a:ext cx="7488832" cy="437646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1979712" y="5629606"/>
            <a:ext cx="7272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400" b="1" dirty="0"/>
              <a:t>Alb.   </a:t>
            </a:r>
            <a:r>
              <a:rPr lang="el-GR" sz="2400" b="1" dirty="0"/>
              <a:t>α</a:t>
            </a:r>
            <a:r>
              <a:rPr lang="en-US" sz="2400" b="1" dirty="0"/>
              <a:t> 1      </a:t>
            </a:r>
            <a:r>
              <a:rPr lang="el-GR" sz="2400" b="1" dirty="0"/>
              <a:t>α</a:t>
            </a:r>
            <a:r>
              <a:rPr lang="en-US" sz="2400" b="1" dirty="0"/>
              <a:t>2            </a:t>
            </a:r>
            <a:r>
              <a:rPr lang="el-GR" sz="2400" b="1" dirty="0"/>
              <a:t>β</a:t>
            </a:r>
            <a:r>
              <a:rPr lang="en-US" sz="2400" b="1" dirty="0"/>
              <a:t>                  </a:t>
            </a:r>
            <a:r>
              <a:rPr lang="el-GR" sz="2400" b="1" dirty="0"/>
              <a:t>γ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359931098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تجاور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97</TotalTime>
  <Words>276</Words>
  <Application>Microsoft Office PowerPoint</Application>
  <PresentationFormat>On-screen Show (4:3)</PresentationFormat>
  <Paragraphs>72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Arial</vt:lpstr>
      <vt:lpstr>Impact</vt:lpstr>
      <vt:lpstr>Tahoma</vt:lpstr>
      <vt:lpstr>Times New Roman</vt:lpstr>
      <vt:lpstr>Wingdings</vt:lpstr>
      <vt:lpstr>NewsPrint</vt:lpstr>
      <vt:lpstr>Exp#3 AlBumin</vt:lpstr>
      <vt:lpstr>PowerPoint Presentation</vt:lpstr>
      <vt:lpstr>Clinical significance</vt:lpstr>
      <vt:lpstr>Principle</vt:lpstr>
      <vt:lpstr>Procedure</vt:lpstr>
      <vt:lpstr>Calculation</vt:lpstr>
      <vt:lpstr>Limitation</vt:lpstr>
      <vt:lpstr>Electrophoresis patterns</vt:lpstr>
      <vt:lpstr>Normal pattern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TOOT</dc:creator>
  <cp:lastModifiedBy>TooT</cp:lastModifiedBy>
  <cp:revision>13</cp:revision>
  <dcterms:created xsi:type="dcterms:W3CDTF">2014-02-08T00:34:30Z</dcterms:created>
  <dcterms:modified xsi:type="dcterms:W3CDTF">2016-10-09T15:48:38Z</dcterms:modified>
</cp:coreProperties>
</file>