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3"/>
  </p:notesMasterIdLst>
  <p:sldIdLst>
    <p:sldId id="266" r:id="rId2"/>
    <p:sldId id="256" r:id="rId3"/>
    <p:sldId id="267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6969"/>
    <a:srgbClr val="4D4D4D"/>
    <a:srgbClr val="993366"/>
    <a:srgbClr val="660066"/>
    <a:srgbClr val="800080"/>
    <a:srgbClr val="9900CC"/>
    <a:srgbClr val="FFCCFF"/>
    <a:srgbClr val="FF99FF"/>
    <a:srgbClr val="FFFFCC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113A9D2-9D6B-4929-AA2D-F23B5EE8CBE7}" styleName="نمط ذو نسُق 2 - تمييز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نمط فاتح 1 - تميي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النمط الفات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نمط فاتح 1 - تميي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5C606DB-A309-4563-8732-6522669BD738}" type="datetimeFigureOut">
              <a:rPr lang="ar-SA" smtClean="0"/>
              <a:t>11/11/32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83289A7-F4BC-4E23-8B83-89A988430EA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4616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Glycerol</a:t>
            </a:r>
            <a:r>
              <a:rPr lang="en-US" baseline="0" dirty="0" smtClean="0"/>
              <a:t> need a lot of water 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3289A7-F4BC-4E23-8B83-89A988430EA5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6286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Dry test tube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3289A7-F4BC-4E23-8B83-89A988430EA5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02715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3417A-59B2-4AF5-A725-B1C29A9E82BB}" type="datetimeFigureOut">
              <a:rPr lang="ar-SA" smtClean="0"/>
              <a:t>11/11/32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623F-06D3-4085-B1C0-C563321470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4310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3417A-59B2-4AF5-A725-B1C29A9E82BB}" type="datetimeFigureOut">
              <a:rPr lang="ar-SA" smtClean="0"/>
              <a:t>11/11/32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623F-06D3-4085-B1C0-C563321470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60625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3417A-59B2-4AF5-A725-B1C29A9E82BB}" type="datetimeFigureOut">
              <a:rPr lang="ar-SA" smtClean="0"/>
              <a:t>11/11/32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623F-06D3-4085-B1C0-C563321470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9022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3417A-59B2-4AF5-A725-B1C29A9E82BB}" type="datetimeFigureOut">
              <a:rPr lang="ar-SA" smtClean="0"/>
              <a:t>11/11/32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623F-06D3-4085-B1C0-C563321470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9639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3417A-59B2-4AF5-A725-B1C29A9E82BB}" type="datetimeFigureOut">
              <a:rPr lang="ar-SA" smtClean="0"/>
              <a:t>11/11/32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623F-06D3-4085-B1C0-C563321470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2621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3417A-59B2-4AF5-A725-B1C29A9E82BB}" type="datetimeFigureOut">
              <a:rPr lang="ar-SA" smtClean="0"/>
              <a:t>11/11/32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623F-06D3-4085-B1C0-C563321470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84930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3417A-59B2-4AF5-A725-B1C29A9E82BB}" type="datetimeFigureOut">
              <a:rPr lang="ar-SA" smtClean="0"/>
              <a:t>11/11/32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623F-06D3-4085-B1C0-C563321470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91902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3417A-59B2-4AF5-A725-B1C29A9E82BB}" type="datetimeFigureOut">
              <a:rPr lang="ar-SA" smtClean="0"/>
              <a:t>11/11/32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623F-06D3-4085-B1C0-C563321470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22396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3417A-59B2-4AF5-A725-B1C29A9E82BB}" type="datetimeFigureOut">
              <a:rPr lang="ar-SA" smtClean="0"/>
              <a:t>11/11/32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623F-06D3-4085-B1C0-C563321470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46415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3417A-59B2-4AF5-A725-B1C29A9E82BB}" type="datetimeFigureOut">
              <a:rPr lang="ar-SA" smtClean="0"/>
              <a:t>11/11/32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623F-06D3-4085-B1C0-C563321470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36649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3417A-59B2-4AF5-A725-B1C29A9E82BB}" type="datetimeFigureOut">
              <a:rPr lang="ar-SA" smtClean="0"/>
              <a:t>11/11/32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623F-06D3-4085-B1C0-C563321470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59848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3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3417A-59B2-4AF5-A725-B1C29A9E82BB}" type="datetimeFigureOut">
              <a:rPr lang="ar-SA" smtClean="0"/>
              <a:t>11/11/32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4623F-06D3-4085-B1C0-C563321470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0413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4D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5508104" cy="26657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420" y="1052736"/>
            <a:ext cx="4945732" cy="49685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82420"/>
            <a:ext cx="3889884" cy="393555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957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44492" y="927884"/>
            <a:ext cx="3312368" cy="523220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1">
            <a:spAutoFit/>
            <a:sp3d extrusionH="57150">
              <a:bevelT w="38100" h="38100"/>
            </a:sp3d>
          </a:bodyPr>
          <a:lstStyle/>
          <a:p>
            <a:pPr algn="l" rtl="0"/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Borax test of glycerol</a:t>
            </a:r>
            <a:endParaRPr lang="ar-SA" sz="28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72730" y="1941630"/>
            <a:ext cx="8136904" cy="830997"/>
          </a:xfrm>
          <a:prstGeom prst="rect">
            <a:avLst/>
          </a:prstGeom>
          <a:noFill/>
          <a:effectLst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solidFill>
                  <a:schemeClr val="bg1"/>
                </a:solidFill>
                <a:effectLst/>
                <a:latin typeface="Andalus" pitchFamily="18" charset="-78"/>
                <a:cs typeface="Andalus" pitchFamily="18" charset="-78"/>
              </a:rPr>
              <a:t>Borax powder dissolve in water +phenol </a:t>
            </a:r>
            <a:r>
              <a:rPr lang="en-US" sz="2400" dirty="0" err="1" smtClean="0">
                <a:solidFill>
                  <a:schemeClr val="bg1"/>
                </a:solidFill>
                <a:effectLst/>
                <a:latin typeface="Andalus" pitchFamily="18" charset="-78"/>
                <a:cs typeface="Andalus" pitchFamily="18" charset="-78"/>
              </a:rPr>
              <a:t>phthaline</a:t>
            </a:r>
            <a:r>
              <a:rPr lang="en-US" sz="2400" dirty="0" smtClean="0">
                <a:solidFill>
                  <a:schemeClr val="bg1"/>
                </a:solidFill>
                <a:effectLst/>
                <a:latin typeface="Andalus" pitchFamily="18" charset="-78"/>
                <a:cs typeface="Andalus" pitchFamily="18" charset="-78"/>
              </a:rPr>
              <a:t> (ph.ph)  +glycerol→ disappear pink color</a:t>
            </a:r>
            <a:endParaRPr lang="ar-SA" sz="2400" dirty="0">
              <a:solidFill>
                <a:schemeClr val="bg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وسيلة شرح على شكل سحابة 3"/>
          <p:cNvSpPr/>
          <p:nvPr/>
        </p:nvSpPr>
        <p:spPr>
          <a:xfrm>
            <a:off x="6948264" y="207191"/>
            <a:ext cx="2088232" cy="1441386"/>
          </a:xfrm>
          <a:prstGeom prst="cloud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Pink color</a:t>
            </a:r>
            <a:endParaRPr lang="ar-SA" sz="2400" b="1" dirty="0">
              <a:solidFill>
                <a:schemeClr val="accent2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51520" y="3414191"/>
            <a:ext cx="4320480" cy="461665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1">
            <a:spAutoFit/>
            <a:sp3d extrusionH="57150">
              <a:bevelT w="38100" h="38100"/>
            </a:sp3d>
          </a:bodyPr>
          <a:lstStyle/>
          <a:p>
            <a:pPr algn="l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Conc. H2SO4 of benzyl alcohol</a:t>
            </a:r>
            <a:endParaRPr lang="ar-SA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95536" y="4437112"/>
            <a:ext cx="568863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Dirty white gelatinous ppt.</a:t>
            </a:r>
            <a:endParaRPr lang="ar-SA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7534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2627784" y="289782"/>
            <a:ext cx="4752528" cy="1512168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IR</a:t>
            </a:r>
            <a:endParaRPr lang="ar-SA" sz="2800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50270"/>
            <a:ext cx="8136904" cy="32109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شكل بيضاوي 2"/>
          <p:cNvSpPr/>
          <p:nvPr/>
        </p:nvSpPr>
        <p:spPr>
          <a:xfrm>
            <a:off x="143508" y="1801950"/>
            <a:ext cx="2700300" cy="135481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O-H Broad </a:t>
            </a:r>
            <a:r>
              <a:rPr lang="en-US" dirty="0" err="1" smtClean="0"/>
              <a:t>streching</a:t>
            </a:r>
            <a:r>
              <a:rPr lang="en-US" dirty="0" smtClean="0"/>
              <a:t> band at 3500-3200 cm-1</a:t>
            </a:r>
            <a:endParaRPr lang="ar-SA" dirty="0"/>
          </a:p>
        </p:txBody>
      </p:sp>
      <p:sp>
        <p:nvSpPr>
          <p:cNvPr id="4" name="شكل بيضاوي 3"/>
          <p:cNvSpPr/>
          <p:nvPr/>
        </p:nvSpPr>
        <p:spPr>
          <a:xfrm>
            <a:off x="2843808" y="5373216"/>
            <a:ext cx="2016224" cy="132427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 C-H aliphatic below 3000cm-1</a:t>
            </a:r>
            <a:endParaRPr lang="ar-SA" dirty="0"/>
          </a:p>
        </p:txBody>
      </p:sp>
      <p:sp>
        <p:nvSpPr>
          <p:cNvPr id="5" name="شكل بيضاوي 4"/>
          <p:cNvSpPr/>
          <p:nvPr/>
        </p:nvSpPr>
        <p:spPr>
          <a:xfrm>
            <a:off x="215516" y="5373216"/>
            <a:ext cx="2196244" cy="129614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C-H aromatic above 3000cm-1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1145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>
            <a:alpha val="3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وسيلة شرح على شكل سحابة 3"/>
          <p:cNvSpPr/>
          <p:nvPr/>
        </p:nvSpPr>
        <p:spPr>
          <a:xfrm>
            <a:off x="683568" y="260648"/>
            <a:ext cx="5472608" cy="1224136"/>
          </a:xfrm>
          <a:prstGeom prst="cloudCallout">
            <a:avLst>
              <a:gd name="adj1" fmla="val -22425"/>
              <a:gd name="adj2" fmla="val 75543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b="1" dirty="0" smtClean="0">
                <a:latin typeface="Andalus" pitchFamily="18" charset="-78"/>
                <a:cs typeface="Andalus" pitchFamily="18" charset="-78"/>
              </a:rPr>
              <a:t>alcohols</a:t>
            </a:r>
            <a:endParaRPr lang="ar-SA" sz="32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187624" y="2132856"/>
            <a:ext cx="47525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R-OH</a:t>
            </a:r>
            <a:endParaRPr lang="ar-SA" sz="36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0" y="2815388"/>
            <a:ext cx="2254087" cy="18002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Methanol</a:t>
            </a:r>
            <a:endParaRPr lang="ar-SA" sz="24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3" name="شكل بيضاوي 12"/>
          <p:cNvSpPr/>
          <p:nvPr/>
        </p:nvSpPr>
        <p:spPr>
          <a:xfrm>
            <a:off x="6588224" y="2835221"/>
            <a:ext cx="2304256" cy="18002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Benzyl alcohol</a:t>
            </a:r>
            <a:endParaRPr lang="ar-SA" sz="24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4" name="شكل بيضاوي 13"/>
          <p:cNvSpPr/>
          <p:nvPr/>
        </p:nvSpPr>
        <p:spPr>
          <a:xfrm>
            <a:off x="1763688" y="3078525"/>
            <a:ext cx="2376264" cy="18002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b="1" dirty="0" err="1" smtClean="0">
                <a:latin typeface="Andalus" pitchFamily="18" charset="-78"/>
                <a:cs typeface="Andalus" pitchFamily="18" charset="-78"/>
              </a:rPr>
              <a:t>Ehanol</a:t>
            </a:r>
            <a:endParaRPr lang="ar-SA" sz="24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5" name="شكل بيضاوي 14"/>
          <p:cNvSpPr/>
          <p:nvPr/>
        </p:nvSpPr>
        <p:spPr>
          <a:xfrm>
            <a:off x="3641959" y="2889716"/>
            <a:ext cx="2301574" cy="18002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Glycerol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467544" y="5733256"/>
            <a:ext cx="439248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                    Aliphatic</a:t>
            </a:r>
            <a:endParaRPr lang="ar-SA" sz="24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6300192" y="5589240"/>
            <a:ext cx="201622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        Aromatic</a:t>
            </a:r>
            <a:endParaRPr lang="ar-SA" sz="2400" b="1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16" name="رابط كسهم مستقيم 15"/>
          <p:cNvCxnSpPr/>
          <p:nvPr/>
        </p:nvCxnSpPr>
        <p:spPr>
          <a:xfrm>
            <a:off x="1358911" y="4746262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كسهم مستقيم 19"/>
          <p:cNvCxnSpPr/>
          <p:nvPr/>
        </p:nvCxnSpPr>
        <p:spPr>
          <a:xfrm>
            <a:off x="7703931" y="4746262"/>
            <a:ext cx="0" cy="6689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>
            <a:off x="2663788" y="4936728"/>
            <a:ext cx="0" cy="652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/>
          <p:nvPr/>
        </p:nvCxnSpPr>
        <p:spPr>
          <a:xfrm flipH="1">
            <a:off x="3131841" y="4635421"/>
            <a:ext cx="1008111" cy="10716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765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alpha val="3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092" y="308901"/>
            <a:ext cx="2232446" cy="29155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9205"/>
            <a:ext cx="2290406" cy="29155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214" y="3933056"/>
            <a:ext cx="2488094" cy="2637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19206"/>
            <a:ext cx="2592288" cy="30377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015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254613"/>
              </p:ext>
            </p:extLst>
          </p:nvPr>
        </p:nvGraphicFramePr>
        <p:xfrm>
          <a:off x="395536" y="1844824"/>
          <a:ext cx="7778482" cy="3086080"/>
        </p:xfrm>
        <a:graphic>
          <a:graphicData uri="http://schemas.openxmlformats.org/drawingml/2006/table">
            <a:tbl>
              <a:tblPr rtl="1" firstRow="1" bandRow="1">
                <a:tableStyleId>{3B4B98B0-60AC-42C2-AFA5-B58CD77FA1E5}</a:tableStyleId>
              </a:tblPr>
              <a:tblGrid>
                <a:gridCol w="1912616"/>
                <a:gridCol w="1624046"/>
                <a:gridCol w="1491724"/>
                <a:gridCol w="1741286"/>
                <a:gridCol w="1008810"/>
              </a:tblGrid>
              <a:tr h="355064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Benzyl alc.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glycerol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ethanol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methanol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074400">
                <a:tc>
                  <a:txBody>
                    <a:bodyPr/>
                    <a:lstStyle/>
                    <a:p>
                      <a:pPr algn="l" rtl="1"/>
                      <a:endParaRPr lang="en-US" sz="20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algn="l" rtl="1"/>
                      <a:r>
                        <a:rPr lang="en-US" sz="2000" dirty="0" smtClean="0">
                          <a:latin typeface="Andalus" pitchFamily="18" charset="-78"/>
                          <a:cs typeface="Andalus" pitchFamily="18" charset="-78"/>
                        </a:rPr>
                        <a:t>True liquid </a:t>
                      </a:r>
                      <a:r>
                        <a:rPr lang="en-US" sz="2000" dirty="0" smtClean="0">
                          <a:effectLst>
                            <a:glow rad="228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ndalus" pitchFamily="18" charset="-78"/>
                          <a:cs typeface="Andalus" pitchFamily="18" charset="-78"/>
                        </a:rPr>
                        <a:t>oily</a:t>
                      </a:r>
                      <a:endParaRPr lang="ar-SA" sz="2000" dirty="0">
                        <a:effectLst>
                          <a:glow rad="2286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en-US" sz="20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algn="l" rtl="1"/>
                      <a:r>
                        <a:rPr lang="en-US" sz="2000" dirty="0" smtClean="0">
                          <a:latin typeface="Andalus" pitchFamily="18" charset="-78"/>
                          <a:cs typeface="Andalus" pitchFamily="18" charset="-78"/>
                        </a:rPr>
                        <a:t>True</a:t>
                      </a:r>
                      <a:r>
                        <a:rPr lang="en-US" sz="2000" baseline="0" dirty="0" smtClean="0">
                          <a:latin typeface="Andalus" pitchFamily="18" charset="-78"/>
                          <a:cs typeface="Andalus" pitchFamily="18" charset="-78"/>
                        </a:rPr>
                        <a:t> liquid </a:t>
                      </a:r>
                      <a:r>
                        <a:rPr lang="en-US" sz="2000" baseline="0" dirty="0" smtClean="0">
                          <a:effectLst>
                            <a:glow rad="1397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ndalus" pitchFamily="18" charset="-78"/>
                          <a:cs typeface="Andalus" pitchFamily="18" charset="-78"/>
                        </a:rPr>
                        <a:t>viscous</a:t>
                      </a:r>
                      <a:endParaRPr lang="ar-SA" sz="2000" dirty="0">
                        <a:effectLst>
                          <a:glow rad="1397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en-US" sz="20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algn="l" rtl="1"/>
                      <a:r>
                        <a:rPr lang="en-US" sz="2000" dirty="0" smtClean="0">
                          <a:latin typeface="Andalus" pitchFamily="18" charset="-78"/>
                          <a:cs typeface="Andalus" pitchFamily="18" charset="-78"/>
                        </a:rPr>
                        <a:t>True</a:t>
                      </a:r>
                      <a:r>
                        <a:rPr lang="en-US" sz="2000" baseline="0" dirty="0" smtClean="0">
                          <a:latin typeface="Andalus" pitchFamily="18" charset="-78"/>
                          <a:cs typeface="Andalus" pitchFamily="18" charset="-78"/>
                        </a:rPr>
                        <a:t> liquid </a:t>
                      </a:r>
                      <a:r>
                        <a:rPr lang="en-US" sz="2000" baseline="0" dirty="0" err="1" smtClean="0">
                          <a:latin typeface="Andalus" pitchFamily="18" charset="-78"/>
                          <a:cs typeface="Andalus" pitchFamily="18" charset="-78"/>
                        </a:rPr>
                        <a:t>mobily</a:t>
                      </a:r>
                      <a:endParaRPr lang="ar-SA" sz="20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en-US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algn="l" rtl="1"/>
                      <a:r>
                        <a:rPr lang="en-US" sz="2000" dirty="0" smtClean="0">
                          <a:latin typeface="Andalus" pitchFamily="18" charset="-78"/>
                          <a:cs typeface="Andalus" pitchFamily="18" charset="-78"/>
                        </a:rPr>
                        <a:t>True</a:t>
                      </a:r>
                      <a:r>
                        <a:rPr lang="en-US" sz="2000" baseline="0" dirty="0" smtClean="0">
                          <a:latin typeface="Andalus" pitchFamily="18" charset="-78"/>
                          <a:cs typeface="Andalus" pitchFamily="18" charset="-78"/>
                        </a:rPr>
                        <a:t> liquid</a:t>
                      </a:r>
                    </a:p>
                    <a:p>
                      <a:pPr algn="l" rtl="1"/>
                      <a:r>
                        <a:rPr lang="en-US" sz="2000" baseline="0" dirty="0" err="1" smtClean="0">
                          <a:latin typeface="Andalus" pitchFamily="18" charset="-78"/>
                          <a:cs typeface="Andalus" pitchFamily="18" charset="-78"/>
                        </a:rPr>
                        <a:t>mobily</a:t>
                      </a:r>
                      <a:endParaRPr lang="ar-SA" sz="20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state</a:t>
                      </a:r>
                      <a:endParaRPr lang="ar-SA" sz="2400" b="1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731520">
                <a:tc gridSpan="4">
                  <a:txBody>
                    <a:bodyPr/>
                    <a:lstStyle/>
                    <a:p>
                      <a:pPr algn="l" rtl="1"/>
                      <a:endParaRPr lang="en-US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algn="ctr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colorless</a:t>
                      </a:r>
                      <a:endParaRPr lang="ar-SA" sz="24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rtl="1"/>
                      <a:endParaRPr lang="ar-SA" sz="24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color</a:t>
                      </a:r>
                      <a:endParaRPr lang="ar-SA" sz="2400" b="1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l" rtl="1"/>
                      <a:endParaRPr lang="en-US" sz="24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algn="l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Bitter almond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en-US" sz="24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algn="ctr" rtl="1"/>
                      <a:r>
                        <a:rPr lang="en-US" sz="2400" dirty="0" err="1" smtClean="0">
                          <a:latin typeface="Andalus" pitchFamily="18" charset="-78"/>
                          <a:cs typeface="Andalus" pitchFamily="18" charset="-78"/>
                        </a:rPr>
                        <a:t>Odourless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endParaRPr lang="en-US" sz="24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algn="ctr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alcoholic</a:t>
                      </a:r>
                      <a:endParaRPr lang="ar-SA" sz="24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rtl="1"/>
                      <a:endParaRPr lang="ar-SA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err="1" smtClean="0">
                          <a:latin typeface="Andalus" pitchFamily="18" charset="-78"/>
                          <a:cs typeface="Andalus" pitchFamily="18" charset="-78"/>
                        </a:rPr>
                        <a:t>odour</a:t>
                      </a:r>
                      <a:endParaRPr lang="ar-SA" sz="2400" b="1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وسيلة شرح على شكل سحابة 2"/>
          <p:cNvSpPr/>
          <p:nvPr/>
        </p:nvSpPr>
        <p:spPr>
          <a:xfrm>
            <a:off x="539552" y="117150"/>
            <a:ext cx="6480720" cy="100811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Physical property</a:t>
            </a:r>
            <a:endParaRPr lang="ar-SA" sz="2800" b="1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157193"/>
            <a:ext cx="3059832" cy="170080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682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3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90594" y="297522"/>
            <a:ext cx="25202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Ignition test:</a:t>
            </a:r>
            <a:endParaRPr lang="ar-SA" sz="3600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020" y="20531"/>
            <a:ext cx="2857500" cy="1905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829958"/>
              </p:ext>
            </p:extLst>
          </p:nvPr>
        </p:nvGraphicFramePr>
        <p:xfrm>
          <a:off x="179512" y="1925531"/>
          <a:ext cx="8852916" cy="4023360"/>
        </p:xfrm>
        <a:graphic>
          <a:graphicData uri="http://schemas.openxmlformats.org/drawingml/2006/table">
            <a:tbl>
              <a:tblPr rtl="1" firstRow="1" bandRow="1">
                <a:tableStyleId>{9D7B26C5-4107-4FEC-AEDC-1716B250A1EF}</a:tableStyleId>
              </a:tblPr>
              <a:tblGrid>
                <a:gridCol w="1590240"/>
                <a:gridCol w="1590240"/>
                <a:gridCol w="1866154"/>
                <a:gridCol w="1593888"/>
                <a:gridCol w="2212394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Benzyl alc.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err="1" smtClean="0">
                          <a:latin typeface="Andalus" pitchFamily="18" charset="-78"/>
                          <a:cs typeface="Andalus" pitchFamily="18" charset="-78"/>
                        </a:rPr>
                        <a:t>glecerol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ethanol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0" dirty="0" smtClean="0">
                          <a:latin typeface="Andalus" pitchFamily="18" charset="-78"/>
                          <a:cs typeface="Andalus" pitchFamily="18" charset="-78"/>
                        </a:rPr>
                        <a:t>methanol</a:t>
                      </a:r>
                      <a:endParaRPr lang="ar-SA" sz="24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inflammable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40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40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inflammability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luminous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Non</a:t>
                      </a:r>
                      <a:r>
                        <a:rPr lang="en-US" sz="2400" baseline="0" dirty="0" smtClean="0">
                          <a:latin typeface="Andalus" pitchFamily="18" charset="-78"/>
                          <a:cs typeface="Andalus" pitchFamily="18" charset="-78"/>
                        </a:rPr>
                        <a:t> luminous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40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luminous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smoky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No smoky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40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smoky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volatilization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40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40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err="1" smtClean="0">
                          <a:latin typeface="Andalus" pitchFamily="18" charset="-78"/>
                          <a:cs typeface="Andalus" pitchFamily="18" charset="-78"/>
                        </a:rPr>
                        <a:t>Apperance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 change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 No change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40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Color change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No change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40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Odor change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No residue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240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residue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0585" y="3861048"/>
            <a:ext cx="2088232" cy="20669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8412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alpha val="3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037008"/>
            <a:ext cx="1691681" cy="11201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74916"/>
            <a:ext cx="1979713" cy="25678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992" y="4149080"/>
            <a:ext cx="2209800" cy="28289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1691680" y="432930"/>
            <a:ext cx="439248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Miscibility:</a:t>
            </a:r>
            <a:endParaRPr lang="ar-SA" sz="32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780994" y="1340768"/>
            <a:ext cx="7062393" cy="489364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Methanol, ethanol and glycerol*  miscible in H2O.</a:t>
            </a:r>
          </a:p>
          <a:p>
            <a:pPr algn="l" rtl="0"/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They do not give any result with red and blue litmus paper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                         neutral</a:t>
            </a:r>
          </a:p>
          <a:p>
            <a:pPr algn="l" rtl="0"/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pPr marL="457200" indent="-457200" algn="l" rtl="0">
              <a:buFont typeface="Wingdings" pitchFamily="2" charset="2"/>
              <a:buChar char="ü"/>
            </a:pP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Benzyl alcohols immiscible in H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2O ,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dil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Hcl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and 30%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NaOH</a:t>
            </a:r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2400" dirty="0"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                             neutral</a:t>
            </a:r>
            <a:endParaRPr lang="ar-SA" sz="28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5085432" y="198884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96" y="2492896"/>
            <a:ext cx="1545317" cy="90326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057" y="2944529"/>
            <a:ext cx="1587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057" y="5050169"/>
            <a:ext cx="1587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561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251520" y="188640"/>
            <a:ext cx="4608512" cy="1656184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Preliminary tests</a:t>
            </a:r>
            <a:r>
              <a:rPr lang="en-US" dirty="0" smtClean="0"/>
              <a:t>:</a:t>
            </a:r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51520" y="2132856"/>
            <a:ext cx="8568952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soda lime : not done </a:t>
            </a:r>
            <a:r>
              <a:rPr lang="en-US" sz="24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(why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)?.</a:t>
            </a:r>
          </a:p>
          <a:p>
            <a:pPr rtl="0"/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30%NaOH : no reaction.</a:t>
            </a:r>
          </a:p>
          <a:p>
            <a:pPr marL="342900" indent="-342900" algn="l" rtl="0">
              <a:buFont typeface="Wingdings" pitchFamily="2" charset="2"/>
              <a:buChar char="ü"/>
            </a:pPr>
            <a:endParaRPr lang="en-US" sz="2400" dirty="0">
              <a:latin typeface="Andalus" pitchFamily="18" charset="-78"/>
              <a:cs typeface="Andalus" pitchFamily="18" charset="-78"/>
            </a:endParaRP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Fecl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3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: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no reaction.</a:t>
            </a:r>
          </a:p>
          <a:p>
            <a:pPr marL="342900" indent="-342900" algn="l" rtl="0">
              <a:buFont typeface="Wingdings" pitchFamily="2" charset="2"/>
              <a:buChar char="ü"/>
            </a:pPr>
            <a:endParaRPr lang="en-US" sz="2800" dirty="0">
              <a:latin typeface="Andalus" pitchFamily="18" charset="-78"/>
              <a:cs typeface="Andalus" pitchFamily="18" charset="-78"/>
            </a:endParaRP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Conc. H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2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SO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4* : no reaction with all except </a:t>
            </a:r>
            <a:r>
              <a:rPr lang="en-US" sz="24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benzyl alc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.   </a:t>
            </a:r>
          </a:p>
          <a:p>
            <a:pPr algn="l" rtl="0"/>
            <a:endParaRPr lang="en-US" sz="2400" dirty="0"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Benzyl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alc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+ 4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dps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Conc. 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H2SO4 </a:t>
            </a:r>
            <a:r>
              <a:rPr lang="en-US" sz="2400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(</a:t>
            </a:r>
            <a:r>
              <a:rPr lang="en-US" sz="24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on wall) </a:t>
            </a:r>
            <a:r>
              <a:rPr lang="en-US" sz="2400" dirty="0" smtClean="0">
                <a:effectLst/>
                <a:latin typeface="Andalus" pitchFamily="18" charset="-78"/>
                <a:cs typeface="Andalus" pitchFamily="18" charset="-78"/>
              </a:rPr>
              <a:t>               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Andalus" pitchFamily="18" charset="-78"/>
                <a:cs typeface="Andalus" pitchFamily="18" charset="-78"/>
              </a:rPr>
              <a:t>dirty white gelatinous ppt.  </a:t>
            </a:r>
            <a:endParaRPr lang="ar-SA" sz="2400" dirty="0">
              <a:solidFill>
                <a:schemeClr val="bg2">
                  <a:lumMod val="2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5724128" y="5445224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862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683568" y="260648"/>
            <a:ext cx="6336704" cy="1080120"/>
          </a:xfrm>
          <a:prstGeom prst="cloud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General test</a:t>
            </a:r>
            <a:endParaRPr lang="ar-SA" sz="32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26257" y="1450375"/>
            <a:ext cx="367240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dirty="0" smtClean="0"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Oxidation test</a:t>
            </a:r>
            <a:r>
              <a:rPr lang="en-US" sz="4400" dirty="0" smtClean="0"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Andalus" pitchFamily="18" charset="-78"/>
                <a:cs typeface="Andalus" pitchFamily="18" charset="-78"/>
              </a:rPr>
              <a:t>:</a:t>
            </a:r>
            <a:endParaRPr lang="ar-SA" sz="4400" dirty="0"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60436" y="3134216"/>
            <a:ext cx="8856984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K2Cr2O7 + </a:t>
            </a:r>
            <a:r>
              <a:rPr lang="en-US" sz="2400" b="1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dil</a:t>
            </a:r>
            <a:r>
              <a:rPr lang="en-US" sz="2400" b="1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H</a:t>
            </a:r>
            <a:r>
              <a:rPr lang="en-US" sz="2000" b="1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2</a:t>
            </a:r>
            <a:r>
              <a:rPr lang="en-US" sz="2400" b="1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SO</a:t>
            </a:r>
            <a:r>
              <a:rPr lang="en-US" sz="2000" b="1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4</a:t>
            </a:r>
            <a:r>
              <a:rPr lang="en-US" sz="2400" b="1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+</a:t>
            </a:r>
            <a:r>
              <a:rPr lang="en-US" sz="2400" b="1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pumic</a:t>
            </a:r>
            <a:r>
              <a:rPr lang="en-US" sz="2400" b="1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stone +</a:t>
            </a:r>
            <a:r>
              <a:rPr lang="en-US" sz="24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alcohols                       acids </a:t>
            </a:r>
          </a:p>
          <a:p>
            <a:pPr algn="l" rtl="0"/>
            <a:endParaRPr lang="en-US" sz="2400" b="1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b="1" dirty="0" smtClean="0">
                <a:solidFill>
                  <a:schemeClr val="bg1"/>
                </a:solidFill>
                <a:effectLst/>
                <a:latin typeface="Andalus" pitchFamily="18" charset="-78"/>
                <a:cs typeface="Andalus" pitchFamily="18" charset="-78"/>
              </a:rPr>
              <a:t> (distillate in beaker)</a:t>
            </a:r>
            <a:r>
              <a:rPr lang="en-US" sz="24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  </a:t>
            </a:r>
          </a:p>
          <a:p>
            <a:pPr algn="l" rtl="0"/>
            <a:endParaRPr lang="en-US" sz="2400" b="1" dirty="0" smtClean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2400" b="1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ROH                           RCHO                         RCOOH</a:t>
            </a:r>
            <a:endParaRPr lang="ar-SA" sz="2400" b="1" dirty="0">
              <a:solidFill>
                <a:schemeClr val="bg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7" name="رابط كسهم مستقيم 6"/>
          <p:cNvCxnSpPr/>
          <p:nvPr/>
        </p:nvCxnSpPr>
        <p:spPr>
          <a:xfrm>
            <a:off x="6321049" y="3356992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ربع نص 7"/>
          <p:cNvSpPr txBox="1"/>
          <p:nvPr/>
        </p:nvSpPr>
        <p:spPr>
          <a:xfrm>
            <a:off x="6519802" y="2949550"/>
            <a:ext cx="86409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reflux</a:t>
            </a:r>
            <a:endParaRPr lang="ar-SA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6352277" y="3397839"/>
            <a:ext cx="12241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distillation</a:t>
            </a:r>
            <a:endParaRPr lang="ar-SA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" name="شكل بيضاوي 9"/>
          <p:cNvSpPr/>
          <p:nvPr/>
        </p:nvSpPr>
        <p:spPr>
          <a:xfrm>
            <a:off x="93294" y="2219816"/>
            <a:ext cx="1728192" cy="9144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ndalus" pitchFamily="18" charset="-78"/>
                <a:cs typeface="Andalus" pitchFamily="18" charset="-78"/>
              </a:rPr>
              <a:t>Oxidizing agent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1" name="شكل بيضاوي 10"/>
          <p:cNvSpPr/>
          <p:nvPr/>
        </p:nvSpPr>
        <p:spPr>
          <a:xfrm>
            <a:off x="3308710" y="3493342"/>
            <a:ext cx="1551321" cy="914400"/>
          </a:xfrm>
          <a:prstGeom prst="ellipse">
            <a:avLst/>
          </a:prstGeom>
          <a:solidFill>
            <a:schemeClr val="bg2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why</a:t>
            </a:r>
            <a:endParaRPr lang="ar-SA" dirty="0"/>
          </a:p>
        </p:txBody>
      </p:sp>
      <p:sp>
        <p:nvSpPr>
          <p:cNvPr id="12" name="شكل بيضاوي 11"/>
          <p:cNvSpPr/>
          <p:nvPr/>
        </p:nvSpPr>
        <p:spPr>
          <a:xfrm>
            <a:off x="6087754" y="2035150"/>
            <a:ext cx="1728192" cy="9144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ndalus" pitchFamily="18" charset="-78"/>
                <a:cs typeface="Andalus" pitchFamily="18" charset="-78"/>
              </a:rPr>
              <a:t>What is this?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13" name="رابط كسهم مستقيم 12"/>
          <p:cNvCxnSpPr/>
          <p:nvPr/>
        </p:nvCxnSpPr>
        <p:spPr>
          <a:xfrm>
            <a:off x="1210333" y="5229200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>
            <a:off x="4084370" y="5225886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نجمة ذات 4 نقاط 14"/>
          <p:cNvSpPr/>
          <p:nvPr/>
        </p:nvSpPr>
        <p:spPr>
          <a:xfrm>
            <a:off x="1086500" y="5635646"/>
            <a:ext cx="7147868" cy="1203593"/>
          </a:xfrm>
          <a:prstGeom prst="star4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equations</a:t>
            </a:r>
            <a:endParaRPr lang="ar-SA" b="1" dirty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6" name="شكل بيضاوي 15"/>
          <p:cNvSpPr/>
          <p:nvPr/>
        </p:nvSpPr>
        <p:spPr>
          <a:xfrm>
            <a:off x="7470578" y="3493342"/>
            <a:ext cx="1474833" cy="9144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ndalus" pitchFamily="18" charset="-78"/>
                <a:cs typeface="Andalus" pitchFamily="18" charset="-78"/>
              </a:rPr>
              <a:t>How to confirm?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1687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467544" y="404664"/>
            <a:ext cx="6552728" cy="1296144"/>
          </a:xfrm>
          <a:prstGeom prst="cloud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Specific test</a:t>
            </a:r>
            <a:endParaRPr lang="ar-SA" sz="2400" b="1" dirty="0">
              <a:solidFill>
                <a:schemeClr val="accent4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18905"/>
              </p:ext>
            </p:extLst>
          </p:nvPr>
        </p:nvGraphicFramePr>
        <p:xfrm>
          <a:off x="179512" y="2780928"/>
          <a:ext cx="8784976" cy="3383280"/>
        </p:xfrm>
        <a:graphic>
          <a:graphicData uri="http://schemas.openxmlformats.org/drawingml/2006/table">
            <a:tbl>
              <a:tblPr rtl="1" firstRow="1" bandRow="1">
                <a:tableStyleId>{D27102A9-8310-4765-A935-A1911B00CA55}</a:tableStyleId>
              </a:tblPr>
              <a:tblGrid>
                <a:gridCol w="1739196"/>
                <a:gridCol w="2213144"/>
                <a:gridCol w="2309946"/>
                <a:gridCol w="2522690"/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ethanol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err="1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mehanol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tests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Wait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and warm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Yellow </a:t>
                      </a:r>
                      <a:r>
                        <a:rPr lang="en-US" sz="2000" dirty="0" err="1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ppt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ndalus" pitchFamily="18" charset="-78"/>
                          <a:cs typeface="Andalus" pitchFamily="18" charset="-78"/>
                        </a:rPr>
                        <a:t>No yellow ppt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.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err="1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Iodoform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test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:</a:t>
                      </a:r>
                    </a:p>
                    <a:p>
                      <a:pPr algn="l" rtl="0"/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meth. Or eth. +10% </a:t>
                      </a:r>
                      <a:r>
                        <a:rPr lang="en-US" sz="2000" baseline="0" dirty="0" err="1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NaOH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+ </a:t>
                      </a:r>
                      <a:r>
                        <a:rPr lang="en-US" sz="2000" baseline="0" dirty="0" err="1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xss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I2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Heat until </a:t>
                      </a:r>
                      <a:r>
                        <a:rPr lang="en-US" sz="2000" dirty="0" err="1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fussion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effectLst>
                            <a:glow rad="1397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ndalus" pitchFamily="18" charset="-78"/>
                          <a:cs typeface="Andalus" pitchFamily="18" charset="-78"/>
                        </a:rPr>
                        <a:t>Bad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effectLst>
                            <a:glow rad="1397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ndalus" pitchFamily="18" charset="-78"/>
                          <a:cs typeface="Andalus" pitchFamily="18" charset="-78"/>
                        </a:rPr>
                        <a:t> apple 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odor (</a:t>
                      </a:r>
                      <a:r>
                        <a:rPr lang="en-US" sz="2000" baseline="0" dirty="0" err="1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ribe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apple) ethyl acetate) 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ndalus" pitchFamily="18" charset="-78"/>
                          <a:cs typeface="Andalus" pitchFamily="18" charset="-78"/>
                        </a:rPr>
                        <a:t>Oil of winter green</a:t>
                      </a:r>
                    </a:p>
                    <a:p>
                      <a:pPr algn="l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(</a:t>
                      </a:r>
                      <a:r>
                        <a:rPr lang="en-US" sz="2000" dirty="0" err="1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vicks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odor) with white ppt.(methyl salicylate)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err="1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Esterfication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test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: (meth.+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salic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. Or eth.+ acetic. ) +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ndalus" pitchFamily="18" charset="-78"/>
                          <a:cs typeface="Andalus" pitchFamily="18" charset="-78"/>
                        </a:rPr>
                        <a:t>Conc. H2SO4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→pour it after heat into beaker contain water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424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351</Words>
  <Application>Microsoft Office PowerPoint</Application>
  <PresentationFormat>عرض على الشاشة (3:4)‏</PresentationFormat>
  <Paragraphs>118</Paragraphs>
  <Slides>11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HP</dc:creator>
  <cp:lastModifiedBy>HP</cp:lastModifiedBy>
  <cp:revision>49</cp:revision>
  <dcterms:created xsi:type="dcterms:W3CDTF">2011-09-28T06:59:36Z</dcterms:created>
  <dcterms:modified xsi:type="dcterms:W3CDTF">2011-10-08T08:47:33Z</dcterms:modified>
</cp:coreProperties>
</file>