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0"/>
  </p:notesMasterIdLst>
  <p:sldIdLst>
    <p:sldId id="271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نمط فاتح 1 - تميي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نمط فاتح 1 - تمييز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D7B26C5-4107-4FEC-AEDC-1716B250A1EF}" styleName="النمط الفاتح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نمط فاتح 1 - تمييز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نمط متوسط 4 - تميي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نمط متوسط 4 - تمييز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D083AE6-46FA-4A59-8FB0-9F97EB10719F}" styleName="نمط فاتح 3 - تمييز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638" autoAdjust="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4C7929-61FA-40C6-ADA5-DA97EE70A8FB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A905A862-662D-4E0C-A089-7E951D7BBD00}">
      <dgm:prSet phldrT="[نص]" custT="1"/>
      <dgm:spPr>
        <a:solidFill>
          <a:schemeClr val="accent4">
            <a:lumMod val="50000"/>
            <a:alpha val="90000"/>
          </a:schemeClr>
        </a:solidFill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pPr rtl="1"/>
          <a:r>
            <a:rPr lang="en-US" sz="2400" dirty="0" smtClean="0">
              <a:solidFill>
                <a:schemeClr val="bg1">
                  <a:lumMod val="85000"/>
                </a:schemeClr>
              </a:solidFill>
              <a:latin typeface="Andalus" pitchFamily="18" charset="-78"/>
              <a:cs typeface="Andalus" pitchFamily="18" charset="-78"/>
            </a:rPr>
            <a:t>1 ml of </a:t>
          </a:r>
          <a:r>
            <a:rPr lang="en-US" sz="2400" dirty="0" err="1" smtClean="0">
              <a:solidFill>
                <a:schemeClr val="bg1">
                  <a:lumMod val="85000"/>
                </a:schemeClr>
              </a:solidFill>
              <a:latin typeface="Andalus" pitchFamily="18" charset="-78"/>
              <a:cs typeface="Andalus" pitchFamily="18" charset="-78"/>
            </a:rPr>
            <a:t>ald.</a:t>
          </a:r>
          <a:r>
            <a:rPr lang="en-US" sz="2400" dirty="0" smtClean="0">
              <a:solidFill>
                <a:schemeClr val="bg1">
                  <a:lumMod val="85000"/>
                </a:schemeClr>
              </a:solidFill>
              <a:latin typeface="Andalus" pitchFamily="18" charset="-78"/>
              <a:cs typeface="Andalus" pitchFamily="18" charset="-78"/>
            </a:rPr>
            <a:t> Or </a:t>
          </a:r>
          <a:r>
            <a:rPr lang="en-US" sz="2400" dirty="0" err="1" smtClean="0">
              <a:solidFill>
                <a:schemeClr val="bg1">
                  <a:lumMod val="85000"/>
                </a:schemeClr>
              </a:solidFill>
              <a:latin typeface="Andalus" pitchFamily="18" charset="-78"/>
              <a:cs typeface="Andalus" pitchFamily="18" charset="-78"/>
            </a:rPr>
            <a:t>keton</a:t>
          </a:r>
          <a:r>
            <a:rPr lang="en-US" sz="2400" dirty="0" smtClean="0">
              <a:solidFill>
                <a:schemeClr val="bg1">
                  <a:lumMod val="85000"/>
                </a:schemeClr>
              </a:solidFill>
              <a:latin typeface="Andalus" pitchFamily="18" charset="-78"/>
              <a:cs typeface="Andalus" pitchFamily="18" charset="-78"/>
            </a:rPr>
            <a:t> + 3 </a:t>
          </a:r>
          <a:r>
            <a:rPr lang="en-US" sz="2400" dirty="0" err="1" smtClean="0">
              <a:solidFill>
                <a:schemeClr val="bg1">
                  <a:lumMod val="85000"/>
                </a:schemeClr>
              </a:solidFill>
              <a:latin typeface="Andalus" pitchFamily="18" charset="-78"/>
              <a:cs typeface="Andalus" pitchFamily="18" charset="-78"/>
            </a:rPr>
            <a:t>dps</a:t>
          </a:r>
          <a:r>
            <a:rPr lang="en-US" sz="2400" dirty="0" smtClean="0">
              <a:solidFill>
                <a:schemeClr val="bg1">
                  <a:lumMod val="85000"/>
                </a:schemeClr>
              </a:solidFill>
              <a:latin typeface="Andalus" pitchFamily="18" charset="-78"/>
              <a:cs typeface="Andalus" pitchFamily="18" charset="-78"/>
            </a:rPr>
            <a:t> of reagent </a:t>
          </a:r>
          <a:r>
            <a:rPr lang="en-US" sz="2400" dirty="0" err="1" smtClean="0">
              <a:solidFill>
                <a:schemeClr val="bg1">
                  <a:lumMod val="85000"/>
                </a:schemeClr>
              </a:solidFill>
              <a:latin typeface="Andalus" pitchFamily="18" charset="-78"/>
              <a:cs typeface="Andalus" pitchFamily="18" charset="-78"/>
            </a:rPr>
            <a:t>Aor</a:t>
          </a:r>
          <a:r>
            <a:rPr lang="en-US" sz="2400" dirty="0" smtClean="0">
              <a:solidFill>
                <a:schemeClr val="bg1">
                  <a:lumMod val="85000"/>
                </a:schemeClr>
              </a:solidFill>
              <a:latin typeface="Andalus" pitchFamily="18" charset="-78"/>
              <a:cs typeface="Andalus" pitchFamily="18" charset="-78"/>
            </a:rPr>
            <a:t> B then shaking</a:t>
          </a:r>
          <a:endParaRPr lang="ar-SA" sz="2400" dirty="0">
            <a:solidFill>
              <a:schemeClr val="bg1">
                <a:lumMod val="85000"/>
              </a:schemeClr>
            </a:solidFill>
            <a:latin typeface="Andalus" pitchFamily="18" charset="-78"/>
            <a:cs typeface="Andalus" pitchFamily="18" charset="-78"/>
          </a:endParaRPr>
        </a:p>
      </dgm:t>
    </dgm:pt>
    <dgm:pt modelId="{29112525-52A4-4034-A661-FB603B46C091}" type="parTrans" cxnId="{1A8C2663-AEF3-4331-98BA-DBFAD90897D6}">
      <dgm:prSet/>
      <dgm:spPr/>
      <dgm:t>
        <a:bodyPr/>
        <a:lstStyle/>
        <a:p>
          <a:pPr rtl="1"/>
          <a:endParaRPr lang="ar-SA"/>
        </a:p>
      </dgm:t>
    </dgm:pt>
    <dgm:pt modelId="{FA13A9BE-C638-4F76-9429-4D7707B8D9B5}" type="sibTrans" cxnId="{1A8C2663-AEF3-4331-98BA-DBFAD90897D6}">
      <dgm:prSet/>
      <dgm:spPr/>
      <dgm:t>
        <a:bodyPr/>
        <a:lstStyle/>
        <a:p>
          <a:pPr rtl="1"/>
          <a:endParaRPr lang="ar-SA"/>
        </a:p>
      </dgm:t>
    </dgm:pt>
    <dgm:pt modelId="{170E34EC-2AF4-4624-9159-FB3DA257FB36}">
      <dgm:prSet phldrT="[نص]" custT="1"/>
      <dgm:spPr/>
      <dgm:t>
        <a:bodyPr/>
        <a:lstStyle/>
        <a:p>
          <a:pPr rtl="1"/>
          <a:r>
            <a:rPr lang="en-US" sz="1800" dirty="0" smtClean="0"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  <a:latin typeface="Andalus" pitchFamily="18" charset="-78"/>
              <a:cs typeface="Andalus" pitchFamily="18" charset="-78"/>
            </a:rPr>
            <a:t>Reagent A</a:t>
          </a:r>
          <a:endParaRPr lang="ar-SA" sz="1800" dirty="0"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  <a:latin typeface="Andalus" pitchFamily="18" charset="-78"/>
            <a:cs typeface="Andalus" pitchFamily="18" charset="-78"/>
          </a:endParaRPr>
        </a:p>
      </dgm:t>
    </dgm:pt>
    <dgm:pt modelId="{EB41ED1A-7AAF-492F-BD1A-91E005BBB07E}" type="parTrans" cxnId="{45780590-170B-41BA-9A6A-67E399AAB417}">
      <dgm:prSet/>
      <dgm:spPr/>
      <dgm:t>
        <a:bodyPr/>
        <a:lstStyle/>
        <a:p>
          <a:pPr rtl="1"/>
          <a:endParaRPr lang="ar-SA"/>
        </a:p>
      </dgm:t>
    </dgm:pt>
    <dgm:pt modelId="{9273D02A-F473-48C6-971D-688B9B47BEE2}" type="sibTrans" cxnId="{45780590-170B-41BA-9A6A-67E399AAB417}">
      <dgm:prSet/>
      <dgm:spPr/>
      <dgm:t>
        <a:bodyPr/>
        <a:lstStyle/>
        <a:p>
          <a:pPr rtl="1"/>
          <a:endParaRPr lang="ar-SA"/>
        </a:p>
      </dgm:t>
    </dgm:pt>
    <dgm:pt modelId="{26B482C6-92EA-458D-B96F-D1784C4325B9}">
      <dgm:prSet phldrT="[نص]" custT="1"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pPr rtl="1"/>
          <a:r>
            <a:rPr lang="en-US" sz="2400" dirty="0" smtClean="0">
              <a:latin typeface="Andalus" pitchFamily="18" charset="-78"/>
              <a:cs typeface="Andalus" pitchFamily="18" charset="-78"/>
            </a:rPr>
            <a:t>For aldehyde and </a:t>
          </a:r>
          <a:r>
            <a:rPr lang="en-US" sz="2400" dirty="0" err="1" smtClean="0">
              <a:latin typeface="Andalus" pitchFamily="18" charset="-78"/>
              <a:cs typeface="Andalus" pitchFamily="18" charset="-78"/>
            </a:rPr>
            <a:t>keton</a:t>
          </a:r>
          <a:r>
            <a:rPr lang="en-US" sz="2400" dirty="0" smtClean="0">
              <a:latin typeface="Andalus" pitchFamily="18" charset="-78"/>
              <a:cs typeface="Andalus" pitchFamily="18" charset="-78"/>
            </a:rPr>
            <a:t> miscible in H2O</a:t>
          </a:r>
          <a:endParaRPr lang="ar-SA" sz="2400" dirty="0">
            <a:latin typeface="Andalus" pitchFamily="18" charset="-78"/>
            <a:cs typeface="Andalus" pitchFamily="18" charset="-78"/>
          </a:endParaRPr>
        </a:p>
      </dgm:t>
    </dgm:pt>
    <dgm:pt modelId="{823B31A7-9BF8-4FC6-8D34-FF8F439DD159}" type="parTrans" cxnId="{D1C0D03A-48EE-4295-9070-5F4076AB7A0B}">
      <dgm:prSet/>
      <dgm:spPr/>
      <dgm:t>
        <a:bodyPr/>
        <a:lstStyle/>
        <a:p>
          <a:pPr rtl="1"/>
          <a:endParaRPr lang="ar-SA"/>
        </a:p>
      </dgm:t>
    </dgm:pt>
    <dgm:pt modelId="{1A62E23B-0709-4AE2-9941-E0DEBD661022}" type="sibTrans" cxnId="{D1C0D03A-48EE-4295-9070-5F4076AB7A0B}">
      <dgm:prSet/>
      <dgm:spPr/>
      <dgm:t>
        <a:bodyPr/>
        <a:lstStyle/>
        <a:p>
          <a:pPr rtl="1"/>
          <a:endParaRPr lang="ar-SA"/>
        </a:p>
      </dgm:t>
    </dgm:pt>
    <dgm:pt modelId="{1AB8F187-EA9A-4EB7-8206-E58989CAE879}">
      <dgm:prSet phldrT="[نص]" custT="1"/>
      <dgm:spPr/>
      <dgm:t>
        <a:bodyPr/>
        <a:lstStyle/>
        <a:p>
          <a:pPr rtl="1"/>
          <a:r>
            <a:rPr lang="en-US" sz="1800" b="1" dirty="0" smtClean="0"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  <a:latin typeface="Andalus" pitchFamily="18" charset="-78"/>
              <a:cs typeface="Andalus" pitchFamily="18" charset="-78"/>
            </a:rPr>
            <a:t>Reagent B</a:t>
          </a:r>
          <a:endParaRPr lang="ar-SA" sz="1800" b="1" dirty="0">
            <a:effectLst>
              <a:glow rad="101600">
                <a:schemeClr val="accent3">
                  <a:satMod val="175000"/>
                  <a:alpha val="40000"/>
                </a:schemeClr>
              </a:glow>
            </a:effectLst>
            <a:latin typeface="Andalus" pitchFamily="18" charset="-78"/>
            <a:cs typeface="Andalus" pitchFamily="18" charset="-78"/>
          </a:endParaRPr>
        </a:p>
      </dgm:t>
    </dgm:pt>
    <dgm:pt modelId="{79E02B53-B49B-4CBA-A52A-11091982E1CF}" type="parTrans" cxnId="{64D96947-8613-4FF5-BC64-64AB25DF84BF}">
      <dgm:prSet/>
      <dgm:spPr/>
      <dgm:t>
        <a:bodyPr/>
        <a:lstStyle/>
        <a:p>
          <a:pPr rtl="1"/>
          <a:endParaRPr lang="ar-SA"/>
        </a:p>
      </dgm:t>
    </dgm:pt>
    <dgm:pt modelId="{9080E135-A7B1-41C6-8265-37F37878EFD0}" type="sibTrans" cxnId="{64D96947-8613-4FF5-BC64-64AB25DF84BF}">
      <dgm:prSet/>
      <dgm:spPr/>
      <dgm:t>
        <a:bodyPr/>
        <a:lstStyle/>
        <a:p>
          <a:pPr rtl="1"/>
          <a:endParaRPr lang="ar-SA"/>
        </a:p>
      </dgm:t>
    </dgm:pt>
    <dgm:pt modelId="{22593554-F230-496B-8D96-59628F337E58}">
      <dgm:prSet phldrT="[نص]" custT="1"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pPr rtl="1"/>
          <a:r>
            <a:rPr lang="en-US" sz="2400" dirty="0" smtClean="0">
              <a:latin typeface="Andalus" pitchFamily="18" charset="-78"/>
              <a:cs typeface="Andalus" pitchFamily="18" charset="-78"/>
            </a:rPr>
            <a:t>For aldehyde and </a:t>
          </a:r>
          <a:r>
            <a:rPr lang="en-US" sz="2400" dirty="0" err="1" smtClean="0">
              <a:latin typeface="Andalus" pitchFamily="18" charset="-78"/>
              <a:cs typeface="Andalus" pitchFamily="18" charset="-78"/>
            </a:rPr>
            <a:t>keton</a:t>
          </a:r>
          <a:r>
            <a:rPr lang="en-US" sz="2400" dirty="0" smtClean="0">
              <a:latin typeface="Andalus" pitchFamily="18" charset="-78"/>
              <a:cs typeface="Andalus" pitchFamily="18" charset="-78"/>
            </a:rPr>
            <a:t> immiscible in H2O</a:t>
          </a:r>
          <a:endParaRPr lang="ar-SA" sz="2400" dirty="0">
            <a:latin typeface="Andalus" pitchFamily="18" charset="-78"/>
            <a:cs typeface="Andalus" pitchFamily="18" charset="-78"/>
          </a:endParaRPr>
        </a:p>
      </dgm:t>
    </dgm:pt>
    <dgm:pt modelId="{CFF226EC-5FAE-41A1-BE7D-6C68E5B651FC}" type="parTrans" cxnId="{21FB924A-C380-4C9C-95CC-18B101CF78E6}">
      <dgm:prSet/>
      <dgm:spPr/>
      <dgm:t>
        <a:bodyPr/>
        <a:lstStyle/>
        <a:p>
          <a:pPr rtl="1"/>
          <a:endParaRPr lang="ar-SA"/>
        </a:p>
      </dgm:t>
    </dgm:pt>
    <dgm:pt modelId="{606E0B8D-A073-4C9C-A772-7A3B267D9F42}" type="sibTrans" cxnId="{21FB924A-C380-4C9C-95CC-18B101CF78E6}">
      <dgm:prSet/>
      <dgm:spPr/>
      <dgm:t>
        <a:bodyPr/>
        <a:lstStyle/>
        <a:p>
          <a:pPr rtl="1"/>
          <a:endParaRPr lang="ar-SA"/>
        </a:p>
      </dgm:t>
    </dgm:pt>
    <dgm:pt modelId="{0AE8DC54-5EF3-493D-BF11-F04990BE998B}" type="pres">
      <dgm:prSet presAssocID="{714C7929-61FA-40C6-ADA5-DA97EE70A8F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5396B68C-22E2-4FB8-930E-224BC90DFEC8}" type="pres">
      <dgm:prSet presAssocID="{A905A862-662D-4E0C-A089-7E951D7BBD00}" presName="hierRoot1" presStyleCnt="0"/>
      <dgm:spPr/>
    </dgm:pt>
    <dgm:pt modelId="{77DF9587-6144-4675-83D6-ED7BC9536DDF}" type="pres">
      <dgm:prSet presAssocID="{A905A862-662D-4E0C-A089-7E951D7BBD00}" presName="composite" presStyleCnt="0"/>
      <dgm:spPr/>
    </dgm:pt>
    <dgm:pt modelId="{8344A962-7247-4841-9C45-0F6BDCDD97A6}" type="pres">
      <dgm:prSet presAssocID="{A905A862-662D-4E0C-A089-7E951D7BBD00}" presName="background" presStyleLbl="node0" presStyleIdx="0" presStyleCnt="1"/>
      <dgm:spPr>
        <a:solidFill>
          <a:schemeClr val="accent4">
            <a:lumMod val="50000"/>
          </a:schemeClr>
        </a:solidFill>
      </dgm:spPr>
      <dgm:t>
        <a:bodyPr/>
        <a:lstStyle/>
        <a:p>
          <a:pPr rtl="1"/>
          <a:endParaRPr lang="ar-SA"/>
        </a:p>
      </dgm:t>
    </dgm:pt>
    <dgm:pt modelId="{7E79EB7C-DF98-4B73-9392-AA9E946A04CD}" type="pres">
      <dgm:prSet presAssocID="{A905A862-662D-4E0C-A089-7E951D7BBD00}" presName="text" presStyleLbl="fgAcc0" presStyleIdx="0" presStyleCnt="1" custScaleX="246315" custScaleY="13358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2DD9562-AA7A-4A9F-829B-6269A38C2F34}" type="pres">
      <dgm:prSet presAssocID="{A905A862-662D-4E0C-A089-7E951D7BBD00}" presName="hierChild2" presStyleCnt="0"/>
      <dgm:spPr/>
    </dgm:pt>
    <dgm:pt modelId="{C0E1D392-4ED5-4D42-904F-F89820E169C0}" type="pres">
      <dgm:prSet presAssocID="{EB41ED1A-7AAF-492F-BD1A-91E005BBB07E}" presName="Name10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F340F7C2-8F45-4629-9E87-A576A569D0B5}" type="pres">
      <dgm:prSet presAssocID="{170E34EC-2AF4-4624-9159-FB3DA257FB36}" presName="hierRoot2" presStyleCnt="0"/>
      <dgm:spPr/>
    </dgm:pt>
    <dgm:pt modelId="{051EC30E-0A46-4FBA-AA8B-B9722E07718A}" type="pres">
      <dgm:prSet presAssocID="{170E34EC-2AF4-4624-9159-FB3DA257FB36}" presName="composite2" presStyleCnt="0"/>
      <dgm:spPr/>
    </dgm:pt>
    <dgm:pt modelId="{07715BE9-E2A1-4E43-8C82-8AA53956DA7F}" type="pres">
      <dgm:prSet presAssocID="{170E34EC-2AF4-4624-9159-FB3DA257FB36}" presName="background2" presStyleLbl="node2" presStyleIdx="0" presStyleCnt="2"/>
      <dgm:spPr>
        <a:solidFill>
          <a:schemeClr val="accent4">
            <a:lumMod val="50000"/>
          </a:schemeClr>
        </a:solidFill>
      </dgm:spPr>
      <dgm:t>
        <a:bodyPr/>
        <a:lstStyle/>
        <a:p>
          <a:pPr rtl="1"/>
          <a:endParaRPr lang="ar-SA"/>
        </a:p>
      </dgm:t>
    </dgm:pt>
    <dgm:pt modelId="{6B932DC2-784F-4C93-9457-852341679DF1}" type="pres">
      <dgm:prSet presAssocID="{170E34EC-2AF4-4624-9159-FB3DA257FB36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63B2B52-4DD7-49D4-8C1D-F975F2DF9D6F}" type="pres">
      <dgm:prSet presAssocID="{170E34EC-2AF4-4624-9159-FB3DA257FB36}" presName="hierChild3" presStyleCnt="0"/>
      <dgm:spPr/>
    </dgm:pt>
    <dgm:pt modelId="{9F7AF005-EA69-4A5A-9F39-DC0D51689884}" type="pres">
      <dgm:prSet presAssocID="{823B31A7-9BF8-4FC6-8D34-FF8F439DD159}" presName="Name17" presStyleLbl="parChTrans1D3" presStyleIdx="0" presStyleCnt="2"/>
      <dgm:spPr/>
      <dgm:t>
        <a:bodyPr/>
        <a:lstStyle/>
        <a:p>
          <a:pPr rtl="1"/>
          <a:endParaRPr lang="ar-SA"/>
        </a:p>
      </dgm:t>
    </dgm:pt>
    <dgm:pt modelId="{B4C725ED-612C-402C-BA40-8164412CCAF2}" type="pres">
      <dgm:prSet presAssocID="{26B482C6-92EA-458D-B96F-D1784C4325B9}" presName="hierRoot3" presStyleCnt="0"/>
      <dgm:spPr/>
    </dgm:pt>
    <dgm:pt modelId="{E6ED94A4-A6BC-4D37-A766-514E41F96DBD}" type="pres">
      <dgm:prSet presAssocID="{26B482C6-92EA-458D-B96F-D1784C4325B9}" presName="composite3" presStyleCnt="0"/>
      <dgm:spPr/>
    </dgm:pt>
    <dgm:pt modelId="{8358FC5F-0C5B-416B-BC51-2BB5E4892E65}" type="pres">
      <dgm:prSet presAssocID="{26B482C6-92EA-458D-B96F-D1784C4325B9}" presName="background3" presStyleLbl="node3" presStyleIdx="0" presStyleCnt="2"/>
      <dgm:spPr>
        <a:solidFill>
          <a:schemeClr val="accent4">
            <a:lumMod val="50000"/>
          </a:schemeClr>
        </a:solidFill>
      </dgm:spPr>
      <dgm:t>
        <a:bodyPr/>
        <a:lstStyle/>
        <a:p>
          <a:pPr rtl="1"/>
          <a:endParaRPr lang="ar-SA"/>
        </a:p>
      </dgm:t>
    </dgm:pt>
    <dgm:pt modelId="{A3F59406-B876-4DAF-A691-9DD8A9723210}" type="pres">
      <dgm:prSet presAssocID="{26B482C6-92EA-458D-B96F-D1784C4325B9}" presName="text3" presStyleLbl="fgAcc3" presStyleIdx="0" presStyleCnt="2" custScaleX="21724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2D5EE3C-AECF-41C4-9BA7-FDD8EC399A36}" type="pres">
      <dgm:prSet presAssocID="{26B482C6-92EA-458D-B96F-D1784C4325B9}" presName="hierChild4" presStyleCnt="0"/>
      <dgm:spPr/>
    </dgm:pt>
    <dgm:pt modelId="{09A3B41E-E7BE-41F8-989C-8CFDB5C7F3F3}" type="pres">
      <dgm:prSet presAssocID="{79E02B53-B49B-4CBA-A52A-11091982E1CF}" presName="Name10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C14B453D-805C-4CF9-AD85-A45642F909A3}" type="pres">
      <dgm:prSet presAssocID="{1AB8F187-EA9A-4EB7-8206-E58989CAE879}" presName="hierRoot2" presStyleCnt="0"/>
      <dgm:spPr/>
    </dgm:pt>
    <dgm:pt modelId="{4715DB11-FEE4-49E1-B9D6-A35A0D6AE7FA}" type="pres">
      <dgm:prSet presAssocID="{1AB8F187-EA9A-4EB7-8206-E58989CAE879}" presName="composite2" presStyleCnt="0"/>
      <dgm:spPr/>
    </dgm:pt>
    <dgm:pt modelId="{0614BE5A-E26F-4CF1-B719-81CC594B2180}" type="pres">
      <dgm:prSet presAssocID="{1AB8F187-EA9A-4EB7-8206-E58989CAE879}" presName="background2" presStyleLbl="node2" presStyleIdx="1" presStyleCnt="2"/>
      <dgm:spPr>
        <a:solidFill>
          <a:schemeClr val="accent4">
            <a:lumMod val="50000"/>
          </a:schemeClr>
        </a:solidFill>
      </dgm:spPr>
      <dgm:t>
        <a:bodyPr/>
        <a:lstStyle/>
        <a:p>
          <a:pPr rtl="1"/>
          <a:endParaRPr lang="ar-SA"/>
        </a:p>
      </dgm:t>
    </dgm:pt>
    <dgm:pt modelId="{47CD7F56-AD1A-4C14-AAEF-F928ED59594F}" type="pres">
      <dgm:prSet presAssocID="{1AB8F187-EA9A-4EB7-8206-E58989CAE879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FAC784F-4444-4D8C-9685-AF98FC727104}" type="pres">
      <dgm:prSet presAssocID="{1AB8F187-EA9A-4EB7-8206-E58989CAE879}" presName="hierChild3" presStyleCnt="0"/>
      <dgm:spPr/>
    </dgm:pt>
    <dgm:pt modelId="{078D3B04-66DC-41E9-9569-5D0613E1EAC0}" type="pres">
      <dgm:prSet presAssocID="{CFF226EC-5FAE-41A1-BE7D-6C68E5B651FC}" presName="Name17" presStyleLbl="parChTrans1D3" presStyleIdx="1" presStyleCnt="2"/>
      <dgm:spPr/>
      <dgm:t>
        <a:bodyPr/>
        <a:lstStyle/>
        <a:p>
          <a:pPr rtl="1"/>
          <a:endParaRPr lang="ar-SA"/>
        </a:p>
      </dgm:t>
    </dgm:pt>
    <dgm:pt modelId="{BE2342B5-6809-4EA0-B000-7CB372FFAD17}" type="pres">
      <dgm:prSet presAssocID="{22593554-F230-496B-8D96-59628F337E58}" presName="hierRoot3" presStyleCnt="0"/>
      <dgm:spPr/>
    </dgm:pt>
    <dgm:pt modelId="{E2A9BC45-BC4B-41A4-8A01-FDFE81E445C5}" type="pres">
      <dgm:prSet presAssocID="{22593554-F230-496B-8D96-59628F337E58}" presName="composite3" presStyleCnt="0"/>
      <dgm:spPr/>
    </dgm:pt>
    <dgm:pt modelId="{33670B2C-C737-4396-990A-2EFBA37DAD9B}" type="pres">
      <dgm:prSet presAssocID="{22593554-F230-496B-8D96-59628F337E58}" presName="background3" presStyleLbl="node3" presStyleIdx="1" presStyleCnt="2"/>
      <dgm:spPr>
        <a:solidFill>
          <a:schemeClr val="accent4">
            <a:lumMod val="50000"/>
          </a:schemeClr>
        </a:solidFill>
      </dgm:spPr>
      <dgm:t>
        <a:bodyPr/>
        <a:lstStyle/>
        <a:p>
          <a:pPr rtl="1"/>
          <a:endParaRPr lang="ar-SA"/>
        </a:p>
      </dgm:t>
    </dgm:pt>
    <dgm:pt modelId="{30E613A6-3242-4A09-946F-A95FD4D6C36F}" type="pres">
      <dgm:prSet presAssocID="{22593554-F230-496B-8D96-59628F337E58}" presName="text3" presStyleLbl="fgAcc3" presStyleIdx="1" presStyleCnt="2" custScaleX="26683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F2E40E2-75FF-4CC4-87A9-B0CEE8C95F01}" type="pres">
      <dgm:prSet presAssocID="{22593554-F230-496B-8D96-59628F337E58}" presName="hierChild4" presStyleCnt="0"/>
      <dgm:spPr/>
    </dgm:pt>
  </dgm:ptLst>
  <dgm:cxnLst>
    <dgm:cxn modelId="{21FB924A-C380-4C9C-95CC-18B101CF78E6}" srcId="{1AB8F187-EA9A-4EB7-8206-E58989CAE879}" destId="{22593554-F230-496B-8D96-59628F337E58}" srcOrd="0" destOrd="0" parTransId="{CFF226EC-5FAE-41A1-BE7D-6C68E5B651FC}" sibTransId="{606E0B8D-A073-4C9C-A772-7A3B267D9F42}"/>
    <dgm:cxn modelId="{C6BF397A-6BEB-41B0-ADA2-97212A1B6480}" type="presOf" srcId="{22593554-F230-496B-8D96-59628F337E58}" destId="{30E613A6-3242-4A09-946F-A95FD4D6C36F}" srcOrd="0" destOrd="0" presId="urn:microsoft.com/office/officeart/2005/8/layout/hierarchy1"/>
    <dgm:cxn modelId="{E2207E40-5D42-4CAD-BF6D-4B0A8690032F}" type="presOf" srcId="{CFF226EC-5FAE-41A1-BE7D-6C68E5B651FC}" destId="{078D3B04-66DC-41E9-9569-5D0613E1EAC0}" srcOrd="0" destOrd="0" presId="urn:microsoft.com/office/officeart/2005/8/layout/hierarchy1"/>
    <dgm:cxn modelId="{47105F92-6882-43CB-BFD0-FBBF0C3DECEC}" type="presOf" srcId="{714C7929-61FA-40C6-ADA5-DA97EE70A8FB}" destId="{0AE8DC54-5EF3-493D-BF11-F04990BE998B}" srcOrd="0" destOrd="0" presId="urn:microsoft.com/office/officeart/2005/8/layout/hierarchy1"/>
    <dgm:cxn modelId="{64D96947-8613-4FF5-BC64-64AB25DF84BF}" srcId="{A905A862-662D-4E0C-A089-7E951D7BBD00}" destId="{1AB8F187-EA9A-4EB7-8206-E58989CAE879}" srcOrd="1" destOrd="0" parTransId="{79E02B53-B49B-4CBA-A52A-11091982E1CF}" sibTransId="{9080E135-A7B1-41C6-8265-37F37878EFD0}"/>
    <dgm:cxn modelId="{45780590-170B-41BA-9A6A-67E399AAB417}" srcId="{A905A862-662D-4E0C-A089-7E951D7BBD00}" destId="{170E34EC-2AF4-4624-9159-FB3DA257FB36}" srcOrd="0" destOrd="0" parTransId="{EB41ED1A-7AAF-492F-BD1A-91E005BBB07E}" sibTransId="{9273D02A-F473-48C6-971D-688B9B47BEE2}"/>
    <dgm:cxn modelId="{3760C513-9A26-45A5-A3E6-0CE981EED400}" type="presOf" srcId="{170E34EC-2AF4-4624-9159-FB3DA257FB36}" destId="{6B932DC2-784F-4C93-9457-852341679DF1}" srcOrd="0" destOrd="0" presId="urn:microsoft.com/office/officeart/2005/8/layout/hierarchy1"/>
    <dgm:cxn modelId="{1A8C2663-AEF3-4331-98BA-DBFAD90897D6}" srcId="{714C7929-61FA-40C6-ADA5-DA97EE70A8FB}" destId="{A905A862-662D-4E0C-A089-7E951D7BBD00}" srcOrd="0" destOrd="0" parTransId="{29112525-52A4-4034-A661-FB603B46C091}" sibTransId="{FA13A9BE-C638-4F76-9429-4D7707B8D9B5}"/>
    <dgm:cxn modelId="{D1C0D03A-48EE-4295-9070-5F4076AB7A0B}" srcId="{170E34EC-2AF4-4624-9159-FB3DA257FB36}" destId="{26B482C6-92EA-458D-B96F-D1784C4325B9}" srcOrd="0" destOrd="0" parTransId="{823B31A7-9BF8-4FC6-8D34-FF8F439DD159}" sibTransId="{1A62E23B-0709-4AE2-9941-E0DEBD661022}"/>
    <dgm:cxn modelId="{217F324B-0DE4-4454-AEEE-A1E045E9427A}" type="presOf" srcId="{1AB8F187-EA9A-4EB7-8206-E58989CAE879}" destId="{47CD7F56-AD1A-4C14-AAEF-F928ED59594F}" srcOrd="0" destOrd="0" presId="urn:microsoft.com/office/officeart/2005/8/layout/hierarchy1"/>
    <dgm:cxn modelId="{2CB0C315-BEB3-4746-947E-AC5D7CF598A4}" type="presOf" srcId="{79E02B53-B49B-4CBA-A52A-11091982E1CF}" destId="{09A3B41E-E7BE-41F8-989C-8CFDB5C7F3F3}" srcOrd="0" destOrd="0" presId="urn:microsoft.com/office/officeart/2005/8/layout/hierarchy1"/>
    <dgm:cxn modelId="{469D6CB9-42F7-4946-B511-01F795CFFA24}" type="presOf" srcId="{26B482C6-92EA-458D-B96F-D1784C4325B9}" destId="{A3F59406-B876-4DAF-A691-9DD8A9723210}" srcOrd="0" destOrd="0" presId="urn:microsoft.com/office/officeart/2005/8/layout/hierarchy1"/>
    <dgm:cxn modelId="{160B9249-5317-44B5-836B-AD81F3430028}" type="presOf" srcId="{EB41ED1A-7AAF-492F-BD1A-91E005BBB07E}" destId="{C0E1D392-4ED5-4D42-904F-F89820E169C0}" srcOrd="0" destOrd="0" presId="urn:microsoft.com/office/officeart/2005/8/layout/hierarchy1"/>
    <dgm:cxn modelId="{81E666DA-CF32-4FB2-8C41-B5D0D6583E22}" type="presOf" srcId="{A905A862-662D-4E0C-A089-7E951D7BBD00}" destId="{7E79EB7C-DF98-4B73-9392-AA9E946A04CD}" srcOrd="0" destOrd="0" presId="urn:microsoft.com/office/officeart/2005/8/layout/hierarchy1"/>
    <dgm:cxn modelId="{16A4CBDD-E08F-4E8F-9F04-DE32E35330A1}" type="presOf" srcId="{823B31A7-9BF8-4FC6-8D34-FF8F439DD159}" destId="{9F7AF005-EA69-4A5A-9F39-DC0D51689884}" srcOrd="0" destOrd="0" presId="urn:microsoft.com/office/officeart/2005/8/layout/hierarchy1"/>
    <dgm:cxn modelId="{FC656698-3532-4BD0-AB60-30579EB76D27}" type="presParOf" srcId="{0AE8DC54-5EF3-493D-BF11-F04990BE998B}" destId="{5396B68C-22E2-4FB8-930E-224BC90DFEC8}" srcOrd="0" destOrd="0" presId="urn:microsoft.com/office/officeart/2005/8/layout/hierarchy1"/>
    <dgm:cxn modelId="{5973DCBF-FBD5-458F-B606-9BA7383EDA29}" type="presParOf" srcId="{5396B68C-22E2-4FB8-930E-224BC90DFEC8}" destId="{77DF9587-6144-4675-83D6-ED7BC9536DDF}" srcOrd="0" destOrd="0" presId="urn:microsoft.com/office/officeart/2005/8/layout/hierarchy1"/>
    <dgm:cxn modelId="{F174F933-4E81-4C68-AC0C-82067FD74907}" type="presParOf" srcId="{77DF9587-6144-4675-83D6-ED7BC9536DDF}" destId="{8344A962-7247-4841-9C45-0F6BDCDD97A6}" srcOrd="0" destOrd="0" presId="urn:microsoft.com/office/officeart/2005/8/layout/hierarchy1"/>
    <dgm:cxn modelId="{B55A7983-EFBD-459A-BE59-A06DB37B062B}" type="presParOf" srcId="{77DF9587-6144-4675-83D6-ED7BC9536DDF}" destId="{7E79EB7C-DF98-4B73-9392-AA9E946A04CD}" srcOrd="1" destOrd="0" presId="urn:microsoft.com/office/officeart/2005/8/layout/hierarchy1"/>
    <dgm:cxn modelId="{AF4C11BD-5A14-400F-855F-F93CF1534761}" type="presParOf" srcId="{5396B68C-22E2-4FB8-930E-224BC90DFEC8}" destId="{22DD9562-AA7A-4A9F-829B-6269A38C2F34}" srcOrd="1" destOrd="0" presId="urn:microsoft.com/office/officeart/2005/8/layout/hierarchy1"/>
    <dgm:cxn modelId="{C68A9E96-EBDB-46B5-8DDC-F5C45F2ECCE4}" type="presParOf" srcId="{22DD9562-AA7A-4A9F-829B-6269A38C2F34}" destId="{C0E1D392-4ED5-4D42-904F-F89820E169C0}" srcOrd="0" destOrd="0" presId="urn:microsoft.com/office/officeart/2005/8/layout/hierarchy1"/>
    <dgm:cxn modelId="{A70560DC-F896-434D-A4F1-B7B01035E45A}" type="presParOf" srcId="{22DD9562-AA7A-4A9F-829B-6269A38C2F34}" destId="{F340F7C2-8F45-4629-9E87-A576A569D0B5}" srcOrd="1" destOrd="0" presId="urn:microsoft.com/office/officeart/2005/8/layout/hierarchy1"/>
    <dgm:cxn modelId="{AEE7DAED-137C-41F1-8D08-122E20F0B5AC}" type="presParOf" srcId="{F340F7C2-8F45-4629-9E87-A576A569D0B5}" destId="{051EC30E-0A46-4FBA-AA8B-B9722E07718A}" srcOrd="0" destOrd="0" presId="urn:microsoft.com/office/officeart/2005/8/layout/hierarchy1"/>
    <dgm:cxn modelId="{CD70D174-A742-4A72-901B-7E2E42ED27EE}" type="presParOf" srcId="{051EC30E-0A46-4FBA-AA8B-B9722E07718A}" destId="{07715BE9-E2A1-4E43-8C82-8AA53956DA7F}" srcOrd="0" destOrd="0" presId="urn:microsoft.com/office/officeart/2005/8/layout/hierarchy1"/>
    <dgm:cxn modelId="{CCBEB254-08FC-451D-8C4F-24F74D766366}" type="presParOf" srcId="{051EC30E-0A46-4FBA-AA8B-B9722E07718A}" destId="{6B932DC2-784F-4C93-9457-852341679DF1}" srcOrd="1" destOrd="0" presId="urn:microsoft.com/office/officeart/2005/8/layout/hierarchy1"/>
    <dgm:cxn modelId="{C9ECA42F-39F4-46FE-9E25-273C9230C3BE}" type="presParOf" srcId="{F340F7C2-8F45-4629-9E87-A576A569D0B5}" destId="{A63B2B52-4DD7-49D4-8C1D-F975F2DF9D6F}" srcOrd="1" destOrd="0" presId="urn:microsoft.com/office/officeart/2005/8/layout/hierarchy1"/>
    <dgm:cxn modelId="{3F0074BD-977B-49FC-BC18-7C08B811445C}" type="presParOf" srcId="{A63B2B52-4DD7-49D4-8C1D-F975F2DF9D6F}" destId="{9F7AF005-EA69-4A5A-9F39-DC0D51689884}" srcOrd="0" destOrd="0" presId="urn:microsoft.com/office/officeart/2005/8/layout/hierarchy1"/>
    <dgm:cxn modelId="{2CF3EE56-EFF3-4B42-8C8D-A4D7753D5C8F}" type="presParOf" srcId="{A63B2B52-4DD7-49D4-8C1D-F975F2DF9D6F}" destId="{B4C725ED-612C-402C-BA40-8164412CCAF2}" srcOrd="1" destOrd="0" presId="urn:microsoft.com/office/officeart/2005/8/layout/hierarchy1"/>
    <dgm:cxn modelId="{AB455CC5-1B87-4FEA-9F68-7E49C718A0D0}" type="presParOf" srcId="{B4C725ED-612C-402C-BA40-8164412CCAF2}" destId="{E6ED94A4-A6BC-4D37-A766-514E41F96DBD}" srcOrd="0" destOrd="0" presId="urn:microsoft.com/office/officeart/2005/8/layout/hierarchy1"/>
    <dgm:cxn modelId="{87E78713-0AE7-4BCA-AAE4-23C9683E7253}" type="presParOf" srcId="{E6ED94A4-A6BC-4D37-A766-514E41F96DBD}" destId="{8358FC5F-0C5B-416B-BC51-2BB5E4892E65}" srcOrd="0" destOrd="0" presId="urn:microsoft.com/office/officeart/2005/8/layout/hierarchy1"/>
    <dgm:cxn modelId="{713B496D-271C-4734-B8F5-9E3450A6BC5F}" type="presParOf" srcId="{E6ED94A4-A6BC-4D37-A766-514E41F96DBD}" destId="{A3F59406-B876-4DAF-A691-9DD8A9723210}" srcOrd="1" destOrd="0" presId="urn:microsoft.com/office/officeart/2005/8/layout/hierarchy1"/>
    <dgm:cxn modelId="{AA8ABC38-35D1-4F72-92E8-B8CC7DE102B4}" type="presParOf" srcId="{B4C725ED-612C-402C-BA40-8164412CCAF2}" destId="{62D5EE3C-AECF-41C4-9BA7-FDD8EC399A36}" srcOrd="1" destOrd="0" presId="urn:microsoft.com/office/officeart/2005/8/layout/hierarchy1"/>
    <dgm:cxn modelId="{70EFDDBD-3A36-431E-A9F0-031A8ED95569}" type="presParOf" srcId="{22DD9562-AA7A-4A9F-829B-6269A38C2F34}" destId="{09A3B41E-E7BE-41F8-989C-8CFDB5C7F3F3}" srcOrd="2" destOrd="0" presId="urn:microsoft.com/office/officeart/2005/8/layout/hierarchy1"/>
    <dgm:cxn modelId="{E8FBD8BB-4A95-40EA-A36B-1EF71E997423}" type="presParOf" srcId="{22DD9562-AA7A-4A9F-829B-6269A38C2F34}" destId="{C14B453D-805C-4CF9-AD85-A45642F909A3}" srcOrd="3" destOrd="0" presId="urn:microsoft.com/office/officeart/2005/8/layout/hierarchy1"/>
    <dgm:cxn modelId="{5E94E231-64A7-4A8B-B017-6EB1D9BB32E9}" type="presParOf" srcId="{C14B453D-805C-4CF9-AD85-A45642F909A3}" destId="{4715DB11-FEE4-49E1-B9D6-A35A0D6AE7FA}" srcOrd="0" destOrd="0" presId="urn:microsoft.com/office/officeart/2005/8/layout/hierarchy1"/>
    <dgm:cxn modelId="{F6B05BBA-9461-4141-95D2-F22A618C5AB6}" type="presParOf" srcId="{4715DB11-FEE4-49E1-B9D6-A35A0D6AE7FA}" destId="{0614BE5A-E26F-4CF1-B719-81CC594B2180}" srcOrd="0" destOrd="0" presId="urn:microsoft.com/office/officeart/2005/8/layout/hierarchy1"/>
    <dgm:cxn modelId="{E03E645A-E312-4349-87FE-F46FAC7FA55C}" type="presParOf" srcId="{4715DB11-FEE4-49E1-B9D6-A35A0D6AE7FA}" destId="{47CD7F56-AD1A-4C14-AAEF-F928ED59594F}" srcOrd="1" destOrd="0" presId="urn:microsoft.com/office/officeart/2005/8/layout/hierarchy1"/>
    <dgm:cxn modelId="{3B2585CA-FCD8-493E-B066-BE95C4D1BF5B}" type="presParOf" srcId="{C14B453D-805C-4CF9-AD85-A45642F909A3}" destId="{4FAC784F-4444-4D8C-9685-AF98FC727104}" srcOrd="1" destOrd="0" presId="urn:microsoft.com/office/officeart/2005/8/layout/hierarchy1"/>
    <dgm:cxn modelId="{4EE86B1F-4D65-4ADD-A4C2-755F7E33037D}" type="presParOf" srcId="{4FAC784F-4444-4D8C-9685-AF98FC727104}" destId="{078D3B04-66DC-41E9-9569-5D0613E1EAC0}" srcOrd="0" destOrd="0" presId="urn:microsoft.com/office/officeart/2005/8/layout/hierarchy1"/>
    <dgm:cxn modelId="{DF52B400-70D2-4C1B-A8FE-774F456B525E}" type="presParOf" srcId="{4FAC784F-4444-4D8C-9685-AF98FC727104}" destId="{BE2342B5-6809-4EA0-B000-7CB372FFAD17}" srcOrd="1" destOrd="0" presId="urn:microsoft.com/office/officeart/2005/8/layout/hierarchy1"/>
    <dgm:cxn modelId="{9F158699-38A2-4BCE-8584-3AFEF9AB9B0C}" type="presParOf" srcId="{BE2342B5-6809-4EA0-B000-7CB372FFAD17}" destId="{E2A9BC45-BC4B-41A4-8A01-FDFE81E445C5}" srcOrd="0" destOrd="0" presId="urn:microsoft.com/office/officeart/2005/8/layout/hierarchy1"/>
    <dgm:cxn modelId="{8F613B9D-BFDA-4E01-9C54-339253423C1B}" type="presParOf" srcId="{E2A9BC45-BC4B-41A4-8A01-FDFE81E445C5}" destId="{33670B2C-C737-4396-990A-2EFBA37DAD9B}" srcOrd="0" destOrd="0" presId="urn:microsoft.com/office/officeart/2005/8/layout/hierarchy1"/>
    <dgm:cxn modelId="{0CB192FB-303C-4C18-894D-7D3AC885CC7E}" type="presParOf" srcId="{E2A9BC45-BC4B-41A4-8A01-FDFE81E445C5}" destId="{30E613A6-3242-4A09-946F-A95FD4D6C36F}" srcOrd="1" destOrd="0" presId="urn:microsoft.com/office/officeart/2005/8/layout/hierarchy1"/>
    <dgm:cxn modelId="{3F6D7377-4D24-432A-ADEA-96641B524D67}" type="presParOf" srcId="{BE2342B5-6809-4EA0-B000-7CB372FFAD17}" destId="{AF2E40E2-75FF-4CC4-87A9-B0CEE8C95F0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8D3B04-66DC-41E9-9569-5D0613E1EAC0}">
      <dsp:nvSpPr>
        <dsp:cNvPr id="0" name=""/>
        <dsp:cNvSpPr/>
      </dsp:nvSpPr>
      <dsp:spPr>
        <a:xfrm>
          <a:off x="5423284" y="2569506"/>
          <a:ext cx="91440" cy="42094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2094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A3B41E-E7BE-41F8-989C-8CFDB5C7F3F3}">
      <dsp:nvSpPr>
        <dsp:cNvPr id="0" name=""/>
        <dsp:cNvSpPr/>
      </dsp:nvSpPr>
      <dsp:spPr>
        <a:xfrm>
          <a:off x="3556591" y="1229481"/>
          <a:ext cx="1912413" cy="4209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6860"/>
              </a:lnTo>
              <a:lnTo>
                <a:pt x="1912413" y="286860"/>
              </a:lnTo>
              <a:lnTo>
                <a:pt x="1912413" y="42094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7AF005-EA69-4A5A-9F39-DC0D51689884}">
      <dsp:nvSpPr>
        <dsp:cNvPr id="0" name=""/>
        <dsp:cNvSpPr/>
      </dsp:nvSpPr>
      <dsp:spPr>
        <a:xfrm>
          <a:off x="1598457" y="2569506"/>
          <a:ext cx="91440" cy="42094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2094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E1D392-4ED5-4D42-904F-F89820E169C0}">
      <dsp:nvSpPr>
        <dsp:cNvPr id="0" name=""/>
        <dsp:cNvSpPr/>
      </dsp:nvSpPr>
      <dsp:spPr>
        <a:xfrm>
          <a:off x="1644177" y="1229481"/>
          <a:ext cx="1912413" cy="420943"/>
        </a:xfrm>
        <a:custGeom>
          <a:avLst/>
          <a:gdLst/>
          <a:ahLst/>
          <a:cxnLst/>
          <a:rect l="0" t="0" r="0" b="0"/>
          <a:pathLst>
            <a:path>
              <a:moveTo>
                <a:pt x="1912413" y="0"/>
              </a:moveTo>
              <a:lnTo>
                <a:pt x="1912413" y="286860"/>
              </a:lnTo>
              <a:lnTo>
                <a:pt x="0" y="286860"/>
              </a:lnTo>
              <a:lnTo>
                <a:pt x="0" y="42094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44A962-7247-4841-9C45-0F6BDCDD97A6}">
      <dsp:nvSpPr>
        <dsp:cNvPr id="0" name=""/>
        <dsp:cNvSpPr/>
      </dsp:nvSpPr>
      <dsp:spPr>
        <a:xfrm>
          <a:off x="1774044" y="1690"/>
          <a:ext cx="3565092" cy="1227790"/>
        </a:xfrm>
        <a:prstGeom prst="roundRect">
          <a:avLst>
            <a:gd name="adj" fmla="val 10000"/>
          </a:avLst>
        </a:prstGeom>
        <a:solidFill>
          <a:schemeClr val="accent4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79EB7C-DF98-4B73-9392-AA9E946A04CD}">
      <dsp:nvSpPr>
        <dsp:cNvPr id="0" name=""/>
        <dsp:cNvSpPr/>
      </dsp:nvSpPr>
      <dsp:spPr>
        <a:xfrm>
          <a:off x="1934863" y="154468"/>
          <a:ext cx="3565092" cy="1227790"/>
        </a:xfrm>
        <a:prstGeom prst="roundRect">
          <a:avLst>
            <a:gd name="adj" fmla="val 10000"/>
          </a:avLst>
        </a:prstGeom>
        <a:solidFill>
          <a:schemeClr val="accent4">
            <a:lumMod val="50000"/>
            <a:alpha val="90000"/>
          </a:schemeClr>
        </a:solidFill>
        <a:ln w="25400" cap="flat" cmpd="sng" algn="ctr">
          <a:solidFill>
            <a:schemeClr val="accent4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bg1">
                  <a:lumMod val="85000"/>
                </a:schemeClr>
              </a:solidFill>
              <a:latin typeface="Andalus" pitchFamily="18" charset="-78"/>
              <a:cs typeface="Andalus" pitchFamily="18" charset="-78"/>
            </a:rPr>
            <a:t>1 ml of </a:t>
          </a:r>
          <a:r>
            <a:rPr lang="en-US" sz="2400" kern="1200" dirty="0" err="1" smtClean="0">
              <a:solidFill>
                <a:schemeClr val="bg1">
                  <a:lumMod val="85000"/>
                </a:schemeClr>
              </a:solidFill>
              <a:latin typeface="Andalus" pitchFamily="18" charset="-78"/>
              <a:cs typeface="Andalus" pitchFamily="18" charset="-78"/>
            </a:rPr>
            <a:t>ald.</a:t>
          </a:r>
          <a:r>
            <a:rPr lang="en-US" sz="2400" kern="1200" dirty="0" smtClean="0">
              <a:solidFill>
                <a:schemeClr val="bg1">
                  <a:lumMod val="85000"/>
                </a:schemeClr>
              </a:solidFill>
              <a:latin typeface="Andalus" pitchFamily="18" charset="-78"/>
              <a:cs typeface="Andalus" pitchFamily="18" charset="-78"/>
            </a:rPr>
            <a:t> Or </a:t>
          </a:r>
          <a:r>
            <a:rPr lang="en-US" sz="2400" kern="1200" dirty="0" err="1" smtClean="0">
              <a:solidFill>
                <a:schemeClr val="bg1">
                  <a:lumMod val="85000"/>
                </a:schemeClr>
              </a:solidFill>
              <a:latin typeface="Andalus" pitchFamily="18" charset="-78"/>
              <a:cs typeface="Andalus" pitchFamily="18" charset="-78"/>
            </a:rPr>
            <a:t>keton</a:t>
          </a:r>
          <a:r>
            <a:rPr lang="en-US" sz="2400" kern="1200" dirty="0" smtClean="0">
              <a:solidFill>
                <a:schemeClr val="bg1">
                  <a:lumMod val="85000"/>
                </a:schemeClr>
              </a:solidFill>
              <a:latin typeface="Andalus" pitchFamily="18" charset="-78"/>
              <a:cs typeface="Andalus" pitchFamily="18" charset="-78"/>
            </a:rPr>
            <a:t> + 3 </a:t>
          </a:r>
          <a:r>
            <a:rPr lang="en-US" sz="2400" kern="1200" dirty="0" err="1" smtClean="0">
              <a:solidFill>
                <a:schemeClr val="bg1">
                  <a:lumMod val="85000"/>
                </a:schemeClr>
              </a:solidFill>
              <a:latin typeface="Andalus" pitchFamily="18" charset="-78"/>
              <a:cs typeface="Andalus" pitchFamily="18" charset="-78"/>
            </a:rPr>
            <a:t>dps</a:t>
          </a:r>
          <a:r>
            <a:rPr lang="en-US" sz="2400" kern="1200" dirty="0" smtClean="0">
              <a:solidFill>
                <a:schemeClr val="bg1">
                  <a:lumMod val="85000"/>
                </a:schemeClr>
              </a:solidFill>
              <a:latin typeface="Andalus" pitchFamily="18" charset="-78"/>
              <a:cs typeface="Andalus" pitchFamily="18" charset="-78"/>
            </a:rPr>
            <a:t> of reagent </a:t>
          </a:r>
          <a:r>
            <a:rPr lang="en-US" sz="2400" kern="1200" dirty="0" err="1" smtClean="0">
              <a:solidFill>
                <a:schemeClr val="bg1">
                  <a:lumMod val="85000"/>
                </a:schemeClr>
              </a:solidFill>
              <a:latin typeface="Andalus" pitchFamily="18" charset="-78"/>
              <a:cs typeface="Andalus" pitchFamily="18" charset="-78"/>
            </a:rPr>
            <a:t>Aor</a:t>
          </a:r>
          <a:r>
            <a:rPr lang="en-US" sz="2400" kern="1200" dirty="0" smtClean="0">
              <a:solidFill>
                <a:schemeClr val="bg1">
                  <a:lumMod val="85000"/>
                </a:schemeClr>
              </a:solidFill>
              <a:latin typeface="Andalus" pitchFamily="18" charset="-78"/>
              <a:cs typeface="Andalus" pitchFamily="18" charset="-78"/>
            </a:rPr>
            <a:t> B then shaking</a:t>
          </a:r>
          <a:endParaRPr lang="ar-SA" sz="2400" kern="1200" dirty="0">
            <a:solidFill>
              <a:schemeClr val="bg1">
                <a:lumMod val="85000"/>
              </a:schemeClr>
            </a:solidFill>
            <a:latin typeface="Andalus" pitchFamily="18" charset="-78"/>
            <a:cs typeface="Andalus" pitchFamily="18" charset="-78"/>
          </a:endParaRPr>
        </a:p>
      </dsp:txBody>
      <dsp:txXfrm>
        <a:off x="1970824" y="190429"/>
        <a:ext cx="3493170" cy="1155868"/>
      </dsp:txXfrm>
    </dsp:sp>
    <dsp:sp modelId="{07715BE9-E2A1-4E43-8C82-8AA53956DA7F}">
      <dsp:nvSpPr>
        <dsp:cNvPr id="0" name=""/>
        <dsp:cNvSpPr/>
      </dsp:nvSpPr>
      <dsp:spPr>
        <a:xfrm>
          <a:off x="920492" y="1650425"/>
          <a:ext cx="1447371" cy="919080"/>
        </a:xfrm>
        <a:prstGeom prst="roundRect">
          <a:avLst>
            <a:gd name="adj" fmla="val 10000"/>
          </a:avLst>
        </a:prstGeom>
        <a:solidFill>
          <a:schemeClr val="accent4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932DC2-784F-4C93-9457-852341679DF1}">
      <dsp:nvSpPr>
        <dsp:cNvPr id="0" name=""/>
        <dsp:cNvSpPr/>
      </dsp:nvSpPr>
      <dsp:spPr>
        <a:xfrm>
          <a:off x="1081311" y="1803203"/>
          <a:ext cx="1447371" cy="9190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  <a:latin typeface="Andalus" pitchFamily="18" charset="-78"/>
              <a:cs typeface="Andalus" pitchFamily="18" charset="-78"/>
            </a:rPr>
            <a:t>Reagent A</a:t>
          </a:r>
          <a:endParaRPr lang="ar-SA" sz="1800" kern="1200" dirty="0"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  <a:latin typeface="Andalus" pitchFamily="18" charset="-78"/>
            <a:cs typeface="Andalus" pitchFamily="18" charset="-78"/>
          </a:endParaRPr>
        </a:p>
      </dsp:txBody>
      <dsp:txXfrm>
        <a:off x="1108230" y="1830122"/>
        <a:ext cx="1393533" cy="865242"/>
      </dsp:txXfrm>
    </dsp:sp>
    <dsp:sp modelId="{8358FC5F-0C5B-416B-BC51-2BB5E4892E65}">
      <dsp:nvSpPr>
        <dsp:cNvPr id="0" name=""/>
        <dsp:cNvSpPr/>
      </dsp:nvSpPr>
      <dsp:spPr>
        <a:xfrm>
          <a:off x="72006" y="2990450"/>
          <a:ext cx="3144341" cy="919080"/>
        </a:xfrm>
        <a:prstGeom prst="roundRect">
          <a:avLst>
            <a:gd name="adj" fmla="val 10000"/>
          </a:avLst>
        </a:prstGeom>
        <a:solidFill>
          <a:schemeClr val="accent4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F59406-B876-4DAF-A691-9DD8A9723210}">
      <dsp:nvSpPr>
        <dsp:cNvPr id="0" name=""/>
        <dsp:cNvSpPr/>
      </dsp:nvSpPr>
      <dsp:spPr>
        <a:xfrm>
          <a:off x="232825" y="3143228"/>
          <a:ext cx="3144341" cy="919080"/>
        </a:xfrm>
        <a:prstGeom prst="roundRect">
          <a:avLst>
            <a:gd name="adj" fmla="val 10000"/>
          </a:avLst>
        </a:prstGeom>
        <a:solidFill>
          <a:schemeClr val="accent4">
            <a:lumMod val="20000"/>
            <a:lumOff val="8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Andalus" pitchFamily="18" charset="-78"/>
              <a:cs typeface="Andalus" pitchFamily="18" charset="-78"/>
            </a:rPr>
            <a:t>For aldehyde and </a:t>
          </a:r>
          <a:r>
            <a:rPr lang="en-US" sz="2400" kern="1200" dirty="0" err="1" smtClean="0">
              <a:latin typeface="Andalus" pitchFamily="18" charset="-78"/>
              <a:cs typeface="Andalus" pitchFamily="18" charset="-78"/>
            </a:rPr>
            <a:t>keton</a:t>
          </a:r>
          <a:r>
            <a:rPr lang="en-US" sz="2400" kern="1200" dirty="0" smtClean="0">
              <a:latin typeface="Andalus" pitchFamily="18" charset="-78"/>
              <a:cs typeface="Andalus" pitchFamily="18" charset="-78"/>
            </a:rPr>
            <a:t> miscible in H2O</a:t>
          </a:r>
          <a:endParaRPr lang="ar-SA" sz="2400" kern="1200" dirty="0">
            <a:latin typeface="Andalus" pitchFamily="18" charset="-78"/>
            <a:cs typeface="Andalus" pitchFamily="18" charset="-78"/>
          </a:endParaRPr>
        </a:p>
      </dsp:txBody>
      <dsp:txXfrm>
        <a:off x="259744" y="3170147"/>
        <a:ext cx="3090503" cy="865242"/>
      </dsp:txXfrm>
    </dsp:sp>
    <dsp:sp modelId="{0614BE5A-E26F-4CF1-B719-81CC594B2180}">
      <dsp:nvSpPr>
        <dsp:cNvPr id="0" name=""/>
        <dsp:cNvSpPr/>
      </dsp:nvSpPr>
      <dsp:spPr>
        <a:xfrm>
          <a:off x="4745318" y="1650425"/>
          <a:ext cx="1447371" cy="919080"/>
        </a:xfrm>
        <a:prstGeom prst="roundRect">
          <a:avLst>
            <a:gd name="adj" fmla="val 10000"/>
          </a:avLst>
        </a:prstGeom>
        <a:solidFill>
          <a:schemeClr val="accent4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CD7F56-AD1A-4C14-AAEF-F928ED59594F}">
      <dsp:nvSpPr>
        <dsp:cNvPr id="0" name=""/>
        <dsp:cNvSpPr/>
      </dsp:nvSpPr>
      <dsp:spPr>
        <a:xfrm>
          <a:off x="4906137" y="1803203"/>
          <a:ext cx="1447371" cy="9190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  <a:latin typeface="Andalus" pitchFamily="18" charset="-78"/>
              <a:cs typeface="Andalus" pitchFamily="18" charset="-78"/>
            </a:rPr>
            <a:t>Reagent B</a:t>
          </a:r>
          <a:endParaRPr lang="ar-SA" sz="1800" b="1" kern="1200" dirty="0">
            <a:effectLst>
              <a:glow rad="101600">
                <a:schemeClr val="accent3">
                  <a:satMod val="175000"/>
                  <a:alpha val="40000"/>
                </a:schemeClr>
              </a:glow>
            </a:effectLst>
            <a:latin typeface="Andalus" pitchFamily="18" charset="-78"/>
            <a:cs typeface="Andalus" pitchFamily="18" charset="-78"/>
          </a:endParaRPr>
        </a:p>
      </dsp:txBody>
      <dsp:txXfrm>
        <a:off x="4933056" y="1830122"/>
        <a:ext cx="1393533" cy="865242"/>
      </dsp:txXfrm>
    </dsp:sp>
    <dsp:sp modelId="{33670B2C-C737-4396-990A-2EFBA37DAD9B}">
      <dsp:nvSpPr>
        <dsp:cNvPr id="0" name=""/>
        <dsp:cNvSpPr/>
      </dsp:nvSpPr>
      <dsp:spPr>
        <a:xfrm>
          <a:off x="3537986" y="2990450"/>
          <a:ext cx="3862035" cy="919080"/>
        </a:xfrm>
        <a:prstGeom prst="roundRect">
          <a:avLst>
            <a:gd name="adj" fmla="val 10000"/>
          </a:avLst>
        </a:prstGeom>
        <a:solidFill>
          <a:schemeClr val="accent4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E613A6-3242-4A09-946F-A95FD4D6C36F}">
      <dsp:nvSpPr>
        <dsp:cNvPr id="0" name=""/>
        <dsp:cNvSpPr/>
      </dsp:nvSpPr>
      <dsp:spPr>
        <a:xfrm>
          <a:off x="3698805" y="3143228"/>
          <a:ext cx="3862035" cy="919080"/>
        </a:xfrm>
        <a:prstGeom prst="roundRect">
          <a:avLst>
            <a:gd name="adj" fmla="val 10000"/>
          </a:avLst>
        </a:prstGeom>
        <a:solidFill>
          <a:schemeClr val="accent4">
            <a:lumMod val="20000"/>
            <a:lumOff val="8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Andalus" pitchFamily="18" charset="-78"/>
              <a:cs typeface="Andalus" pitchFamily="18" charset="-78"/>
            </a:rPr>
            <a:t>For aldehyde and </a:t>
          </a:r>
          <a:r>
            <a:rPr lang="en-US" sz="2400" kern="1200" dirty="0" err="1" smtClean="0">
              <a:latin typeface="Andalus" pitchFamily="18" charset="-78"/>
              <a:cs typeface="Andalus" pitchFamily="18" charset="-78"/>
            </a:rPr>
            <a:t>keton</a:t>
          </a:r>
          <a:r>
            <a:rPr lang="en-US" sz="2400" kern="1200" dirty="0" smtClean="0">
              <a:latin typeface="Andalus" pitchFamily="18" charset="-78"/>
              <a:cs typeface="Andalus" pitchFamily="18" charset="-78"/>
            </a:rPr>
            <a:t> immiscible in H2O</a:t>
          </a:r>
          <a:endParaRPr lang="ar-SA" sz="2400" kern="1200" dirty="0">
            <a:latin typeface="Andalus" pitchFamily="18" charset="-78"/>
            <a:cs typeface="Andalus" pitchFamily="18" charset="-78"/>
          </a:endParaRPr>
        </a:p>
      </dsp:txBody>
      <dsp:txXfrm>
        <a:off x="3725724" y="3170147"/>
        <a:ext cx="3808197" cy="8652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E14E758-8E4C-43AF-AE7A-D0A95D1DD00A}" type="datetimeFigureOut">
              <a:rPr lang="ar-SA" smtClean="0"/>
              <a:t>25/11/32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5E00815-94B7-474E-8B02-98701AB3A17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10977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اكسدة </a:t>
            </a:r>
            <a:r>
              <a:rPr lang="ar-SA" dirty="0" err="1" smtClean="0"/>
              <a:t>الالدهيد</a:t>
            </a:r>
            <a:r>
              <a:rPr lang="ar-SA" dirty="0" smtClean="0"/>
              <a:t>  بواسطة</a:t>
            </a:r>
            <a:r>
              <a:rPr lang="ar-SA" baseline="0" dirty="0" smtClean="0"/>
              <a:t> كاشف </a:t>
            </a:r>
            <a:r>
              <a:rPr lang="ar-SA" baseline="0" dirty="0" err="1" smtClean="0"/>
              <a:t>تولينز</a:t>
            </a:r>
            <a:r>
              <a:rPr lang="ar-SA" baseline="0" dirty="0" smtClean="0"/>
              <a:t>  حيث  يختزل ايون </a:t>
            </a:r>
            <a:r>
              <a:rPr lang="ar-SA" baseline="0" dirty="0" err="1" smtClean="0"/>
              <a:t>الفضه</a:t>
            </a:r>
            <a:r>
              <a:rPr lang="ar-SA" baseline="0" dirty="0" smtClean="0"/>
              <a:t> الى </a:t>
            </a:r>
            <a:r>
              <a:rPr lang="ar-SA" baseline="0" dirty="0" err="1" smtClean="0"/>
              <a:t>الفضه</a:t>
            </a:r>
            <a:r>
              <a:rPr lang="ar-SA" baseline="0" dirty="0" smtClean="0"/>
              <a:t> </a:t>
            </a:r>
            <a:r>
              <a:rPr lang="ar-SA" baseline="0" dirty="0" err="1" smtClean="0"/>
              <a:t>المعدنيه</a:t>
            </a:r>
            <a:r>
              <a:rPr lang="ar-SA" baseline="0" dirty="0" smtClean="0"/>
              <a:t> التي تنفصل على هيئة </a:t>
            </a:r>
            <a:r>
              <a:rPr lang="ar-SA" baseline="0" dirty="0" err="1" smtClean="0"/>
              <a:t>مراة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00815-94B7-474E-8B02-98701AB3A174}" type="slidenum">
              <a:rPr lang="ar-SA" smtClean="0"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92286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err="1" smtClean="0"/>
              <a:t>تتأكسد</a:t>
            </a:r>
            <a:r>
              <a:rPr lang="ar-SA" baseline="0" dirty="0" smtClean="0"/>
              <a:t> </a:t>
            </a:r>
            <a:r>
              <a:rPr lang="ar-SA" baseline="0" dirty="0" err="1" smtClean="0"/>
              <a:t>الالدهيدات</a:t>
            </a:r>
            <a:r>
              <a:rPr lang="ar-SA" baseline="0" dirty="0" smtClean="0"/>
              <a:t> بكاشف </a:t>
            </a:r>
            <a:r>
              <a:rPr lang="ar-SA" baseline="0" dirty="0" err="1" smtClean="0"/>
              <a:t>فهلينج</a:t>
            </a:r>
            <a:r>
              <a:rPr lang="ar-SA" baseline="0" dirty="0" smtClean="0"/>
              <a:t> ويختزل ايون النحاس الثنائي الى احادي متحولا الى راسب اكسيد النحاس ذي اللون الاحمر المائل  الى البني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00815-94B7-474E-8B02-98701AB3A174}" type="slidenum">
              <a:rPr lang="ar-SA" smtClean="0"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608911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Iodoform</a:t>
            </a:r>
            <a:r>
              <a:rPr lang="en-US" dirty="0" smtClean="0"/>
              <a:t> test : should put </a:t>
            </a:r>
            <a:r>
              <a:rPr lang="en-US" dirty="0" err="1" smtClean="0"/>
              <a:t>NaOH</a:t>
            </a:r>
            <a:r>
              <a:rPr lang="en-US" baseline="0" dirty="0" smtClean="0"/>
              <a:t> then iodine </a:t>
            </a:r>
          </a:p>
          <a:p>
            <a:r>
              <a:rPr lang="en-US" baseline="0" dirty="0" smtClean="0"/>
              <a:t>Na nitro </a:t>
            </a:r>
            <a:r>
              <a:rPr lang="en-US" baseline="0" dirty="0" err="1" smtClean="0"/>
              <a:t>prusside</a:t>
            </a:r>
            <a:r>
              <a:rPr lang="en-US" baseline="0" dirty="0" smtClean="0"/>
              <a:t> test : should add Na nitro </a:t>
            </a:r>
            <a:r>
              <a:rPr lang="en-US" baseline="0" dirty="0" err="1" smtClean="0"/>
              <a:t>prusside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befor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NaOH</a:t>
            </a:r>
            <a:r>
              <a:rPr lang="en-US" baseline="0" dirty="0" smtClean="0"/>
              <a:t> 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00815-94B7-474E-8B02-98701AB3A174}" type="slidenum">
              <a:rPr lang="ar-SA" smtClean="0"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0800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ECE8-6B76-4132-B189-EE35493AD33A}" type="datetimeFigureOut">
              <a:rPr lang="ar-SA" smtClean="0"/>
              <a:t>25/11/32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28A48-F1D8-41DD-A3DF-34AD40590AB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95529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ECE8-6B76-4132-B189-EE35493AD33A}" type="datetimeFigureOut">
              <a:rPr lang="ar-SA" smtClean="0"/>
              <a:t>25/11/32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28A48-F1D8-41DD-A3DF-34AD40590AB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63456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ECE8-6B76-4132-B189-EE35493AD33A}" type="datetimeFigureOut">
              <a:rPr lang="ar-SA" smtClean="0"/>
              <a:t>25/11/32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28A48-F1D8-41DD-A3DF-34AD40590AB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5717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ECE8-6B76-4132-B189-EE35493AD33A}" type="datetimeFigureOut">
              <a:rPr lang="ar-SA" smtClean="0"/>
              <a:t>25/11/32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28A48-F1D8-41DD-A3DF-34AD40590AB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63235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ECE8-6B76-4132-B189-EE35493AD33A}" type="datetimeFigureOut">
              <a:rPr lang="ar-SA" smtClean="0"/>
              <a:t>25/11/32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28A48-F1D8-41DD-A3DF-34AD40590AB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44055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ECE8-6B76-4132-B189-EE35493AD33A}" type="datetimeFigureOut">
              <a:rPr lang="ar-SA" smtClean="0"/>
              <a:t>25/11/32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28A48-F1D8-41DD-A3DF-34AD40590AB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46231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ECE8-6B76-4132-B189-EE35493AD33A}" type="datetimeFigureOut">
              <a:rPr lang="ar-SA" smtClean="0"/>
              <a:t>25/11/32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28A48-F1D8-41DD-A3DF-34AD40590AB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27964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ECE8-6B76-4132-B189-EE35493AD33A}" type="datetimeFigureOut">
              <a:rPr lang="ar-SA" smtClean="0"/>
              <a:t>25/11/32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28A48-F1D8-41DD-A3DF-34AD40590AB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30115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ECE8-6B76-4132-B189-EE35493AD33A}" type="datetimeFigureOut">
              <a:rPr lang="ar-SA" smtClean="0"/>
              <a:t>25/11/32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28A48-F1D8-41DD-A3DF-34AD40590AB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04214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ECE8-6B76-4132-B189-EE35493AD33A}" type="datetimeFigureOut">
              <a:rPr lang="ar-SA" smtClean="0"/>
              <a:t>25/11/32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28A48-F1D8-41DD-A3DF-34AD40590AB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16156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ECE8-6B76-4132-B189-EE35493AD33A}" type="datetimeFigureOut">
              <a:rPr lang="ar-SA" smtClean="0"/>
              <a:t>25/11/32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28A48-F1D8-41DD-A3DF-34AD40590AB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99768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F8ECE8-6B76-4132-B189-EE35493AD33A}" type="datetimeFigureOut">
              <a:rPr lang="ar-SA" smtClean="0"/>
              <a:t>25/11/32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28A48-F1D8-41DD-A3DF-34AD40590AB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38362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371829"/>
            <a:ext cx="2789806" cy="38884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sp>
        <p:nvSpPr>
          <p:cNvPr id="2" name="وسيلة شرح على شكل سحابة 1"/>
          <p:cNvSpPr/>
          <p:nvPr/>
        </p:nvSpPr>
        <p:spPr>
          <a:xfrm>
            <a:off x="323528" y="548680"/>
            <a:ext cx="5400600" cy="2376264"/>
          </a:xfrm>
          <a:prstGeom prst="cloudCallout">
            <a:avLst>
              <a:gd name="adj1" fmla="val 20063"/>
              <a:gd name="adj2" fmla="val 52436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Aldehydes and </a:t>
            </a:r>
            <a:r>
              <a:rPr lang="en-US" sz="3200" dirty="0" err="1" smtClean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ketons</a:t>
            </a:r>
            <a:endParaRPr lang="ar-SA" sz="32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323528" y="3284984"/>
            <a:ext cx="4320480" cy="30469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l" rtl="0">
              <a:buFont typeface="Wingdings" pitchFamily="2" charset="2"/>
              <a:buChar char="ü"/>
            </a:pPr>
            <a:r>
              <a:rPr lang="en-US" sz="28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Formaldehyde.</a:t>
            </a: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sz="28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Acetaldehyde.</a:t>
            </a: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sz="28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Chloral hydrate.</a:t>
            </a: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sz="2800" dirty="0" err="1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Benzaldehyde</a:t>
            </a:r>
            <a:r>
              <a:rPr lang="en-US" sz="28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.</a:t>
            </a: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sz="2800" dirty="0" err="1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Aceton</a:t>
            </a:r>
            <a:r>
              <a:rPr lang="en-US" sz="28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.</a:t>
            </a: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sz="2800" dirty="0" err="1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Acetophenone</a:t>
            </a:r>
            <a:r>
              <a:rPr lang="en-US" sz="28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.</a:t>
            </a:r>
          </a:p>
          <a:p>
            <a:pPr marL="342900" indent="-342900" algn="l" rtl="0">
              <a:buFont typeface="Wingdings" pitchFamily="2" charset="2"/>
              <a:buChar char="ü"/>
            </a:pPr>
            <a:endParaRPr lang="ar-SA" sz="24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146065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وسيلة شرح على شكل سحابة 1"/>
          <p:cNvSpPr/>
          <p:nvPr/>
        </p:nvSpPr>
        <p:spPr>
          <a:xfrm>
            <a:off x="755576" y="332656"/>
            <a:ext cx="5616624" cy="1584176"/>
          </a:xfrm>
          <a:prstGeom prst="cloud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General test</a:t>
            </a:r>
            <a:endParaRPr lang="ar-SA" sz="2400" dirty="0">
              <a:solidFill>
                <a:schemeClr val="accent4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9770" y="2708920"/>
            <a:ext cx="8892480" cy="31085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 algn="l" rtl="0">
              <a:buFont typeface="Wingdings" pitchFamily="2" charset="2"/>
              <a:buChar char="ü"/>
            </a:pPr>
            <a:r>
              <a:rPr lang="en-US" sz="2800" dirty="0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 2,4 </a:t>
            </a:r>
            <a:r>
              <a:rPr lang="en-US" sz="2800" dirty="0" err="1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dinitrophenyl</a:t>
            </a:r>
            <a:r>
              <a:rPr lang="en-US" sz="2800" dirty="0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 hydrazine test:</a:t>
            </a:r>
          </a:p>
          <a:p>
            <a:pPr algn="l" rtl="0"/>
            <a:endParaRPr lang="en-US" sz="2800" dirty="0" smtClean="0">
              <a:solidFill>
                <a:schemeClr val="bg1">
                  <a:lumMod val="95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marL="457200" indent="-457200" algn="l" rtl="0">
              <a:buFont typeface="Wingdings" pitchFamily="2" charset="2"/>
              <a:buChar char="ü"/>
            </a:pPr>
            <a:r>
              <a:rPr lang="en-US" sz="2800" dirty="0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 silver mirror test (</a:t>
            </a:r>
            <a:r>
              <a:rPr lang="en-US" sz="2800" dirty="0" err="1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tollen</a:t>
            </a:r>
            <a:r>
              <a:rPr lang="el-GR" sz="2800" dirty="0" smtClean="0">
                <a:solidFill>
                  <a:schemeClr val="bg1">
                    <a:lumMod val="95000"/>
                  </a:schemeClr>
                </a:solidFill>
                <a:cs typeface="Andalus" pitchFamily="18" charset="-78"/>
              </a:rPr>
              <a:t>᾿</a:t>
            </a:r>
            <a:r>
              <a:rPr lang="en-US" sz="2800" dirty="0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s reagent test or </a:t>
            </a:r>
            <a:r>
              <a:rPr lang="en-US" sz="2800" dirty="0" err="1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ammonical</a:t>
            </a:r>
            <a:r>
              <a:rPr lang="en-US" sz="2800" dirty="0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 silver nitrate test:</a:t>
            </a:r>
          </a:p>
          <a:p>
            <a:pPr algn="l" rtl="0"/>
            <a:endParaRPr lang="en-US" sz="2800" dirty="0" smtClean="0">
              <a:solidFill>
                <a:schemeClr val="bg1">
                  <a:lumMod val="95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marL="457200" indent="-457200" algn="l" rtl="0">
              <a:buFont typeface="Wingdings" pitchFamily="2" charset="2"/>
              <a:buChar char="ü"/>
            </a:pPr>
            <a:r>
              <a:rPr lang="en-US" sz="2800" dirty="0" err="1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fehling</a:t>
            </a:r>
            <a:r>
              <a:rPr lang="en-US" sz="2800" dirty="0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 reagent test or </a:t>
            </a:r>
            <a:r>
              <a:rPr lang="en-US" sz="2800" dirty="0" err="1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fehling</a:t>
            </a:r>
            <a:r>
              <a:rPr lang="en-US" sz="2800" dirty="0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 reduction test</a:t>
            </a:r>
          </a:p>
          <a:p>
            <a:pPr marL="457200" indent="-457200" algn="l" rtl="0">
              <a:buFont typeface="Wingdings" pitchFamily="2" charset="2"/>
              <a:buChar char="ü"/>
            </a:pPr>
            <a:endParaRPr lang="ar-SA" sz="2800" dirty="0">
              <a:solidFill>
                <a:schemeClr val="bg1">
                  <a:lumMod val="9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880209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وسيلة شرح على شكل سحابة 1"/>
          <p:cNvSpPr/>
          <p:nvPr/>
        </p:nvSpPr>
        <p:spPr>
          <a:xfrm>
            <a:off x="1403648" y="316726"/>
            <a:ext cx="5832648" cy="1368152"/>
          </a:xfrm>
          <a:prstGeom prst="cloudCallou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 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2,4 </a:t>
            </a:r>
            <a:r>
              <a:rPr lang="en-US" sz="2400" dirty="0" err="1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dinitrophenyl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 hydrazine test</a:t>
            </a:r>
            <a:endParaRPr lang="ar-SA" sz="2400" dirty="0">
              <a:solidFill>
                <a:schemeClr val="accent4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val="3593591772"/>
              </p:ext>
            </p:extLst>
          </p:nvPr>
        </p:nvGraphicFramePr>
        <p:xfrm>
          <a:off x="755576" y="2276872"/>
          <a:ext cx="763284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وسيلة شرح مع سهم إلى اليمين 3"/>
          <p:cNvSpPr/>
          <p:nvPr/>
        </p:nvSpPr>
        <p:spPr>
          <a:xfrm>
            <a:off x="0" y="2924944"/>
            <a:ext cx="2520280" cy="2160240"/>
          </a:xfrm>
          <a:prstGeom prst="rightArrowCallout">
            <a:avLst>
              <a:gd name="adj1" fmla="val 16510"/>
              <a:gd name="adj2" fmla="val 8953"/>
              <a:gd name="adj3" fmla="val 25000"/>
              <a:gd name="adj4" fmla="val 62609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en-US" dirty="0" smtClean="0"/>
              <a:t>Formaldehyde acetaldehyde </a:t>
            </a:r>
          </a:p>
          <a:p>
            <a:pPr algn="ctr"/>
            <a:r>
              <a:rPr lang="en-US" dirty="0" err="1" smtClean="0"/>
              <a:t>Chlorahydrate</a:t>
            </a:r>
            <a:r>
              <a:rPr lang="en-US" dirty="0" smtClean="0"/>
              <a:t> </a:t>
            </a:r>
            <a:r>
              <a:rPr lang="en-US" dirty="0" err="1" smtClean="0"/>
              <a:t>aceton</a:t>
            </a:r>
            <a:endParaRPr lang="ar-SA" dirty="0"/>
          </a:p>
        </p:txBody>
      </p:sp>
      <p:sp>
        <p:nvSpPr>
          <p:cNvPr id="5" name="وسيلة شرح مع سهم إلى اليسار 4"/>
          <p:cNvSpPr/>
          <p:nvPr/>
        </p:nvSpPr>
        <p:spPr>
          <a:xfrm>
            <a:off x="6551712" y="3002317"/>
            <a:ext cx="2592288" cy="2051215"/>
          </a:xfrm>
          <a:prstGeom prst="leftArrowCallout">
            <a:avLst>
              <a:gd name="adj1" fmla="val 25000"/>
              <a:gd name="adj2" fmla="val 8255"/>
              <a:gd name="adj3" fmla="val 25000"/>
              <a:gd name="adj4" fmla="val 64977"/>
            </a:avLst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000" dirty="0" err="1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Benzaldehyde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 </a:t>
            </a:r>
          </a:p>
          <a:p>
            <a:pPr algn="ctr"/>
            <a:r>
              <a:rPr lang="en-US" sz="2000" dirty="0" err="1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acetophenone</a:t>
            </a:r>
            <a:endParaRPr lang="ar-SA" sz="2000" dirty="0">
              <a:solidFill>
                <a:schemeClr val="accent4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016698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67544" y="836712"/>
            <a:ext cx="8424936" cy="41549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form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aldehyde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: yellow ppt.</a:t>
            </a:r>
          </a:p>
          <a:p>
            <a:pPr algn="l" rtl="0"/>
            <a:endParaRPr lang="en-US" sz="2400" dirty="0" smtClean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Acetaldehyde: yellow orange ppt.</a:t>
            </a:r>
          </a:p>
          <a:p>
            <a:pPr algn="l" rtl="0"/>
            <a:endParaRPr lang="en-US" sz="2400" dirty="0" smtClean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sz="2400" dirty="0" err="1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Chlorahydrate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: no reaction ( yellow color)</a:t>
            </a:r>
          </a:p>
          <a:p>
            <a:pPr algn="l" rtl="0"/>
            <a:endParaRPr lang="en-US" sz="2400" dirty="0" smtClean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sz="2400" dirty="0" err="1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Aceton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: orange  yellow ppt.</a:t>
            </a:r>
          </a:p>
          <a:p>
            <a:pPr algn="l" rtl="0"/>
            <a:endParaRPr lang="en-US" sz="2400" dirty="0" smtClean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sz="2400" dirty="0" err="1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Benzaldehyde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: orange ppt.</a:t>
            </a:r>
          </a:p>
          <a:p>
            <a:pPr algn="l" rtl="0"/>
            <a:endParaRPr lang="en-US" sz="2400" dirty="0" smtClean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sz="2400" dirty="0" err="1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Acetophenone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: orange ppt.</a:t>
            </a:r>
            <a:endParaRPr lang="ar-SA" sz="24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509120"/>
            <a:ext cx="3922996" cy="236515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394" y="33184"/>
            <a:ext cx="1885950" cy="172819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40223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وسيلة شرح على شكل سحابة 1"/>
          <p:cNvSpPr/>
          <p:nvPr/>
        </p:nvSpPr>
        <p:spPr>
          <a:xfrm>
            <a:off x="395536" y="476672"/>
            <a:ext cx="8280920" cy="1584176"/>
          </a:xfrm>
          <a:prstGeom prst="cloudCallou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silver mirror test (</a:t>
            </a:r>
            <a:r>
              <a:rPr lang="en-US" sz="2000" dirty="0" err="1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tollen᾿s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 reagent test or </a:t>
            </a:r>
            <a:r>
              <a:rPr lang="ar-SA" sz="2000" dirty="0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(</a:t>
            </a:r>
            <a:r>
              <a:rPr lang="en-US" sz="2000" dirty="0" err="1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ammonical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 silver nitrate test</a:t>
            </a:r>
            <a:endParaRPr lang="ar-SA" sz="2000" dirty="0">
              <a:solidFill>
                <a:schemeClr val="accent4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630447" y="2293952"/>
            <a:ext cx="2736304" cy="34163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 err="1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tollen</a:t>
            </a:r>
            <a:r>
              <a:rPr lang="el-GR" sz="2400" dirty="0" smtClean="0">
                <a:solidFill>
                  <a:schemeClr val="bg1">
                    <a:lumMod val="95000"/>
                  </a:schemeClr>
                </a:solidFill>
                <a:cs typeface="Andalus" pitchFamily="18" charset="-78"/>
              </a:rPr>
              <a:t>᾿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s reagent:</a:t>
            </a:r>
          </a:p>
          <a:p>
            <a:pPr algn="l" rtl="0"/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 </a:t>
            </a:r>
            <a:endParaRPr lang="ar-SA" sz="2400" dirty="0" smtClean="0">
              <a:solidFill>
                <a:schemeClr val="bg1">
                  <a:lumMod val="95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 1-5 ml of silver </a:t>
            </a:r>
            <a:r>
              <a:rPr lang="en-US" sz="2400" dirty="0" err="1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nbitrate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 + 1 </a:t>
            </a:r>
            <a:r>
              <a:rPr lang="en-US" sz="2400" dirty="0" err="1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dp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 10% </a:t>
            </a:r>
            <a:r>
              <a:rPr lang="en-US" sz="2400" dirty="0" err="1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NaOH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 →black ppt. of Ag2O (SLIVER OXIDE) + dil. NH4OH  until clear solution obtained </a:t>
            </a:r>
            <a:endParaRPr lang="ar-SA" sz="2400" dirty="0">
              <a:solidFill>
                <a:schemeClr val="bg1">
                  <a:lumMod val="9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5724128" y="2293952"/>
            <a:ext cx="3240360" cy="26776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endParaRPr lang="en-US" sz="2400" dirty="0" smtClean="0">
              <a:solidFill>
                <a:schemeClr val="bg1">
                  <a:lumMod val="95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endParaRPr lang="en-US" sz="2400" dirty="0">
              <a:solidFill>
                <a:schemeClr val="bg1">
                  <a:lumMod val="95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1 ml </a:t>
            </a:r>
            <a:r>
              <a:rPr lang="en-US" sz="2400" dirty="0" err="1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tollen</a:t>
            </a:r>
            <a:r>
              <a:rPr lang="el-GR" sz="2400" dirty="0" smtClean="0">
                <a:solidFill>
                  <a:schemeClr val="bg1">
                    <a:lumMod val="95000"/>
                  </a:schemeClr>
                </a:solidFill>
                <a:cs typeface="Andalus" pitchFamily="18" charset="-78"/>
              </a:rPr>
              <a:t>᾿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s reagent + 1ml aldehydes or </a:t>
            </a:r>
            <a:r>
              <a:rPr lang="en-US" sz="2400" dirty="0" err="1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ketons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 heat on water bath for 10 minutes then cool on rack </a:t>
            </a:r>
            <a:r>
              <a:rPr lang="en-US" dirty="0" smtClean="0"/>
              <a:t>  </a:t>
            </a:r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500" y="764704"/>
            <a:ext cx="2567956" cy="77839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6751" y="4953000"/>
            <a:ext cx="4392488" cy="1905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61" y="2819311"/>
            <a:ext cx="477391" cy="707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8830" y="2780928"/>
            <a:ext cx="424165" cy="715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97828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11560" y="404664"/>
            <a:ext cx="7848872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Formaldehyde and acetaldehyde: rapidly give silver mirror.</a:t>
            </a:r>
          </a:p>
          <a:p>
            <a:pPr algn="l" rtl="0"/>
            <a:endParaRPr lang="en-US" sz="2400" dirty="0" smtClean="0">
              <a:solidFill>
                <a:schemeClr val="bg1">
                  <a:lumMod val="95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sz="2400" dirty="0" err="1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Chlorahydrate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 and </a:t>
            </a:r>
            <a:r>
              <a:rPr lang="en-US" sz="2400" dirty="0" err="1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benzaldehyde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: silver mirror after longer time on the water bath.</a:t>
            </a:r>
          </a:p>
          <a:p>
            <a:pPr algn="l" rtl="0"/>
            <a:endParaRPr lang="en-US" sz="2400" dirty="0" smtClean="0">
              <a:solidFill>
                <a:schemeClr val="bg1">
                  <a:lumMod val="95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sz="2400" dirty="0" err="1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Aceton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 and </a:t>
            </a:r>
            <a:r>
              <a:rPr lang="en-US" sz="2400" dirty="0" err="1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acetophenone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 : no reaction</a:t>
            </a:r>
            <a:r>
              <a:rPr lang="en-US" dirty="0" smtClean="0"/>
              <a:t>..</a:t>
            </a:r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8663" y="2711634"/>
            <a:ext cx="5394666" cy="387320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71656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وسيلة شرح على شكل سحابة 1"/>
          <p:cNvSpPr/>
          <p:nvPr/>
        </p:nvSpPr>
        <p:spPr>
          <a:xfrm>
            <a:off x="2555776" y="233040"/>
            <a:ext cx="6120680" cy="1224136"/>
          </a:xfrm>
          <a:prstGeom prst="cloud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400" dirty="0" err="1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fehling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 reagent test or </a:t>
            </a:r>
            <a:r>
              <a:rPr lang="en-US" sz="2400" dirty="0" err="1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fehling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 reduction test</a:t>
            </a:r>
            <a:endParaRPr lang="en-US" sz="2400" dirty="0">
              <a:solidFill>
                <a:schemeClr val="accent4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1331640" y="2708920"/>
            <a:ext cx="3564396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Mix equal amount of </a:t>
            </a:r>
            <a:r>
              <a:rPr lang="en-US" sz="2400" dirty="0" err="1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fehling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A + B to give blue color of cupric ion </a:t>
            </a:r>
            <a:endParaRPr lang="ar-SA" sz="24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5616116" y="2721852"/>
            <a:ext cx="3527884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Few aldehydes or </a:t>
            </a:r>
            <a:r>
              <a:rPr lang="en-US" sz="2400" dirty="0" err="1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ketons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+ few Na</a:t>
            </a:r>
            <a:r>
              <a:rPr lang="en-US" sz="20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2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CO</a:t>
            </a:r>
            <a:r>
              <a:rPr lang="en-US" sz="20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3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+ </a:t>
            </a:r>
            <a:r>
              <a:rPr lang="en-US" sz="2400" dirty="0" err="1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fehling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mix and put it in water bath </a:t>
            </a:r>
            <a:endParaRPr lang="ar-SA" sz="24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2987824" y="5661248"/>
            <a:ext cx="763284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 smtClean="0">
                <a:solidFill>
                  <a:schemeClr val="bg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  <a:t>yellow or red ppt. of cuprous oxide</a:t>
            </a:r>
            <a:endParaRPr lang="ar-SA" sz="2400" dirty="0">
              <a:solidFill>
                <a:schemeClr val="bg1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827584" y="3960013"/>
            <a:ext cx="7848872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Formaldehyde </a:t>
            </a:r>
            <a:r>
              <a:rPr lang="en-US" sz="2400" dirty="0" err="1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actaldehyde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: rapidly change in color.</a:t>
            </a:r>
          </a:p>
          <a:p>
            <a:pPr algn="l" rtl="0"/>
            <a:endParaRPr lang="en-US" sz="2400" dirty="0" smtClean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sz="2400" dirty="0" err="1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Chlorahydrat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and </a:t>
            </a:r>
            <a:r>
              <a:rPr lang="en-US" sz="2400" dirty="0" err="1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benzaldehyde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: take longer time to change the color.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24" y="404664"/>
            <a:ext cx="2270026" cy="21050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7110" y="5341863"/>
            <a:ext cx="2857500" cy="15621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2502" y="2761474"/>
            <a:ext cx="481013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077" y="2721852"/>
            <a:ext cx="481013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مستطيل 7"/>
          <p:cNvSpPr/>
          <p:nvPr/>
        </p:nvSpPr>
        <p:spPr>
          <a:xfrm>
            <a:off x="2880535" y="6168583"/>
            <a:ext cx="50706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err="1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Aceton</a:t>
            </a:r>
            <a:r>
              <a:rPr lang="en-US" sz="2400" dirty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and </a:t>
            </a:r>
            <a:r>
              <a:rPr lang="en-US" sz="2400" dirty="0" err="1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acetophenone</a:t>
            </a:r>
            <a:r>
              <a:rPr lang="en-US" sz="2400" dirty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: 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no </a:t>
            </a:r>
            <a:r>
              <a:rPr lang="en-US" sz="2400" dirty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reaction</a:t>
            </a:r>
          </a:p>
        </p:txBody>
      </p:sp>
    </p:spTree>
    <p:extLst>
      <p:ext uri="{BB962C8B-B14F-4D97-AF65-F5344CB8AC3E}">
        <p14:creationId xmlns:p14="http://schemas.microsoft.com/office/powerpoint/2010/main" val="171256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وسيلة شرح على شكل سحابة 1"/>
          <p:cNvSpPr/>
          <p:nvPr/>
        </p:nvSpPr>
        <p:spPr>
          <a:xfrm>
            <a:off x="1763688" y="260648"/>
            <a:ext cx="5976664" cy="1584176"/>
          </a:xfrm>
          <a:prstGeom prst="cloudCallou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Specific test</a:t>
            </a:r>
            <a:endParaRPr lang="ar-SA" sz="3600" dirty="0">
              <a:solidFill>
                <a:schemeClr val="accent4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203203"/>
              </p:ext>
            </p:extLst>
          </p:nvPr>
        </p:nvGraphicFramePr>
        <p:xfrm>
          <a:off x="219523" y="2276872"/>
          <a:ext cx="8928992" cy="4358640"/>
        </p:xfrm>
        <a:graphic>
          <a:graphicData uri="http://schemas.openxmlformats.org/drawingml/2006/table">
            <a:tbl>
              <a:tblPr rtl="1" firstRow="1" bandRow="1">
                <a:tableStyleId>{ED083AE6-46FA-4A59-8FB0-9F97EB10719F}</a:tableStyleId>
              </a:tblPr>
              <a:tblGrid>
                <a:gridCol w="2232248"/>
                <a:gridCol w="2232248"/>
                <a:gridCol w="2232248"/>
                <a:gridCol w="2232248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0" dirty="0" err="1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benzaldehyde</a:t>
                      </a:r>
                      <a:endParaRPr lang="ar-SA" sz="2000" b="0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acetaldehyde</a:t>
                      </a:r>
                      <a:endParaRPr lang="ar-SA" sz="2000" b="0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formaldehyde</a:t>
                      </a:r>
                      <a:endParaRPr lang="ar-SA" sz="2000" b="0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b="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Aldehydes test</a:t>
                      </a:r>
                      <a:endParaRPr lang="ar-SA" sz="2000" b="0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No reaction</a:t>
                      </a:r>
                      <a:endParaRPr lang="ar-SA" sz="2000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No reaction</a:t>
                      </a:r>
                      <a:endParaRPr lang="ar-SA" sz="2000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Crimson red color</a:t>
                      </a:r>
                      <a:endParaRPr lang="ar-SA" sz="2000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Salicylic acid test:</a:t>
                      </a:r>
                    </a:p>
                    <a:p>
                      <a:pPr algn="l" rtl="0"/>
                      <a:r>
                        <a:rPr lang="en-US" sz="2000" dirty="0" err="1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Alds</a:t>
                      </a:r>
                      <a:r>
                        <a:rPr lang="en-US" sz="200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 +</a:t>
                      </a:r>
                      <a:r>
                        <a:rPr lang="en-US" sz="2000" dirty="0" err="1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salic</a:t>
                      </a:r>
                      <a:r>
                        <a:rPr lang="en-US" sz="200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.</a:t>
                      </a:r>
                      <a:r>
                        <a:rPr lang="en-US" sz="2000" baseline="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 a. +</a:t>
                      </a:r>
                      <a:r>
                        <a:rPr lang="en-US" sz="2000" baseline="0" dirty="0" err="1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Conc</a:t>
                      </a:r>
                      <a:r>
                        <a:rPr lang="en-US" sz="2000" baseline="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 H</a:t>
                      </a:r>
                      <a:r>
                        <a:rPr lang="en-US" sz="1600" baseline="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2</a:t>
                      </a:r>
                      <a:r>
                        <a:rPr lang="en-US" sz="2000" baseline="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SO</a:t>
                      </a:r>
                      <a:r>
                        <a:rPr lang="en-US" sz="1600" baseline="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4</a:t>
                      </a:r>
                      <a:endParaRPr lang="ar-SA" sz="1600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No </a:t>
                      </a:r>
                      <a:r>
                        <a:rPr lang="en-US" sz="2000" dirty="0" err="1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rection</a:t>
                      </a:r>
                      <a:endParaRPr lang="ar-SA" sz="2000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Yellow resin</a:t>
                      </a:r>
                    </a:p>
                    <a:p>
                      <a:pPr algn="l" rtl="0"/>
                      <a:r>
                        <a:rPr lang="en-US" sz="200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(dil. Acetaldehyde)</a:t>
                      </a:r>
                      <a:endParaRPr lang="ar-SA" sz="2000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-</a:t>
                      </a:r>
                      <a:r>
                        <a:rPr lang="en-US" sz="2000" dirty="0" err="1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ve</a:t>
                      </a:r>
                      <a:r>
                        <a:rPr lang="en-US" sz="200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 </a:t>
                      </a:r>
                      <a:r>
                        <a:rPr lang="en-US" sz="2000" baseline="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 result</a:t>
                      </a:r>
                      <a:r>
                        <a:rPr lang="en-US" sz="200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 </a:t>
                      </a:r>
                    </a:p>
                    <a:p>
                      <a:pPr algn="l" rtl="0"/>
                      <a:r>
                        <a:rPr lang="en-US" sz="200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(yellow color)</a:t>
                      </a:r>
                      <a:endParaRPr lang="ar-SA" sz="2000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err="1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Iodoform</a:t>
                      </a:r>
                      <a:r>
                        <a:rPr lang="en-US" sz="200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 test:</a:t>
                      </a:r>
                    </a:p>
                    <a:p>
                      <a:pPr algn="l" rtl="0"/>
                      <a:r>
                        <a:rPr lang="en-US" sz="2000" dirty="0" err="1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Alds</a:t>
                      </a:r>
                      <a:r>
                        <a:rPr lang="en-US" sz="200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.+ 10% </a:t>
                      </a:r>
                      <a:r>
                        <a:rPr lang="en-US" sz="2000" dirty="0" err="1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NaOH</a:t>
                      </a:r>
                      <a:r>
                        <a:rPr lang="en-US" sz="200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* +</a:t>
                      </a:r>
                      <a:r>
                        <a:rPr lang="en-US" sz="2000" dirty="0" err="1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Xss</a:t>
                      </a:r>
                      <a:r>
                        <a:rPr lang="en-US" sz="2000" baseline="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 iodine (wait)</a:t>
                      </a:r>
                      <a:endParaRPr lang="ar-SA" sz="2000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No reaction</a:t>
                      </a:r>
                      <a:endParaRPr lang="ar-SA" sz="2000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Red color</a:t>
                      </a:r>
                    </a:p>
                    <a:p>
                      <a:pPr algn="l" rtl="0"/>
                      <a:r>
                        <a:rPr lang="en-US" sz="200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(dil.</a:t>
                      </a:r>
                      <a:r>
                        <a:rPr lang="en-US" sz="2000" baseline="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 With water to see it)</a:t>
                      </a:r>
                    </a:p>
                    <a:p>
                      <a:pPr algn="l" rtl="0"/>
                      <a:r>
                        <a:rPr lang="en-US" sz="2000" baseline="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Clear with light</a:t>
                      </a:r>
                      <a:endParaRPr lang="ar-SA" sz="2000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No red color</a:t>
                      </a:r>
                      <a:endParaRPr lang="ar-SA" sz="2000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Na</a:t>
                      </a:r>
                      <a:r>
                        <a:rPr lang="en-US" sz="2000" baseline="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nitroprusside</a:t>
                      </a:r>
                      <a:r>
                        <a:rPr lang="en-US" sz="2000" baseline="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 test:</a:t>
                      </a:r>
                    </a:p>
                    <a:p>
                      <a:pPr algn="l" rtl="0"/>
                      <a:r>
                        <a:rPr lang="en-US" sz="2000" baseline="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alds</a:t>
                      </a:r>
                      <a:r>
                        <a:rPr lang="en-US" sz="2000" baseline="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.+ Na nitro. +10%NaOH</a:t>
                      </a:r>
                      <a:endParaRPr lang="ar-SA" sz="2000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Needle</a:t>
                      </a:r>
                      <a:r>
                        <a:rPr lang="en-US" baseline="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 crystal of benzoic acid</a:t>
                      </a:r>
                      <a:endParaRPr lang="ar-SA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-</a:t>
                      </a:r>
                      <a:endParaRPr lang="ar-SA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-</a:t>
                      </a:r>
                      <a:endParaRPr lang="ar-SA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b="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Auto oxidation test</a:t>
                      </a:r>
                      <a:r>
                        <a:rPr lang="en-US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: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320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4726123"/>
              </p:ext>
            </p:extLst>
          </p:nvPr>
        </p:nvGraphicFramePr>
        <p:xfrm>
          <a:off x="179947" y="620688"/>
          <a:ext cx="8928993" cy="2499360"/>
        </p:xfrm>
        <a:graphic>
          <a:graphicData uri="http://schemas.openxmlformats.org/drawingml/2006/table">
            <a:tbl>
              <a:tblPr rtl="1" firstRow="1" bandRow="1">
                <a:tableStyleId>{ED083AE6-46FA-4A59-8FB0-9F97EB10719F}</a:tableStyleId>
              </a:tblPr>
              <a:tblGrid>
                <a:gridCol w="2976331"/>
                <a:gridCol w="2976331"/>
                <a:gridCol w="2976331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0" dirty="0" err="1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acetophenone</a:t>
                      </a:r>
                      <a:endParaRPr lang="ar-SA" sz="2000" b="0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0" dirty="0" err="1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aceton</a:t>
                      </a:r>
                      <a:endParaRPr lang="ar-SA" sz="2000" b="0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b="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Ketones test</a:t>
                      </a:r>
                      <a:endParaRPr lang="ar-SA" sz="2000" b="0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Yellow ppt.</a:t>
                      </a:r>
                      <a:endParaRPr lang="ar-SA" sz="2000" b="0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Yellow ppt.</a:t>
                      </a:r>
                      <a:endParaRPr lang="ar-SA" sz="2000" b="0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b="0" dirty="0" err="1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Iodoform</a:t>
                      </a:r>
                      <a:r>
                        <a:rPr lang="en-US" sz="2000" b="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 test:</a:t>
                      </a:r>
                      <a:endParaRPr lang="ar-SA" sz="2000" b="0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Red color</a:t>
                      </a:r>
                      <a:endParaRPr lang="ar-SA" sz="2000" b="0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Red color</a:t>
                      </a:r>
                      <a:endParaRPr lang="ar-SA" sz="2000" b="0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b="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Na </a:t>
                      </a:r>
                      <a:r>
                        <a:rPr lang="en-US" sz="2000" b="0" dirty="0" err="1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nitroprusside</a:t>
                      </a:r>
                      <a:r>
                        <a:rPr lang="en-US" sz="2000" b="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 test:</a:t>
                      </a:r>
                      <a:endParaRPr lang="ar-SA" sz="2000" b="0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Violet</a:t>
                      </a:r>
                      <a:r>
                        <a:rPr lang="en-US" sz="2000" b="0" baseline="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 color  in organic layer</a:t>
                      </a:r>
                    </a:p>
                    <a:p>
                      <a:pPr algn="ctr" rtl="0"/>
                      <a:r>
                        <a:rPr lang="en-US" sz="2000" b="0" baseline="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(dissolve </a:t>
                      </a:r>
                      <a:r>
                        <a:rPr lang="en-US" sz="2000" b="0" baseline="0" dirty="0" err="1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acetophenone</a:t>
                      </a:r>
                      <a:r>
                        <a:rPr lang="en-US" sz="2000" b="0" baseline="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 in ethanol)</a:t>
                      </a:r>
                      <a:endParaRPr lang="ar-SA" sz="2000" b="0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Deep violet color slowly fade</a:t>
                      </a:r>
                      <a:endParaRPr lang="ar-SA" sz="2000" b="0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b="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Meta </a:t>
                      </a:r>
                      <a:r>
                        <a:rPr lang="en-US" sz="2000" b="0" dirty="0" err="1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dinitro</a:t>
                      </a:r>
                      <a:r>
                        <a:rPr lang="en-US" sz="2000" b="0" baseline="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 </a:t>
                      </a:r>
                      <a:r>
                        <a:rPr lang="en-US" sz="2000" b="0" baseline="0" dirty="0" err="1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benzen</a:t>
                      </a:r>
                      <a:r>
                        <a:rPr lang="en-US" sz="2000" b="0" baseline="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 test:</a:t>
                      </a:r>
                    </a:p>
                    <a:p>
                      <a:pPr algn="l" rtl="0"/>
                      <a:r>
                        <a:rPr lang="en-US" sz="2000" b="0" baseline="0" dirty="0" err="1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Kets</a:t>
                      </a:r>
                      <a:r>
                        <a:rPr lang="en-US" sz="2000" b="0" baseline="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. + meta </a:t>
                      </a:r>
                      <a:r>
                        <a:rPr lang="en-US" sz="2000" b="0" baseline="0" dirty="0" err="1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dinitro</a:t>
                      </a:r>
                      <a:r>
                        <a:rPr lang="en-US" sz="2000" b="0" baseline="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 benzene+ </a:t>
                      </a:r>
                      <a:r>
                        <a:rPr lang="en-US" sz="2000" b="0" baseline="0" dirty="0" err="1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Xss</a:t>
                      </a:r>
                      <a:r>
                        <a:rPr lang="en-US" sz="2000" b="0" baseline="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 10% </a:t>
                      </a:r>
                      <a:r>
                        <a:rPr lang="en-US" sz="2000" b="0" baseline="0" dirty="0" err="1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NaOH</a:t>
                      </a:r>
                      <a:r>
                        <a:rPr lang="en-US" sz="2000" b="0" baseline="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 (Shake)</a:t>
                      </a:r>
                      <a:endParaRPr lang="ar-SA" sz="2000" b="0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موجة 3"/>
          <p:cNvSpPr/>
          <p:nvPr/>
        </p:nvSpPr>
        <p:spPr>
          <a:xfrm>
            <a:off x="395536" y="3356992"/>
            <a:ext cx="2736304" cy="720080"/>
          </a:xfrm>
          <a:prstGeom prst="wav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dirty="0" err="1" smtClean="0"/>
              <a:t>c</a:t>
            </a:r>
            <a:r>
              <a:rPr lang="en-US" sz="2400" dirty="0" err="1" smtClean="0">
                <a:solidFill>
                  <a:schemeClr val="accent4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hlorahydrate</a:t>
            </a:r>
            <a:endParaRPr lang="ar-SA" sz="2400" dirty="0">
              <a:solidFill>
                <a:schemeClr val="accent4">
                  <a:lumMod val="20000"/>
                  <a:lumOff val="8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395536" y="4293096"/>
            <a:ext cx="8352928" cy="18158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l" rtl="0">
              <a:buFont typeface="Wingdings" pitchFamily="2" charset="2"/>
              <a:buChar char="ü"/>
            </a:pPr>
            <a:r>
              <a:rPr lang="en-US" sz="24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Soda lime test: </a:t>
            </a:r>
            <a:r>
              <a:rPr lang="en-US" sz="2000" dirty="0" err="1" smtClean="0">
                <a:solidFill>
                  <a:schemeClr val="accent4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sweety</a:t>
            </a:r>
            <a:r>
              <a:rPr lang="en-US" sz="20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 odor of chloroform.</a:t>
            </a:r>
          </a:p>
          <a:p>
            <a:pPr algn="l" rtl="0"/>
            <a:endParaRPr lang="en-US" sz="2000" dirty="0">
              <a:solidFill>
                <a:schemeClr val="accent4">
                  <a:lumMod val="20000"/>
                  <a:lumOff val="8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sz="24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Conc. H</a:t>
            </a:r>
            <a:r>
              <a:rPr lang="en-US" sz="20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2</a:t>
            </a:r>
            <a:r>
              <a:rPr lang="en-US" sz="24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SO</a:t>
            </a:r>
            <a:r>
              <a:rPr lang="en-US" sz="20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4: </a:t>
            </a:r>
            <a:r>
              <a:rPr lang="en-US" sz="2000" dirty="0" err="1" smtClean="0">
                <a:solidFill>
                  <a:schemeClr val="accent4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sepration</a:t>
            </a:r>
            <a:r>
              <a:rPr lang="en-US" sz="20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 of chloral layer.</a:t>
            </a:r>
          </a:p>
          <a:p>
            <a:pPr marL="342900" indent="-342900" algn="l" rtl="0">
              <a:buFont typeface="Wingdings" pitchFamily="2" charset="2"/>
              <a:buChar char="ü"/>
            </a:pPr>
            <a:endParaRPr lang="en-US" sz="2000" dirty="0">
              <a:solidFill>
                <a:schemeClr val="accent4">
                  <a:lumMod val="20000"/>
                  <a:lumOff val="8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sz="24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30% </a:t>
            </a:r>
            <a:r>
              <a:rPr lang="en-US" sz="2400" dirty="0" err="1" smtClean="0">
                <a:solidFill>
                  <a:schemeClr val="accent4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NaOH</a:t>
            </a:r>
            <a:r>
              <a:rPr lang="en-US" sz="20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: oily droplet and chloroform odor</a:t>
            </a:r>
            <a:endParaRPr lang="ar-SA" sz="2400" dirty="0">
              <a:solidFill>
                <a:schemeClr val="accent4">
                  <a:lumMod val="20000"/>
                  <a:lumOff val="8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22557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وسيلة شرح على شكل سحابة 1"/>
          <p:cNvSpPr/>
          <p:nvPr/>
        </p:nvSpPr>
        <p:spPr>
          <a:xfrm>
            <a:off x="611560" y="332656"/>
            <a:ext cx="6984776" cy="1440160"/>
          </a:xfrm>
          <a:prstGeom prst="cloudCallou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IR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location</a:t>
            </a:r>
            <a:endParaRPr lang="ar-SA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323528" y="2276872"/>
            <a:ext cx="8496944" cy="26776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l" rtl="0">
              <a:buFont typeface="Wingdings" pitchFamily="2" charset="2"/>
              <a:buChar char="ü"/>
            </a:pPr>
            <a:r>
              <a:rPr lang="en-US" sz="24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C-H stretching band of aliphatic under 3000 cm </a:t>
            </a:r>
            <a:r>
              <a:rPr lang="en-US" sz="20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-1</a:t>
            </a:r>
            <a:r>
              <a:rPr lang="en-US" sz="24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.</a:t>
            </a:r>
          </a:p>
          <a:p>
            <a:pPr marL="342900" indent="-342900" algn="l" rtl="0">
              <a:buFont typeface="Wingdings" pitchFamily="2" charset="2"/>
              <a:buChar char="ü"/>
            </a:pPr>
            <a:endParaRPr lang="en-US" sz="2400" dirty="0">
              <a:solidFill>
                <a:schemeClr val="accent4">
                  <a:lumMod val="20000"/>
                  <a:lumOff val="8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sz="24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C-H stretching band of aromatic above 3000 cm</a:t>
            </a:r>
            <a:r>
              <a:rPr lang="en-US" sz="20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-1</a:t>
            </a:r>
            <a:r>
              <a:rPr lang="en-US" sz="24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.</a:t>
            </a:r>
          </a:p>
          <a:p>
            <a:pPr marL="342900" indent="-342900" algn="l" rtl="0">
              <a:buFont typeface="Wingdings" pitchFamily="2" charset="2"/>
              <a:buChar char="ü"/>
            </a:pPr>
            <a:endParaRPr lang="en-US" sz="2400" dirty="0">
              <a:solidFill>
                <a:schemeClr val="accent4">
                  <a:lumMod val="20000"/>
                  <a:lumOff val="8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sz="24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Carbonyl group stretching band of aldehyde at 1725 cm</a:t>
            </a:r>
            <a:r>
              <a:rPr lang="en-US" sz="20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-1</a:t>
            </a:r>
            <a:r>
              <a:rPr lang="en-US" sz="24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.</a:t>
            </a:r>
          </a:p>
          <a:p>
            <a:pPr marL="342900" indent="-342900" algn="l" rtl="0">
              <a:buFont typeface="Wingdings" pitchFamily="2" charset="2"/>
              <a:buChar char="ü"/>
            </a:pPr>
            <a:endParaRPr lang="en-US" sz="2400" dirty="0">
              <a:solidFill>
                <a:schemeClr val="accent4">
                  <a:lumMod val="20000"/>
                  <a:lumOff val="8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sz="24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Carbonyl group stretching band of ketone at 1715 cm</a:t>
            </a:r>
            <a:r>
              <a:rPr lang="en-US" sz="20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-1</a:t>
            </a:r>
            <a:r>
              <a:rPr lang="en-US" sz="24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 </a:t>
            </a:r>
            <a:endParaRPr lang="ar-SA" sz="2400" dirty="0">
              <a:solidFill>
                <a:schemeClr val="accent4">
                  <a:lumMod val="20000"/>
                  <a:lumOff val="8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3632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620" y="4662899"/>
            <a:ext cx="2042513" cy="214362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572850"/>
            <a:ext cx="2118928" cy="215204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515" y="4552110"/>
            <a:ext cx="1872208" cy="225441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90" y="200427"/>
            <a:ext cx="2303643" cy="186042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2339752" y="692696"/>
            <a:ext cx="65527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It </a:t>
            </a:r>
            <a:r>
              <a:rPr lang="en-US" sz="2000" dirty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contains variety of chemical compound including benzoate, </a:t>
            </a:r>
            <a:r>
              <a:rPr lang="en-US" sz="2000" dirty="0" err="1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ceosol</a:t>
            </a:r>
            <a:r>
              <a:rPr lang="en-US" sz="2000" dirty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,, </a:t>
            </a:r>
            <a:r>
              <a:rPr lang="en-US" sz="2000" dirty="0" err="1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benzaldehyde</a:t>
            </a:r>
            <a:r>
              <a:rPr lang="en-US" sz="2000" dirty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, y-</a:t>
            </a:r>
            <a:r>
              <a:rPr lang="en-US" sz="2000" dirty="0" err="1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terpineol</a:t>
            </a:r>
            <a:r>
              <a:rPr lang="en-US" sz="2000" dirty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, </a:t>
            </a:r>
            <a:r>
              <a:rPr lang="en-US" sz="2000" dirty="0" err="1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nerolidol</a:t>
            </a:r>
            <a:r>
              <a:rPr lang="en-US" sz="2000" dirty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, </a:t>
            </a:r>
            <a:r>
              <a:rPr lang="en-US" sz="2000" dirty="0" err="1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isohytol</a:t>
            </a:r>
            <a:r>
              <a:rPr lang="en-US" sz="2000" dirty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, </a:t>
            </a:r>
            <a:r>
              <a:rPr lang="en-US" sz="2000" dirty="0" err="1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phytol</a:t>
            </a:r>
            <a:r>
              <a:rPr lang="en-US" sz="2000" dirty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and acetic acid</a:t>
            </a:r>
            <a:endParaRPr lang="ar-SA" sz="20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90" y="2187780"/>
            <a:ext cx="2179019" cy="188929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2483768" y="2924944"/>
            <a:ext cx="56886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dirty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Chloral Hydrate is a sedative/hypnotic drug used to treat insomnia</a:t>
            </a:r>
          </a:p>
        </p:txBody>
      </p:sp>
    </p:spTree>
    <p:extLst>
      <p:ext uri="{BB962C8B-B14F-4D97-AF65-F5344CB8AC3E}">
        <p14:creationId xmlns:p14="http://schemas.microsoft.com/office/powerpoint/2010/main" val="1981073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وسيلة شرح على شكل سحابة 1"/>
          <p:cNvSpPr/>
          <p:nvPr/>
        </p:nvSpPr>
        <p:spPr>
          <a:xfrm>
            <a:off x="1373350" y="0"/>
            <a:ext cx="6336704" cy="1296144"/>
          </a:xfrm>
          <a:prstGeom prst="cloud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Aldehydes and </a:t>
            </a:r>
            <a:r>
              <a:rPr lang="en-US" sz="2400" dirty="0" err="1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ketons</a:t>
            </a:r>
            <a:endParaRPr lang="ar-SA" sz="2400" dirty="0">
              <a:solidFill>
                <a:schemeClr val="accent4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1131016"/>
              </p:ext>
            </p:extLst>
          </p:nvPr>
        </p:nvGraphicFramePr>
        <p:xfrm>
          <a:off x="67430" y="1628799"/>
          <a:ext cx="8825050" cy="4864759"/>
        </p:xfrm>
        <a:graphic>
          <a:graphicData uri="http://schemas.openxmlformats.org/drawingml/2006/table">
            <a:tbl>
              <a:tblPr rtl="1" firstRow="1" bandRow="1">
                <a:tableStyleId>{D27102A9-8310-4765-A935-A1911B00CA55}</a:tableStyleId>
              </a:tblPr>
              <a:tblGrid>
                <a:gridCol w="1654790"/>
                <a:gridCol w="1098702"/>
                <a:gridCol w="1566988"/>
                <a:gridCol w="1223642"/>
                <a:gridCol w="1566988"/>
                <a:gridCol w="1713940"/>
              </a:tblGrid>
              <a:tr h="1026137">
                <a:tc>
                  <a:txBody>
                    <a:bodyPr/>
                    <a:lstStyle/>
                    <a:p>
                      <a:pPr algn="l" rtl="0"/>
                      <a:r>
                        <a:rPr lang="en-US" sz="2000" b="0" dirty="0" err="1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acetophenone</a:t>
                      </a:r>
                      <a:endParaRPr lang="ar-SA" sz="2000" b="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b="0" dirty="0" err="1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aceton</a:t>
                      </a:r>
                      <a:endParaRPr lang="ar-SA" sz="2000" b="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b="0" dirty="0" err="1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benzaldehyde</a:t>
                      </a:r>
                      <a:endParaRPr lang="ar-SA" sz="2000" b="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Chloral hydrate</a:t>
                      </a:r>
                      <a:endParaRPr lang="ar-SA" sz="2000" b="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acetaldehyde</a:t>
                      </a:r>
                      <a:endParaRPr lang="ar-SA" sz="2000" b="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formaldehyde</a:t>
                      </a:r>
                      <a:endParaRPr lang="ar-SA" sz="2000" b="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718296">
                <a:tc>
                  <a:txBody>
                    <a:bodyPr/>
                    <a:lstStyle/>
                    <a:p>
                      <a:pPr algn="l" rtl="0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718296"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aromatic</a:t>
                      </a:r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aliphatic</a:t>
                      </a:r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aromatic</a:t>
                      </a:r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aliphatic</a:t>
                      </a:r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56972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True liq. oily</a:t>
                      </a:r>
                      <a:endParaRPr lang="ar-SA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True liq. mobile</a:t>
                      </a:r>
                      <a:endParaRPr lang="ar-SA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True liq. oily</a:t>
                      </a:r>
                      <a:endParaRPr lang="ar-SA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Solid micro crystalline</a:t>
                      </a:r>
                      <a:endParaRPr lang="ar-SA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True liq. mobile</a:t>
                      </a:r>
                      <a:endParaRPr lang="ar-SA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Liq. mobile </a:t>
                      </a:r>
                      <a:r>
                        <a:rPr lang="en-US" dirty="0" smtClean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Andalus" pitchFamily="18" charset="-78"/>
                          <a:cs typeface="Andalus" pitchFamily="18" charset="-78"/>
                        </a:rPr>
                        <a:t>solution</a:t>
                      </a:r>
                      <a:endParaRPr lang="ar-SA" dirty="0">
                        <a:solidFill>
                          <a:schemeClr val="bg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416155">
                <a:tc gridSpan="3"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colorless</a:t>
                      </a:r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white</a:t>
                      </a:r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colorless</a:t>
                      </a:r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16155">
                <a:tc gridSpan="4">
                  <a:txBody>
                    <a:bodyPr/>
                    <a:lstStyle/>
                    <a:p>
                      <a:pPr algn="ctr" rtl="0"/>
                      <a:r>
                        <a:rPr lang="en-US" sz="2000" dirty="0" err="1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characterstic</a:t>
                      </a:r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pungent</a:t>
                      </a:r>
                      <a:endParaRPr lang="ar-SA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696" y="2765724"/>
            <a:ext cx="1080120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735919"/>
            <a:ext cx="1080120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521" y="2765724"/>
            <a:ext cx="1224136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707" y="5013176"/>
            <a:ext cx="679951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765723"/>
            <a:ext cx="936104" cy="576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845942" y="2372106"/>
            <a:ext cx="546255" cy="133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75" y="2735920"/>
            <a:ext cx="1118617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32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وسيلة شرح على شكل سحابة 1"/>
          <p:cNvSpPr/>
          <p:nvPr/>
        </p:nvSpPr>
        <p:spPr>
          <a:xfrm>
            <a:off x="755576" y="260648"/>
            <a:ext cx="7560840" cy="936104"/>
          </a:xfrm>
          <a:prstGeom prst="cloudCallou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Ignition test</a:t>
            </a:r>
            <a:endParaRPr lang="ar-SA" sz="2400" dirty="0">
              <a:latin typeface="Andalus" pitchFamily="18" charset="-78"/>
              <a:cs typeface="Andalus" pitchFamily="18" charset="-78"/>
            </a:endParaRP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5345883"/>
              </p:ext>
            </p:extLst>
          </p:nvPr>
        </p:nvGraphicFramePr>
        <p:xfrm>
          <a:off x="107503" y="1916832"/>
          <a:ext cx="8928992" cy="4084320"/>
        </p:xfrm>
        <a:graphic>
          <a:graphicData uri="http://schemas.openxmlformats.org/drawingml/2006/table">
            <a:tbl>
              <a:tblPr rtl="1" firstRow="1" bandRow="1">
                <a:tableStyleId>{9D7B26C5-4107-4FEC-AEDC-1716B250A1EF}</a:tableStyleId>
              </a:tblPr>
              <a:tblGrid>
                <a:gridCol w="1488165"/>
                <a:gridCol w="1488165"/>
                <a:gridCol w="1583164"/>
                <a:gridCol w="977124"/>
                <a:gridCol w="1592676"/>
                <a:gridCol w="1799698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sz="2000" b="0" dirty="0" err="1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acetophenone</a:t>
                      </a:r>
                      <a:endParaRPr lang="ar-SA" sz="2000" b="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000" b="0" dirty="0" err="1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benzaldehyde</a:t>
                      </a:r>
                      <a:endParaRPr lang="ar-SA" sz="2000" b="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Chloral</a:t>
                      </a:r>
                      <a:r>
                        <a:rPr lang="en-US" sz="2000" b="0" baseline="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</a:t>
                      </a:r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hydrate</a:t>
                      </a:r>
                      <a:endParaRPr lang="ar-SA" sz="2000" b="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000" b="0" dirty="0" err="1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aceton</a:t>
                      </a:r>
                      <a:endParaRPr lang="ar-SA" sz="2000" b="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acetaldehyde</a:t>
                      </a:r>
                      <a:endParaRPr lang="ar-SA" sz="2000" b="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formaldehyde</a:t>
                      </a:r>
                      <a:endParaRPr lang="ar-SA" sz="2000" b="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inflammable</a:t>
                      </a:r>
                      <a:endParaRPr lang="ar-SA" sz="2000" b="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0" dirty="0" smtClean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Andalus" pitchFamily="18" charset="-78"/>
                          <a:cs typeface="Andalus" pitchFamily="18" charset="-78"/>
                        </a:rPr>
                        <a:t>Non</a:t>
                      </a:r>
                      <a:r>
                        <a:rPr lang="en-US" sz="2000" b="0" baseline="0" dirty="0" smtClean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Andalus" pitchFamily="18" charset="-78"/>
                          <a:cs typeface="Andalus" pitchFamily="18" charset="-78"/>
                        </a:rPr>
                        <a:t> inflammable</a:t>
                      </a:r>
                      <a:endParaRPr lang="ar-SA" sz="2000" b="0" dirty="0">
                        <a:solidFill>
                          <a:schemeClr val="bg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/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inflammable</a:t>
                      </a:r>
                      <a:endParaRPr lang="ar-SA" sz="2000" b="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luminous</a:t>
                      </a:r>
                      <a:endParaRPr lang="ar-SA" sz="2000" b="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-</a:t>
                      </a:r>
                      <a:endParaRPr lang="ar-SA" sz="2000" b="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/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Non</a:t>
                      </a:r>
                      <a:r>
                        <a:rPr lang="en-US" sz="2000" b="0" baseline="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luminous</a:t>
                      </a:r>
                      <a:endParaRPr lang="ar-SA" sz="2000" b="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smoky</a:t>
                      </a:r>
                      <a:endParaRPr lang="ar-SA" sz="2000" b="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-</a:t>
                      </a:r>
                      <a:endParaRPr lang="ar-SA" sz="2000" b="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/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No smoky</a:t>
                      </a:r>
                      <a:endParaRPr lang="ar-SA" sz="2000" b="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volatilization</a:t>
                      </a:r>
                    </a:p>
                    <a:p>
                      <a:pPr rtl="1"/>
                      <a:endParaRPr lang="ar-SA" sz="2000" b="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melting</a:t>
                      </a:r>
                      <a:endParaRPr lang="ar-SA" sz="2000" b="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/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volatilization</a:t>
                      </a:r>
                      <a:endParaRPr lang="ar-SA" sz="2000" b="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70840">
                <a:tc gridSpan="6">
                  <a:txBody>
                    <a:bodyPr/>
                    <a:lstStyle/>
                    <a:p>
                      <a:pPr algn="ctr" rtl="1"/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No change</a:t>
                      </a:r>
                      <a:endParaRPr lang="ar-SA" sz="2000" b="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70840">
                <a:tc gridSpan="6">
                  <a:txBody>
                    <a:bodyPr/>
                    <a:lstStyle/>
                    <a:p>
                      <a:pPr algn="ctr" rtl="1"/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No change</a:t>
                      </a:r>
                      <a:endParaRPr lang="ar-SA" sz="2000" b="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70840">
                <a:tc gridSpan="6">
                  <a:txBody>
                    <a:bodyPr/>
                    <a:lstStyle/>
                    <a:p>
                      <a:pPr algn="ctr" rtl="1"/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No residue</a:t>
                      </a:r>
                      <a:endParaRPr lang="ar-SA" sz="2000" b="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867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وسيلة شرح على شكل سحابة 1"/>
          <p:cNvSpPr/>
          <p:nvPr/>
        </p:nvSpPr>
        <p:spPr>
          <a:xfrm>
            <a:off x="1115616" y="332656"/>
            <a:ext cx="7632848" cy="1080120"/>
          </a:xfrm>
          <a:prstGeom prst="cloudCallou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Acid base character</a:t>
            </a:r>
            <a:endParaRPr lang="ar-SA" sz="2000" dirty="0">
              <a:latin typeface="Andalus" pitchFamily="18" charset="-78"/>
              <a:cs typeface="Andalus" pitchFamily="18" charset="-78"/>
            </a:endParaRP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0100484"/>
              </p:ext>
            </p:extLst>
          </p:nvPr>
        </p:nvGraphicFramePr>
        <p:xfrm>
          <a:off x="467544" y="1846698"/>
          <a:ext cx="8430310" cy="3901440"/>
        </p:xfrm>
        <a:graphic>
          <a:graphicData uri="http://schemas.openxmlformats.org/drawingml/2006/table">
            <a:tbl>
              <a:tblPr rtl="1" firstRow="1" bandRow="1">
                <a:tableStyleId>{0505E3EF-67EA-436B-97B2-0124C06EBD24}</a:tableStyleId>
              </a:tblPr>
              <a:tblGrid>
                <a:gridCol w="1204330"/>
                <a:gridCol w="1204330"/>
                <a:gridCol w="1121305"/>
                <a:gridCol w="933230"/>
                <a:gridCol w="1558455"/>
                <a:gridCol w="1466314"/>
                <a:gridCol w="942346"/>
              </a:tblGrid>
              <a:tr h="64661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0" dirty="0" err="1" smtClean="0">
                          <a:latin typeface="Andalus" pitchFamily="18" charset="-78"/>
                          <a:cs typeface="Andalus" pitchFamily="18" charset="-78"/>
                        </a:rPr>
                        <a:t>acetophenone</a:t>
                      </a:r>
                      <a:endParaRPr lang="ar-SA" sz="2000" b="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0" dirty="0" err="1" smtClean="0">
                          <a:latin typeface="Andalus" pitchFamily="18" charset="-78"/>
                          <a:cs typeface="Andalus" pitchFamily="18" charset="-78"/>
                        </a:rPr>
                        <a:t>benzaldehyde</a:t>
                      </a:r>
                      <a:endParaRPr lang="ar-SA" sz="2000" b="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0" dirty="0" smtClean="0">
                          <a:latin typeface="Andalus" pitchFamily="18" charset="-78"/>
                          <a:cs typeface="Andalus" pitchFamily="18" charset="-78"/>
                        </a:rPr>
                        <a:t>Chloral </a:t>
                      </a:r>
                      <a:r>
                        <a:rPr lang="en-US" sz="2000" b="0" dirty="0" err="1" smtClean="0">
                          <a:latin typeface="Andalus" pitchFamily="18" charset="-78"/>
                          <a:cs typeface="Andalus" pitchFamily="18" charset="-78"/>
                        </a:rPr>
                        <a:t>hyderate</a:t>
                      </a:r>
                      <a:endParaRPr lang="ar-SA" sz="2000" b="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0" dirty="0" err="1" smtClean="0">
                          <a:latin typeface="Andalus" pitchFamily="18" charset="-78"/>
                          <a:cs typeface="Andalus" pitchFamily="18" charset="-78"/>
                        </a:rPr>
                        <a:t>aceton</a:t>
                      </a:r>
                      <a:endParaRPr lang="ar-SA" sz="2000" b="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0" dirty="0" smtClean="0">
                          <a:latin typeface="Andalus" pitchFamily="18" charset="-78"/>
                          <a:cs typeface="Andalus" pitchFamily="18" charset="-78"/>
                        </a:rPr>
                        <a:t>acetaldehyde</a:t>
                      </a:r>
                      <a:endParaRPr lang="ar-SA" sz="2000" b="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0" dirty="0" smtClean="0">
                          <a:latin typeface="Andalus" pitchFamily="18" charset="-78"/>
                          <a:cs typeface="Andalus" pitchFamily="18" charset="-78"/>
                        </a:rPr>
                        <a:t>formaldehyde</a:t>
                      </a:r>
                      <a:endParaRPr lang="ar-SA" sz="2000" b="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b="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365475"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sz="2000" b="0" dirty="0" smtClean="0">
                          <a:latin typeface="Andalus" pitchFamily="18" charset="-78"/>
                          <a:cs typeface="Andalus" pitchFamily="18" charset="-78"/>
                        </a:rPr>
                        <a:t>immiscible</a:t>
                      </a:r>
                      <a:endParaRPr lang="ar-SA" sz="2000" b="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0" dirty="0" smtClean="0">
                          <a:latin typeface="Andalus" pitchFamily="18" charset="-78"/>
                          <a:cs typeface="Andalus" pitchFamily="18" charset="-78"/>
                        </a:rPr>
                        <a:t>soluble</a:t>
                      </a:r>
                      <a:endParaRPr lang="ar-SA" sz="2000" b="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/>
                      <a:r>
                        <a:rPr lang="en-US" sz="2000" b="0" dirty="0" smtClean="0">
                          <a:latin typeface="Andalus" pitchFamily="18" charset="-78"/>
                          <a:cs typeface="Andalus" pitchFamily="18" charset="-78"/>
                        </a:rPr>
                        <a:t>miscible</a:t>
                      </a:r>
                      <a:endParaRPr lang="ar-SA" sz="2000" b="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800" dirty="0" smtClean="0">
                          <a:latin typeface="Andalus" pitchFamily="18" charset="-78"/>
                          <a:cs typeface="Andalus" pitchFamily="18" charset="-78"/>
                        </a:rPr>
                        <a:t>H</a:t>
                      </a:r>
                      <a:r>
                        <a:rPr lang="en-US" sz="1400" dirty="0" smtClean="0">
                          <a:latin typeface="Andalus" pitchFamily="18" charset="-78"/>
                          <a:cs typeface="Andalus" pitchFamily="18" charset="-78"/>
                        </a:rPr>
                        <a:t>2</a:t>
                      </a:r>
                      <a:r>
                        <a:rPr lang="en-US" sz="1800" dirty="0" smtClean="0">
                          <a:latin typeface="Andalus" pitchFamily="18" charset="-78"/>
                          <a:cs typeface="Andalus" pitchFamily="18" charset="-78"/>
                        </a:rPr>
                        <a:t>O</a:t>
                      </a:r>
                      <a:endParaRPr lang="ar-SA" sz="1800" b="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646610"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sz="2000" b="0" dirty="0" smtClean="0">
                          <a:latin typeface="Andalus" pitchFamily="18" charset="-78"/>
                          <a:cs typeface="Andalus" pitchFamily="18" charset="-78"/>
                        </a:rPr>
                        <a:t>Not done</a:t>
                      </a:r>
                      <a:endParaRPr lang="ar-SA" sz="2000" b="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0" dirty="0" smtClean="0">
                          <a:latin typeface="Andalus" pitchFamily="18" charset="-78"/>
                          <a:cs typeface="Andalus" pitchFamily="18" charset="-78"/>
                        </a:rPr>
                        <a:t>No change</a:t>
                      </a:r>
                      <a:endParaRPr lang="ar-SA" sz="2000" b="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/>
                      <a:r>
                        <a:rPr lang="en-US" sz="2000" b="0" dirty="0" smtClean="0">
                          <a:latin typeface="Andalus" pitchFamily="18" charset="-78"/>
                          <a:cs typeface="Andalus" pitchFamily="18" charset="-78"/>
                        </a:rPr>
                        <a:t>No </a:t>
                      </a:r>
                      <a:r>
                        <a:rPr lang="en-US" sz="2000" b="0" dirty="0" err="1" smtClean="0">
                          <a:latin typeface="Andalus" pitchFamily="18" charset="-78"/>
                          <a:cs typeface="Andalus" pitchFamily="18" charset="-78"/>
                        </a:rPr>
                        <a:t>chang</a:t>
                      </a:r>
                      <a:r>
                        <a:rPr lang="en-US" sz="2000" b="0" dirty="0" smtClean="0">
                          <a:latin typeface="Andalus" pitchFamily="18" charset="-78"/>
                          <a:cs typeface="Andalus" pitchFamily="18" charset="-78"/>
                        </a:rPr>
                        <a:t> </a:t>
                      </a:r>
                      <a:endParaRPr lang="ar-SA" sz="2000" b="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800" dirty="0" smtClean="0">
                          <a:latin typeface="Andalus" pitchFamily="18" charset="-78"/>
                          <a:cs typeface="Andalus" pitchFamily="18" charset="-78"/>
                        </a:rPr>
                        <a:t>L.P</a:t>
                      </a:r>
                      <a:endParaRPr lang="ar-SA" sz="1800" b="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646610"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sz="2000" b="0" dirty="0" smtClean="0">
                          <a:latin typeface="Andalus" pitchFamily="18" charset="-78"/>
                          <a:cs typeface="Andalus" pitchFamily="18" charset="-78"/>
                        </a:rPr>
                        <a:t>immiscible</a:t>
                      </a:r>
                    </a:p>
                    <a:p>
                      <a:pPr algn="ctr" rtl="1"/>
                      <a:endParaRPr lang="ar-SA" sz="2000" b="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rowSpan="3" gridSpan="4">
                  <a:txBody>
                    <a:bodyPr/>
                    <a:lstStyle/>
                    <a:p>
                      <a:pPr algn="ctr" rtl="0"/>
                      <a:endParaRPr lang="en-US" sz="2000" b="0" dirty="0" smtClean="0"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pPr algn="ctr" rtl="0"/>
                      <a:endParaRPr lang="en-US" sz="2000" b="0" dirty="0" smtClean="0"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pPr algn="ctr" rtl="0"/>
                      <a:endParaRPr lang="en-US" sz="2000" b="0" dirty="0" smtClean="0"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pPr algn="ctr" rtl="0"/>
                      <a:r>
                        <a:rPr lang="en-US" sz="2000" b="0" dirty="0" smtClean="0">
                          <a:latin typeface="Andalus" pitchFamily="18" charset="-78"/>
                          <a:cs typeface="Andalus" pitchFamily="18" charset="-78"/>
                        </a:rPr>
                        <a:t>Not done</a:t>
                      </a:r>
                      <a:endParaRPr lang="ar-SA" sz="2000" b="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800" dirty="0" err="1" smtClean="0">
                          <a:latin typeface="Andalus" pitchFamily="18" charset="-78"/>
                          <a:cs typeface="Andalus" pitchFamily="18" charset="-78"/>
                        </a:rPr>
                        <a:t>Dil</a:t>
                      </a:r>
                      <a:r>
                        <a:rPr lang="en-US" sz="1800" baseline="0" dirty="0" smtClean="0">
                          <a:latin typeface="Andalus" pitchFamily="18" charset="-78"/>
                          <a:cs typeface="Andalus" pitchFamily="18" charset="-78"/>
                        </a:rPr>
                        <a:t> </a:t>
                      </a:r>
                      <a:r>
                        <a:rPr lang="en-US" sz="1800" baseline="0" dirty="0" err="1" smtClean="0">
                          <a:latin typeface="Andalus" pitchFamily="18" charset="-78"/>
                          <a:cs typeface="Andalus" pitchFamily="18" charset="-78"/>
                        </a:rPr>
                        <a:t>HCl</a:t>
                      </a:r>
                      <a:endParaRPr lang="ar-SA" sz="1800" b="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646610"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sz="2000" b="0" dirty="0" smtClean="0">
                          <a:latin typeface="Andalus" pitchFamily="18" charset="-78"/>
                          <a:cs typeface="Andalus" pitchFamily="18" charset="-78"/>
                        </a:rPr>
                        <a:t>immiscible</a:t>
                      </a:r>
                    </a:p>
                    <a:p>
                      <a:pPr algn="ctr" rtl="1"/>
                      <a:endParaRPr lang="ar-SA" sz="2000" b="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800" dirty="0" smtClean="0">
                          <a:latin typeface="Andalus" pitchFamily="18" charset="-78"/>
                          <a:cs typeface="Andalus" pitchFamily="18" charset="-78"/>
                        </a:rPr>
                        <a:t>10% </a:t>
                      </a:r>
                      <a:r>
                        <a:rPr lang="en-US" sz="1800" dirty="0" err="1" smtClean="0">
                          <a:latin typeface="Andalus" pitchFamily="18" charset="-78"/>
                          <a:cs typeface="Andalus" pitchFamily="18" charset="-78"/>
                        </a:rPr>
                        <a:t>NaOH</a:t>
                      </a:r>
                      <a:endParaRPr lang="ar-SA" sz="1800" b="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646610"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sz="2000" b="0" dirty="0" smtClean="0">
                          <a:latin typeface="Andalus" pitchFamily="18" charset="-78"/>
                          <a:cs typeface="Andalus" pitchFamily="18" charset="-78"/>
                        </a:rPr>
                        <a:t>?</a:t>
                      </a:r>
                      <a:endParaRPr lang="ar-SA" sz="2000" b="0" dirty="0"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pPr algn="ctr" rtl="1"/>
                      <a:endParaRPr lang="ar-SA" sz="2000" b="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800" dirty="0" smtClean="0">
                          <a:latin typeface="Andalus" pitchFamily="18" charset="-78"/>
                          <a:cs typeface="Andalus" pitchFamily="18" charset="-78"/>
                        </a:rPr>
                        <a:t>H</a:t>
                      </a:r>
                      <a:r>
                        <a:rPr lang="en-US" sz="1400" dirty="0" smtClean="0">
                          <a:latin typeface="Andalus" pitchFamily="18" charset="-78"/>
                          <a:cs typeface="Andalus" pitchFamily="18" charset="-78"/>
                        </a:rPr>
                        <a:t>2</a:t>
                      </a:r>
                      <a:r>
                        <a:rPr lang="en-US" sz="1800" dirty="0" smtClean="0">
                          <a:latin typeface="Andalus" pitchFamily="18" charset="-78"/>
                          <a:cs typeface="Andalus" pitchFamily="18" charset="-78"/>
                        </a:rPr>
                        <a:t>SO</a:t>
                      </a:r>
                      <a:r>
                        <a:rPr lang="en-US" sz="1400" dirty="0" smtClean="0">
                          <a:latin typeface="Andalus" pitchFamily="18" charset="-78"/>
                          <a:cs typeface="Andalus" pitchFamily="18" charset="-78"/>
                        </a:rPr>
                        <a:t>4</a:t>
                      </a:r>
                      <a:endParaRPr lang="ar-SA" sz="1400" b="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شكل بيضاوي 3"/>
          <p:cNvSpPr/>
          <p:nvPr/>
        </p:nvSpPr>
        <p:spPr>
          <a:xfrm>
            <a:off x="1907704" y="5262344"/>
            <a:ext cx="4968552" cy="142527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All neutral</a:t>
            </a:r>
            <a:endParaRPr lang="ar-SA" sz="2000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546769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وسيلة شرح على شكل سحابة 1"/>
          <p:cNvSpPr/>
          <p:nvPr/>
        </p:nvSpPr>
        <p:spPr>
          <a:xfrm>
            <a:off x="1515478" y="404664"/>
            <a:ext cx="6408712" cy="1080120"/>
          </a:xfrm>
          <a:prstGeom prst="cloudCallou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Preliminary test</a:t>
            </a:r>
            <a:endParaRPr lang="ar-SA" sz="24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611560" y="1844824"/>
            <a:ext cx="662473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b="1" dirty="0" smtClean="0">
                <a:solidFill>
                  <a:schemeClr val="bg1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Soda lime test:</a:t>
            </a:r>
            <a:endParaRPr lang="ar-SA" sz="2400" b="1" dirty="0">
              <a:solidFill>
                <a:schemeClr val="bg1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2699791" y="2519970"/>
            <a:ext cx="6336704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  <a:latin typeface="Andalus" pitchFamily="18" charset="-78"/>
                <a:cs typeface="Andalus" pitchFamily="18" charset="-78"/>
              </a:rPr>
              <a:t>Only for solid </a:t>
            </a:r>
          </a:p>
          <a:p>
            <a:pPr algn="l" rtl="0"/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  <a:latin typeface="Andalus" pitchFamily="18" charset="-78"/>
                <a:cs typeface="Andalus" pitchFamily="18" charset="-78"/>
              </a:rPr>
              <a:t>Few </a:t>
            </a:r>
            <a:r>
              <a:rPr lang="en-US" sz="2400" dirty="0" err="1" smtClean="0">
                <a:solidFill>
                  <a:schemeClr val="bg1">
                    <a:lumMod val="85000"/>
                  </a:schemeClr>
                </a:solidFill>
                <a:latin typeface="Andalus" pitchFamily="18" charset="-78"/>
                <a:cs typeface="Andalus" pitchFamily="18" charset="-78"/>
              </a:rPr>
              <a:t>chlorahydrate</a:t>
            </a: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  <a:latin typeface="Andalus" pitchFamily="18" charset="-78"/>
                <a:cs typeface="Andalus" pitchFamily="18" charset="-78"/>
              </a:rPr>
              <a:t> +few soda lime  in </a:t>
            </a:r>
            <a:r>
              <a:rPr lang="en-US" sz="2400" dirty="0" err="1" smtClean="0">
                <a:solidFill>
                  <a:schemeClr val="bg1">
                    <a:lumMod val="85000"/>
                  </a:schemeClr>
                </a:solidFill>
                <a:latin typeface="Andalus" pitchFamily="18" charset="-78"/>
                <a:cs typeface="Andalus" pitchFamily="18" charset="-78"/>
              </a:rPr>
              <a:t>mortor</a:t>
            </a: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  <a:latin typeface="Andalus" pitchFamily="18" charset="-78"/>
                <a:cs typeface="Andalus" pitchFamily="18" charset="-78"/>
              </a:rPr>
              <a:t> →</a:t>
            </a:r>
            <a:r>
              <a:rPr lang="en-US" sz="2400" dirty="0" err="1" smtClean="0">
                <a:solidFill>
                  <a:schemeClr val="bg1">
                    <a:lumMod val="85000"/>
                  </a:schemeClr>
                </a:solidFill>
                <a:latin typeface="Andalus" pitchFamily="18" charset="-78"/>
                <a:cs typeface="Andalus" pitchFamily="18" charset="-78"/>
              </a:rPr>
              <a:t>sweety</a:t>
            </a: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  <a:latin typeface="Andalus" pitchFamily="18" charset="-78"/>
                <a:cs typeface="Andalus" pitchFamily="18" charset="-78"/>
              </a:rPr>
              <a:t> odor of chloroform odor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2456390"/>
            <a:ext cx="2699793" cy="166888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2906" y="4125273"/>
            <a:ext cx="2983270" cy="187071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3745098" y="6165304"/>
            <a:ext cx="15680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85000"/>
                  </a:schemeClr>
                </a:solidFill>
                <a:latin typeface="Andalus" pitchFamily="18" charset="-78"/>
                <a:cs typeface="Andalus" pitchFamily="18" charset="-78"/>
              </a:rPr>
              <a:t>Do not </a:t>
            </a:r>
            <a:r>
              <a:rPr lang="en-US" sz="2000" dirty="0">
                <a:solidFill>
                  <a:schemeClr val="bg1">
                    <a:lumMod val="85000"/>
                  </a:schemeClr>
                </a:solidFill>
                <a:latin typeface="Andalus" pitchFamily="18" charset="-78"/>
                <a:cs typeface="Andalus" pitchFamily="18" charset="-78"/>
              </a:rPr>
              <a:t>smell </a:t>
            </a:r>
          </a:p>
        </p:txBody>
      </p:sp>
    </p:spTree>
    <p:extLst>
      <p:ext uri="{BB962C8B-B14F-4D97-AF65-F5344CB8AC3E}">
        <p14:creationId xmlns:p14="http://schemas.microsoft.com/office/powerpoint/2010/main" val="3647134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187624" y="267911"/>
            <a:ext cx="4680520" cy="80021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>
                <a:solidFill>
                  <a:schemeClr val="bg1">
                    <a:lumMod val="85000"/>
                  </a:schemeClr>
                </a:solidFill>
                <a:latin typeface="Andalus" pitchFamily="18" charset="-78"/>
                <a:cs typeface="Andalus" pitchFamily="18" charset="-78"/>
              </a:rPr>
              <a:t>30%NaOH :</a:t>
            </a:r>
          </a:p>
          <a:p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736253" y="1068130"/>
            <a:ext cx="7992888" cy="33239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l" rtl="0">
              <a:buFont typeface="Wingdings" pitchFamily="2" charset="2"/>
              <a:buChar char="ü"/>
            </a:pP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  <a:latin typeface="Andalus" pitchFamily="18" charset="-78"/>
                <a:cs typeface="Andalus" pitchFamily="18" charset="-78"/>
              </a:rPr>
              <a:t>It is done for compound with </a:t>
            </a: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  <a:t>no </a:t>
            </a:r>
            <a:r>
              <a:rPr lang="el-GR" sz="2400" dirty="0" smtClean="0">
                <a:solidFill>
                  <a:schemeClr val="bg1">
                    <a:lumMod val="85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cs typeface="Andalus" pitchFamily="18" charset="-78"/>
              </a:rPr>
              <a:t>ᾳ</a:t>
            </a: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  <a:t> hydrogen </a:t>
            </a: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  <a:latin typeface="Andalus" pitchFamily="18" charset="-78"/>
                <a:cs typeface="Andalus" pitchFamily="18" charset="-78"/>
              </a:rPr>
              <a:t>like aromatic aldehyde( </a:t>
            </a:r>
            <a:r>
              <a:rPr lang="en-US" sz="2400" dirty="0" err="1" smtClean="0">
                <a:solidFill>
                  <a:schemeClr val="bg1">
                    <a:lumMod val="85000"/>
                  </a:schemeClr>
                </a:solidFill>
                <a:latin typeface="Andalus" pitchFamily="18" charset="-78"/>
                <a:cs typeface="Andalus" pitchFamily="18" charset="-78"/>
              </a:rPr>
              <a:t>bezaldehyde</a:t>
            </a: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  <a:latin typeface="Andalus" pitchFamily="18" charset="-78"/>
                <a:cs typeface="Andalus" pitchFamily="18" charset="-78"/>
              </a:rPr>
              <a:t>) and formaldehyde:</a:t>
            </a:r>
          </a:p>
          <a:p>
            <a:pPr algn="l" rtl="0"/>
            <a:endParaRPr lang="en-US" sz="2400" dirty="0" smtClean="0">
              <a:solidFill>
                <a:schemeClr val="bg1">
                  <a:lumMod val="85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  <a:latin typeface="Andalus" pitchFamily="18" charset="-78"/>
                <a:cs typeface="Andalus" pitchFamily="18" charset="-78"/>
              </a:rPr>
              <a:t>In this case Called </a:t>
            </a: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  <a:t>self oxidation –reduction reaction </a:t>
            </a: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  <a:latin typeface="Andalus" pitchFamily="18" charset="-78"/>
                <a:cs typeface="Andalus" pitchFamily="18" charset="-78"/>
              </a:rPr>
              <a:t>.</a:t>
            </a:r>
          </a:p>
          <a:p>
            <a:pPr algn="l" rtl="0"/>
            <a:endParaRPr lang="en-US" sz="2400" dirty="0" smtClean="0">
              <a:solidFill>
                <a:schemeClr val="bg1">
                  <a:lumMod val="85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  <a:latin typeface="Andalus" pitchFamily="18" charset="-78"/>
                <a:cs typeface="Andalus" pitchFamily="18" charset="-78"/>
              </a:rPr>
              <a:t>Called </a:t>
            </a:r>
            <a:r>
              <a:rPr lang="en-US" sz="2400" dirty="0" err="1" smtClean="0">
                <a:solidFill>
                  <a:schemeClr val="bg1">
                    <a:lumMod val="85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  <a:t>cannizzaro</a:t>
            </a:r>
            <a:r>
              <a:rPr lang="el-GR" sz="2400" dirty="0" smtClean="0">
                <a:solidFill>
                  <a:schemeClr val="bg1">
                    <a:lumMod val="85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cs typeface="Andalus" pitchFamily="18" charset="-78"/>
              </a:rPr>
              <a:t>᾿</a:t>
            </a: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  <a:t>s reaction</a:t>
            </a: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  <a:latin typeface="Andalus" pitchFamily="18" charset="-78"/>
                <a:cs typeface="Andalus" pitchFamily="18" charset="-78"/>
              </a:rPr>
              <a:t>.</a:t>
            </a:r>
          </a:p>
          <a:p>
            <a:pPr algn="l" rtl="0"/>
            <a:endParaRPr lang="en-US" sz="2400" dirty="0" smtClean="0">
              <a:solidFill>
                <a:schemeClr val="bg1">
                  <a:lumMod val="85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  <a:latin typeface="Andalus" pitchFamily="18" charset="-78"/>
                <a:cs typeface="Andalus" pitchFamily="18" charset="-78"/>
              </a:rPr>
              <a:t>Difficult to be done ( need time and high temp.)</a:t>
            </a:r>
          </a:p>
          <a:p>
            <a:pPr algn="l" rtl="0"/>
            <a:endParaRPr lang="ar-SA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837802"/>
            <a:ext cx="6768752" cy="1676400"/>
          </a:xfrm>
          <a:prstGeom prst="rect">
            <a:avLst/>
          </a:prstGeom>
          <a:noFill/>
          <a:ln>
            <a:noFill/>
          </a:ln>
          <a:effectLst/>
          <a:scene3d>
            <a:camera prst="obliqueTop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شكل بيضاوي 5"/>
          <p:cNvSpPr/>
          <p:nvPr/>
        </p:nvSpPr>
        <p:spPr>
          <a:xfrm>
            <a:off x="7013347" y="5013176"/>
            <a:ext cx="2160240" cy="167093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Benzyl alc.+ benzoic acid</a:t>
            </a:r>
            <a:endParaRPr lang="ar-SA" sz="2400" dirty="0">
              <a:solidFill>
                <a:schemeClr val="accent4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7" name="شكل بيضاوي 6"/>
          <p:cNvSpPr/>
          <p:nvPr/>
        </p:nvSpPr>
        <p:spPr>
          <a:xfrm>
            <a:off x="6983760" y="3429000"/>
            <a:ext cx="2251571" cy="1728192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dirty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Methanol + formic acid</a:t>
            </a:r>
          </a:p>
        </p:txBody>
      </p:sp>
    </p:spTree>
    <p:extLst>
      <p:ext uri="{BB962C8B-B14F-4D97-AF65-F5344CB8AC3E}">
        <p14:creationId xmlns:p14="http://schemas.microsoft.com/office/powerpoint/2010/main" val="1712756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67544" y="620688"/>
            <a:ext cx="7776864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l" rtl="0">
              <a:buFont typeface="Wingdings" pitchFamily="2" charset="2"/>
              <a:buChar char="ü"/>
            </a:pP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  <a:latin typeface="Andalus" pitchFamily="18" charset="-78"/>
                <a:cs typeface="Andalus" pitchFamily="18" charset="-78"/>
              </a:rPr>
              <a:t> in case of compound with </a:t>
            </a:r>
            <a:r>
              <a:rPr lang="el-GR" sz="2400" dirty="0" smtClean="0">
                <a:solidFill>
                  <a:schemeClr val="bg1">
                    <a:lumMod val="85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cs typeface="Andalus" pitchFamily="18" charset="-78"/>
              </a:rPr>
              <a:t>ᾳ</a:t>
            </a: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  <a:t> hydrogen </a:t>
            </a: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  <a:latin typeface="Andalus" pitchFamily="18" charset="-78"/>
                <a:cs typeface="Andalus" pitchFamily="18" charset="-78"/>
              </a:rPr>
              <a:t>like </a:t>
            </a:r>
            <a:r>
              <a:rPr lang="en-US" sz="2400" dirty="0" err="1" smtClean="0">
                <a:solidFill>
                  <a:schemeClr val="bg1">
                    <a:lumMod val="85000"/>
                  </a:schemeClr>
                </a:solidFill>
                <a:latin typeface="Andalus" pitchFamily="18" charset="-78"/>
                <a:cs typeface="Andalus" pitchFamily="18" charset="-78"/>
              </a:rPr>
              <a:t>acteldehyde</a:t>
            </a: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  <a:latin typeface="Andalus" pitchFamily="18" charset="-78"/>
                <a:cs typeface="Andalus" pitchFamily="18" charset="-78"/>
              </a:rPr>
              <a:t>.</a:t>
            </a:r>
          </a:p>
          <a:p>
            <a:pPr algn="l" rtl="0"/>
            <a:endParaRPr lang="en-US" sz="2400" dirty="0" smtClean="0">
              <a:solidFill>
                <a:schemeClr val="bg1">
                  <a:lumMod val="85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  <a:latin typeface="Andalus" pitchFamily="18" charset="-78"/>
                <a:cs typeface="Andalus" pitchFamily="18" charset="-78"/>
              </a:rPr>
              <a:t>Called </a:t>
            </a:r>
            <a:r>
              <a:rPr lang="en-US" sz="2400" dirty="0" err="1" smtClean="0">
                <a:solidFill>
                  <a:schemeClr val="bg1">
                    <a:lumMod val="85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  <a:t>aldol</a:t>
            </a: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  <a:t> condensation</a:t>
            </a: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  <a:latin typeface="Andalus" pitchFamily="18" charset="-78"/>
                <a:cs typeface="Andalus" pitchFamily="18" charset="-78"/>
              </a:rPr>
              <a:t>: </a:t>
            </a:r>
          </a:p>
          <a:p>
            <a:pPr algn="l" rtl="0"/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  <a:latin typeface="Andalus" pitchFamily="18" charset="-78"/>
                <a:cs typeface="Andalus" pitchFamily="18" charset="-78"/>
              </a:rPr>
              <a:t> </a:t>
            </a:r>
          </a:p>
          <a:p>
            <a:pPr marL="285750" indent="-285750" algn="l" rtl="0">
              <a:buFont typeface="Wingdings" pitchFamily="2" charset="2"/>
              <a:buChar char="ü"/>
            </a:pPr>
            <a:r>
              <a:rPr lang="en-US" sz="2400" dirty="0" err="1" smtClean="0">
                <a:solidFill>
                  <a:schemeClr val="bg1">
                    <a:lumMod val="85000"/>
                  </a:schemeClr>
                </a:solidFill>
                <a:latin typeface="Andalus" pitchFamily="18" charset="-78"/>
                <a:cs typeface="Andalus" pitchFamily="18" charset="-78"/>
              </a:rPr>
              <a:t>Dil</a:t>
            </a: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  <a:latin typeface="Andalus" pitchFamily="18" charset="-78"/>
                <a:cs typeface="Andalus" pitchFamily="18" charset="-78"/>
              </a:rPr>
              <a:t> acetaldehyde + </a:t>
            </a:r>
            <a:r>
              <a:rPr lang="en-US" sz="2400" dirty="0" err="1" smtClean="0">
                <a:solidFill>
                  <a:schemeClr val="bg1">
                    <a:lumMod val="85000"/>
                  </a:schemeClr>
                </a:solidFill>
                <a:latin typeface="Andalus" pitchFamily="18" charset="-78"/>
                <a:cs typeface="Andalus" pitchFamily="18" charset="-78"/>
              </a:rPr>
              <a:t>xss</a:t>
            </a: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  <a:latin typeface="Andalus" pitchFamily="18" charset="-78"/>
                <a:cs typeface="Andalus" pitchFamily="18" charset="-78"/>
              </a:rPr>
              <a:t> 30% </a:t>
            </a:r>
            <a:r>
              <a:rPr lang="en-US" sz="2400" dirty="0" err="1" smtClean="0">
                <a:solidFill>
                  <a:schemeClr val="bg1">
                    <a:lumMod val="85000"/>
                  </a:schemeClr>
                </a:solidFill>
                <a:latin typeface="Andalus" pitchFamily="18" charset="-78"/>
                <a:cs typeface="Andalus" pitchFamily="18" charset="-78"/>
              </a:rPr>
              <a:t>NaOH</a:t>
            </a: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  <a:latin typeface="Andalus" pitchFamily="18" charset="-78"/>
                <a:cs typeface="Andalus" pitchFamily="18" charset="-78"/>
              </a:rPr>
              <a:t> →yellow resin of bad apple odor</a:t>
            </a:r>
            <a:endParaRPr lang="ar-SA" sz="2400" dirty="0">
              <a:solidFill>
                <a:schemeClr val="bg1">
                  <a:lumMod val="8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365104"/>
            <a:ext cx="8784976" cy="232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وسيلة شرح بيضاوية 3"/>
          <p:cNvSpPr/>
          <p:nvPr/>
        </p:nvSpPr>
        <p:spPr>
          <a:xfrm>
            <a:off x="4821719" y="2764828"/>
            <a:ext cx="3278673" cy="1240236"/>
          </a:xfrm>
          <a:prstGeom prst="wedgeEllipseCallout">
            <a:avLst>
              <a:gd name="adj1" fmla="val -22933"/>
              <a:gd name="adj2" fmla="val 98779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B-</a:t>
            </a:r>
            <a:r>
              <a:rPr lang="en-US" sz="2400" dirty="0" err="1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hydroxy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 aldehyde</a:t>
            </a:r>
            <a:endParaRPr lang="ar-SA" dirty="0">
              <a:solidFill>
                <a:schemeClr val="accent4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554771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95002" y="2262554"/>
            <a:ext cx="8553462" cy="34163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  <a:t>Fecl3:</a:t>
            </a:r>
          </a:p>
          <a:p>
            <a:pPr algn="l" rtl="0"/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All no reaction.</a:t>
            </a:r>
          </a:p>
          <a:p>
            <a:pPr algn="l" rtl="0"/>
            <a:endParaRPr lang="en-US" sz="2400" dirty="0">
              <a:solidFill>
                <a:schemeClr val="bg1">
                  <a:lumMod val="95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endParaRPr lang="en-US" sz="2400" dirty="0">
              <a:solidFill>
                <a:schemeClr val="bg1">
                  <a:lumMod val="95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  <a:t>Conc. H2SO4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:</a:t>
            </a: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 no reaction with all except with </a:t>
            </a:r>
            <a:r>
              <a:rPr lang="en-US" sz="2400" dirty="0" err="1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chlorahydrate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.</a:t>
            </a:r>
          </a:p>
          <a:p>
            <a:pPr algn="l" rtl="0"/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 </a:t>
            </a: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   Few </a:t>
            </a:r>
            <a:r>
              <a:rPr lang="en-US" sz="2400" dirty="0" err="1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chlorahydrate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 + Conc. H2SO4 on cold →</a:t>
            </a:r>
            <a:r>
              <a:rPr lang="en-US" sz="2400" dirty="0" err="1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sepration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 of oily layer of chloral</a:t>
            </a:r>
            <a:endParaRPr lang="ar-SA" sz="2400" dirty="0">
              <a:solidFill>
                <a:schemeClr val="bg1">
                  <a:lumMod val="9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79512" y="260648"/>
            <a:ext cx="8856984" cy="184665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 err="1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Chlorahydrate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:  </a:t>
            </a:r>
            <a:r>
              <a:rPr lang="en-US" sz="2400" dirty="0" err="1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chlor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. +30%NaOH on cold but some times need to warm → </a:t>
            </a:r>
            <a:r>
              <a:rPr lang="en-US" sz="2400" dirty="0" err="1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sweety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 odor of chloroform +oily droplet.</a:t>
            </a:r>
          </a:p>
          <a:p>
            <a:pPr algn="l" rtl="0"/>
            <a:endParaRPr lang="en-US" sz="2400" dirty="0" smtClean="0">
              <a:solidFill>
                <a:schemeClr val="bg1">
                  <a:lumMod val="95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sz="2400" dirty="0" err="1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Aceton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 and </a:t>
            </a:r>
            <a:r>
              <a:rPr lang="en-US" sz="2400" dirty="0" err="1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acetophenone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: no reaction</a:t>
            </a:r>
            <a:r>
              <a:rPr lang="en-US" dirty="0" smtClean="0"/>
              <a:t>.</a:t>
            </a:r>
          </a:p>
          <a:p>
            <a:endParaRPr lang="ar-SA" dirty="0"/>
          </a:p>
        </p:txBody>
      </p:sp>
      <p:sp>
        <p:nvSpPr>
          <p:cNvPr id="4" name="الرمز &quot;ممنوع&quot; 3"/>
          <p:cNvSpPr/>
          <p:nvPr/>
        </p:nvSpPr>
        <p:spPr>
          <a:xfrm>
            <a:off x="7956376" y="6093296"/>
            <a:ext cx="1080120" cy="576064"/>
          </a:xfrm>
          <a:prstGeom prst="noSmoking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468285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497</TotalTime>
  <Words>906</Words>
  <Application>Microsoft Office PowerPoint</Application>
  <PresentationFormat>عرض على الشاشة (3:4)‏</PresentationFormat>
  <Paragraphs>221</Paragraphs>
  <Slides>18</Slides>
  <Notes>3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18</vt:i4>
      </vt:variant>
    </vt:vector>
  </HeadingPairs>
  <TitlesOfParts>
    <vt:vector size="19" baseType="lpstr">
      <vt:lpstr>نسق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HP</dc:creator>
  <cp:lastModifiedBy>HP</cp:lastModifiedBy>
  <cp:revision>73</cp:revision>
  <dcterms:created xsi:type="dcterms:W3CDTF">2011-10-06T23:32:05Z</dcterms:created>
  <dcterms:modified xsi:type="dcterms:W3CDTF">2011-10-22T07:10:14Z</dcterms:modified>
</cp:coreProperties>
</file>