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46" d="100"/>
          <a:sy n="46" d="100"/>
        </p:scale>
        <p:origin x="-96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39A9A-B4B0-4B32-B8CD-2E25E95134C4}" type="datetimeFigureOut">
              <a:rPr lang="en-US" dirty="0"/>
              <a:t>2/10/2016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518A9-B687-4302-9395-2322403C6656}" type="datetimeFigureOut">
              <a:rPr lang="en-US" dirty="0"/>
              <a:t>2/10/2016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A684-0CB7-41E9-A4DF-5D1C2CA5BF6F}" type="datetimeFigureOut">
              <a:rPr lang="en-US" dirty="0"/>
              <a:t>2/10/2016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D7C35-9E19-4518-A4B2-3B09CD8CC756}" type="datetimeFigureOut">
              <a:rPr lang="en-US" dirty="0"/>
              <a:t>2/10/2016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96DA8-8897-4DDF-BFB6-5D83863C837A}" type="datetimeFigureOut">
              <a:rPr lang="en-US" dirty="0"/>
              <a:t>2/10/2016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BA708-C5F0-412D-90E2-1919F0D196AE}" type="datetimeFigureOut">
              <a:rPr lang="en-US" dirty="0"/>
              <a:t>2/10/2016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8F8FA-EF43-4642-9368-3F4E33039BD9}" type="datetimeFigureOut">
              <a:rPr lang="en-US" dirty="0"/>
              <a:t>2/10/2016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1E721-B01C-4D5D-A3CA-2E5518383F10}" type="datetimeFigureOut">
              <a:rPr lang="en-US" dirty="0"/>
              <a:t>2/10/2016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513FEF9-69D0-4F8C-A336-59491FBEDC47}" type="datetimeFigureOut">
              <a:rPr lang="en-US" dirty="0"/>
              <a:t>2/10/2016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E21DC-8981-44E6-BC8C-2BA8F673FFBB}" type="datetimeFigureOut">
              <a:rPr lang="en-US" dirty="0"/>
              <a:t>2/10/2016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9C5D3-0140-4E75-8D7F-C0623D06DFD7}" type="datetimeFigureOut">
              <a:rPr lang="en-US" dirty="0"/>
              <a:t>2/10/2016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66F9-5B40-48E0-8DFD-99EF944CDD22}" type="datetimeFigureOut">
              <a:rPr lang="en-US" dirty="0"/>
              <a:t>2/10/2016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8D6B-2C72-4E21-9893-A649C6E2A47D}" type="datetimeFigureOut">
              <a:rPr lang="en-US" dirty="0"/>
              <a:t>2/10/2016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811C9-A66C-49F0-970E-F7B68D9109A0}" type="datetimeFigureOut">
              <a:rPr lang="en-US" dirty="0"/>
              <a:t>2/10/2016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1AE78-96A2-4A23-B183-3B6DB4374FE7}" type="datetimeFigureOut">
              <a:rPr lang="en-US" dirty="0"/>
              <a:t>2/10/2016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E0757-B101-4811-9189-10EB2F458E2D}" type="datetimeFigureOut">
              <a:rPr lang="en-US" dirty="0"/>
              <a:t>2/10/2016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DC078-589F-40E3-816C-EE21D62B5BBA}" type="datetimeFigureOut">
              <a:rPr lang="en-US" dirty="0"/>
              <a:t>2/10/2016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004436-CA73-4D53-89B4-2A5C7347BF2F}" type="datetimeFigureOut">
              <a:rPr lang="en-US" dirty="0"/>
              <a:t>2/10/2016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4400" b="1" dirty="0" smtClean="0"/>
              <a:t>Lab 3</a:t>
            </a:r>
            <a:r>
              <a:rPr lang="en-US" sz="6600" b="1" dirty="0" smtClean="0"/>
              <a:t/>
            </a:r>
            <a:br>
              <a:rPr lang="en-US" sz="6600" b="1" dirty="0" smtClean="0"/>
            </a:br>
            <a:r>
              <a:rPr lang="en-US" sz="6600" b="1" dirty="0" smtClean="0"/>
              <a:t>ALT and AST </a:t>
            </a:r>
            <a:endParaRPr lang="en-US" sz="6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err="1" smtClean="0"/>
              <a:t>Daheeya</a:t>
            </a:r>
            <a:r>
              <a:rPr lang="en-US" b="1" dirty="0" smtClean="0"/>
              <a:t> </a:t>
            </a:r>
            <a:r>
              <a:rPr lang="en-US" b="1" dirty="0" err="1" smtClean="0"/>
              <a:t>AlEnazi</a:t>
            </a:r>
            <a:endParaRPr lang="en-US" b="1" dirty="0"/>
          </a:p>
          <a:p>
            <a:r>
              <a:rPr lang="en-US" sz="4000" b="1" dirty="0" smtClean="0">
                <a:solidFill>
                  <a:srgbClr val="C00000"/>
                </a:solidFill>
              </a:rPr>
              <a:t>UDI KIT</a:t>
            </a:r>
          </a:p>
        </p:txBody>
      </p:sp>
    </p:spTree>
    <p:extLst>
      <p:ext uri="{BB962C8B-B14F-4D97-AF65-F5344CB8AC3E}">
        <p14:creationId xmlns:p14="http://schemas.microsoft.com/office/powerpoint/2010/main" val="4232793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 dirty="0"/>
              <a:t>Calculations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sz="3600" dirty="0">
                <a:solidFill>
                  <a:schemeClr val="bg1"/>
                </a:solidFill>
                <a:effectLst/>
              </a:rPr>
              <a:t>ΔA/min x 1768= U/L of AST </a:t>
            </a:r>
            <a:endParaRPr lang="en-US" sz="3600" dirty="0" smtClean="0">
              <a:solidFill>
                <a:schemeClr val="bg1"/>
              </a:solidFill>
              <a:effectLst/>
            </a:endParaRPr>
          </a:p>
          <a:p>
            <a:pPr marL="0" indent="0">
              <a:buNone/>
            </a:pPr>
            <a:endParaRPr lang="en-US" sz="3600" dirty="0">
              <a:solidFill>
                <a:schemeClr val="bg1"/>
              </a:solidFill>
              <a:effectLst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3600" dirty="0">
                <a:solidFill>
                  <a:schemeClr val="bg1"/>
                </a:solidFill>
                <a:effectLst/>
              </a:rPr>
              <a:t>Reference values</a:t>
            </a:r>
            <a:r>
              <a:rPr lang="en-US" sz="3600" dirty="0" smtClean="0">
                <a:solidFill>
                  <a:schemeClr val="bg1"/>
                </a:solidFill>
                <a:effectLst/>
              </a:rPr>
              <a:t>: (at 37 C)</a:t>
            </a:r>
            <a:endParaRPr lang="en-US" sz="3600" dirty="0">
              <a:solidFill>
                <a:schemeClr val="bg1"/>
              </a:solidFill>
              <a:effectLst/>
            </a:endParaRPr>
          </a:p>
          <a:p>
            <a:pPr marL="0" indent="0">
              <a:buNone/>
            </a:pPr>
            <a:r>
              <a:rPr lang="en-US" sz="3600" dirty="0">
                <a:solidFill>
                  <a:schemeClr val="bg1"/>
                </a:solidFill>
                <a:effectLst/>
              </a:rPr>
              <a:t>Men  up to 37 U/L</a:t>
            </a:r>
          </a:p>
          <a:p>
            <a:pPr marL="0" indent="0">
              <a:buNone/>
            </a:pPr>
            <a:r>
              <a:rPr lang="en-US" sz="3600" dirty="0">
                <a:solidFill>
                  <a:schemeClr val="bg1"/>
                </a:solidFill>
                <a:effectLst/>
              </a:rPr>
              <a:t>Women up to 31 U/L</a:t>
            </a:r>
          </a:p>
          <a:p>
            <a:pPr marL="0" indent="0">
              <a:buNone/>
            </a:pPr>
            <a:endParaRPr lang="en-US" sz="3600" dirty="0">
              <a:solidFill>
                <a:schemeClr val="bg1"/>
              </a:solidFill>
              <a:effectLst/>
            </a:endParaRPr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149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>
                <a:latin typeface="Comic Sans MS" pitchFamily="66" charset="0"/>
                <a:ea typeface="ヒラギノ角ゴ Pro W3" charset="-128"/>
              </a:rPr>
              <a:t>Quantitative </a:t>
            </a:r>
            <a:r>
              <a:rPr lang="en-US" sz="4000" b="1" dirty="0" err="1">
                <a:latin typeface="Comic Sans MS" pitchFamily="66" charset="0"/>
                <a:ea typeface="ヒラギノ角ゴ Pro W3" charset="-128"/>
              </a:rPr>
              <a:t>Determenation</a:t>
            </a:r>
            <a:r>
              <a:rPr lang="en-US" sz="4000" b="1" dirty="0">
                <a:latin typeface="Comic Sans MS" pitchFamily="66" charset="0"/>
                <a:ea typeface="ヒラギノ角ゴ Pro W3" charset="-128"/>
              </a:rPr>
              <a:t> of Alanine aminotransferase (ALT)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2655" y="2336873"/>
            <a:ext cx="10474036" cy="4100872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3200" dirty="0" smtClean="0">
                <a:solidFill>
                  <a:schemeClr val="bg1"/>
                </a:solidFill>
                <a:effectLst/>
              </a:rPr>
              <a:t>Test </a:t>
            </a:r>
            <a:r>
              <a:rPr lang="en-US" sz="3200" dirty="0">
                <a:solidFill>
                  <a:schemeClr val="bg1"/>
                </a:solidFill>
                <a:effectLst/>
              </a:rPr>
              <a:t>is typically used to detect liver </a:t>
            </a:r>
            <a:r>
              <a:rPr lang="en-US" sz="3200" dirty="0" smtClean="0">
                <a:solidFill>
                  <a:schemeClr val="bg1"/>
                </a:solidFill>
                <a:effectLst/>
              </a:rPr>
              <a:t>injury.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chemeClr val="bg1"/>
                </a:solidFill>
                <a:effectLst/>
              </a:rPr>
              <a:t>It is often ordered in conjunction with aspartate aminotransferase (AST) or as part of a liver panel to screen for and/or help diagnose liver </a:t>
            </a:r>
            <a:r>
              <a:rPr lang="en-US" sz="3200" dirty="0" smtClean="0">
                <a:solidFill>
                  <a:schemeClr val="bg1"/>
                </a:solidFill>
                <a:effectLst/>
              </a:rPr>
              <a:t>disease.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chemeClr val="bg1"/>
                </a:solidFill>
                <a:effectLst/>
              </a:rPr>
              <a:t> </a:t>
            </a:r>
            <a:r>
              <a:rPr lang="en-US" sz="3200" dirty="0" smtClean="0">
                <a:solidFill>
                  <a:schemeClr val="bg1"/>
                </a:solidFill>
                <a:effectLst/>
              </a:rPr>
              <a:t>Although </a:t>
            </a:r>
            <a:r>
              <a:rPr lang="en-US" sz="3200" dirty="0">
                <a:solidFill>
                  <a:schemeClr val="bg1"/>
                </a:solidFill>
                <a:effectLst/>
              </a:rPr>
              <a:t>ALT is more specific to the liver than is </a:t>
            </a:r>
            <a:r>
              <a:rPr lang="en-US" sz="3200" dirty="0" smtClean="0">
                <a:solidFill>
                  <a:schemeClr val="bg1"/>
                </a:solidFill>
                <a:effectLst/>
              </a:rPr>
              <a:t>AST.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chemeClr val="bg1"/>
                </a:solidFill>
                <a:effectLst/>
              </a:rPr>
              <a:t>ALT is often used to monitor the treatment of persons who have liver disease</a:t>
            </a:r>
          </a:p>
        </p:txBody>
      </p:sp>
    </p:spTree>
    <p:extLst>
      <p:ext uri="{BB962C8B-B14F-4D97-AF65-F5344CB8AC3E}">
        <p14:creationId xmlns:p14="http://schemas.microsoft.com/office/powerpoint/2010/main" val="28867334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b="1" dirty="0" smtClean="0"/>
              <a:t>Signs </a:t>
            </a:r>
            <a:r>
              <a:rPr lang="en-US" sz="4800" b="1" dirty="0"/>
              <a:t>and S</a:t>
            </a:r>
            <a:r>
              <a:rPr lang="en-US" sz="4800" b="1" dirty="0" smtClean="0"/>
              <a:t>ymptoms of liver disease: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3200" dirty="0" smtClean="0">
                <a:solidFill>
                  <a:schemeClr val="bg1"/>
                </a:solidFill>
                <a:effectLst/>
              </a:rPr>
              <a:t>•</a:t>
            </a:r>
            <a:r>
              <a:rPr lang="en-US" sz="3200" dirty="0">
                <a:solidFill>
                  <a:schemeClr val="bg1"/>
                </a:solidFill>
                <a:effectLst/>
              </a:rPr>
              <a:t>Weakness, fatigue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dirty="0">
                <a:solidFill>
                  <a:schemeClr val="bg1"/>
                </a:solidFill>
                <a:effectLst/>
              </a:rPr>
              <a:t>•Loss of appetite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dirty="0">
                <a:solidFill>
                  <a:schemeClr val="bg1"/>
                </a:solidFill>
                <a:effectLst/>
              </a:rPr>
              <a:t>•Nausea, vomiting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dirty="0">
                <a:solidFill>
                  <a:schemeClr val="bg1"/>
                </a:solidFill>
                <a:effectLst/>
              </a:rPr>
              <a:t>•Abdominal swelling and/or pain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dirty="0">
                <a:solidFill>
                  <a:schemeClr val="bg1"/>
                </a:solidFill>
                <a:effectLst/>
              </a:rPr>
              <a:t>•Jaundice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dirty="0">
                <a:solidFill>
                  <a:schemeClr val="bg1"/>
                </a:solidFill>
                <a:effectLst/>
              </a:rPr>
              <a:t>•Dark urine, light-colored stool</a:t>
            </a:r>
          </a:p>
        </p:txBody>
      </p:sp>
    </p:spTree>
    <p:extLst>
      <p:ext uri="{BB962C8B-B14F-4D97-AF65-F5344CB8AC3E}">
        <p14:creationId xmlns:p14="http://schemas.microsoft.com/office/powerpoint/2010/main" val="41991385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 dirty="0" smtClean="0"/>
              <a:t>Principle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2582" y="2336873"/>
            <a:ext cx="11185236" cy="3599316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solidFill>
                  <a:schemeClr val="bg1"/>
                </a:solidFill>
                <a:effectLst/>
              </a:rPr>
              <a:t>Alanine + Ketoglutarate </a:t>
            </a:r>
            <a:r>
              <a:rPr lang="en-US" sz="3200" dirty="0" smtClean="0">
                <a:solidFill>
                  <a:schemeClr val="bg1"/>
                </a:solidFill>
                <a:effectLst/>
              </a:rPr>
              <a:t>   ALT     </a:t>
            </a:r>
            <a:r>
              <a:rPr lang="en-US" sz="3200" dirty="0">
                <a:solidFill>
                  <a:schemeClr val="bg1"/>
                </a:solidFill>
                <a:effectLst/>
              </a:rPr>
              <a:t>Glutamate + Pyruvate</a:t>
            </a:r>
          </a:p>
          <a:p>
            <a:pPr marL="0" indent="0">
              <a:buNone/>
            </a:pPr>
            <a:r>
              <a:rPr lang="en-US" sz="3200" dirty="0">
                <a:solidFill>
                  <a:schemeClr val="bg1"/>
                </a:solidFill>
                <a:effectLst/>
              </a:rPr>
              <a:t>Pyruvate + NADH + H+ </a:t>
            </a:r>
            <a:r>
              <a:rPr lang="en-US" sz="3200" dirty="0" smtClean="0">
                <a:solidFill>
                  <a:schemeClr val="bg1"/>
                </a:solidFill>
                <a:effectLst/>
              </a:rPr>
              <a:t>    </a:t>
            </a:r>
            <a:r>
              <a:rPr lang="en-US" sz="3200" dirty="0">
                <a:solidFill>
                  <a:schemeClr val="bg1"/>
                </a:solidFill>
                <a:effectLst/>
              </a:rPr>
              <a:t>LDH </a:t>
            </a:r>
            <a:r>
              <a:rPr lang="en-US" sz="3200" dirty="0" smtClean="0">
                <a:solidFill>
                  <a:schemeClr val="bg1"/>
                </a:solidFill>
                <a:effectLst/>
              </a:rPr>
              <a:t>     </a:t>
            </a:r>
            <a:r>
              <a:rPr lang="en-US" sz="3200" dirty="0">
                <a:solidFill>
                  <a:schemeClr val="bg1"/>
                </a:solidFill>
                <a:effectLst/>
              </a:rPr>
              <a:t>Lactate + NAD+  +</a:t>
            </a:r>
            <a:r>
              <a:rPr lang="en-US" sz="3200" dirty="0" smtClean="0">
                <a:solidFill>
                  <a:schemeClr val="bg1"/>
                </a:solidFill>
                <a:effectLst/>
              </a:rPr>
              <a:t>H2O</a:t>
            </a:r>
          </a:p>
          <a:p>
            <a:pPr marL="0" indent="0">
              <a:buNone/>
            </a:pPr>
            <a:endParaRPr lang="en-US" sz="3200" dirty="0">
              <a:solidFill>
                <a:schemeClr val="bg1"/>
              </a:solidFill>
              <a:effectLst/>
            </a:endParaRPr>
          </a:p>
          <a:p>
            <a:pPr marL="0" indent="0">
              <a:buNone/>
            </a:pPr>
            <a:r>
              <a:rPr lang="en-US" sz="3200" dirty="0">
                <a:solidFill>
                  <a:schemeClr val="bg1"/>
                </a:solidFill>
                <a:effectLst/>
              </a:rPr>
              <a:t>The rate of decrease in </a:t>
            </a:r>
            <a:r>
              <a:rPr lang="en-US" sz="3200" dirty="0" smtClean="0">
                <a:solidFill>
                  <a:schemeClr val="bg1"/>
                </a:solidFill>
                <a:effectLst/>
              </a:rPr>
              <a:t>NADH absorbance </a:t>
            </a:r>
            <a:r>
              <a:rPr lang="en-US" sz="3200" dirty="0">
                <a:solidFill>
                  <a:schemeClr val="bg1"/>
                </a:solidFill>
                <a:effectLst/>
              </a:rPr>
              <a:t>at 340nm is proportional to the ALT activity of the sample.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5107709" y="2706255"/>
            <a:ext cx="1126836" cy="157018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5107709" y="3287471"/>
            <a:ext cx="1126836" cy="157018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724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Clinical significance 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sz="3200" dirty="0" smtClean="0">
                <a:solidFill>
                  <a:schemeClr val="bg1"/>
                </a:solidFill>
                <a:effectLst/>
              </a:rPr>
              <a:t>Hepatic </a:t>
            </a:r>
            <a:r>
              <a:rPr lang="en-US" sz="3200" dirty="0">
                <a:solidFill>
                  <a:schemeClr val="bg1"/>
                </a:solidFill>
                <a:effectLst/>
              </a:rPr>
              <a:t>disorders, high serum levels are found in hepatocellular disorder rather than on obstructive disorders.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chemeClr val="bg1"/>
                </a:solidFill>
                <a:effectLst/>
              </a:rPr>
              <a:t>Cardiac tissue contains a small amount of ALT activity but serum levels usually remain normal in AMI.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9817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 dirty="0" err="1" smtClean="0"/>
              <a:t>procerdure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2318401"/>
            <a:ext cx="11508509" cy="5125339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sz="5100" b="1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sz="5100" b="1" dirty="0" smtClean="0">
              <a:solidFill>
                <a:schemeClr val="bg1"/>
              </a:solidFill>
              <a:effectLst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5100" dirty="0" smtClean="0">
                <a:solidFill>
                  <a:schemeClr val="bg1"/>
                </a:solidFill>
                <a:effectLst/>
              </a:rPr>
              <a:t>Mix</a:t>
            </a:r>
            <a:r>
              <a:rPr lang="en-US" sz="5100" dirty="0">
                <a:solidFill>
                  <a:schemeClr val="bg1"/>
                </a:solidFill>
                <a:effectLst/>
              </a:rPr>
              <a:t>, incubate at 37℃ for 1 minute and read the absorbance at 340 nm against D.W, and after 3 min read the </a:t>
            </a:r>
            <a:r>
              <a:rPr lang="en-US" sz="5100" dirty="0" smtClean="0">
                <a:solidFill>
                  <a:schemeClr val="bg1"/>
                </a:solidFill>
                <a:effectLst/>
              </a:rPr>
              <a:t>absorbance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5100" dirty="0" smtClean="0">
                <a:solidFill>
                  <a:schemeClr val="bg1"/>
                </a:solidFill>
                <a:effectLst/>
              </a:rPr>
              <a:t> </a:t>
            </a:r>
            <a:r>
              <a:rPr lang="nl-NL" sz="5100" b="1" dirty="0">
                <a:solidFill>
                  <a:srgbClr val="C00000"/>
                </a:solidFill>
                <a:effectLst/>
              </a:rPr>
              <a:t>C</a:t>
            </a:r>
            <a:r>
              <a:rPr lang="nl-NL" sz="5100" b="1" dirty="0" smtClean="0">
                <a:solidFill>
                  <a:srgbClr val="C00000"/>
                </a:solidFill>
                <a:effectLst/>
              </a:rPr>
              <a:t>alculation:   ΔA/min </a:t>
            </a:r>
            <a:r>
              <a:rPr lang="nl-NL" sz="5100" b="1" dirty="0">
                <a:solidFill>
                  <a:srgbClr val="C00000"/>
                </a:solidFill>
                <a:effectLst/>
              </a:rPr>
              <a:t>x 1768</a:t>
            </a:r>
            <a:r>
              <a:rPr lang="nl-NL" sz="5100" b="1" dirty="0" smtClean="0">
                <a:solidFill>
                  <a:srgbClr val="C00000"/>
                </a:solidFill>
                <a:effectLst/>
              </a:rPr>
              <a:t>=  </a:t>
            </a:r>
            <a:r>
              <a:rPr lang="nl-NL" sz="5100" b="1" dirty="0">
                <a:solidFill>
                  <a:srgbClr val="C00000"/>
                </a:solidFill>
                <a:effectLst/>
              </a:rPr>
              <a:t>U/L of </a:t>
            </a:r>
            <a:r>
              <a:rPr lang="nl-NL" sz="5100" b="1" dirty="0" smtClean="0">
                <a:solidFill>
                  <a:srgbClr val="C00000"/>
                </a:solidFill>
                <a:effectLst/>
              </a:rPr>
              <a:t>ALT</a:t>
            </a:r>
          </a:p>
          <a:p>
            <a:pPr marL="0" indent="0">
              <a:buNone/>
            </a:pPr>
            <a:endParaRPr lang="nl-NL" sz="5100" b="1" dirty="0" smtClean="0">
              <a:solidFill>
                <a:srgbClr val="C00000"/>
              </a:solidFill>
              <a:effectLst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nl-NL" sz="5100" dirty="0" smtClean="0">
                <a:solidFill>
                  <a:schemeClr val="bg1"/>
                </a:solidFill>
                <a:effectLst/>
              </a:rPr>
              <a:t>Normal Range</a:t>
            </a:r>
            <a:r>
              <a:rPr lang="nl-NL" sz="5100" dirty="0">
                <a:solidFill>
                  <a:schemeClr val="bg1"/>
                </a:solidFill>
                <a:effectLst/>
                <a:sym typeface="Wingdings" panose="05000000000000000000" pitchFamily="2" charset="2"/>
              </a:rPr>
              <a:t>:  (ALT: at </a:t>
            </a:r>
            <a:r>
              <a:rPr lang="nl-NL" sz="5100" dirty="0" smtClean="0">
                <a:solidFill>
                  <a:schemeClr val="bg1"/>
                </a:solidFill>
                <a:effectLst/>
                <a:sym typeface="Wingdings" panose="05000000000000000000" pitchFamily="2" charset="2"/>
              </a:rPr>
              <a:t>37C)</a:t>
            </a:r>
            <a:endParaRPr lang="nl-NL" sz="5100" dirty="0">
              <a:solidFill>
                <a:schemeClr val="bg1"/>
              </a:solidFill>
              <a:effectLst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5100" dirty="0" smtClean="0">
                <a:solidFill>
                  <a:schemeClr val="bg1"/>
                </a:solidFill>
                <a:effectLst/>
              </a:rPr>
              <a:t>Men  </a:t>
            </a:r>
            <a:r>
              <a:rPr lang="en-US" sz="5100" dirty="0">
                <a:solidFill>
                  <a:schemeClr val="bg1"/>
                </a:solidFill>
                <a:effectLst/>
              </a:rPr>
              <a:t>up to 42 U/L</a:t>
            </a:r>
          </a:p>
          <a:p>
            <a:pPr marL="0" indent="0">
              <a:buNone/>
            </a:pPr>
            <a:r>
              <a:rPr lang="en-US" sz="5100" dirty="0">
                <a:solidFill>
                  <a:schemeClr val="bg1"/>
                </a:solidFill>
                <a:effectLst/>
              </a:rPr>
              <a:t>Women up to 32 U/L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nl-NL" dirty="0"/>
              <a:t/>
            </a:r>
            <a:br>
              <a:rPr lang="nl-NL" dirty="0"/>
            </a:br>
            <a:r>
              <a:rPr lang="nl-NL" dirty="0"/>
              <a:t/>
            </a:r>
            <a:br>
              <a:rPr lang="nl-NL" dirty="0"/>
            </a:b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7401460"/>
              </p:ext>
            </p:extLst>
          </p:nvPr>
        </p:nvGraphicFramePr>
        <p:xfrm>
          <a:off x="1043710" y="2096728"/>
          <a:ext cx="8128000" cy="141393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xmlns="" val="2885642120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xmlns="" val="2794862103"/>
                    </a:ext>
                  </a:extLst>
                </a:gridCol>
              </a:tblGrid>
              <a:tr h="706967"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WR-ml 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1</a:t>
                      </a:r>
                      <a:endParaRPr lang="en-US" sz="3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38641475"/>
                  </a:ext>
                </a:extLst>
              </a:tr>
              <a:tr h="706967"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Sample-µl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100</a:t>
                      </a:r>
                      <a:endParaRPr lang="en-US" sz="3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470326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07686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/>
              <a:t>Quantitative </a:t>
            </a:r>
            <a:r>
              <a:rPr lang="en-US" sz="4400" b="1" dirty="0" err="1"/>
              <a:t>Determenation</a:t>
            </a:r>
            <a:r>
              <a:rPr lang="en-US" sz="4400" b="1" dirty="0"/>
              <a:t> of Aspartate aminotransferase (AST)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473" y="2336873"/>
            <a:ext cx="11222182" cy="41840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>
                <a:solidFill>
                  <a:schemeClr val="bg1"/>
                </a:solidFill>
                <a:effectLst/>
              </a:rPr>
              <a:t>Aspartate  + ketoglutarate  AST  </a:t>
            </a:r>
            <a:r>
              <a:rPr lang="en-US" sz="3200" b="1" dirty="0" smtClean="0">
                <a:solidFill>
                  <a:schemeClr val="bg1"/>
                </a:solidFill>
                <a:effectLst/>
              </a:rPr>
              <a:t> Glutamate+ </a:t>
            </a:r>
            <a:r>
              <a:rPr lang="en-US" sz="3200" b="1" dirty="0" err="1">
                <a:solidFill>
                  <a:schemeClr val="bg1"/>
                </a:solidFill>
                <a:effectLst/>
              </a:rPr>
              <a:t>Oxalacetate</a:t>
            </a:r>
            <a:endParaRPr lang="en-US" sz="3200" b="1" dirty="0">
              <a:solidFill>
                <a:schemeClr val="bg1"/>
              </a:solidFill>
              <a:effectLst/>
            </a:endParaRPr>
          </a:p>
          <a:p>
            <a:pPr marL="0" indent="0">
              <a:buNone/>
            </a:pPr>
            <a:r>
              <a:rPr lang="en-US" sz="3200" b="1" dirty="0" err="1">
                <a:solidFill>
                  <a:schemeClr val="bg1"/>
                </a:solidFill>
                <a:effectLst/>
              </a:rPr>
              <a:t>Oxalacetate</a:t>
            </a:r>
            <a:r>
              <a:rPr lang="en-US" sz="3200" b="1" dirty="0">
                <a:solidFill>
                  <a:schemeClr val="bg1"/>
                </a:solidFill>
                <a:effectLst/>
              </a:rPr>
              <a:t> + NADH +H+  MDH </a:t>
            </a:r>
            <a:r>
              <a:rPr lang="en-US" sz="3200" b="1" dirty="0" smtClean="0">
                <a:solidFill>
                  <a:schemeClr val="bg1"/>
                </a:solidFill>
                <a:effectLst/>
              </a:rPr>
              <a:t>    </a:t>
            </a:r>
            <a:r>
              <a:rPr lang="en-US" sz="3200" b="1" dirty="0">
                <a:solidFill>
                  <a:schemeClr val="bg1"/>
                </a:solidFill>
                <a:effectLst/>
              </a:rPr>
              <a:t>Malate + NAD</a:t>
            </a:r>
            <a:r>
              <a:rPr lang="en-US" sz="3200" b="1" dirty="0" smtClean="0">
                <a:solidFill>
                  <a:schemeClr val="bg1"/>
                </a:solidFill>
                <a:effectLst/>
              </a:rPr>
              <a:t>+</a:t>
            </a:r>
          </a:p>
          <a:p>
            <a:pPr marL="0" indent="0">
              <a:buNone/>
            </a:pPr>
            <a:endParaRPr lang="en-US" sz="3200" b="1" dirty="0">
              <a:solidFill>
                <a:schemeClr val="bg1"/>
              </a:solidFill>
              <a:effectLst/>
            </a:endParaRPr>
          </a:p>
          <a:p>
            <a:pPr marL="0" indent="0">
              <a:buNone/>
            </a:pPr>
            <a:r>
              <a:rPr lang="en-US" sz="3200" b="1" dirty="0">
                <a:solidFill>
                  <a:schemeClr val="bg1"/>
                </a:solidFill>
                <a:effectLst/>
              </a:rPr>
              <a:t>The rate of decrease </a:t>
            </a:r>
            <a:r>
              <a:rPr lang="en-US" sz="3200" b="1" dirty="0" smtClean="0">
                <a:solidFill>
                  <a:schemeClr val="bg1"/>
                </a:solidFill>
                <a:effectLst/>
              </a:rPr>
              <a:t> of NADH absorbance </a:t>
            </a:r>
            <a:r>
              <a:rPr lang="en-US" sz="3200" b="1" dirty="0">
                <a:solidFill>
                  <a:schemeClr val="bg1"/>
                </a:solidFill>
                <a:effectLst/>
              </a:rPr>
              <a:t>at 340nm is proportional to the </a:t>
            </a:r>
            <a:r>
              <a:rPr lang="en-US" sz="3200" b="1" dirty="0" smtClean="0">
                <a:solidFill>
                  <a:schemeClr val="bg1"/>
                </a:solidFill>
                <a:effectLst/>
              </a:rPr>
              <a:t>AST </a:t>
            </a:r>
            <a:r>
              <a:rPr lang="en-US" sz="3200" b="1" dirty="0">
                <a:solidFill>
                  <a:schemeClr val="bg1"/>
                </a:solidFill>
                <a:effectLst/>
              </a:rPr>
              <a:t>activity of the sample.</a:t>
            </a:r>
          </a:p>
          <a:p>
            <a:pPr marL="0" indent="0">
              <a:buNone/>
            </a:pPr>
            <a:endParaRPr lang="en-US" sz="3200" b="1" dirty="0" smtClean="0">
              <a:solidFill>
                <a:schemeClr val="bg1"/>
              </a:solidFill>
              <a:effectLst/>
            </a:endParaRPr>
          </a:p>
          <a:p>
            <a:pPr marL="0" indent="0">
              <a:buNone/>
            </a:pPr>
            <a:endParaRPr lang="en-US" sz="3200" b="1" dirty="0">
              <a:solidFill>
                <a:schemeClr val="bg1"/>
              </a:solidFill>
              <a:effectLst/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5781964" y="2706255"/>
            <a:ext cx="849745" cy="4571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5611092" y="3254681"/>
            <a:ext cx="849745" cy="4571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231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Clinical significance 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bg1"/>
                </a:solidFill>
                <a:effectLst/>
              </a:rPr>
              <a:t>The AST  found in highest conc. in heart muscle, liver and skeletal muscle.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bg1"/>
                </a:solidFill>
                <a:effectLst/>
              </a:rPr>
              <a:t>Smaller amounts are found in </a:t>
            </a:r>
            <a:r>
              <a:rPr lang="en-US" sz="3200" dirty="0" smtClean="0">
                <a:solidFill>
                  <a:schemeClr val="bg1"/>
                </a:solidFill>
                <a:effectLst/>
              </a:rPr>
              <a:t>kidney, </a:t>
            </a:r>
            <a:r>
              <a:rPr lang="en-US" sz="3200" dirty="0">
                <a:solidFill>
                  <a:schemeClr val="bg1"/>
                </a:solidFill>
                <a:effectLst/>
              </a:rPr>
              <a:t>pancreas and erythrocytes.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b="1" dirty="0">
                <a:solidFill>
                  <a:srgbClr val="7030A0"/>
                </a:solidFill>
                <a:effectLst/>
              </a:rPr>
              <a:t>Clinical use: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bg1"/>
                </a:solidFill>
                <a:effectLst/>
              </a:rPr>
              <a:t>myocardial infarction, hepatocellular disease, and disorders of skeletal </a:t>
            </a:r>
            <a:r>
              <a:rPr lang="en-US" sz="3200" dirty="0" smtClean="0">
                <a:solidFill>
                  <a:schemeClr val="bg1"/>
                </a:solidFill>
                <a:effectLst/>
              </a:rPr>
              <a:t>muscles</a:t>
            </a:r>
            <a:r>
              <a:rPr lang="en-US" sz="3200" dirty="0">
                <a:solidFill>
                  <a:schemeClr val="bg1"/>
                </a:solidFill>
                <a:effectLst/>
              </a:rPr>
              <a:t>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0308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 dirty="0" smtClean="0"/>
              <a:t>procedure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3888509"/>
            <a:ext cx="9613861" cy="35993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>
                <a:solidFill>
                  <a:schemeClr val="bg1"/>
                </a:solidFill>
                <a:effectLst/>
              </a:rPr>
              <a:t>Mix, incubate at 37℃ for 1 minute.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bg1"/>
                </a:solidFill>
                <a:effectLst/>
              </a:rPr>
              <a:t>Read initial absorbance of the sample, start the </a:t>
            </a:r>
            <a:r>
              <a:rPr lang="en-US" sz="2800" dirty="0" err="1">
                <a:solidFill>
                  <a:schemeClr val="bg1"/>
                </a:solidFill>
                <a:effectLst/>
              </a:rPr>
              <a:t>the</a:t>
            </a:r>
            <a:r>
              <a:rPr lang="en-US" sz="2800" dirty="0">
                <a:solidFill>
                  <a:schemeClr val="bg1"/>
                </a:solidFill>
                <a:effectLst/>
              </a:rPr>
              <a:t> </a:t>
            </a:r>
            <a:r>
              <a:rPr lang="en-US" sz="2800" dirty="0" err="1">
                <a:solidFill>
                  <a:schemeClr val="bg1"/>
                </a:solidFill>
                <a:effectLst/>
              </a:rPr>
              <a:t>stopwach</a:t>
            </a:r>
            <a:r>
              <a:rPr lang="en-US" sz="2800" dirty="0">
                <a:solidFill>
                  <a:schemeClr val="bg1"/>
                </a:solidFill>
                <a:effectLst/>
              </a:rPr>
              <a:t> and read </a:t>
            </a:r>
            <a:r>
              <a:rPr lang="en-US" sz="2800" dirty="0" err="1">
                <a:solidFill>
                  <a:schemeClr val="bg1"/>
                </a:solidFill>
                <a:effectLst/>
              </a:rPr>
              <a:t>absorbances</a:t>
            </a:r>
            <a:r>
              <a:rPr lang="en-US" sz="2800" dirty="0">
                <a:solidFill>
                  <a:schemeClr val="bg1"/>
                </a:solidFill>
                <a:effectLst/>
              </a:rPr>
              <a:t> at 1 minute intervals thereafter for 2 minutes.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bg1"/>
                </a:solidFill>
                <a:effectLst/>
              </a:rPr>
              <a:t>Calculate the difference between </a:t>
            </a:r>
            <a:r>
              <a:rPr lang="en-US" sz="2800" dirty="0" err="1">
                <a:solidFill>
                  <a:schemeClr val="bg1"/>
                </a:solidFill>
                <a:effectLst/>
              </a:rPr>
              <a:t>absorbances</a:t>
            </a:r>
            <a:r>
              <a:rPr lang="en-US" sz="2800" dirty="0">
                <a:solidFill>
                  <a:schemeClr val="bg1"/>
                </a:solidFill>
                <a:effectLst/>
              </a:rPr>
              <a:t> and the average absorbance differences per minute ( ΔA/min)</a:t>
            </a:r>
          </a:p>
          <a:p>
            <a:pPr marL="0" indent="0">
              <a:buNone/>
            </a:pPr>
            <a:endParaRPr lang="en-US" sz="28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8779021"/>
              </p:ext>
            </p:extLst>
          </p:nvPr>
        </p:nvGraphicFramePr>
        <p:xfrm>
          <a:off x="1155396" y="2115474"/>
          <a:ext cx="8128000" cy="149172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xmlns="" val="2889270312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xmlns="" val="3737842866"/>
                    </a:ext>
                  </a:extLst>
                </a:gridCol>
              </a:tblGrid>
              <a:tr h="745863"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WR-ml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1</a:t>
                      </a:r>
                      <a:endParaRPr lang="en-US" sz="3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79571013"/>
                  </a:ext>
                </a:extLst>
              </a:tr>
              <a:tr h="745863"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Sample -µl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100</a:t>
                      </a:r>
                      <a:endParaRPr lang="en-US" sz="3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74246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231453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6A9C41"/>
      </a:dk2>
      <a:lt2>
        <a:srgbClr val="E7E6E6"/>
      </a:lt2>
      <a:accent1>
        <a:srgbClr val="A7D535"/>
      </a:accent1>
      <a:accent2>
        <a:srgbClr val="EACA4F"/>
      </a:accent2>
      <a:accent3>
        <a:srgbClr val="FD9850"/>
      </a:accent3>
      <a:accent4>
        <a:srgbClr val="F46442"/>
      </a:accent4>
      <a:accent5>
        <a:srgbClr val="54D289"/>
      </a:accent5>
      <a:accent6>
        <a:srgbClr val="6AD8CB"/>
      </a:accent6>
      <a:hlink>
        <a:srgbClr val="CAFB50"/>
      </a:hlink>
      <a:folHlink>
        <a:srgbClr val="DEFF8B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erlin" id="{7B5DBA9E-B069-418E-9360-A61BDD0615A4}" vid="{B587E4A9-1405-4B4F-8BC3-512EE08D2E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43</TotalTime>
  <Words>392</Words>
  <Application>Microsoft Office PowerPoint</Application>
  <PresentationFormat>Custom</PresentationFormat>
  <Paragraphs>70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Berlin</vt:lpstr>
      <vt:lpstr>Lab 3 ALT and AST </vt:lpstr>
      <vt:lpstr>Quantitative Determenation of Alanine aminotransferase (ALT) </vt:lpstr>
      <vt:lpstr>Signs and Symptoms of liver disease:</vt:lpstr>
      <vt:lpstr>Principle </vt:lpstr>
      <vt:lpstr>Clinical significance </vt:lpstr>
      <vt:lpstr>procerdure</vt:lpstr>
      <vt:lpstr>Quantitative Determenation of Aspartate aminotransferase (AST) </vt:lpstr>
      <vt:lpstr>Clinical significance </vt:lpstr>
      <vt:lpstr>procedure</vt:lpstr>
      <vt:lpstr>Calculations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3 ALT and AST</dc:title>
  <dc:creator>TooT</dc:creator>
  <cp:lastModifiedBy>ksulab</cp:lastModifiedBy>
  <cp:revision>6</cp:revision>
  <dcterms:created xsi:type="dcterms:W3CDTF">2016-01-31T16:03:34Z</dcterms:created>
  <dcterms:modified xsi:type="dcterms:W3CDTF">2016-02-10T10:16:56Z</dcterms:modified>
</cp:coreProperties>
</file>