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2"/>
  </p:notesMasterIdLst>
  <p:sldIdLst>
    <p:sldId id="276" r:id="rId2"/>
    <p:sldId id="283" r:id="rId3"/>
    <p:sldId id="284" r:id="rId4"/>
    <p:sldId id="285" r:id="rId5"/>
    <p:sldId id="281" r:id="rId6"/>
    <p:sldId id="258" r:id="rId7"/>
    <p:sldId id="259" r:id="rId8"/>
    <p:sldId id="260" r:id="rId9"/>
    <p:sldId id="261" r:id="rId10"/>
    <p:sldId id="262" r:id="rId11"/>
    <p:sldId id="286" r:id="rId12"/>
    <p:sldId id="287" r:id="rId13"/>
    <p:sldId id="263" r:id="rId14"/>
    <p:sldId id="291" r:id="rId15"/>
    <p:sldId id="264" r:id="rId16"/>
    <p:sldId id="292" r:id="rId17"/>
    <p:sldId id="288" r:id="rId18"/>
    <p:sldId id="289" r:id="rId19"/>
    <p:sldId id="265" r:id="rId20"/>
    <p:sldId id="290" r:id="rId21"/>
    <p:sldId id="293" r:id="rId22"/>
    <p:sldId id="294" r:id="rId23"/>
    <p:sldId id="295" r:id="rId24"/>
    <p:sldId id="266" r:id="rId25"/>
    <p:sldId id="296" r:id="rId26"/>
    <p:sldId id="267" r:id="rId27"/>
    <p:sldId id="268" r:id="rId28"/>
    <p:sldId id="297" r:id="rId29"/>
    <p:sldId id="269" r:id="rId30"/>
    <p:sldId id="298" r:id="rId31"/>
    <p:sldId id="270" r:id="rId32"/>
    <p:sldId id="299" r:id="rId33"/>
    <p:sldId id="271" r:id="rId34"/>
    <p:sldId id="300" r:id="rId35"/>
    <p:sldId id="301" r:id="rId36"/>
    <p:sldId id="272" r:id="rId37"/>
    <p:sldId id="302" r:id="rId38"/>
    <p:sldId id="303" r:id="rId39"/>
    <p:sldId id="305" r:id="rId40"/>
    <p:sldId id="282" r:id="rId4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29A1"/>
    <a:srgbClr val="FF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7EFF9F0-3488-4C1B-8270-406FBFC3CE52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BD68752-44F9-4A62-8380-5ED0410249B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37856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68752-44F9-4A62-8380-5ED0410249B9}" type="slidenum">
              <a:rPr lang="ar-SA" smtClean="0"/>
              <a:pPr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15021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18140D-77C8-41EF-82B9-24DDDAC4DDA5}" type="slidenum">
              <a:rPr lang="ar-SA"/>
              <a:pPr/>
              <a:t>19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03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E7CE0-90A1-47A5-8C7A-994ED99B3551}" type="slidenum">
              <a:rPr lang="ar-SA"/>
              <a:pPr/>
              <a:t>24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72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2B75C2-2964-45A4-97DC-AAA954593ADE}" type="slidenum">
              <a:rPr lang="ar-SA"/>
              <a:pPr/>
              <a:t>26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49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7B757-D7D0-4863-8EB6-BD051677B1A6}" type="slidenum">
              <a:rPr lang="ar-SA"/>
              <a:pPr/>
              <a:t>27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641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ADFCE-EB19-4A14-BC08-D58792859065}" type="slidenum">
              <a:rPr lang="ar-SA"/>
              <a:pPr/>
              <a:t>29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079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DFA468-EA88-46ED-8034-DE2B4765A72B}" type="slidenum">
              <a:rPr lang="ar-SA"/>
              <a:pPr/>
              <a:t>31</a:t>
            </a:fld>
            <a:endParaRPr 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543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8FA04C-1944-4C3C-A2F0-4FB3ECC3F900}" type="slidenum">
              <a:rPr lang="ar-SA"/>
              <a:pPr/>
              <a:t>33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0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A6E9D5-6A0F-4E74-93B6-2FC3279F1FDC}" type="slidenum">
              <a:rPr lang="ar-SA"/>
              <a:pPr/>
              <a:t>36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669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68752-44F9-4A62-8380-5ED0410249B9}" type="slidenum">
              <a:rPr lang="ar-SA" smtClean="0"/>
              <a:pPr/>
              <a:t>40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50513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9A9FD2-4924-41C1-AC1D-ADC36FAE21BF}" type="slidenum">
              <a:rPr lang="ar-SA"/>
              <a:pPr/>
              <a:t>5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17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AD7DC1-6717-4C69-A6FE-3B17200C2868}" type="slidenum">
              <a:rPr lang="ar-SA"/>
              <a:pPr/>
              <a:t>6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05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A916CB-0088-4F0B-9DEA-4A17A1D53A9B}" type="slidenum">
              <a:rPr lang="ar-SA"/>
              <a:pPr/>
              <a:t>7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96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F3457-4BE2-4354-8A23-CEA90197715B}" type="slidenum">
              <a:rPr lang="ar-SA"/>
              <a:pPr/>
              <a:t>8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8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D77FDE-E5AE-4D91-8301-CEFB38F53CD1}" type="slidenum">
              <a:rPr lang="ar-SA"/>
              <a:pPr/>
              <a:t>9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31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C5B743-ED55-488F-9D79-1E2C5AC0A9DC}" type="slidenum">
              <a:rPr lang="ar-SA"/>
              <a:pPr/>
              <a:t>10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799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354E54-A95F-447B-8631-4D7A434BD14F}" type="slidenum">
              <a:rPr lang="ar-SA"/>
              <a:pPr/>
              <a:t>13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89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AA72C8-9342-40F7-B6D9-B9AAEB67ABC6}" type="slidenum">
              <a:rPr lang="ar-SA"/>
              <a:pPr/>
              <a:t>15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4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6D311-3F4A-44CC-AB54-7121E30DDD18}" type="datetimeFigureOut">
              <a:rPr lang="ar-SA" smtClean="0"/>
              <a:pPr/>
              <a:t>19/02/39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CCCA1-9B03-4CAB-9E13-5F1C6DE8722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i_dna_fingerprinting"/>
          <p:cNvPicPr>
            <a:picLocks noChangeAspect="1" noChangeArrowheads="1"/>
          </p:cNvPicPr>
          <p:nvPr/>
        </p:nvPicPr>
        <p:blipFill>
          <a:blip r:embed="rId3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1470025"/>
          </a:xfrm>
        </p:spPr>
        <p:txBody>
          <a:bodyPr/>
          <a:lstStyle/>
          <a:p>
            <a:r>
              <a:rPr lang="ar-SA" dirty="0" smtClean="0">
                <a:cs typeface="Old Antic Decorative" pitchFamily="2" charset="-78"/>
              </a:rPr>
              <a:t>بسم الله الرحمن الرحيم</a:t>
            </a:r>
            <a:endParaRPr lang="ar-SA" dirty="0">
              <a:cs typeface="Old Antic Decorative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47664" y="1772816"/>
            <a:ext cx="6400800" cy="3480792"/>
          </a:xfrm>
        </p:spPr>
        <p:txBody>
          <a:bodyPr>
            <a:normAutofit/>
          </a:bodyPr>
          <a:lstStyle/>
          <a:p>
            <a:pPr marL="514350" indent="-514350"/>
            <a:r>
              <a:rPr lang="ar-SA" sz="3600" b="1" dirty="0" smtClean="0">
                <a:solidFill>
                  <a:srgbClr val="A129A1"/>
                </a:solidFill>
              </a:rPr>
              <a:t>251حدق</a:t>
            </a:r>
          </a:p>
          <a:p>
            <a:pPr marL="514350" indent="-514350"/>
            <a:r>
              <a:rPr lang="ar-SA" sz="3600" b="1" dirty="0" smtClean="0">
                <a:solidFill>
                  <a:srgbClr val="A129A1"/>
                </a:solidFill>
              </a:rPr>
              <a:t>الأحياء الجزيئية</a:t>
            </a:r>
          </a:p>
          <a:p>
            <a:pPr marL="514350" indent="-514350"/>
            <a:endParaRPr lang="ar-SA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الفصل </a:t>
            </a: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الكهربي لعينة الحمض النووي </a:t>
            </a:r>
            <a:r>
              <a:rPr lang="en-GB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DNA Gel Electrophoresis </a:t>
            </a: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marL="514350" indent="-514350"/>
            <a:endParaRPr lang="ar-SA" sz="3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514350" indent="-514350"/>
            <a:endParaRPr lang="ar-SA" dirty="0" smtClean="0"/>
          </a:p>
          <a:p>
            <a:pPr marL="514350" indent="-514350"/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  <a:solidFill>
            <a:srgbClr val="FFA3A5"/>
          </a:solidFill>
        </p:spPr>
        <p:txBody>
          <a:bodyPr/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Preparing the Gel</a:t>
            </a:r>
          </a:p>
        </p:txBody>
      </p:sp>
      <p:pic>
        <p:nvPicPr>
          <p:cNvPr id="1741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7440228">
            <a:off x="681832" y="2061369"/>
            <a:ext cx="3675062" cy="3384550"/>
          </a:xfrm>
          <a:noFill/>
          <a:ln w="28575">
            <a:solidFill>
              <a:schemeClr val="tx1"/>
            </a:solidFill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211638" y="1773238"/>
            <a:ext cx="4932362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ar-SA" sz="4000" b="1">
              <a:solidFill>
                <a:srgbClr val="700070"/>
              </a:solidFill>
            </a:endParaRPr>
          </a:p>
          <a:p>
            <a:pPr>
              <a:buFontTx/>
              <a:buChar char="•"/>
            </a:pPr>
            <a:r>
              <a:rPr lang="ar-SA" sz="4400" b="1">
                <a:solidFill>
                  <a:srgbClr val="700070"/>
                </a:solidFill>
              </a:rPr>
              <a:t>في هذه الأثناء يحضر الجل ، وذلك باستخدام مسحوق الـ </a:t>
            </a:r>
            <a:r>
              <a:rPr lang="en-US" sz="4400" b="1">
                <a:solidFill>
                  <a:srgbClr val="700070"/>
                </a:solidFill>
              </a:rPr>
              <a:t>Agarose </a:t>
            </a:r>
            <a:r>
              <a:rPr lang="ar-SA" sz="4400" b="1">
                <a:solidFill>
                  <a:srgbClr val="700070"/>
                </a:solidFill>
              </a:rPr>
              <a:t>.</a:t>
            </a:r>
          </a:p>
          <a:p>
            <a:endParaRPr lang="ar-SA" sz="4000" b="1">
              <a:solidFill>
                <a:srgbClr val="700070"/>
              </a:solidFill>
            </a:endParaRP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agaro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19800" cy="537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684334" y="1219200"/>
            <a:ext cx="2973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ar-SA" sz="24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neva"/>
              </a:rPr>
              <a:t>الصيغة البنائية لجا الأجاروز</a:t>
            </a:r>
            <a:endParaRPr lang="en-US" sz="2400" b="1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neva"/>
            </a:endParaRPr>
          </a:p>
        </p:txBody>
      </p:sp>
      <p:pic>
        <p:nvPicPr>
          <p:cNvPr id="4" name="Picture 11" descr="img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905000"/>
            <a:ext cx="2801938" cy="842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228600" y="5562600"/>
            <a:ext cx="8763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 الأجاروز عبارة عن متبلمر خطي يستخرج من الطحالب البحرية</a:t>
            </a: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5969570" y="2819400"/>
            <a:ext cx="8931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جالاكتوز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822673" y="2819400"/>
            <a:ext cx="1978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جالاكتوز منزوع الماء</a:t>
            </a:r>
            <a:endParaRPr 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0536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garose and buffer 2"/>
          <p:cNvPicPr>
            <a:picLocks noChangeAspect="1" noChangeArrowheads="1"/>
          </p:cNvPicPr>
          <p:nvPr/>
        </p:nvPicPr>
        <p:blipFill>
          <a:blip r:embed="rId2">
            <a:lum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40717"/>
            <a:ext cx="383381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7200" y="1150317"/>
            <a:ext cx="3978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▪ يحضر جل الأجاروز بواسطة مزج بودرة الأجاروز مع المحلول الدارئ.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62600" y="6027117"/>
            <a:ext cx="17192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Agarose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Monotype Sorts" pitchFamily="48" charset="2"/>
              </a:rPr>
              <a:t></a:t>
            </a:r>
          </a:p>
          <a:p>
            <a:r>
              <a:rPr lang="ar-SA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Monotype Sorts" pitchFamily="48" charset="2"/>
              </a:rPr>
              <a:t>بودرة الأجاروز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15000" y="1683717"/>
            <a:ext cx="1423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Buffer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Monotype Sorts" pitchFamily="48" charset="2"/>
              </a:rPr>
              <a:t></a:t>
            </a:r>
          </a:p>
          <a:p>
            <a:r>
              <a:rPr lang="ar-SA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Monotype Sorts" pitchFamily="48" charset="2"/>
              </a:rPr>
              <a:t>محلول دارئ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088224" y="4807917"/>
            <a:ext cx="28312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Flask for boiling</a:t>
            </a: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Monotype Sorts" pitchFamily="48" charset="2"/>
              </a:rPr>
              <a:t></a:t>
            </a:r>
          </a:p>
          <a:p>
            <a:pPr algn="ct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دورق للغليان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592267"/>
            <a:ext cx="2895600" cy="365125"/>
          </a:xfrm>
        </p:spPr>
        <p:txBody>
          <a:bodyPr/>
          <a:lstStyle/>
          <a:p>
            <a:r>
              <a:rPr lang="en-GB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592267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fld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0745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133600"/>
            <a:ext cx="3279775" cy="43259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411413" y="404813"/>
            <a:ext cx="45624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ar-SA" sz="4800" b="1">
                <a:solidFill>
                  <a:srgbClr val="700070"/>
                </a:solidFill>
              </a:rPr>
              <a:t>خلط المسحوق مع الماء في دورق .</a:t>
            </a:r>
            <a:endParaRPr lang="en-US" sz="4800" b="1">
              <a:solidFill>
                <a:srgbClr val="70007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lask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2522538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flas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3638550" cy="456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03300" y="4572000"/>
            <a:ext cx="1944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بودرة الأجاروز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73612" y="4572000"/>
            <a:ext cx="1944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المحلول الدارئ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28600" y="5715000"/>
            <a:ext cx="876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▪نمزج بودرة الأجاروز مع المحلول الدارئ باستخدام الدورق مع مراعاة أن يكون الدورق أكبر من الحجم المذاب.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83732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93775"/>
          </a:xfrm>
          <a:solidFill>
            <a:srgbClr val="FFCC66"/>
          </a:solidFill>
        </p:spPr>
        <p:txBody>
          <a:bodyPr/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Preparing the Gel</a:t>
            </a:r>
          </a:p>
        </p:txBody>
      </p:sp>
      <p:pic>
        <p:nvPicPr>
          <p:cNvPr id="15365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844675"/>
            <a:ext cx="3024188" cy="3573463"/>
          </a:xfrm>
          <a:noFill/>
          <a:ln w="28575">
            <a:solidFill>
              <a:schemeClr val="tx1"/>
            </a:solidFill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95738" y="1268413"/>
            <a:ext cx="4995862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4800" b="1">
                <a:solidFill>
                  <a:srgbClr val="700070"/>
                </a:solidFill>
              </a:rPr>
              <a:t> </a:t>
            </a:r>
            <a:r>
              <a:rPr lang="ar-SA" sz="4800" b="1">
                <a:solidFill>
                  <a:srgbClr val="700070"/>
                </a:solidFill>
              </a:rPr>
              <a:t>يسخن الدورق في المايكرويف عند الحاجة حتى يذوب المسحوق بالكامل في الماء .</a:t>
            </a:r>
          </a:p>
          <a:p>
            <a:pPr>
              <a:buFontTx/>
              <a:buChar char="•"/>
            </a:pPr>
            <a:endParaRPr lang="ar-SA" sz="4800" b="1">
              <a:solidFill>
                <a:srgbClr val="700070"/>
              </a:solidFill>
            </a:endParaRPr>
          </a:p>
          <a:p>
            <a:pPr>
              <a:buFontTx/>
              <a:buChar char="•"/>
            </a:pPr>
            <a:r>
              <a:rPr lang="ar-SA" sz="4800" b="1">
                <a:solidFill>
                  <a:srgbClr val="700070"/>
                </a:solidFill>
              </a:rPr>
              <a:t>يصبح المحلول صافي .</a:t>
            </a:r>
            <a:endParaRPr lang="en-US" sz="4800" b="1">
              <a:solidFill>
                <a:srgbClr val="70007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elte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60388"/>
            <a:ext cx="4419600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unmelted1"/>
          <p:cNvPicPr>
            <a:picLocks noChangeAspect="1" noChangeArrowheads="1"/>
          </p:cNvPicPr>
          <p:nvPr/>
        </p:nvPicPr>
        <p:blipFill>
          <a:blip r:embed="rId3">
            <a:lum bright="6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150"/>
            <a:ext cx="4724400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24400" y="3962400"/>
            <a:ext cx="4191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محلول الأجاروز يصبح صافي </a:t>
            </a:r>
          </a:p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بعد غليانه.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28600" y="5410200"/>
            <a:ext cx="8763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sz="3200" b="1" u="sng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ملاحظة:-</a:t>
            </a:r>
          </a:p>
          <a:p>
            <a:pPr algn="r"/>
            <a:r>
              <a: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نحرص وننتبه عند عملية الغليان فمحلول الأجاروز سيصبح ساخناً جداً , والزيادة في التسخين ممكن أن يبخر محلول الأجاروز.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124200" y="0"/>
            <a:ext cx="281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غليان الأجاروز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8600" y="4038600"/>
            <a:ext cx="3733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محلول الأجاروز غير ذائب في درجة حرارة الغرفة.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030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l equipt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761523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667794" y="5951538"/>
            <a:ext cx="20669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dirty="0"/>
              <a:t>Casting tray</a:t>
            </a:r>
            <a:r>
              <a:rPr lang="en-US" dirty="0">
                <a:sym typeface="Wingdings" pitchFamily="2" charset="2"/>
              </a:rPr>
              <a:t></a:t>
            </a:r>
          </a:p>
          <a:p>
            <a:pPr algn="ctr"/>
            <a:r>
              <a:rPr lang="ar-SA" sz="2000" dirty="0">
                <a:sym typeface="Wingdings" pitchFamily="2" charset="2"/>
              </a:rPr>
              <a:t>طبق الرحلان</a:t>
            </a:r>
            <a:endParaRPr lang="en-US" sz="20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486400" y="5715000"/>
            <a:ext cx="18954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Gel combs</a:t>
            </a:r>
            <a:r>
              <a:rPr lang="en-US" dirty="0">
                <a:solidFill>
                  <a:schemeClr val="bg1"/>
                </a:solidFill>
                <a:sym typeface="Wingdings" pitchFamily="2" charset="2"/>
              </a:rPr>
              <a:t></a:t>
            </a:r>
          </a:p>
          <a:p>
            <a:pPr algn="ctr"/>
            <a:r>
              <a:rPr lang="ar-SA" sz="2000" dirty="0">
                <a:solidFill>
                  <a:schemeClr val="bg1"/>
                </a:solidFill>
                <a:sym typeface="Wingdings" pitchFamily="2" charset="2"/>
              </a:rPr>
              <a:t>أمشاط الجل</a:t>
            </a:r>
            <a:endParaRPr lang="en-US" sz="2000" dirty="0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66875" y="1143000"/>
            <a:ext cx="23352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Power supply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</a:t>
            </a:r>
          </a:p>
          <a:p>
            <a:r>
              <a:rPr lang="ar-SA" sz="2000">
                <a:solidFill>
                  <a:schemeClr val="bg1"/>
                </a:solidFill>
                <a:sym typeface="Wingdings" pitchFamily="2" charset="2"/>
              </a:rPr>
              <a:t>مصدر الطاقة</a:t>
            </a:r>
            <a:endParaRPr lang="en-US" sz="2000">
              <a:solidFill>
                <a:schemeClr val="bg1"/>
              </a:solidFill>
              <a:sym typeface="Monotype Sorts" pitchFamily="48" charset="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112" y="1905000"/>
            <a:ext cx="125152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dirty="0">
                <a:sym typeface="Monotype Sorts" pitchFamily="48" charset="2"/>
              </a:rPr>
              <a:t>Gel tank</a:t>
            </a:r>
            <a:r>
              <a:rPr lang="en-US" dirty="0">
                <a:sym typeface="Wingdings" pitchFamily="2" charset="2"/>
              </a:rPr>
              <a:t></a:t>
            </a:r>
          </a:p>
          <a:p>
            <a:r>
              <a:rPr lang="ar-SA" sz="2000" dirty="0">
                <a:sym typeface="Wingdings" pitchFamily="2" charset="2"/>
              </a:rPr>
              <a:t>حوض الرحلان</a:t>
            </a:r>
            <a:endParaRPr lang="en-US" sz="2000" dirty="0">
              <a:sym typeface="Wingdings" pitchFamily="2" charset="2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315200" y="1371600"/>
            <a:ext cx="12461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sym typeface="Wingdings" pitchFamily="2" charset="2"/>
              </a:rPr>
              <a:t></a:t>
            </a:r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Cover</a:t>
            </a:r>
          </a:p>
          <a:p>
            <a:pPr algn="ctr"/>
            <a:r>
              <a:rPr lang="ar-SA">
                <a:solidFill>
                  <a:schemeClr val="bg1"/>
                </a:solidFill>
                <a:sym typeface="Monotype Sorts" pitchFamily="48" charset="2"/>
              </a:rPr>
              <a:t>الغطاء</a:t>
            </a:r>
            <a:endParaRPr lang="en-US">
              <a:solidFill>
                <a:schemeClr val="bg1"/>
              </a:solidFill>
              <a:sym typeface="Monotype Sorts" pitchFamily="48" charset="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486400" y="2987675"/>
            <a:ext cx="2362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000">
                <a:solidFill>
                  <a:schemeClr val="bg1"/>
                </a:solidFill>
              </a:rPr>
              <a:t>Electrical leads  </a:t>
            </a:r>
            <a:r>
              <a:rPr lang="ar-SA" sz="2000">
                <a:solidFill>
                  <a:schemeClr val="bg1"/>
                </a:solidFill>
              </a:rPr>
              <a:t>الوصلات الكهربائية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 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438400" y="228600"/>
            <a:ext cx="4592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800">
                <a:solidFill>
                  <a:schemeClr val="bg1"/>
                </a:solidFill>
              </a:rPr>
              <a:t>أجزاء جهاز الفصل(الرحلان)الكهربائي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mtClean="0"/>
              <a:t>Amal Alghamdi-MIC251-2011</a:t>
            </a:r>
            <a:endParaRPr lang="en-GB"/>
          </a:p>
        </p:txBody>
      </p:sp>
      <p:sp>
        <p:nvSpPr>
          <p:cNvPr id="11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670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sting tra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670083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62200" y="990600"/>
            <a:ext cx="4495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طبق الرحلان والأمشاط</a:t>
            </a:r>
            <a:endParaRPr 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9764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93775"/>
          </a:xfrm>
          <a:solidFill>
            <a:srgbClr val="FFCCFF"/>
          </a:solidFill>
        </p:spPr>
        <p:txBody>
          <a:bodyPr/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Preparing the Gel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0" y="1557338"/>
            <a:ext cx="5651500" cy="475138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ar-SA" sz="3600" b="1">
                <a:solidFill>
                  <a:srgbClr val="700070"/>
                </a:solidFill>
              </a:rPr>
              <a:t>صب الجل السائل في الصندوق الداخلي .</a:t>
            </a:r>
            <a:endParaRPr lang="en-US" sz="3600" b="1">
              <a:solidFill>
                <a:srgbClr val="700070"/>
              </a:solidFill>
            </a:endParaRPr>
          </a:p>
          <a:p>
            <a:pPr>
              <a:lnSpc>
                <a:spcPct val="80000"/>
              </a:lnSpc>
            </a:pPr>
            <a:r>
              <a:rPr lang="ar-SA" sz="3600" b="1">
                <a:solidFill>
                  <a:srgbClr val="700070"/>
                </a:solidFill>
              </a:rPr>
              <a:t>توضع قطعة مثل المشط في الصندوق الداخلي .</a:t>
            </a:r>
            <a:endParaRPr lang="en-US" sz="3600" b="1">
              <a:solidFill>
                <a:srgbClr val="700070"/>
              </a:solidFill>
            </a:endParaRPr>
          </a:p>
          <a:p>
            <a:pPr>
              <a:lnSpc>
                <a:spcPct val="80000"/>
              </a:lnSpc>
            </a:pPr>
            <a:r>
              <a:rPr lang="ar-SA" sz="3600" b="1">
                <a:solidFill>
                  <a:srgbClr val="700070"/>
                </a:solidFill>
              </a:rPr>
              <a:t>يترك الهلام السائل حتى يبرد ويتصلب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SA" sz="3600" b="1">
                <a:solidFill>
                  <a:srgbClr val="700070"/>
                </a:solidFill>
              </a:rPr>
              <a:t>(ويمكن استخدام الثلاجة ) .</a:t>
            </a:r>
            <a:endParaRPr lang="en-US" sz="3600" b="1">
              <a:solidFill>
                <a:srgbClr val="700070"/>
              </a:solidFill>
            </a:endParaRPr>
          </a:p>
          <a:p>
            <a:pPr>
              <a:lnSpc>
                <a:spcPct val="80000"/>
              </a:lnSpc>
            </a:pPr>
            <a:r>
              <a:rPr lang="ar-SA" sz="3600" b="1">
                <a:solidFill>
                  <a:srgbClr val="700070"/>
                </a:solidFill>
              </a:rPr>
              <a:t>عندما يتصلب الجل، هذا المشط يصنع الآبار التي يوضع فيها</a:t>
            </a:r>
            <a:r>
              <a:rPr lang="en-US" sz="3600" b="1">
                <a:solidFill>
                  <a:srgbClr val="700070"/>
                </a:solidFill>
              </a:rPr>
              <a:t>DNA</a:t>
            </a:r>
            <a:r>
              <a:rPr lang="ar-SA" sz="3600" b="1">
                <a:solidFill>
                  <a:srgbClr val="700070"/>
                </a:solidFill>
              </a:rPr>
              <a:t> .</a:t>
            </a:r>
            <a:endParaRPr lang="en-US" sz="3600" b="1">
              <a:solidFill>
                <a:srgbClr val="700070"/>
              </a:solidFill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 l="9464" r="6044" b="5618"/>
          <a:stretch>
            <a:fillRect/>
          </a:stretch>
        </p:blipFill>
        <p:spPr bwMode="auto">
          <a:xfrm>
            <a:off x="107504" y="2060848"/>
            <a:ext cx="3529013" cy="36004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الفصل الكهربي لعينة الحمض النووي </a:t>
            </a:r>
            <a:r>
              <a:rPr lang="en-GB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DNA Gel Electrophoresis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ar-SA" dirty="0"/>
              <a:t>♣ الفصل الكهربائي بواسطة الجل من أكثر التقنيات استعمالاً لتحليل الأحماض النووية والبروتين.</a:t>
            </a:r>
          </a:p>
          <a:p>
            <a:r>
              <a:rPr lang="ar-SA" dirty="0"/>
              <a:t>♣ جل الأجاروز يستعمل غالباً لتحضير وتحليل الحمض النووي </a:t>
            </a:r>
            <a:r>
              <a:rPr lang="en-US" dirty="0"/>
              <a:t>DNA</a:t>
            </a:r>
            <a:r>
              <a:rPr lang="ar-SA" dirty="0"/>
              <a:t>.</a:t>
            </a:r>
            <a:endParaRPr lang="en-US" dirty="0"/>
          </a:p>
          <a:p>
            <a:r>
              <a:rPr lang="ar-SA" dirty="0"/>
              <a:t>♣ الفصل الكهربائي بواسطة الجل يعمل على فصل الجزيئات </a:t>
            </a:r>
            <a:r>
              <a:rPr lang="ar-SA" dirty="0" smtClean="0"/>
              <a:t>عن طريق سريانها </a:t>
            </a:r>
            <a:r>
              <a:rPr lang="ar-SA" dirty="0"/>
              <a:t>داخل الجل تحت تأثير المجال الكهربائي.</a:t>
            </a:r>
          </a:p>
          <a:p>
            <a:r>
              <a:rPr lang="ar-SA" dirty="0"/>
              <a:t>♣ نستعمل الفصل الكهربائي بواسطة الجل لتحديد النواتج بعد عملية تضخيم الدنا </a:t>
            </a:r>
            <a:r>
              <a:rPr lang="en-GB" dirty="0" smtClean="0"/>
              <a:t>PCR</a:t>
            </a:r>
            <a:r>
              <a:rPr lang="ar-SA" dirty="0" smtClean="0"/>
              <a:t> </a:t>
            </a:r>
            <a:r>
              <a:rPr lang="ar-SA" dirty="0"/>
              <a:t>بواسطة تفاعل البلمرة التسلسلي</a:t>
            </a:r>
            <a:r>
              <a:rPr lang="ar-SA" dirty="0" smtClean="0"/>
              <a:t>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093560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sting tray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988"/>
            <a:ext cx="81534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4800" y="5791200"/>
            <a:ext cx="8610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 نلف حواف الطبق بلصق ثم نضع الأمشاط.</a:t>
            </a:r>
          </a:p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 نضع الطبق على سطح مستوي , مع ملاحظة عدم لمس الأمشاط لسطح طبق الرحلان.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75677" y="-11113"/>
            <a:ext cx="2837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نحضر طبق الرحلان</a:t>
            </a:r>
            <a:endParaRPr 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3579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ou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8001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2400" y="5943600"/>
            <a:ext cx="8763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▪محلول الأجاروز يجب أن يغمر الأمشاط ولكن ليس كلياً.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▪الحرص على إزالة الفقاعات الهوائية الناتجة عن عملية التسخين.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603614" y="0"/>
            <a:ext cx="21034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نصب الجل</a:t>
            </a:r>
            <a:endParaRPr 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4061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olid ge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391400" cy="554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81000" y="5715000"/>
            <a:ext cx="838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▪عندما يبرد الأجاروز فإنه سوف يكون جل مرن, وشبه شفاف مقارنةً مع شكله قبل التبريد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أنزع الأمشاط واللصق. 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5203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el in box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6075"/>
            <a:ext cx="8001000" cy="450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64864" y="5562600"/>
            <a:ext cx="54264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نضع الجل مع الطبق داخل حوض الرحلان الكهربائي.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3051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  <a:solidFill>
            <a:srgbClr val="CCFFFF"/>
          </a:solidFill>
        </p:spPr>
        <p:txBody>
          <a:bodyPr/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Gel Ready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9338" y="1773238"/>
            <a:ext cx="3960812" cy="792162"/>
          </a:xfrm>
        </p:spPr>
        <p:txBody>
          <a:bodyPr/>
          <a:lstStyle/>
          <a:p>
            <a:r>
              <a:rPr lang="ar-SA" sz="4400" b="1">
                <a:solidFill>
                  <a:schemeClr val="accent2"/>
                </a:solidFill>
              </a:rPr>
              <a:t>الجل أصبح جاهز.</a:t>
            </a:r>
            <a:endParaRPr lang="en-US" sz="4400" b="1">
              <a:solidFill>
                <a:schemeClr val="accent2"/>
              </a:solidFill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 b="10558"/>
          <a:stretch>
            <a:fillRect/>
          </a:stretch>
        </p:blipFill>
        <p:spPr bwMode="auto">
          <a:xfrm>
            <a:off x="827088" y="1196975"/>
            <a:ext cx="3529012" cy="28432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3573463"/>
            <a:ext cx="3744913" cy="30194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0" y="4652963"/>
            <a:ext cx="4897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4000" b="1"/>
              <a:t> </a:t>
            </a:r>
            <a:r>
              <a:rPr lang="ar-SA" sz="4000" b="1">
                <a:solidFill>
                  <a:schemeClr val="accent2"/>
                </a:solidFill>
              </a:rPr>
              <a:t>يصب الماء في الحاوية .</a:t>
            </a:r>
            <a:endParaRPr lang="en-US" sz="4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el in trey w buff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6" y="460375"/>
            <a:ext cx="8321674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44412" y="2743200"/>
            <a:ext cx="19447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buffer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</a:t>
            </a:r>
          </a:p>
          <a:p>
            <a:r>
              <a:rPr lang="ar-S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المحلول الدارئ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41325" y="5297488"/>
            <a:ext cx="83216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نصب المحلول الدرئ في حوض الرحلان الكهربائي حتى نغطي سطح الجل, نتأكد أن المحلول تخلل داخل جميع الفتحات.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30268" y="4114800"/>
            <a:ext cx="276229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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Cathode</a:t>
            </a:r>
            <a:r>
              <a:rPr lang="ar-SA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المهبط 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(negative)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89711" y="3810000"/>
            <a:ext cx="24256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المصعد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Anode</a:t>
            </a:r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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(positive)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97808" y="2835275"/>
            <a:ext cx="81624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</a:t>
            </a:r>
          </a:p>
          <a:p>
            <a:pPr algn="ctr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Wells</a:t>
            </a:r>
          </a:p>
          <a:p>
            <a:pPr algn="ctr"/>
            <a:r>
              <a:rPr lang="ar-SA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الفتحات</a:t>
            </a:r>
            <a:endParaRPr 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760346" y="2819400"/>
            <a:ext cx="50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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828733" y="2819400"/>
            <a:ext cx="50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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819333" y="2819400"/>
            <a:ext cx="5052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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996681" y="1676400"/>
            <a:ext cx="13468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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2095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ii_dna_fingerprinting"/>
          <p:cNvPicPr>
            <a:picLocks noChangeAspect="1" noChangeArrowheads="1"/>
          </p:cNvPicPr>
          <p:nvPr/>
        </p:nvPicPr>
        <p:blipFill>
          <a:blip r:embed="rId3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662"/>
          </a:xfrm>
        </p:spPr>
        <p:txBody>
          <a:bodyPr>
            <a:normAutofit fontScale="90000"/>
          </a:bodyPr>
          <a:lstStyle/>
          <a:p>
            <a:endParaRPr lang="en-US" sz="40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algn="ctr"/>
            <a:r>
              <a:rPr lang="ar-SA" sz="4400" b="1">
                <a:solidFill>
                  <a:schemeClr val="accent2"/>
                </a:solidFill>
              </a:rPr>
              <a:t>يـزال الـمـشـط .</a:t>
            </a:r>
            <a:endParaRPr lang="en-US" sz="4400" b="1">
              <a:solidFill>
                <a:schemeClr val="accent2"/>
              </a:solidFill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1557338"/>
            <a:ext cx="5976937" cy="4470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15677"/>
            <a:ext cx="8229600" cy="981075"/>
          </a:xfrm>
          <a:solidFill>
            <a:schemeClr val="accent1"/>
          </a:solidFill>
        </p:spPr>
        <p:txBody>
          <a:bodyPr/>
          <a:lstStyle/>
          <a:p>
            <a:r>
              <a:rPr lang="en-US" b="1">
                <a:solidFill>
                  <a:srgbClr val="D38007"/>
                </a:solidFill>
              </a:rPr>
              <a:t>Putting DNA on the Gel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8763" y="1530350"/>
            <a:ext cx="5075237" cy="532765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ar-SA" sz="3600" b="1">
                <a:solidFill>
                  <a:srgbClr val="29297B"/>
                </a:solidFill>
              </a:rPr>
              <a:t>يخلط الـ </a:t>
            </a:r>
            <a:r>
              <a:rPr lang="en-US" sz="3600" b="1">
                <a:solidFill>
                  <a:srgbClr val="29297B"/>
                </a:solidFill>
              </a:rPr>
              <a:t>DNA</a:t>
            </a:r>
            <a:r>
              <a:rPr lang="ar-SA" sz="3600" b="1">
                <a:solidFill>
                  <a:srgbClr val="29297B"/>
                </a:solidFill>
              </a:rPr>
              <a:t> مع محلول ملون ( مشع ) حتى يرى تحت الـ </a:t>
            </a:r>
            <a:r>
              <a:rPr lang="en-US" sz="3600" b="1">
                <a:solidFill>
                  <a:srgbClr val="29297B"/>
                </a:solidFill>
              </a:rPr>
              <a:t>U.V</a:t>
            </a:r>
            <a:r>
              <a:rPr lang="ar-SA" sz="3600" b="1">
                <a:solidFill>
                  <a:srgbClr val="29297B"/>
                </a:solidFill>
              </a:rPr>
              <a:t> .</a:t>
            </a:r>
            <a:endParaRPr lang="en-US" sz="3600" b="1">
              <a:solidFill>
                <a:srgbClr val="29297B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ar-SA" sz="3600" b="1">
                <a:solidFill>
                  <a:srgbClr val="29297B"/>
                </a:solidFill>
              </a:rPr>
              <a:t>تدخل عينات الـ </a:t>
            </a:r>
            <a:r>
              <a:rPr lang="en-US" sz="3600" b="1">
                <a:solidFill>
                  <a:srgbClr val="29297B"/>
                </a:solidFill>
              </a:rPr>
              <a:t>DNA</a:t>
            </a:r>
            <a:r>
              <a:rPr lang="ar-SA" sz="3600" b="1">
                <a:solidFill>
                  <a:srgbClr val="29297B"/>
                </a:solidFill>
              </a:rPr>
              <a:t> إلى الآبار .</a:t>
            </a:r>
          </a:p>
          <a:p>
            <a:pPr algn="ctr">
              <a:lnSpc>
                <a:spcPct val="90000"/>
              </a:lnSpc>
            </a:pPr>
            <a:r>
              <a:rPr lang="ar-SA" sz="3600" b="1">
                <a:solidFill>
                  <a:srgbClr val="29297B"/>
                </a:solidFill>
              </a:rPr>
              <a:t>وضع محلول يحتوي على قطع من الـ </a:t>
            </a:r>
            <a:r>
              <a:rPr lang="en-US" sz="3600" b="1">
                <a:solidFill>
                  <a:srgbClr val="29297B"/>
                </a:solidFill>
              </a:rPr>
              <a:t>DNA</a:t>
            </a:r>
            <a:r>
              <a:rPr lang="ar-SA" sz="3600" b="1">
                <a:solidFill>
                  <a:srgbClr val="29297B"/>
                </a:solidFill>
              </a:rPr>
              <a:t> </a:t>
            </a:r>
            <a:endParaRPr lang="en-US" sz="3600" b="1">
              <a:solidFill>
                <a:srgbClr val="29297B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3600" b="1">
                <a:solidFill>
                  <a:srgbClr val="29297B"/>
                </a:solidFill>
              </a:rPr>
              <a:t>(called ladder) </a:t>
            </a:r>
            <a:r>
              <a:rPr lang="ar-SA" sz="3600" b="1">
                <a:solidFill>
                  <a:srgbClr val="29297B"/>
                </a:solidFill>
              </a:rPr>
              <a:t>تستعمل للمقارنة .</a:t>
            </a:r>
            <a:endParaRPr lang="en-US" sz="3600" b="1">
              <a:solidFill>
                <a:srgbClr val="29297B"/>
              </a:solidFill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989138"/>
            <a:ext cx="3422650" cy="31305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0486" name="Line 6"/>
          <p:cNvSpPr>
            <a:spLocks noChangeShapeType="1"/>
          </p:cNvSpPr>
          <p:nvPr/>
        </p:nvSpPr>
        <p:spPr bwMode="auto">
          <a:xfrm flipH="1">
            <a:off x="1403350" y="3644900"/>
            <a:ext cx="215900" cy="18716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2627313" y="3573463"/>
            <a:ext cx="504825" cy="20875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2051050" y="3573463"/>
            <a:ext cx="433388" cy="23764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 flipH="1">
            <a:off x="539750" y="3573463"/>
            <a:ext cx="719138" cy="23764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ar-SA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920750" y="5516563"/>
            <a:ext cx="1060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ladder 1</a:t>
            </a: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3008313" y="5661025"/>
            <a:ext cx="106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ladder 2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0" y="5949950"/>
            <a:ext cx="1476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original</a:t>
            </a:r>
          </a:p>
          <a:p>
            <a:pPr algn="l"/>
            <a:r>
              <a:rPr lang="en-US" b="1"/>
              <a:t>uncut DNA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908175" y="6021388"/>
            <a:ext cx="153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/>
              <a:t>DNA cut by</a:t>
            </a:r>
          </a:p>
          <a:p>
            <a:pPr algn="ctr"/>
            <a:r>
              <a:rPr lang="en-US" b="1"/>
              <a:t>Hind III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el loadin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849709"/>
            <a:ext cx="8977312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352800" y="163909"/>
            <a:ext cx="2209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تحميل الجل</a:t>
            </a:r>
            <a:endParaRPr 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" y="5497909"/>
            <a:ext cx="89900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- عينة الدنا في الغالب تكون شفافة, لذلك نمزج معها صبغة (3مايكروليتر + 5 مايكروليتر من العينة).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- بحرص شديد أنزل العينة بالماصة الإلكترونية داخل فتحات الجل.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0882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93775"/>
          </a:xfrm>
        </p:spPr>
        <p:txBody>
          <a:bodyPr/>
          <a:lstStyle/>
          <a:p>
            <a:r>
              <a:rPr lang="en-US" sz="4800" b="1">
                <a:solidFill>
                  <a:srgbClr val="FF0000"/>
                </a:solidFill>
              </a:rPr>
              <a:t>Run the Gel</a:t>
            </a:r>
          </a:p>
        </p:txBody>
      </p:sp>
      <p:pic>
        <p:nvPicPr>
          <p:cNvPr id="24581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1700213"/>
            <a:ext cx="3384550" cy="4176712"/>
          </a:xfrm>
          <a:noFill/>
          <a:ln w="28575">
            <a:solidFill>
              <a:schemeClr val="tx1"/>
            </a:solidFill>
          </a:ln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995738" y="1268413"/>
            <a:ext cx="48974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4000" b="1">
                <a:solidFill>
                  <a:srgbClr val="00637A"/>
                </a:solidFill>
              </a:rPr>
              <a:t> </a:t>
            </a:r>
            <a:r>
              <a:rPr lang="ar-SA" sz="4000" b="1">
                <a:solidFill>
                  <a:srgbClr val="00637A"/>
                </a:solidFill>
              </a:rPr>
              <a:t>وصل التيار الكهربائي .</a:t>
            </a:r>
          </a:p>
          <a:p>
            <a:endParaRPr lang="ar-SA" sz="4000" b="1">
              <a:solidFill>
                <a:srgbClr val="00637A"/>
              </a:solidFill>
            </a:endParaRPr>
          </a:p>
          <a:p>
            <a:pPr>
              <a:buFontTx/>
              <a:buChar char="•"/>
            </a:pPr>
            <a:r>
              <a:rPr lang="ar-SA" sz="4000" b="1">
                <a:solidFill>
                  <a:srgbClr val="00637A"/>
                </a:solidFill>
              </a:rPr>
              <a:t> بما أن الـ </a:t>
            </a:r>
            <a:r>
              <a:rPr lang="en-US" sz="4000" b="1">
                <a:solidFill>
                  <a:srgbClr val="00637A"/>
                </a:solidFill>
              </a:rPr>
              <a:t>DNA</a:t>
            </a:r>
            <a:r>
              <a:rPr lang="ar-SA" sz="4000" b="1">
                <a:solidFill>
                  <a:srgbClr val="00637A"/>
                </a:solidFill>
              </a:rPr>
              <a:t>ذو شحنة سالبة فهو يتحرك إلى القطب الموجب من الحاوية .</a:t>
            </a:r>
          </a:p>
          <a:p>
            <a:endParaRPr lang="ar-SA" sz="4000" b="1">
              <a:solidFill>
                <a:srgbClr val="00637A"/>
              </a:solidFill>
            </a:endParaRPr>
          </a:p>
          <a:p>
            <a:pPr>
              <a:buFontTx/>
              <a:buChar char="•"/>
            </a:pPr>
            <a:r>
              <a:rPr lang="ar-SA" sz="4000" b="1">
                <a:solidFill>
                  <a:srgbClr val="00637A"/>
                </a:solidFill>
              </a:rPr>
              <a:t> والأجزاء الصغيرة تتحرك أسرع .</a:t>
            </a:r>
            <a:endParaRPr lang="en-US" sz="4000" b="1">
              <a:solidFill>
                <a:srgbClr val="00637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304800" y="228600"/>
            <a:ext cx="853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ar-SA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▪الحمض النووي الدنا يحمل شحنة سالبة. </a:t>
            </a:r>
            <a:endParaRPr lang="en-US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381000" y="2667000"/>
            <a:ext cx="7315200" cy="3378200"/>
            <a:chOff x="240" y="1680"/>
            <a:chExt cx="4608" cy="2128"/>
          </a:xfrm>
        </p:grpSpPr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296" y="1824"/>
              <a:ext cx="3216" cy="672"/>
              <a:chOff x="1392" y="1968"/>
              <a:chExt cx="3216" cy="672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1392" y="2064"/>
                <a:ext cx="3216" cy="576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ar-SA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" name="Line 3"/>
              <p:cNvSpPr>
                <a:spLocks noChangeShapeType="1"/>
              </p:cNvSpPr>
              <p:nvPr/>
            </p:nvSpPr>
            <p:spPr bwMode="auto">
              <a:xfrm>
                <a:off x="1392" y="1968"/>
                <a:ext cx="0" cy="672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" name="Line 4"/>
              <p:cNvSpPr>
                <a:spLocks noChangeShapeType="1"/>
              </p:cNvSpPr>
              <p:nvPr/>
            </p:nvSpPr>
            <p:spPr bwMode="auto">
              <a:xfrm>
                <a:off x="4608" y="1968"/>
                <a:ext cx="0" cy="672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" name="Line 5"/>
              <p:cNvSpPr>
                <a:spLocks noChangeShapeType="1"/>
              </p:cNvSpPr>
              <p:nvPr/>
            </p:nvSpPr>
            <p:spPr bwMode="auto">
              <a:xfrm>
                <a:off x="1392" y="2631"/>
                <a:ext cx="3216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GB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440" y="1888"/>
              <a:ext cx="0" cy="46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4246" y="2400"/>
              <a:ext cx="26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1335" y="2400"/>
              <a:ext cx="2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68" y="1776"/>
              <a:ext cx="1072" cy="1712"/>
            </a:xfrm>
            <a:custGeom>
              <a:avLst/>
              <a:gdLst>
                <a:gd name="T0" fmla="*/ 1072 w 1072"/>
                <a:gd name="T1" fmla="*/ 112 h 1712"/>
                <a:gd name="T2" fmla="*/ 976 w 1072"/>
                <a:gd name="T3" fmla="*/ 16 h 1712"/>
                <a:gd name="T4" fmla="*/ 736 w 1072"/>
                <a:gd name="T5" fmla="*/ 64 h 1712"/>
                <a:gd name="T6" fmla="*/ 400 w 1072"/>
                <a:gd name="T7" fmla="*/ 400 h 1712"/>
                <a:gd name="T8" fmla="*/ 64 w 1072"/>
                <a:gd name="T9" fmla="*/ 1504 h 1712"/>
                <a:gd name="T10" fmla="*/ 16 w 1072"/>
                <a:gd name="T11" fmla="*/ 1648 h 17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2"/>
                <a:gd name="T19" fmla="*/ 0 h 1712"/>
                <a:gd name="T20" fmla="*/ 1072 w 1072"/>
                <a:gd name="T21" fmla="*/ 1712 h 17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2" h="1712">
                  <a:moveTo>
                    <a:pt x="1072" y="112"/>
                  </a:moveTo>
                  <a:cubicBezTo>
                    <a:pt x="1052" y="68"/>
                    <a:pt x="1032" y="24"/>
                    <a:pt x="976" y="16"/>
                  </a:cubicBezTo>
                  <a:cubicBezTo>
                    <a:pt x="920" y="8"/>
                    <a:pt x="832" y="0"/>
                    <a:pt x="736" y="64"/>
                  </a:cubicBezTo>
                  <a:cubicBezTo>
                    <a:pt x="640" y="128"/>
                    <a:pt x="512" y="160"/>
                    <a:pt x="400" y="400"/>
                  </a:cubicBezTo>
                  <a:cubicBezTo>
                    <a:pt x="288" y="640"/>
                    <a:pt x="128" y="1296"/>
                    <a:pt x="64" y="1504"/>
                  </a:cubicBezTo>
                  <a:cubicBezTo>
                    <a:pt x="0" y="1712"/>
                    <a:pt x="8" y="1680"/>
                    <a:pt x="16" y="16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720" y="1680"/>
              <a:ext cx="4128" cy="1744"/>
            </a:xfrm>
            <a:custGeom>
              <a:avLst/>
              <a:gdLst>
                <a:gd name="T0" fmla="*/ 3656 w 4128"/>
                <a:gd name="T1" fmla="*/ 208 h 1744"/>
                <a:gd name="T2" fmla="*/ 3704 w 4128"/>
                <a:gd name="T3" fmla="*/ 64 h 1744"/>
                <a:gd name="T4" fmla="*/ 3800 w 4128"/>
                <a:gd name="T5" fmla="*/ 16 h 1744"/>
                <a:gd name="T6" fmla="*/ 3944 w 4128"/>
                <a:gd name="T7" fmla="*/ 112 h 1744"/>
                <a:gd name="T8" fmla="*/ 4040 w 4128"/>
                <a:gd name="T9" fmla="*/ 688 h 1744"/>
                <a:gd name="T10" fmla="*/ 3992 w 4128"/>
                <a:gd name="T11" fmla="*/ 1216 h 1744"/>
                <a:gd name="T12" fmla="*/ 3224 w 4128"/>
                <a:gd name="T13" fmla="*/ 1552 h 1744"/>
                <a:gd name="T14" fmla="*/ 1256 w 4128"/>
                <a:gd name="T15" fmla="*/ 1696 h 1744"/>
                <a:gd name="T16" fmla="*/ 200 w 4128"/>
                <a:gd name="T17" fmla="*/ 1696 h 1744"/>
                <a:gd name="T18" fmla="*/ 56 w 4128"/>
                <a:gd name="T19" fmla="*/ 1744 h 17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28"/>
                <a:gd name="T31" fmla="*/ 0 h 1744"/>
                <a:gd name="T32" fmla="*/ 4128 w 4128"/>
                <a:gd name="T33" fmla="*/ 1744 h 17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28" h="1744">
                  <a:moveTo>
                    <a:pt x="3656" y="208"/>
                  </a:moveTo>
                  <a:cubicBezTo>
                    <a:pt x="3668" y="152"/>
                    <a:pt x="3680" y="96"/>
                    <a:pt x="3704" y="64"/>
                  </a:cubicBezTo>
                  <a:cubicBezTo>
                    <a:pt x="3728" y="32"/>
                    <a:pt x="3760" y="8"/>
                    <a:pt x="3800" y="16"/>
                  </a:cubicBezTo>
                  <a:cubicBezTo>
                    <a:pt x="3840" y="24"/>
                    <a:pt x="3904" y="0"/>
                    <a:pt x="3944" y="112"/>
                  </a:cubicBezTo>
                  <a:cubicBezTo>
                    <a:pt x="3984" y="224"/>
                    <a:pt x="4032" y="504"/>
                    <a:pt x="4040" y="688"/>
                  </a:cubicBezTo>
                  <a:cubicBezTo>
                    <a:pt x="4048" y="872"/>
                    <a:pt x="4128" y="1072"/>
                    <a:pt x="3992" y="1216"/>
                  </a:cubicBezTo>
                  <a:cubicBezTo>
                    <a:pt x="3856" y="1360"/>
                    <a:pt x="3680" y="1472"/>
                    <a:pt x="3224" y="1552"/>
                  </a:cubicBezTo>
                  <a:cubicBezTo>
                    <a:pt x="2768" y="1632"/>
                    <a:pt x="1760" y="1672"/>
                    <a:pt x="1256" y="1696"/>
                  </a:cubicBezTo>
                  <a:cubicBezTo>
                    <a:pt x="752" y="1720"/>
                    <a:pt x="400" y="1688"/>
                    <a:pt x="200" y="1696"/>
                  </a:cubicBezTo>
                  <a:cubicBezTo>
                    <a:pt x="0" y="1704"/>
                    <a:pt x="80" y="1736"/>
                    <a:pt x="56" y="1744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240" y="3424"/>
              <a:ext cx="576" cy="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Power</a:t>
              </a:r>
              <a:endParaRPr 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ar-SA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مصدر الطاقة</a:t>
              </a:r>
              <a:endParaRPr 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>
              <a:off x="4387" y="1872"/>
              <a:ext cx="0" cy="46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Group 47"/>
          <p:cNvGrpSpPr>
            <a:grpSpLocks/>
          </p:cNvGrpSpPr>
          <p:nvPr/>
        </p:nvGrpSpPr>
        <p:grpSpPr bwMode="auto">
          <a:xfrm>
            <a:off x="304800" y="544513"/>
            <a:ext cx="8474075" cy="3117849"/>
            <a:chOff x="192" y="343"/>
            <a:chExt cx="5338" cy="1964"/>
          </a:xfrm>
        </p:grpSpPr>
        <p:grpSp>
          <p:nvGrpSpPr>
            <p:cNvPr id="19" name="Group 43"/>
            <p:cNvGrpSpPr>
              <a:grpSpLocks/>
            </p:cNvGrpSpPr>
            <p:nvPr/>
          </p:nvGrpSpPr>
          <p:grpSpPr bwMode="auto">
            <a:xfrm>
              <a:off x="192" y="343"/>
              <a:ext cx="5338" cy="1964"/>
              <a:chOff x="192" y="343"/>
              <a:chExt cx="5338" cy="1964"/>
            </a:xfrm>
          </p:grpSpPr>
          <p:sp>
            <p:nvSpPr>
              <p:cNvPr id="22" name="Text Box 37"/>
              <p:cNvSpPr txBox="1">
                <a:spLocks noChangeArrowheads="1"/>
              </p:cNvSpPr>
              <p:nvPr/>
            </p:nvSpPr>
            <p:spPr bwMode="auto">
              <a:xfrm>
                <a:off x="2585" y="2016"/>
                <a:ext cx="727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9pPr>
              </a:lstStyle>
              <a:p>
                <a:r>
                  <a:rPr lang="en-US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DNA</a:t>
                </a:r>
                <a:r>
                  <a:rPr lang="en-US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sym typeface="Wingdings" pitchFamily="2" charset="2"/>
                  </a:rPr>
                  <a:t></a:t>
                </a:r>
                <a:endPara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Text Box 42"/>
              <p:cNvSpPr txBox="1">
                <a:spLocks noChangeArrowheads="1"/>
              </p:cNvSpPr>
              <p:nvPr/>
            </p:nvSpPr>
            <p:spPr bwMode="auto">
              <a:xfrm>
                <a:off x="192" y="343"/>
                <a:ext cx="5338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MS PGothic" pitchFamily="34" charset="-128"/>
                  </a:defRPr>
                </a:lvl9pPr>
              </a:lstStyle>
              <a:p>
                <a:pPr algn="r"/>
                <a:r>
                  <a:rPr lang="ar-SA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▪عندما نضع الحمض النووي الدنا  في مجال كهربي فإنه سوف يهاجر أو(يرحل) للقطب الموجب“المصعد“.</a:t>
                </a:r>
                <a:endPara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0" name="Text Box 44"/>
            <p:cNvSpPr txBox="1">
              <a:spLocks noChangeArrowheads="1"/>
            </p:cNvSpPr>
            <p:nvPr/>
          </p:nvSpPr>
          <p:spPr bwMode="auto">
            <a:xfrm>
              <a:off x="1328" y="1248"/>
              <a:ext cx="28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</a:t>
              </a:r>
            </a:p>
            <a:p>
              <a:pPr algn="ctr"/>
              <a:r>
                <a: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</a:t>
              </a:r>
              <a:endPara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Text Box 46"/>
            <p:cNvSpPr txBox="1">
              <a:spLocks noChangeArrowheads="1"/>
            </p:cNvSpPr>
            <p:nvPr/>
          </p:nvSpPr>
          <p:spPr bwMode="auto">
            <a:xfrm>
              <a:off x="4223" y="1248"/>
              <a:ext cx="338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</a:t>
              </a:r>
              <a:r>
                <a:rPr lang="en-US" b="1" baseline="-25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  <a:p>
              <a:pPr algn="ctr"/>
              <a:r>
                <a: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</a:t>
              </a:r>
            </a:p>
          </p:txBody>
        </p:sp>
      </p:grpSp>
      <p:sp>
        <p:nvSpPr>
          <p:cNvPr id="24" name="Text Box 48"/>
          <p:cNvSpPr txBox="1">
            <a:spLocks noChangeArrowheads="1"/>
          </p:cNvSpPr>
          <p:nvPr/>
        </p:nvSpPr>
        <p:spPr bwMode="auto">
          <a:xfrm>
            <a:off x="304800" y="1355725"/>
            <a:ext cx="883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▪ جل الأجاروز يستعمل لفصل وتحرك جزيئات الدنا إعتماداً على حجم الحمض النووي الدنا .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 </a:t>
            </a:r>
          </a:p>
        </p:txBody>
      </p:sp>
      <p:grpSp>
        <p:nvGrpSpPr>
          <p:cNvPr id="25" name="Group 59"/>
          <p:cNvGrpSpPr>
            <a:grpSpLocks/>
          </p:cNvGrpSpPr>
          <p:nvPr/>
        </p:nvGrpSpPr>
        <p:grpSpPr bwMode="auto">
          <a:xfrm>
            <a:off x="3352800" y="3200400"/>
            <a:ext cx="2438400" cy="609600"/>
            <a:chOff x="2112" y="2016"/>
            <a:chExt cx="1536" cy="384"/>
          </a:xfrm>
        </p:grpSpPr>
        <p:sp>
          <p:nvSpPr>
            <p:cNvPr id="26" name="AutoShape 53"/>
            <p:cNvSpPr>
              <a:spLocks noChangeArrowheads="1"/>
            </p:cNvSpPr>
            <p:nvPr/>
          </p:nvSpPr>
          <p:spPr bwMode="auto">
            <a:xfrm>
              <a:off x="2112" y="2016"/>
              <a:ext cx="1536" cy="384"/>
            </a:xfrm>
            <a:prstGeom prst="cube">
              <a:avLst>
                <a:gd name="adj" fmla="val 58931"/>
              </a:avLst>
            </a:prstGeom>
            <a:solidFill>
              <a:schemeClr val="bg2">
                <a:alpha val="61176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AutoShape 54"/>
            <p:cNvSpPr>
              <a:spLocks noChangeArrowheads="1"/>
            </p:cNvSpPr>
            <p:nvPr/>
          </p:nvSpPr>
          <p:spPr bwMode="auto">
            <a:xfrm>
              <a:off x="2413" y="2043"/>
              <a:ext cx="100" cy="83"/>
            </a:xfrm>
            <a:prstGeom prst="cube">
              <a:avLst>
                <a:gd name="adj" fmla="val 47222"/>
              </a:avLst>
            </a:prstGeom>
            <a:solidFill>
              <a:srgbClr val="0000FF">
                <a:alpha val="6117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AutoShape 55"/>
            <p:cNvSpPr>
              <a:spLocks noChangeArrowheads="1"/>
            </p:cNvSpPr>
            <p:nvPr/>
          </p:nvSpPr>
          <p:spPr bwMode="auto">
            <a:xfrm>
              <a:off x="2291" y="2142"/>
              <a:ext cx="101" cy="82"/>
            </a:xfrm>
            <a:prstGeom prst="cube">
              <a:avLst>
                <a:gd name="adj" fmla="val 47222"/>
              </a:avLst>
            </a:prstGeom>
            <a:solidFill>
              <a:srgbClr val="0000FF">
                <a:alpha val="6117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Group 58"/>
          <p:cNvGrpSpPr>
            <a:grpSpLocks/>
          </p:cNvGrpSpPr>
          <p:nvPr/>
        </p:nvGrpSpPr>
        <p:grpSpPr bwMode="auto">
          <a:xfrm>
            <a:off x="3352800" y="5105400"/>
            <a:ext cx="5715000" cy="1682750"/>
            <a:chOff x="2112" y="3216"/>
            <a:chExt cx="3600" cy="1060"/>
          </a:xfrm>
        </p:grpSpPr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2640" y="3840"/>
              <a:ext cx="168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ar-SA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صورة من المجهر الإلكتروني الماسح لجل الأجاروز</a:t>
              </a:r>
              <a:r>
                <a:rPr lang="en-US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(1×1 µm)</a:t>
              </a:r>
              <a:r>
                <a:rPr lang="en-US" sz="1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4352" y="3840"/>
              <a:ext cx="3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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 Box 50"/>
            <p:cNvSpPr txBox="1">
              <a:spLocks noChangeArrowheads="1"/>
            </p:cNvSpPr>
            <p:nvPr/>
          </p:nvSpPr>
          <p:spPr bwMode="auto">
            <a:xfrm>
              <a:off x="2112" y="3456"/>
              <a:ext cx="254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ar-SA" sz="1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الفراغات بين جل الأجاروز يسمح بمرور جزيئات الدنا.  </a:t>
              </a:r>
              <a:r>
                <a:rPr lang="en-US" sz="1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DNA</a:t>
              </a:r>
              <a:endParaRPr 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3" name="Picture 5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2" y="3216"/>
              <a:ext cx="1020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fld>
            <a:endParaRPr lang="en-GB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907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el box 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29146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5029200"/>
            <a:ext cx="8610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أغطي حوض الرحلان بالغطاء الخاص بالجهاز مع مراعاة أن يكون كل قطب في محله .</a:t>
            </a:r>
          </a:p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نوصله مصدر الطاقة.</a:t>
            </a:r>
          </a:p>
          <a:p>
            <a:pPr algn="r"/>
            <a:r>
              <a:rPr lang="ar-S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الدنا سوف يرحل أو يهاجر للقطب الموجب(المصعد) . السلك الأحمر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power supply 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00"/>
            <a:ext cx="472440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71800" y="0"/>
            <a:ext cx="297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سريان الجل</a:t>
            </a:r>
            <a:endParaRPr 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6398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229600" cy="777875"/>
          </a:xfrm>
        </p:spPr>
        <p:txBody>
          <a:bodyPr/>
          <a:lstStyle/>
          <a:p>
            <a:r>
              <a:rPr lang="en-US" b="1">
                <a:solidFill>
                  <a:srgbClr val="FF0000"/>
                </a:solidFill>
              </a:rPr>
              <a:t>DNA Fragments Move</a:t>
            </a:r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1844675"/>
            <a:ext cx="3517900" cy="3398838"/>
          </a:xfrm>
          <a:noFill/>
          <a:ln w="28575">
            <a:solidFill>
              <a:schemeClr val="tx1"/>
            </a:solidFill>
          </a:ln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95288" y="1916113"/>
            <a:ext cx="45624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  <a:p>
            <a:pPr algn="ctr">
              <a:buFontTx/>
              <a:buChar char="•"/>
            </a:pPr>
            <a:r>
              <a:rPr lang="ar-SA" sz="4800" b="1">
                <a:solidFill>
                  <a:schemeClr val="accent2"/>
                </a:solidFill>
              </a:rPr>
              <a:t> يوضح لنا المحلول الملون تحرك الـ</a:t>
            </a:r>
            <a:r>
              <a:rPr lang="en-US" sz="4800" b="1">
                <a:solidFill>
                  <a:schemeClr val="accent2"/>
                </a:solidFill>
              </a:rPr>
              <a:t>DNA</a:t>
            </a:r>
            <a:r>
              <a:rPr lang="ar-SA" sz="4800" b="1">
                <a:solidFill>
                  <a:schemeClr val="accent2"/>
                </a:solidFill>
              </a:rPr>
              <a:t> في الجل .</a:t>
            </a:r>
            <a:endParaRPr lang="en-US" sz="4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arly ru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813" y="914400"/>
            <a:ext cx="32416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26515" y="2060848"/>
            <a:ext cx="25506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 </a:t>
            </a:r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Wells</a:t>
            </a:r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الفتحات 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35613" y="2365648"/>
            <a:ext cx="335686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>
              <a:buFont typeface="Wingdings" pitchFamily="2" charset="2"/>
              <a:buChar char="ß"/>
            </a:pPr>
            <a:endParaRPr lang="ar-SA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ß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Bromophenol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</a:t>
            </a:r>
          </a:p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S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الصبغة الزرقاء    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0006" y="533400"/>
            <a:ext cx="16241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Cathode</a:t>
            </a:r>
          </a:p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المهبط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(-)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00781" y="4038600"/>
            <a:ext cx="13035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Anode</a:t>
            </a:r>
          </a:p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المصعد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(+)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324462" y="3505200"/>
            <a:ext cx="763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91079" y="2333625"/>
            <a:ext cx="853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</a:t>
            </a:r>
          </a:p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(-)</a:t>
            </a:r>
          </a:p>
          <a:p>
            <a:pPr algn="ctr"/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</a:t>
            </a:r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7327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ii_dna_fingerprinting"/>
          <p:cNvPicPr>
            <a:picLocks noChangeAspect="1" noChangeArrowheads="1"/>
          </p:cNvPicPr>
          <p:nvPr/>
        </p:nvPicPr>
        <p:blipFill>
          <a:blip r:embed="rId3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/>
          <a:lstStyle/>
          <a:p>
            <a:r>
              <a:rPr lang="en-US" sz="4800" b="1">
                <a:solidFill>
                  <a:srgbClr val="006600"/>
                </a:solidFill>
              </a:rPr>
              <a:t>Viewing</a:t>
            </a:r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042988" y="1484313"/>
            <a:ext cx="3486150" cy="4824412"/>
          </a:xfrm>
          <a:noFill/>
          <a:ln w="28575">
            <a:solidFill>
              <a:schemeClr val="tx1"/>
            </a:solidFill>
          </a:ln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4581525" y="2349500"/>
            <a:ext cx="45624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ar-SA" sz="4800" b="1">
                <a:solidFill>
                  <a:srgbClr val="DA5800"/>
                </a:solidFill>
              </a:rPr>
              <a:t> مشاهدة الجل تحت الـ</a:t>
            </a:r>
            <a:r>
              <a:rPr lang="en-US" sz="4800" b="1">
                <a:solidFill>
                  <a:srgbClr val="DA5800"/>
                </a:solidFill>
              </a:rPr>
              <a:t>U.V </a:t>
            </a:r>
            <a:r>
              <a:rPr lang="ar-SA" sz="4800" b="1">
                <a:solidFill>
                  <a:srgbClr val="DA5800"/>
                </a:solidFill>
              </a:rPr>
              <a:t>  .</a:t>
            </a:r>
            <a:endParaRPr lang="en-US" sz="4800" b="1">
              <a:solidFill>
                <a:srgbClr val="DA58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5656263" y="1066800"/>
            <a:ext cx="2068512" cy="4724400"/>
            <a:chOff x="1603" y="1104"/>
            <a:chExt cx="1303" cy="2736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3" y="1104"/>
              <a:ext cx="258" cy="2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1906" y="3558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916" y="3376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200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916" y="3232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300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1902" y="2112"/>
              <a:ext cx="72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1,650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1902" y="2448"/>
              <a:ext cx="72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1,000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916" y="2928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500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1916" y="2592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850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1916" y="2784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650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1907" y="3072"/>
              <a:ext cx="58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400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1851" y="1152"/>
              <a:ext cx="1055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12,000 bp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902" y="1440"/>
              <a:ext cx="72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5,000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902" y="1968"/>
              <a:ext cx="72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2,000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3023822" y="152400"/>
            <a:ext cx="2716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 </a:t>
            </a:r>
            <a:r>
              <a:rPr lang="ar-SA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معيار مدرج</a:t>
            </a:r>
            <a:endParaRPr 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2686004" y="762000"/>
            <a:ext cx="304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2603020" y="5334000"/>
            <a:ext cx="394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Wingdings" pitchFamily="2" charset="2"/>
            </a:endParaRPr>
          </a:p>
        </p:txBody>
      </p:sp>
      <p:grpSp>
        <p:nvGrpSpPr>
          <p:cNvPr id="19" name="Group 29"/>
          <p:cNvGrpSpPr>
            <a:grpSpLocks/>
          </p:cNvGrpSpPr>
          <p:nvPr/>
        </p:nvGrpSpPr>
        <p:grpSpPr bwMode="auto">
          <a:xfrm>
            <a:off x="3568700" y="1905000"/>
            <a:ext cx="1568451" cy="1752600"/>
            <a:chOff x="838" y="1392"/>
            <a:chExt cx="988" cy="1104"/>
          </a:xfrm>
        </p:grpSpPr>
        <p:sp>
          <p:nvSpPr>
            <p:cNvPr id="20" name="Line 26"/>
            <p:cNvSpPr>
              <a:spLocks noChangeShapeType="1"/>
            </p:cNvSpPr>
            <p:nvPr/>
          </p:nvSpPr>
          <p:spPr bwMode="auto">
            <a:xfrm>
              <a:off x="1374" y="2112"/>
              <a:ext cx="0" cy="38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Text Box 27"/>
            <p:cNvSpPr txBox="1">
              <a:spLocks noChangeArrowheads="1"/>
            </p:cNvSpPr>
            <p:nvPr/>
          </p:nvSpPr>
          <p:spPr bwMode="auto">
            <a:xfrm>
              <a:off x="838" y="1392"/>
              <a:ext cx="988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DNA</a:t>
              </a:r>
            </a:p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Migration</a:t>
              </a:r>
            </a:p>
            <a:p>
              <a:pPr algn="ctr"/>
              <a:r>
                <a:rPr lang="ar-SA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هجرة الدنا</a:t>
              </a:r>
              <a:endPara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3076575" y="762000"/>
            <a:ext cx="3200400" cy="4876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ar-SA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Group 36"/>
          <p:cNvGrpSpPr>
            <a:grpSpLocks/>
          </p:cNvGrpSpPr>
          <p:nvPr/>
        </p:nvGrpSpPr>
        <p:grpSpPr bwMode="auto">
          <a:xfrm>
            <a:off x="3228975" y="914400"/>
            <a:ext cx="2819400" cy="152400"/>
            <a:chOff x="1152" y="528"/>
            <a:chExt cx="1776" cy="96"/>
          </a:xfrm>
        </p:grpSpPr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152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2688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2304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920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536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Group 44"/>
          <p:cNvGrpSpPr>
            <a:grpSpLocks/>
          </p:cNvGrpSpPr>
          <p:nvPr/>
        </p:nvGrpSpPr>
        <p:grpSpPr bwMode="auto">
          <a:xfrm>
            <a:off x="3228975" y="4800600"/>
            <a:ext cx="2819400" cy="152400"/>
            <a:chOff x="2208" y="720"/>
            <a:chExt cx="1776" cy="96"/>
          </a:xfrm>
        </p:grpSpPr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2208" y="720"/>
              <a:ext cx="240" cy="96"/>
            </a:xfrm>
            <a:prstGeom prst="rect">
              <a:avLst/>
            </a:prstGeom>
            <a:solidFill>
              <a:srgbClr val="3366FF">
                <a:alpha val="7607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Rectangle 40"/>
            <p:cNvSpPr>
              <a:spLocks noChangeArrowheads="1"/>
            </p:cNvSpPr>
            <p:nvPr/>
          </p:nvSpPr>
          <p:spPr bwMode="auto">
            <a:xfrm>
              <a:off x="2592" y="720"/>
              <a:ext cx="240" cy="96"/>
            </a:xfrm>
            <a:prstGeom prst="rect">
              <a:avLst/>
            </a:prstGeom>
            <a:solidFill>
              <a:srgbClr val="3366FF">
                <a:alpha val="7607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>
              <a:off x="2976" y="720"/>
              <a:ext cx="240" cy="96"/>
            </a:xfrm>
            <a:prstGeom prst="rect">
              <a:avLst/>
            </a:prstGeom>
            <a:solidFill>
              <a:srgbClr val="3366FF">
                <a:alpha val="7607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Rectangle 42"/>
            <p:cNvSpPr>
              <a:spLocks noChangeArrowheads="1"/>
            </p:cNvSpPr>
            <p:nvPr/>
          </p:nvSpPr>
          <p:spPr bwMode="auto">
            <a:xfrm>
              <a:off x="3360" y="720"/>
              <a:ext cx="240" cy="96"/>
            </a:xfrm>
            <a:prstGeom prst="rect">
              <a:avLst/>
            </a:prstGeom>
            <a:solidFill>
              <a:srgbClr val="3366FF">
                <a:alpha val="7607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Rectangle 43"/>
            <p:cNvSpPr>
              <a:spLocks noChangeArrowheads="1"/>
            </p:cNvSpPr>
            <p:nvPr/>
          </p:nvSpPr>
          <p:spPr bwMode="auto">
            <a:xfrm>
              <a:off x="3744" y="720"/>
              <a:ext cx="240" cy="96"/>
            </a:xfrm>
            <a:prstGeom prst="rect">
              <a:avLst/>
            </a:prstGeom>
            <a:solidFill>
              <a:srgbClr val="3366FF">
                <a:alpha val="7607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478645" y="4724400"/>
            <a:ext cx="2674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bromophenol blue</a:t>
            </a:r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</a:t>
            </a:r>
            <a:endParaRPr 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2299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658" y="1412776"/>
            <a:ext cx="3794542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348" y="2708920"/>
            <a:ext cx="3236266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188711" y="29418"/>
            <a:ext cx="26040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الإبقاء على الجل</a:t>
            </a:r>
            <a:endParaRPr 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1520" y="6033343"/>
            <a:ext cx="8206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ملااااااااااااحظة:-</a:t>
            </a:r>
          </a:p>
          <a:p>
            <a:pPr algn="r"/>
            <a:r>
              <a:rPr lang="ar-S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مادة بروميد الإيثيديوم مادة مسرطنة يجب لبس القفازين والحذر في التعامل معها.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-31442" y="562818"/>
            <a:ext cx="881031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endParaRPr lang="ar-SA" sz="1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ar-SA"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بروميد الإيثيديوم يعمل على الأرتباط مع الدنا ليساعد على عملية الإشعاع تحت الأشعة الفوق بنفسجية.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424" y="2315418"/>
            <a:ext cx="2261024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342034" y="6356350"/>
            <a:ext cx="2344766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3752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ii_dna_fingerprinting"/>
          <p:cNvPicPr>
            <a:picLocks noChangeAspect="1" noChangeArrowheads="1"/>
          </p:cNvPicPr>
          <p:nvPr/>
        </p:nvPicPr>
        <p:blipFill>
          <a:blip r:embed="rId3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981075"/>
          </a:xfrm>
          <a:solidFill>
            <a:srgbClr val="FFCCFF"/>
          </a:solidFill>
        </p:spPr>
        <p:txBody>
          <a:bodyPr/>
          <a:lstStyle/>
          <a:p>
            <a:r>
              <a:rPr lang="en-US" sz="4800" b="1">
                <a:solidFill>
                  <a:srgbClr val="B400B4"/>
                </a:solidFill>
              </a:rPr>
              <a:t>Viewing</a:t>
            </a:r>
          </a:p>
        </p:txBody>
      </p:sp>
      <p:pic>
        <p:nvPicPr>
          <p:cNvPr id="25605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64163" y="1268413"/>
            <a:ext cx="3608387" cy="4824412"/>
          </a:xfrm>
          <a:noFill/>
          <a:ln w="28575">
            <a:solidFill>
              <a:schemeClr val="tx1"/>
            </a:solidFill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981075"/>
            <a:ext cx="52197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ar-SA" sz="3200" b="1" dirty="0">
                <a:solidFill>
                  <a:srgbClr val="0066FF"/>
                </a:solidFill>
              </a:rPr>
              <a:t> عينة </a:t>
            </a:r>
            <a:r>
              <a:rPr lang="ar-SA" sz="3200" b="1" dirty="0" err="1">
                <a:solidFill>
                  <a:srgbClr val="0066FF"/>
                </a:solidFill>
              </a:rPr>
              <a:t>الـ</a:t>
            </a:r>
            <a:r>
              <a:rPr lang="ar-SA" sz="3200" b="1" dirty="0">
                <a:solidFill>
                  <a:srgbClr val="0066FF"/>
                </a:solidFill>
              </a:rPr>
              <a:t> </a:t>
            </a:r>
            <a:r>
              <a:rPr lang="en-US" sz="3200" b="1" dirty="0">
                <a:solidFill>
                  <a:srgbClr val="0066FF"/>
                </a:solidFill>
              </a:rPr>
              <a:t>DNA</a:t>
            </a:r>
            <a:r>
              <a:rPr lang="ar-SA" sz="3200" b="1" dirty="0">
                <a:solidFill>
                  <a:srgbClr val="0066FF"/>
                </a:solidFill>
              </a:rPr>
              <a:t> الأصلي غير المقطع كونت قطعة كبيرة في البداية</a:t>
            </a:r>
          </a:p>
          <a:p>
            <a:r>
              <a:rPr lang="ar-SA" sz="3200" b="1" dirty="0">
                <a:solidFill>
                  <a:srgbClr val="0066FF"/>
                </a:solidFill>
              </a:rPr>
              <a:t> </a:t>
            </a:r>
            <a:r>
              <a:rPr lang="en-US" sz="3200" b="1" dirty="0">
                <a:solidFill>
                  <a:srgbClr val="0066FF"/>
                </a:solidFill>
              </a:rPr>
              <a:t>(one big fragment)</a:t>
            </a:r>
            <a:r>
              <a:rPr lang="ar-SA" sz="3200" b="1" dirty="0">
                <a:solidFill>
                  <a:srgbClr val="0066FF"/>
                </a:solidFill>
              </a:rPr>
              <a:t> .</a:t>
            </a:r>
            <a:endParaRPr lang="en-US" sz="3200" b="1" dirty="0">
              <a:solidFill>
                <a:srgbClr val="0066FF"/>
              </a:solidFill>
            </a:endParaRPr>
          </a:p>
          <a:p>
            <a:pPr>
              <a:buFontTx/>
              <a:buChar char="•"/>
            </a:pPr>
            <a:r>
              <a:rPr lang="ar-SA" sz="3200" b="1" dirty="0">
                <a:solidFill>
                  <a:srgbClr val="0066FF"/>
                </a:solidFill>
              </a:rPr>
              <a:t> عينات </a:t>
            </a:r>
            <a:r>
              <a:rPr lang="ar-SA" sz="3200" b="1" dirty="0" err="1">
                <a:solidFill>
                  <a:srgbClr val="0066FF"/>
                </a:solidFill>
              </a:rPr>
              <a:t>الـ</a:t>
            </a:r>
            <a:r>
              <a:rPr lang="ar-SA" sz="3200" b="1" dirty="0">
                <a:solidFill>
                  <a:srgbClr val="0066FF"/>
                </a:solidFill>
              </a:rPr>
              <a:t> </a:t>
            </a:r>
            <a:r>
              <a:rPr lang="en-US" sz="3200" b="1" dirty="0">
                <a:solidFill>
                  <a:srgbClr val="0066FF"/>
                </a:solidFill>
              </a:rPr>
              <a:t>DNA</a:t>
            </a:r>
            <a:r>
              <a:rPr lang="ar-SA" sz="3200" b="1" dirty="0">
                <a:solidFill>
                  <a:srgbClr val="0066FF"/>
                </a:solidFill>
              </a:rPr>
              <a:t> </a:t>
            </a:r>
            <a:r>
              <a:rPr lang="ar-SA" sz="3200" b="1" dirty="0" smtClean="0">
                <a:solidFill>
                  <a:srgbClr val="0066FF"/>
                </a:solidFill>
              </a:rPr>
              <a:t>مع </a:t>
            </a:r>
            <a:r>
              <a:rPr lang="ar-SA" sz="3200" b="1" dirty="0" err="1" smtClean="0">
                <a:solidFill>
                  <a:srgbClr val="0066FF"/>
                </a:solidFill>
              </a:rPr>
              <a:t>انزيم</a:t>
            </a:r>
            <a:r>
              <a:rPr lang="ar-SA" sz="3200" b="1" dirty="0" smtClean="0">
                <a:solidFill>
                  <a:srgbClr val="0066FF"/>
                </a:solidFill>
              </a:rPr>
              <a:t> القطع كونت </a:t>
            </a:r>
            <a:r>
              <a:rPr lang="ar-SA" sz="3200" b="1" dirty="0">
                <a:solidFill>
                  <a:srgbClr val="0066FF"/>
                </a:solidFill>
              </a:rPr>
              <a:t>العديد من الأجزاء ، أي أن القطع ذات أحجام مختلفة .</a:t>
            </a:r>
            <a:endParaRPr lang="en-US" sz="3200" b="1" dirty="0">
              <a:solidFill>
                <a:srgbClr val="0066FF"/>
              </a:solidFill>
            </a:endParaRPr>
          </a:p>
          <a:p>
            <a:pPr>
              <a:buFontTx/>
              <a:buChar char="•"/>
            </a:pPr>
            <a:r>
              <a:rPr lang="en-US" sz="3200" b="1" dirty="0">
                <a:solidFill>
                  <a:srgbClr val="0066FF"/>
                </a:solidFill>
              </a:rPr>
              <a:t> </a:t>
            </a:r>
            <a:r>
              <a:rPr lang="ar-SA" sz="3200" b="1" dirty="0">
                <a:solidFill>
                  <a:srgbClr val="0066FF"/>
                </a:solidFill>
              </a:rPr>
              <a:t>استخدام السلالم للمقارنة لأنها تحتوي على الأجزاء المعينة المطلوبة تترك عملية التحرك في الجل لوقت طويل حتى نضمن تفرق </a:t>
            </a:r>
            <a:r>
              <a:rPr lang="ar-SA" sz="3200" b="1" dirty="0" err="1">
                <a:solidFill>
                  <a:srgbClr val="0066FF"/>
                </a:solidFill>
              </a:rPr>
              <a:t>الـ</a:t>
            </a:r>
            <a:r>
              <a:rPr lang="ar-SA" sz="3200" b="1" dirty="0">
                <a:solidFill>
                  <a:srgbClr val="0066FF"/>
                </a:solidFill>
              </a:rPr>
              <a:t> </a:t>
            </a:r>
            <a:r>
              <a:rPr lang="en-US" sz="3200" b="1" dirty="0">
                <a:solidFill>
                  <a:srgbClr val="0066FF"/>
                </a:solidFill>
              </a:rPr>
              <a:t>DNA</a:t>
            </a:r>
            <a:r>
              <a:rPr lang="ar-SA" sz="3200" b="1" dirty="0">
                <a:solidFill>
                  <a:srgbClr val="0066FF"/>
                </a:solidFill>
              </a:rPr>
              <a:t> .</a:t>
            </a:r>
            <a:endParaRPr lang="en-US" sz="32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" y="1066800"/>
            <a:ext cx="7091363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52400" y="192088"/>
            <a:ext cx="8991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مادة الإيثيديوم تتطلب أشعة فوق بنفسجية حتى يضح الدنا أثناء عملية التصوير.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7124700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6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9"/>
          <p:cNvSpPr txBox="1">
            <a:spLocks noChangeArrowheads="1"/>
          </p:cNvSpPr>
          <p:nvPr/>
        </p:nvSpPr>
        <p:spPr bwMode="auto">
          <a:xfrm>
            <a:off x="1981200" y="228600"/>
            <a:ext cx="4878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الجل بعد عملية التصوير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690563" y="466725"/>
            <a:ext cx="7653339" cy="5662613"/>
            <a:chOff x="435" y="468"/>
            <a:chExt cx="4821" cy="3567"/>
          </a:xfrm>
        </p:grpSpPr>
        <p:pic>
          <p:nvPicPr>
            <p:cNvPr id="4" name="Picture 2" descr="wsp gel"/>
            <p:cNvPicPr>
              <a:picLocks noChangeAspect="1" noChangeArrowheads="1"/>
            </p:cNvPicPr>
            <p:nvPr/>
          </p:nvPicPr>
          <p:blipFill>
            <a:blip r:embed="rId2">
              <a:lum bright="-12000" contras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086"/>
              <a:ext cx="3024" cy="2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316" y="3303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4316" y="3159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200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4316" y="3015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300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4321" y="2099"/>
              <a:ext cx="72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1,650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321" y="2313"/>
              <a:ext cx="72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1,000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316" y="2766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500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4321" y="2473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850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321" y="2620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650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4316" y="2871"/>
              <a:ext cx="58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400</a:t>
              </a:r>
              <a:endPara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368" y="1794"/>
              <a:ext cx="88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>
                <a:buFont typeface="Wingdings" pitchFamily="2" charset="2"/>
                <a:buChar char="ß"/>
              </a:pPr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 5,000 </a:t>
              </a:r>
              <a:r>
                <a:rPr lang="en-US" sz="2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bp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4323" y="1961"/>
              <a:ext cx="72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 2,000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3752" y="468"/>
              <a:ext cx="90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 algn="ctr"/>
              <a:r>
                <a:rPr lang="en-US" sz="1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DNA ladder</a:t>
              </a:r>
            </a:p>
            <a:p>
              <a:pPr algn="ctr"/>
              <a:r>
                <a:rPr lang="ar-SA" sz="1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السلم المدرج</a:t>
              </a:r>
              <a:endPara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sz="1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</a:t>
              </a:r>
              <a:endPara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435" y="2862"/>
              <a:ext cx="4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DNA</a:t>
              </a:r>
            </a:p>
          </p:txBody>
        </p:sp>
        <p:sp>
          <p:nvSpPr>
            <p:cNvPr id="18" name="Line 26"/>
            <p:cNvSpPr>
              <a:spLocks noChangeShapeType="1"/>
            </p:cNvSpPr>
            <p:nvPr/>
          </p:nvSpPr>
          <p:spPr bwMode="auto">
            <a:xfrm flipV="1">
              <a:off x="1008" y="2766"/>
              <a:ext cx="672" cy="14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Text Box 27"/>
            <p:cNvSpPr txBox="1">
              <a:spLocks noChangeArrowheads="1"/>
            </p:cNvSpPr>
            <p:nvPr/>
          </p:nvSpPr>
          <p:spPr bwMode="auto">
            <a:xfrm>
              <a:off x="1629" y="846"/>
              <a:ext cx="247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1    2    3    4    5    6    7    8</a:t>
              </a:r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>
              <a:off x="783" y="1143"/>
              <a:ext cx="693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Wells</a:t>
              </a:r>
              <a:r>
                <a:rPr lang="en-US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</a:t>
              </a:r>
            </a:p>
            <a:p>
              <a:r>
                <a:rPr lang="ar-SA" sz="20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sym typeface="Wingdings" pitchFamily="2" charset="2"/>
                </a:rPr>
                <a:t>الفتحات</a:t>
              </a:r>
              <a:endPara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Text Box 31"/>
            <p:cNvSpPr txBox="1">
              <a:spLocks noChangeArrowheads="1"/>
            </p:cNvSpPr>
            <p:nvPr/>
          </p:nvSpPr>
          <p:spPr bwMode="auto">
            <a:xfrm>
              <a:off x="1790" y="3744"/>
              <a:ext cx="257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    -    -    +    -    +    +    -</a:t>
              </a:r>
            </a:p>
          </p:txBody>
        </p:sp>
      </p:grpSp>
      <p:sp>
        <p:nvSpPr>
          <p:cNvPr id="22" name="Text Box 34"/>
          <p:cNvSpPr txBox="1">
            <a:spLocks noChangeArrowheads="1"/>
          </p:cNvSpPr>
          <p:nvPr/>
        </p:nvSpPr>
        <p:spPr bwMode="auto">
          <a:xfrm>
            <a:off x="999686" y="6172200"/>
            <a:ext cx="5921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العينات رقم: 1, 4 , 6و 7 تظهر بها الحمض النووي الدنا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6079545" y="39688"/>
            <a:ext cx="1847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endParaRPr lang="ar-SA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1672323" y="517525"/>
            <a:ext cx="14328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 ladder</a:t>
            </a:r>
          </a:p>
          <a:p>
            <a:pPr algn="ctr"/>
            <a:r>
              <a:rPr lang="ar-SA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السلم المدرج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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8314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i_dna_fingerprinting"/>
          <p:cNvPicPr>
            <a:picLocks noChangeAspect="1" noChangeArrowheads="1"/>
          </p:cNvPicPr>
          <p:nvPr/>
        </p:nvPicPr>
        <p:blipFill>
          <a:blip r:embed="rId2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عنوان 1"/>
          <p:cNvSpPr txBox="1">
            <a:spLocks/>
          </p:cNvSpPr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  <a:t/>
            </a:r>
            <a:b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</a:br>
            <a: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  <a:t/>
            </a:r>
            <a:b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</a:br>
            <a: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  <a:t/>
            </a:r>
            <a:b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</a:rPr>
            </a:br>
            <a:r>
              <a:rPr lang="ar-SA" sz="8800" b="1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  <a:sym typeface="Wingdings"/>
              </a:rPr>
              <a:t></a:t>
            </a:r>
            <a: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  <a:sym typeface="Wingdings"/>
              </a:rPr>
              <a:t/>
            </a:r>
            <a:br>
              <a:rPr lang="ar-SA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Mudir MT" pitchFamily="2" charset="-78"/>
                <a:sym typeface="Wingdings"/>
              </a:rPr>
            </a:br>
            <a:endParaRPr lang="ar-S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Mudi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6681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2209800" y="3200400"/>
            <a:ext cx="5334000" cy="1676400"/>
            <a:chOff x="1392" y="1968"/>
            <a:chExt cx="3216" cy="672"/>
          </a:xfrm>
        </p:grpSpPr>
        <p:sp>
          <p:nvSpPr>
            <p:cNvPr id="5" name="Rectangle 81"/>
            <p:cNvSpPr>
              <a:spLocks noChangeArrowheads="1"/>
            </p:cNvSpPr>
            <p:nvPr/>
          </p:nvSpPr>
          <p:spPr bwMode="auto">
            <a:xfrm>
              <a:off x="1392" y="2064"/>
              <a:ext cx="3216" cy="57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Line 82"/>
            <p:cNvSpPr>
              <a:spLocks noChangeShapeType="1"/>
            </p:cNvSpPr>
            <p:nvPr/>
          </p:nvSpPr>
          <p:spPr bwMode="auto">
            <a:xfrm>
              <a:off x="1392" y="1968"/>
              <a:ext cx="0" cy="67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Line 83"/>
            <p:cNvSpPr>
              <a:spLocks noChangeShapeType="1"/>
            </p:cNvSpPr>
            <p:nvPr/>
          </p:nvSpPr>
          <p:spPr bwMode="auto">
            <a:xfrm>
              <a:off x="4608" y="1968"/>
              <a:ext cx="0" cy="67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Line 84"/>
            <p:cNvSpPr>
              <a:spLocks noChangeShapeType="1"/>
            </p:cNvSpPr>
            <p:nvPr/>
          </p:nvSpPr>
          <p:spPr bwMode="auto">
            <a:xfrm>
              <a:off x="1392" y="2631"/>
              <a:ext cx="321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Group 98"/>
          <p:cNvGrpSpPr>
            <a:grpSpLocks/>
          </p:cNvGrpSpPr>
          <p:nvPr/>
        </p:nvGrpSpPr>
        <p:grpSpPr bwMode="auto">
          <a:xfrm>
            <a:off x="3200400" y="3505200"/>
            <a:ext cx="3505200" cy="1066800"/>
            <a:chOff x="1728" y="2256"/>
            <a:chExt cx="2208" cy="672"/>
          </a:xfrm>
        </p:grpSpPr>
        <p:sp>
          <p:nvSpPr>
            <p:cNvPr id="10" name="AutoShape 78"/>
            <p:cNvSpPr>
              <a:spLocks noChangeArrowheads="1"/>
            </p:cNvSpPr>
            <p:nvPr/>
          </p:nvSpPr>
          <p:spPr bwMode="auto">
            <a:xfrm>
              <a:off x="1728" y="2256"/>
              <a:ext cx="2208" cy="672"/>
            </a:xfrm>
            <a:prstGeom prst="cube">
              <a:avLst>
                <a:gd name="adj" fmla="val 58931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AutoShape 96"/>
            <p:cNvSpPr>
              <a:spLocks noChangeArrowheads="1"/>
            </p:cNvSpPr>
            <p:nvPr/>
          </p:nvSpPr>
          <p:spPr bwMode="auto">
            <a:xfrm>
              <a:off x="2160" y="2304"/>
              <a:ext cx="144" cy="144"/>
            </a:xfrm>
            <a:prstGeom prst="cube">
              <a:avLst>
                <a:gd name="adj" fmla="val 47222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AutoShape 97"/>
            <p:cNvSpPr>
              <a:spLocks noChangeArrowheads="1"/>
            </p:cNvSpPr>
            <p:nvPr/>
          </p:nvSpPr>
          <p:spPr bwMode="auto">
            <a:xfrm>
              <a:off x="1986" y="2476"/>
              <a:ext cx="144" cy="144"/>
            </a:xfrm>
            <a:prstGeom prst="cube">
              <a:avLst>
                <a:gd name="adj" fmla="val 47222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99"/>
          <p:cNvGrpSpPr>
            <a:grpSpLocks/>
          </p:cNvGrpSpPr>
          <p:nvPr/>
        </p:nvGrpSpPr>
        <p:grpSpPr bwMode="auto">
          <a:xfrm>
            <a:off x="685800" y="2895600"/>
            <a:ext cx="7315200" cy="3378200"/>
            <a:chOff x="192" y="1824"/>
            <a:chExt cx="4608" cy="2128"/>
          </a:xfrm>
        </p:grpSpPr>
        <p:sp>
          <p:nvSpPr>
            <p:cNvPr id="14" name="Line 85"/>
            <p:cNvSpPr>
              <a:spLocks noChangeShapeType="1"/>
            </p:cNvSpPr>
            <p:nvPr/>
          </p:nvSpPr>
          <p:spPr bwMode="auto">
            <a:xfrm>
              <a:off x="1392" y="2032"/>
              <a:ext cx="0" cy="46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 Box 86"/>
            <p:cNvSpPr txBox="1">
              <a:spLocks noChangeArrowheads="1"/>
            </p:cNvSpPr>
            <p:nvPr/>
          </p:nvSpPr>
          <p:spPr bwMode="auto">
            <a:xfrm>
              <a:off x="4178" y="2544"/>
              <a:ext cx="286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36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Text Box 87"/>
            <p:cNvSpPr txBox="1">
              <a:spLocks noChangeArrowheads="1"/>
            </p:cNvSpPr>
            <p:nvPr/>
          </p:nvSpPr>
          <p:spPr bwMode="auto">
            <a:xfrm>
              <a:off x="1275" y="2544"/>
              <a:ext cx="213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36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</a:t>
              </a:r>
              <a:endPara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88"/>
            <p:cNvSpPr>
              <a:spLocks/>
            </p:cNvSpPr>
            <p:nvPr/>
          </p:nvSpPr>
          <p:spPr bwMode="auto">
            <a:xfrm>
              <a:off x="320" y="1920"/>
              <a:ext cx="1072" cy="1712"/>
            </a:xfrm>
            <a:custGeom>
              <a:avLst/>
              <a:gdLst>
                <a:gd name="T0" fmla="*/ 1072 w 1072"/>
                <a:gd name="T1" fmla="*/ 112 h 1712"/>
                <a:gd name="T2" fmla="*/ 976 w 1072"/>
                <a:gd name="T3" fmla="*/ 16 h 1712"/>
                <a:gd name="T4" fmla="*/ 736 w 1072"/>
                <a:gd name="T5" fmla="*/ 64 h 1712"/>
                <a:gd name="T6" fmla="*/ 400 w 1072"/>
                <a:gd name="T7" fmla="*/ 400 h 1712"/>
                <a:gd name="T8" fmla="*/ 64 w 1072"/>
                <a:gd name="T9" fmla="*/ 1504 h 1712"/>
                <a:gd name="T10" fmla="*/ 16 w 1072"/>
                <a:gd name="T11" fmla="*/ 1648 h 17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72"/>
                <a:gd name="T19" fmla="*/ 0 h 1712"/>
                <a:gd name="T20" fmla="*/ 1072 w 1072"/>
                <a:gd name="T21" fmla="*/ 1712 h 17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72" h="1712">
                  <a:moveTo>
                    <a:pt x="1072" y="112"/>
                  </a:moveTo>
                  <a:cubicBezTo>
                    <a:pt x="1052" y="68"/>
                    <a:pt x="1032" y="24"/>
                    <a:pt x="976" y="16"/>
                  </a:cubicBezTo>
                  <a:cubicBezTo>
                    <a:pt x="920" y="8"/>
                    <a:pt x="832" y="0"/>
                    <a:pt x="736" y="64"/>
                  </a:cubicBezTo>
                  <a:cubicBezTo>
                    <a:pt x="640" y="128"/>
                    <a:pt x="512" y="160"/>
                    <a:pt x="400" y="400"/>
                  </a:cubicBezTo>
                  <a:cubicBezTo>
                    <a:pt x="288" y="640"/>
                    <a:pt x="128" y="1296"/>
                    <a:pt x="64" y="1504"/>
                  </a:cubicBezTo>
                  <a:cubicBezTo>
                    <a:pt x="0" y="1712"/>
                    <a:pt x="8" y="1680"/>
                    <a:pt x="16" y="16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89"/>
            <p:cNvSpPr>
              <a:spLocks/>
            </p:cNvSpPr>
            <p:nvPr/>
          </p:nvSpPr>
          <p:spPr bwMode="auto">
            <a:xfrm>
              <a:off x="672" y="1824"/>
              <a:ext cx="4128" cy="1744"/>
            </a:xfrm>
            <a:custGeom>
              <a:avLst/>
              <a:gdLst>
                <a:gd name="T0" fmla="*/ 3656 w 4128"/>
                <a:gd name="T1" fmla="*/ 208 h 1744"/>
                <a:gd name="T2" fmla="*/ 3704 w 4128"/>
                <a:gd name="T3" fmla="*/ 64 h 1744"/>
                <a:gd name="T4" fmla="*/ 3800 w 4128"/>
                <a:gd name="T5" fmla="*/ 16 h 1744"/>
                <a:gd name="T6" fmla="*/ 3944 w 4128"/>
                <a:gd name="T7" fmla="*/ 112 h 1744"/>
                <a:gd name="T8" fmla="*/ 4040 w 4128"/>
                <a:gd name="T9" fmla="*/ 688 h 1744"/>
                <a:gd name="T10" fmla="*/ 3992 w 4128"/>
                <a:gd name="T11" fmla="*/ 1216 h 1744"/>
                <a:gd name="T12" fmla="*/ 3224 w 4128"/>
                <a:gd name="T13" fmla="*/ 1552 h 1744"/>
                <a:gd name="T14" fmla="*/ 1256 w 4128"/>
                <a:gd name="T15" fmla="*/ 1696 h 1744"/>
                <a:gd name="T16" fmla="*/ 200 w 4128"/>
                <a:gd name="T17" fmla="*/ 1696 h 1744"/>
                <a:gd name="T18" fmla="*/ 56 w 4128"/>
                <a:gd name="T19" fmla="*/ 1744 h 17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28"/>
                <a:gd name="T31" fmla="*/ 0 h 1744"/>
                <a:gd name="T32" fmla="*/ 4128 w 4128"/>
                <a:gd name="T33" fmla="*/ 1744 h 17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28" h="1744">
                  <a:moveTo>
                    <a:pt x="3656" y="208"/>
                  </a:moveTo>
                  <a:cubicBezTo>
                    <a:pt x="3668" y="152"/>
                    <a:pt x="3680" y="96"/>
                    <a:pt x="3704" y="64"/>
                  </a:cubicBezTo>
                  <a:cubicBezTo>
                    <a:pt x="3728" y="32"/>
                    <a:pt x="3760" y="8"/>
                    <a:pt x="3800" y="16"/>
                  </a:cubicBezTo>
                  <a:cubicBezTo>
                    <a:pt x="3840" y="24"/>
                    <a:pt x="3904" y="0"/>
                    <a:pt x="3944" y="112"/>
                  </a:cubicBezTo>
                  <a:cubicBezTo>
                    <a:pt x="3984" y="224"/>
                    <a:pt x="4032" y="504"/>
                    <a:pt x="4040" y="688"/>
                  </a:cubicBezTo>
                  <a:cubicBezTo>
                    <a:pt x="4048" y="872"/>
                    <a:pt x="4128" y="1072"/>
                    <a:pt x="3992" y="1216"/>
                  </a:cubicBezTo>
                  <a:cubicBezTo>
                    <a:pt x="3856" y="1360"/>
                    <a:pt x="3680" y="1472"/>
                    <a:pt x="3224" y="1552"/>
                  </a:cubicBezTo>
                  <a:cubicBezTo>
                    <a:pt x="2768" y="1632"/>
                    <a:pt x="1760" y="1672"/>
                    <a:pt x="1256" y="1696"/>
                  </a:cubicBezTo>
                  <a:cubicBezTo>
                    <a:pt x="752" y="1720"/>
                    <a:pt x="400" y="1688"/>
                    <a:pt x="200" y="1696"/>
                  </a:cubicBezTo>
                  <a:cubicBezTo>
                    <a:pt x="0" y="1704"/>
                    <a:pt x="80" y="1736"/>
                    <a:pt x="56" y="1744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Rectangle 90"/>
            <p:cNvSpPr>
              <a:spLocks noChangeArrowheads="1"/>
            </p:cNvSpPr>
            <p:nvPr/>
          </p:nvSpPr>
          <p:spPr bwMode="auto">
            <a:xfrm>
              <a:off x="192" y="3568"/>
              <a:ext cx="576" cy="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Power</a:t>
              </a:r>
              <a:endPara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Line 92"/>
            <p:cNvSpPr>
              <a:spLocks noChangeShapeType="1"/>
            </p:cNvSpPr>
            <p:nvPr/>
          </p:nvSpPr>
          <p:spPr bwMode="auto">
            <a:xfrm>
              <a:off x="4339" y="2016"/>
              <a:ext cx="0" cy="46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Group 112"/>
          <p:cNvGrpSpPr>
            <a:grpSpLocks/>
          </p:cNvGrpSpPr>
          <p:nvPr/>
        </p:nvGrpSpPr>
        <p:grpSpPr bwMode="auto">
          <a:xfrm>
            <a:off x="3200400" y="3505200"/>
            <a:ext cx="3505200" cy="1066800"/>
            <a:chOff x="2736" y="624"/>
            <a:chExt cx="2208" cy="672"/>
          </a:xfrm>
        </p:grpSpPr>
        <p:sp>
          <p:nvSpPr>
            <p:cNvPr id="22" name="AutoShape 109"/>
            <p:cNvSpPr>
              <a:spLocks noChangeArrowheads="1"/>
            </p:cNvSpPr>
            <p:nvPr/>
          </p:nvSpPr>
          <p:spPr bwMode="auto">
            <a:xfrm>
              <a:off x="2736" y="624"/>
              <a:ext cx="2208" cy="672"/>
            </a:xfrm>
            <a:prstGeom prst="cube">
              <a:avLst>
                <a:gd name="adj" fmla="val 58931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AutoShape 110"/>
            <p:cNvSpPr>
              <a:spLocks noChangeArrowheads="1"/>
            </p:cNvSpPr>
            <p:nvPr/>
          </p:nvSpPr>
          <p:spPr bwMode="auto">
            <a:xfrm>
              <a:off x="3168" y="672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AutoShape 111"/>
            <p:cNvSpPr>
              <a:spLocks noChangeArrowheads="1"/>
            </p:cNvSpPr>
            <p:nvPr/>
          </p:nvSpPr>
          <p:spPr bwMode="auto">
            <a:xfrm>
              <a:off x="2994" y="844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Group 113"/>
          <p:cNvGrpSpPr>
            <a:grpSpLocks/>
          </p:cNvGrpSpPr>
          <p:nvPr/>
        </p:nvGrpSpPr>
        <p:grpSpPr bwMode="auto">
          <a:xfrm>
            <a:off x="3463927" y="2514600"/>
            <a:ext cx="963613" cy="1295400"/>
            <a:chOff x="2187" y="1584"/>
            <a:chExt cx="607" cy="816"/>
          </a:xfrm>
        </p:grpSpPr>
        <p:sp>
          <p:nvSpPr>
            <p:cNvPr id="26" name="Text Box 91"/>
            <p:cNvSpPr txBox="1">
              <a:spLocks noChangeArrowheads="1"/>
            </p:cNvSpPr>
            <p:nvPr/>
          </p:nvSpPr>
          <p:spPr bwMode="auto">
            <a:xfrm>
              <a:off x="2187" y="1584"/>
              <a:ext cx="607" cy="3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MS PGothic" pitchFamily="34" charset="-128"/>
                </a:defRPr>
              </a:lvl9pPr>
            </a:lstStyle>
            <a:p>
              <a:r>
                <a:rPr lang="en-US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DNA</a:t>
              </a:r>
            </a:p>
          </p:txBody>
        </p:sp>
        <p:sp>
          <p:nvSpPr>
            <p:cNvPr id="27" name="Line 100"/>
            <p:cNvSpPr>
              <a:spLocks noChangeShapeType="1"/>
            </p:cNvSpPr>
            <p:nvPr/>
          </p:nvSpPr>
          <p:spPr bwMode="auto">
            <a:xfrm flipH="1">
              <a:off x="2544" y="1824"/>
              <a:ext cx="48" cy="384"/>
            </a:xfrm>
            <a:prstGeom prst="line">
              <a:avLst/>
            </a:prstGeom>
            <a:ln>
              <a:headEnd/>
              <a:tailEnd type="arrow" w="med" len="med"/>
            </a:ln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Line 101"/>
            <p:cNvSpPr>
              <a:spLocks noChangeShapeType="1"/>
            </p:cNvSpPr>
            <p:nvPr/>
          </p:nvSpPr>
          <p:spPr bwMode="auto">
            <a:xfrm flipH="1">
              <a:off x="2352" y="1824"/>
              <a:ext cx="96" cy="576"/>
            </a:xfrm>
            <a:prstGeom prst="line">
              <a:avLst/>
            </a:prstGeom>
            <a:ln>
              <a:headEnd/>
              <a:tailEnd type="arrow" w="med" len="med"/>
            </a:ln>
            <a:ex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Group 127"/>
          <p:cNvGrpSpPr>
            <a:grpSpLocks/>
          </p:cNvGrpSpPr>
          <p:nvPr/>
        </p:nvGrpSpPr>
        <p:grpSpPr bwMode="auto">
          <a:xfrm>
            <a:off x="3962400" y="3581400"/>
            <a:ext cx="1828800" cy="457200"/>
            <a:chOff x="2496" y="2256"/>
            <a:chExt cx="1152" cy="288"/>
          </a:xfrm>
        </p:grpSpPr>
        <p:sp>
          <p:nvSpPr>
            <p:cNvPr id="30" name="AutoShape 120"/>
            <p:cNvSpPr>
              <a:spLocks noChangeArrowheads="1"/>
            </p:cNvSpPr>
            <p:nvPr/>
          </p:nvSpPr>
          <p:spPr bwMode="auto">
            <a:xfrm>
              <a:off x="3024" y="2400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AutoShape 106"/>
            <p:cNvSpPr>
              <a:spLocks noChangeArrowheads="1"/>
            </p:cNvSpPr>
            <p:nvPr/>
          </p:nvSpPr>
          <p:spPr bwMode="auto">
            <a:xfrm>
              <a:off x="3504" y="2256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ar-SA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Line 125"/>
            <p:cNvSpPr>
              <a:spLocks noChangeShapeType="1"/>
            </p:cNvSpPr>
            <p:nvPr/>
          </p:nvSpPr>
          <p:spPr bwMode="auto">
            <a:xfrm>
              <a:off x="2640" y="2304"/>
              <a:ext cx="7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Line 126"/>
            <p:cNvSpPr>
              <a:spLocks noChangeShapeType="1"/>
            </p:cNvSpPr>
            <p:nvPr/>
          </p:nvSpPr>
          <p:spPr bwMode="auto">
            <a:xfrm>
              <a:off x="2496" y="2496"/>
              <a:ext cx="4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4" name="Text Box 132"/>
          <p:cNvSpPr txBox="1">
            <a:spLocks noChangeArrowheads="1"/>
          </p:cNvSpPr>
          <p:nvPr/>
        </p:nvSpPr>
        <p:spPr bwMode="auto">
          <a:xfrm>
            <a:off x="736199" y="228600"/>
            <a:ext cx="60821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س: كيف سيرحل الدنا بسرعة ؟؟؟  </a:t>
            </a:r>
            <a:endParaRPr 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 Box 133"/>
          <p:cNvSpPr txBox="1">
            <a:spLocks noChangeArrowheads="1"/>
          </p:cNvSpPr>
          <p:nvPr/>
        </p:nvSpPr>
        <p:spPr bwMode="auto">
          <a:xfrm>
            <a:off x="6957667" y="838200"/>
            <a:ext cx="18085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اعتماداً على:-</a:t>
            </a:r>
            <a:endParaRPr 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 Box 138"/>
          <p:cNvSpPr txBox="1">
            <a:spLocks noChangeArrowheads="1"/>
          </p:cNvSpPr>
          <p:nvPr/>
        </p:nvSpPr>
        <p:spPr bwMode="auto">
          <a:xfrm>
            <a:off x="5105400" y="1295400"/>
            <a:ext cx="36353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قوة المجال الكهربي.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المحلول الدارئ.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 كثافة جل الأجاروز.</a:t>
            </a:r>
          </a:p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 حجم الحمض النووي الدنا.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 Box 140"/>
          <p:cNvSpPr txBox="1">
            <a:spLocks noChangeArrowheads="1"/>
          </p:cNvSpPr>
          <p:nvPr/>
        </p:nvSpPr>
        <p:spPr bwMode="auto">
          <a:xfrm>
            <a:off x="4624246" y="3352800"/>
            <a:ext cx="20970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small</a:t>
            </a:r>
          </a:p>
          <a:p>
            <a:r>
              <a:rPr 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</a:t>
            </a:r>
          </a:p>
        </p:txBody>
      </p:sp>
      <p:sp>
        <p:nvSpPr>
          <p:cNvPr id="38" name="Text Box 142"/>
          <p:cNvSpPr txBox="1">
            <a:spLocks noChangeArrowheads="1"/>
          </p:cNvSpPr>
          <p:nvPr/>
        </p:nvSpPr>
        <p:spPr bwMode="auto">
          <a:xfrm>
            <a:off x="2590800" y="5927725"/>
            <a:ext cx="6324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/>
            <a:r>
              <a:rPr lang="ar-SA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▪الجزيئات الصغيرة الحجم من الدنا سوف تتحرك بسرعة أكثر من الجزيئات الكبيرة.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Amal Alghamdi-MIC251-2011</a:t>
            </a:r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6566EC3-CAB1-44E1-B0A5-7FA81FFFCCB6}" type="slidenum">
              <a:rPr lang="en-GB" sz="1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fld>
            <a:endParaRPr lang="en-GB" sz="1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38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i_dna_fingerprinting"/>
          <p:cNvPicPr>
            <a:picLocks noChangeAspect="1" noChangeArrowheads="1"/>
          </p:cNvPicPr>
          <p:nvPr/>
        </p:nvPicPr>
        <p:blipFill>
          <a:blip r:embed="rId3" cstate="print">
            <a:lum bright="36000" contrast="-6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32048" y="1556793"/>
            <a:ext cx="7772400" cy="2043658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66"/>
                </a:solidFill>
                <a:cs typeface="Mudir MT" pitchFamily="2" charset="-78"/>
              </a:rPr>
              <a:t>Good Luck</a:t>
            </a:r>
            <a:r>
              <a:rPr lang="ar-SA" dirty="0" smtClean="0">
                <a:solidFill>
                  <a:srgbClr val="FF0066"/>
                </a:solidFill>
                <a:cs typeface="Mudir MT" pitchFamily="2" charset="-78"/>
              </a:rPr>
              <a:t/>
            </a:r>
            <a:br>
              <a:rPr lang="ar-SA" dirty="0" smtClean="0">
                <a:solidFill>
                  <a:srgbClr val="FF0066"/>
                </a:solidFill>
                <a:cs typeface="Mudir MT" pitchFamily="2" charset="-78"/>
              </a:rPr>
            </a:br>
            <a:r>
              <a:rPr lang="ar-SA" dirty="0" smtClean="0">
                <a:solidFill>
                  <a:srgbClr val="FF0066"/>
                </a:solidFill>
                <a:cs typeface="Mudir MT" pitchFamily="2" charset="-78"/>
              </a:rPr>
              <a:t>أ. أمل الغامدي</a:t>
            </a:r>
            <a:br>
              <a:rPr lang="ar-SA" dirty="0" smtClean="0">
                <a:solidFill>
                  <a:srgbClr val="FF0066"/>
                </a:solidFill>
                <a:cs typeface="Mudir MT" pitchFamily="2" charset="-78"/>
              </a:rPr>
            </a:br>
            <a:r>
              <a:rPr lang="ar-SA" dirty="0" smtClean="0">
                <a:solidFill>
                  <a:srgbClr val="FF0066"/>
                </a:solidFill>
                <a:cs typeface="Mudir MT" pitchFamily="2" charset="-78"/>
              </a:rPr>
              <a:t>أ.شروق الشهراني</a:t>
            </a:r>
            <a:br>
              <a:rPr lang="ar-SA" dirty="0" smtClean="0">
                <a:solidFill>
                  <a:srgbClr val="FF0066"/>
                </a:solidFill>
                <a:cs typeface="Mudir MT" pitchFamily="2" charset="-78"/>
              </a:rPr>
            </a:br>
            <a:r>
              <a:rPr lang="ar-SA" dirty="0" smtClean="0">
                <a:solidFill>
                  <a:srgbClr val="FF0066"/>
                </a:solidFill>
                <a:cs typeface="Mudir MT" pitchFamily="2" charset="-78"/>
              </a:rPr>
              <a:t>أ.رنا التركي</a:t>
            </a:r>
            <a:r>
              <a:rPr lang="en-US" dirty="0" smtClean="0">
                <a:solidFill>
                  <a:srgbClr val="FF0066"/>
                </a:solidFill>
                <a:cs typeface="Mudir MT" pitchFamily="2" charset="-78"/>
              </a:rPr>
              <a:t/>
            </a:r>
            <a:br>
              <a:rPr lang="en-US" dirty="0" smtClean="0">
                <a:solidFill>
                  <a:srgbClr val="FF0066"/>
                </a:solidFill>
                <a:cs typeface="Mudir MT" pitchFamily="2" charset="-78"/>
              </a:rPr>
            </a:br>
            <a:endParaRPr lang="ar-SA" dirty="0">
              <a:solidFill>
                <a:srgbClr val="FF0066"/>
              </a:solidFill>
              <a:cs typeface="Mudir MT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6672"/>
            <a:ext cx="8229600" cy="6192837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4800" b="1" dirty="0">
                <a:solidFill>
                  <a:srgbClr val="2DB52D"/>
                </a:solidFill>
              </a:rPr>
              <a:t>DNA Sample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773238"/>
            <a:ext cx="3124200" cy="38877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707904" y="1385888"/>
            <a:ext cx="5256213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ar-SA" sz="3600" b="1" dirty="0">
                <a:solidFill>
                  <a:srgbClr val="002774"/>
                </a:solidFill>
              </a:rPr>
              <a:t>عينة بها بعض الخلايا المكتسبة</a:t>
            </a:r>
            <a:endParaRPr lang="en-US" sz="3600" b="1" dirty="0">
              <a:solidFill>
                <a:srgbClr val="002774"/>
              </a:solidFill>
            </a:endParaRPr>
          </a:p>
          <a:p>
            <a:endParaRPr lang="en-US" sz="3600" b="1" dirty="0">
              <a:solidFill>
                <a:srgbClr val="002774"/>
              </a:solidFill>
            </a:endParaRPr>
          </a:p>
          <a:p>
            <a:pPr>
              <a:buFontTx/>
              <a:buChar char="•"/>
            </a:pPr>
            <a:r>
              <a:rPr lang="ar-SA" sz="3600" b="1" dirty="0">
                <a:solidFill>
                  <a:srgbClr val="002774"/>
                </a:solidFill>
              </a:rPr>
              <a:t>غمر الخلايا في محلول مغذي على الطبق ، وتترك لتنمو وتتضاعف .</a:t>
            </a:r>
            <a:endParaRPr lang="en-US" sz="3600" b="1" dirty="0">
              <a:solidFill>
                <a:srgbClr val="002774"/>
              </a:solidFill>
            </a:endParaRPr>
          </a:p>
          <a:p>
            <a:endParaRPr lang="en-US" sz="3600" b="1" dirty="0">
              <a:solidFill>
                <a:srgbClr val="002774"/>
              </a:solidFill>
            </a:endParaRPr>
          </a:p>
          <a:p>
            <a:pPr>
              <a:buFontTx/>
              <a:buChar char="•"/>
            </a:pPr>
            <a:r>
              <a:rPr lang="ar-SA" sz="3600" b="1" dirty="0">
                <a:solidFill>
                  <a:srgbClr val="002774"/>
                </a:solidFill>
              </a:rPr>
              <a:t>الخلايا المتجمعة تجمد للاستعمال المستقبلي .</a:t>
            </a:r>
            <a:endParaRPr lang="en-US" sz="3600" b="1" dirty="0">
              <a:solidFill>
                <a:srgbClr val="002774"/>
              </a:solidFill>
            </a:endParaRPr>
          </a:p>
          <a:p>
            <a:pPr>
              <a:buFontTx/>
              <a:buChar char="•"/>
            </a:pPr>
            <a:r>
              <a:rPr lang="ar-SA" sz="3600" b="1" dirty="0">
                <a:solidFill>
                  <a:srgbClr val="002774"/>
                </a:solidFill>
              </a:rPr>
              <a:t>الـ </a:t>
            </a:r>
            <a:r>
              <a:rPr lang="en-US" sz="3600" b="1" dirty="0">
                <a:solidFill>
                  <a:srgbClr val="002774"/>
                </a:solidFill>
              </a:rPr>
              <a:t>DNA</a:t>
            </a:r>
            <a:r>
              <a:rPr lang="ar-SA" sz="3600" b="1" dirty="0">
                <a:solidFill>
                  <a:srgbClr val="002774"/>
                </a:solidFill>
              </a:rPr>
              <a:t> يكون مكتسب من هذه الخلايا .</a:t>
            </a:r>
            <a:endParaRPr lang="en-US" sz="3600" b="1" dirty="0">
              <a:solidFill>
                <a:srgbClr val="002774"/>
              </a:solidFill>
            </a:endParaRPr>
          </a:p>
          <a:p>
            <a:endParaRPr lang="en-US" sz="3200" b="1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CCFFCC"/>
          </a:solidFill>
        </p:spPr>
        <p:txBody>
          <a:bodyPr/>
          <a:lstStyle/>
          <a:p>
            <a:r>
              <a:rPr lang="en-US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Restriction Enzyme</a:t>
            </a:r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288" y="1700213"/>
            <a:ext cx="2943225" cy="3921125"/>
          </a:xfrm>
          <a:noFill/>
          <a:ln w="28575">
            <a:solidFill>
              <a:schemeClr val="tx1"/>
            </a:solidFill>
          </a:ln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563888" y="2336681"/>
            <a:ext cx="52578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ar-SA" sz="4000" b="1" dirty="0">
                <a:solidFill>
                  <a:srgbClr val="6900B0"/>
                </a:solidFill>
              </a:rPr>
              <a:t>نستعمل</a:t>
            </a:r>
          </a:p>
          <a:p>
            <a:r>
              <a:rPr lang="ar-SA" sz="4000" b="1" dirty="0">
                <a:solidFill>
                  <a:srgbClr val="6900B0"/>
                </a:solidFill>
              </a:rPr>
              <a:t> </a:t>
            </a:r>
            <a:r>
              <a:rPr lang="en-US" sz="4000" b="1" dirty="0">
                <a:solidFill>
                  <a:srgbClr val="6900B0"/>
                </a:solidFill>
              </a:rPr>
              <a:t>restriction enzyme </a:t>
            </a:r>
            <a:r>
              <a:rPr lang="ar-SA" sz="4000" b="1" dirty="0">
                <a:solidFill>
                  <a:srgbClr val="6900B0"/>
                </a:solidFill>
              </a:rPr>
              <a:t>    لتقطيع </a:t>
            </a:r>
            <a:r>
              <a:rPr lang="ar-SA" sz="4000" b="1" dirty="0" err="1">
                <a:solidFill>
                  <a:srgbClr val="6900B0"/>
                </a:solidFill>
              </a:rPr>
              <a:t>الـ</a:t>
            </a:r>
            <a:r>
              <a:rPr lang="en-US" sz="4000" b="1" dirty="0">
                <a:solidFill>
                  <a:srgbClr val="6900B0"/>
                </a:solidFill>
              </a:rPr>
              <a:t>DNA </a:t>
            </a:r>
            <a:r>
              <a:rPr lang="ar-SA" sz="4000" b="1" dirty="0">
                <a:solidFill>
                  <a:srgbClr val="6900B0"/>
                </a:solidFill>
              </a:rPr>
              <a:t> إلى أجزاء . </a:t>
            </a:r>
            <a:endParaRPr lang="en-US" sz="4000" b="1" dirty="0">
              <a:solidFill>
                <a:srgbClr val="6900B0"/>
              </a:solidFill>
            </a:endParaRPr>
          </a:p>
          <a:p>
            <a:pPr algn="l"/>
            <a:endParaRPr lang="en-US" sz="4000" b="1" dirty="0">
              <a:solidFill>
                <a:srgbClr val="6900B0"/>
              </a:solidFill>
            </a:endParaRPr>
          </a:p>
          <a:p>
            <a:endParaRPr lang="en-US" sz="3600" b="1" dirty="0">
              <a:solidFill>
                <a:srgbClr val="6900B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solidFill>
            <a:srgbClr val="CCFFCC"/>
          </a:solidFill>
        </p:spPr>
        <p:txBody>
          <a:bodyPr/>
          <a:lstStyle/>
          <a:p>
            <a:r>
              <a:rPr lang="en-US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Apply Enzyme</a:t>
            </a:r>
          </a:p>
        </p:txBody>
      </p:sp>
      <p:pic>
        <p:nvPicPr>
          <p:cNvPr id="1229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1484313"/>
            <a:ext cx="3776662" cy="4359275"/>
          </a:xfrm>
          <a:noFill/>
          <a:ln w="28575">
            <a:solidFill>
              <a:schemeClr val="tx1"/>
            </a:solidFill>
          </a:ln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427538" y="1916113"/>
            <a:ext cx="456247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ar-SA" sz="3600" b="1" dirty="0">
                <a:solidFill>
                  <a:srgbClr val="002570"/>
                </a:solidFill>
              </a:rPr>
              <a:t>عينة </a:t>
            </a:r>
            <a:r>
              <a:rPr lang="ar-SA" sz="3600" b="1" dirty="0" err="1">
                <a:solidFill>
                  <a:srgbClr val="002570"/>
                </a:solidFill>
              </a:rPr>
              <a:t>الـ</a:t>
            </a:r>
            <a:r>
              <a:rPr lang="ar-SA" sz="3600" b="1" dirty="0">
                <a:solidFill>
                  <a:srgbClr val="002570"/>
                </a:solidFill>
              </a:rPr>
              <a:t> </a:t>
            </a:r>
            <a:r>
              <a:rPr lang="en-US" sz="3600" b="1" dirty="0">
                <a:solidFill>
                  <a:srgbClr val="002570"/>
                </a:solidFill>
              </a:rPr>
              <a:t>DNA</a:t>
            </a:r>
            <a:r>
              <a:rPr lang="ar-SA" sz="3600" b="1" dirty="0">
                <a:solidFill>
                  <a:srgbClr val="002570"/>
                </a:solidFill>
              </a:rPr>
              <a:t> </a:t>
            </a:r>
            <a:r>
              <a:rPr lang="ar-SA" sz="3600" b="1" dirty="0" err="1" smtClean="0">
                <a:solidFill>
                  <a:srgbClr val="002570"/>
                </a:solidFill>
              </a:rPr>
              <a:t>وانزيم</a:t>
            </a:r>
            <a:r>
              <a:rPr lang="ar-SA" sz="3600" b="1" dirty="0" smtClean="0">
                <a:solidFill>
                  <a:srgbClr val="002570"/>
                </a:solidFill>
              </a:rPr>
              <a:t> القطع توضع </a:t>
            </a:r>
            <a:r>
              <a:rPr lang="ar-SA" sz="3600" b="1" dirty="0">
                <a:solidFill>
                  <a:srgbClr val="002570"/>
                </a:solidFill>
              </a:rPr>
              <a:t>في الأنبوب . </a:t>
            </a:r>
            <a:endParaRPr lang="en-US" sz="3600" b="1" dirty="0">
              <a:solidFill>
                <a:srgbClr val="002570"/>
              </a:solidFill>
            </a:endParaRPr>
          </a:p>
          <a:p>
            <a:pPr algn="ctr"/>
            <a:endParaRPr lang="en-US" sz="3600" b="1" dirty="0">
              <a:solidFill>
                <a:srgbClr val="002570"/>
              </a:solidFill>
            </a:endParaRPr>
          </a:p>
          <a:p>
            <a:pPr algn="ctr">
              <a:buFontTx/>
              <a:buChar char="•"/>
            </a:pPr>
            <a:r>
              <a:rPr lang="ar-SA" sz="3600" b="1" dirty="0">
                <a:solidFill>
                  <a:srgbClr val="002570"/>
                </a:solidFill>
              </a:rPr>
              <a:t> تعريض الأنبوبة للهز والدوران حتى يخلط </a:t>
            </a:r>
            <a:r>
              <a:rPr lang="ar-SA" sz="3600" b="1" dirty="0" err="1">
                <a:solidFill>
                  <a:srgbClr val="002570"/>
                </a:solidFill>
              </a:rPr>
              <a:t>الـ</a:t>
            </a:r>
            <a:r>
              <a:rPr lang="en-US" sz="3600" b="1" dirty="0">
                <a:solidFill>
                  <a:srgbClr val="002570"/>
                </a:solidFill>
              </a:rPr>
              <a:t>DNA </a:t>
            </a:r>
            <a:r>
              <a:rPr lang="ar-SA" sz="3600" b="1" dirty="0">
                <a:solidFill>
                  <a:srgbClr val="002570"/>
                </a:solidFill>
              </a:rPr>
              <a:t>الأنزيم.</a:t>
            </a:r>
            <a:endParaRPr lang="en-US" sz="3600" b="1" dirty="0">
              <a:solidFill>
                <a:srgbClr val="00257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 Bath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2924175"/>
            <a:ext cx="3168650" cy="3036888"/>
          </a:xfrm>
          <a:noFill/>
          <a:ln w="28575">
            <a:solidFill>
              <a:schemeClr val="tx1"/>
            </a:solidFill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412875"/>
            <a:ext cx="3660775" cy="33639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  <a:solidFill>
            <a:srgbClr val="FFFF99"/>
          </a:solidFill>
        </p:spPr>
        <p:txBody>
          <a:bodyPr/>
          <a:lstStyle/>
          <a:p>
            <a:r>
              <a:rPr lang="en-US" sz="4800" b="1">
                <a:solidFill>
                  <a:srgbClr val="2DB5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Water Bath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642350" cy="5256212"/>
          </a:xfrm>
        </p:spPr>
        <p:txBody>
          <a:bodyPr/>
          <a:lstStyle/>
          <a:p>
            <a:endParaRPr lang="ar-SA" sz="4000" b="1" dirty="0">
              <a:solidFill>
                <a:srgbClr val="002570"/>
              </a:solidFill>
            </a:endParaRPr>
          </a:p>
          <a:p>
            <a:r>
              <a:rPr lang="ar-SA" sz="4000" b="1" dirty="0">
                <a:solidFill>
                  <a:srgbClr val="002570"/>
                </a:solidFill>
              </a:rPr>
              <a:t>وضع الأنبوبة في حمام مائي عند 37ْ</a:t>
            </a:r>
            <a:r>
              <a:rPr lang="en-US" sz="4000" b="1" dirty="0">
                <a:solidFill>
                  <a:srgbClr val="002570"/>
                </a:solidFill>
              </a:rPr>
              <a:t>C </a:t>
            </a:r>
            <a:r>
              <a:rPr lang="ar-SA" sz="4000" b="1" dirty="0">
                <a:solidFill>
                  <a:srgbClr val="002570"/>
                </a:solidFill>
              </a:rPr>
              <a:t> .</a:t>
            </a:r>
            <a:endParaRPr lang="en-US" sz="4000" b="1" dirty="0">
              <a:solidFill>
                <a:srgbClr val="002570"/>
              </a:solidFill>
            </a:endParaRPr>
          </a:p>
          <a:p>
            <a:endParaRPr lang="en-US" sz="4000" b="1" dirty="0">
              <a:solidFill>
                <a:srgbClr val="002570"/>
              </a:solidFill>
            </a:endParaRPr>
          </a:p>
          <a:p>
            <a:r>
              <a:rPr lang="ar-SA" sz="4000" b="1" dirty="0">
                <a:solidFill>
                  <a:srgbClr val="002570"/>
                </a:solidFill>
              </a:rPr>
              <a:t>تترك لمدة 30 دقيقة .</a:t>
            </a:r>
            <a:endParaRPr lang="en-US" sz="4000" b="1" dirty="0">
              <a:solidFill>
                <a:srgbClr val="002570"/>
              </a:solidFill>
            </a:endParaRPr>
          </a:p>
          <a:p>
            <a:endParaRPr lang="en-US" sz="4000" b="1" dirty="0">
              <a:solidFill>
                <a:srgbClr val="002570"/>
              </a:solidFill>
            </a:endParaRPr>
          </a:p>
          <a:p>
            <a:r>
              <a:rPr lang="ar-SA" sz="4000" b="1" dirty="0">
                <a:solidFill>
                  <a:srgbClr val="002570"/>
                </a:solidFill>
              </a:rPr>
              <a:t>وهذا هو الوقت الذي يحتاجه </a:t>
            </a:r>
            <a:r>
              <a:rPr lang="en-US" sz="4000" b="1" dirty="0">
                <a:solidFill>
                  <a:srgbClr val="002570"/>
                </a:solidFill>
              </a:rPr>
              <a:t>Hind III</a:t>
            </a:r>
            <a:r>
              <a:rPr lang="ar-SA" sz="4000" b="1" dirty="0">
                <a:solidFill>
                  <a:srgbClr val="002570"/>
                </a:solidFill>
              </a:rPr>
              <a:t> ليأخذ مكانه على </a:t>
            </a:r>
            <a:r>
              <a:rPr lang="ar-SA" sz="4000" b="1" dirty="0" err="1">
                <a:solidFill>
                  <a:srgbClr val="002570"/>
                </a:solidFill>
              </a:rPr>
              <a:t>الـ</a:t>
            </a:r>
            <a:r>
              <a:rPr lang="ar-SA" sz="4000" b="1" dirty="0">
                <a:solidFill>
                  <a:srgbClr val="002570"/>
                </a:solidFill>
              </a:rPr>
              <a:t> </a:t>
            </a:r>
            <a:r>
              <a:rPr lang="en-US" sz="4000" b="1" dirty="0">
                <a:solidFill>
                  <a:srgbClr val="002570"/>
                </a:solidFill>
              </a:rPr>
              <a:t>DNA</a:t>
            </a:r>
            <a:r>
              <a:rPr lang="ar-SA" sz="4000" b="1" dirty="0">
                <a:solidFill>
                  <a:srgbClr val="002570"/>
                </a:solidFill>
              </a:rPr>
              <a:t> .</a:t>
            </a:r>
            <a:endParaRPr lang="en-US" sz="4000" b="1" dirty="0">
              <a:solidFill>
                <a:srgbClr val="00257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1168</Words>
  <Application>Microsoft Office PowerPoint</Application>
  <PresentationFormat>On-screen Show (4:3)</PresentationFormat>
  <Paragraphs>291</Paragraphs>
  <Slides>40</Slides>
  <Notes>18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MS PGothic</vt:lpstr>
      <vt:lpstr>Arial</vt:lpstr>
      <vt:lpstr>Calibri</vt:lpstr>
      <vt:lpstr>Geneva</vt:lpstr>
      <vt:lpstr>Monotype Sorts</vt:lpstr>
      <vt:lpstr>Mudir MT</vt:lpstr>
      <vt:lpstr>Old Antic Decorative</vt:lpstr>
      <vt:lpstr>Times New Roman</vt:lpstr>
      <vt:lpstr>Wingdings</vt:lpstr>
      <vt:lpstr>سمة Office</vt:lpstr>
      <vt:lpstr>بسم الله الرحمن الرحيم</vt:lpstr>
      <vt:lpstr>الفصل الكهربي لعينة الحمض النووي DNA Gel Electrophoresis </vt:lpstr>
      <vt:lpstr>PowerPoint Presentation</vt:lpstr>
      <vt:lpstr>PowerPoint Presentation</vt:lpstr>
      <vt:lpstr>PowerPoint Presentation</vt:lpstr>
      <vt:lpstr>Restriction Enzyme</vt:lpstr>
      <vt:lpstr>Apply Enzyme</vt:lpstr>
      <vt:lpstr>Water Bath</vt:lpstr>
      <vt:lpstr>Water Bath</vt:lpstr>
      <vt:lpstr>Preparing the Gel</vt:lpstr>
      <vt:lpstr>PowerPoint Presentation</vt:lpstr>
      <vt:lpstr>PowerPoint Presentation</vt:lpstr>
      <vt:lpstr>PowerPoint Presentation</vt:lpstr>
      <vt:lpstr>PowerPoint Presentation</vt:lpstr>
      <vt:lpstr>Preparing the Gel</vt:lpstr>
      <vt:lpstr>PowerPoint Presentation</vt:lpstr>
      <vt:lpstr>PowerPoint Presentation</vt:lpstr>
      <vt:lpstr>PowerPoint Presentation</vt:lpstr>
      <vt:lpstr>Preparing the Gel</vt:lpstr>
      <vt:lpstr>PowerPoint Presentation</vt:lpstr>
      <vt:lpstr>PowerPoint Presentation</vt:lpstr>
      <vt:lpstr>PowerPoint Presentation</vt:lpstr>
      <vt:lpstr>PowerPoint Presentation</vt:lpstr>
      <vt:lpstr>Gel Ready</vt:lpstr>
      <vt:lpstr>PowerPoint Presentation</vt:lpstr>
      <vt:lpstr>PowerPoint Presentation</vt:lpstr>
      <vt:lpstr>Putting DNA on the Gel</vt:lpstr>
      <vt:lpstr>PowerPoint Presentation</vt:lpstr>
      <vt:lpstr>Run the Gel</vt:lpstr>
      <vt:lpstr>PowerPoint Presentation</vt:lpstr>
      <vt:lpstr>DNA Fragments Move</vt:lpstr>
      <vt:lpstr>PowerPoint Presentation</vt:lpstr>
      <vt:lpstr>Viewing</vt:lpstr>
      <vt:lpstr>PowerPoint Presentation</vt:lpstr>
      <vt:lpstr>PowerPoint Presentation</vt:lpstr>
      <vt:lpstr>Viewing</vt:lpstr>
      <vt:lpstr>PowerPoint Presentation</vt:lpstr>
      <vt:lpstr>PowerPoint Presentation</vt:lpstr>
      <vt:lpstr>PowerPoint Presentation</vt:lpstr>
      <vt:lpstr>Good Luck أ. أمل الغامدي أ.شروق الشهراني أ.رنا التركي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m e l o</cp:lastModifiedBy>
  <cp:revision>62</cp:revision>
  <dcterms:created xsi:type="dcterms:W3CDTF">2011-03-12T17:56:34Z</dcterms:created>
  <dcterms:modified xsi:type="dcterms:W3CDTF">2017-11-08T05:58:58Z</dcterms:modified>
</cp:coreProperties>
</file>