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نمط فاتح 3 - تمييز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37" d="100"/>
          <a:sy n="37" d="100"/>
        </p:scale>
        <p:origin x="-84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5B3F2BE-935C-4A47-BFA9-A8CA4AF05FEC}" type="doc">
      <dgm:prSet loTypeId="urn:microsoft.com/office/officeart/2005/8/layout/hierarchy1" loCatId="hierarchy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0D9677BA-16CA-4111-BA17-42F26C680765}">
      <dgm:prSet phldrT="[نص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en-US" sz="3200" b="1" dirty="0" err="1" smtClean="0">
              <a:solidFill>
                <a:schemeClr val="accent2">
                  <a:lumMod val="50000"/>
                </a:schemeClr>
              </a:solidFill>
              <a:latin typeface="Bradley Hand ITC" pitchFamily="66" charset="0"/>
            </a:rPr>
            <a:t>sulphanilamide</a:t>
          </a:r>
          <a:endParaRPr lang="ar-SA" sz="3200" b="1" dirty="0">
            <a:solidFill>
              <a:schemeClr val="accent2">
                <a:lumMod val="50000"/>
              </a:schemeClr>
            </a:solidFill>
            <a:latin typeface="Bradley Hand ITC" pitchFamily="66" charset="0"/>
          </a:endParaRPr>
        </a:p>
      </dgm:t>
    </dgm:pt>
    <dgm:pt modelId="{C728EA07-E0A2-4220-B06E-EAA7E1041D22}" type="parTrans" cxnId="{F7E356D2-D1FD-49DE-92D8-3CAAF8FFEEFB}">
      <dgm:prSet/>
      <dgm:spPr/>
      <dgm:t>
        <a:bodyPr/>
        <a:lstStyle/>
        <a:p>
          <a:pPr rtl="1"/>
          <a:endParaRPr lang="ar-SA"/>
        </a:p>
      </dgm:t>
    </dgm:pt>
    <dgm:pt modelId="{0388C236-7A39-4C50-852B-FE4F308D8CB3}" type="sibTrans" cxnId="{F7E356D2-D1FD-49DE-92D8-3CAAF8FFEEFB}">
      <dgm:prSet/>
      <dgm:spPr/>
      <dgm:t>
        <a:bodyPr/>
        <a:lstStyle/>
        <a:p>
          <a:pPr rtl="1"/>
          <a:endParaRPr lang="ar-SA"/>
        </a:p>
      </dgm:t>
    </dgm:pt>
    <dgm:pt modelId="{9ECD88FB-E822-4D89-87A7-1B29092BB181}">
      <dgm:prSet phldrT="[نص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en-US" sz="2000" b="1" dirty="0" smtClean="0">
              <a:solidFill>
                <a:schemeClr val="accent3">
                  <a:lumMod val="50000"/>
                </a:schemeClr>
              </a:solidFill>
              <a:latin typeface="Bradley Hand ITC" pitchFamily="66" charset="0"/>
            </a:rPr>
            <a:t>Acid test:</a:t>
          </a:r>
        </a:p>
        <a:p>
          <a:pPr rtl="1"/>
          <a:r>
            <a:rPr lang="en-US" sz="2000" b="1" dirty="0" smtClean="0">
              <a:solidFill>
                <a:schemeClr val="accent3">
                  <a:lumMod val="50000"/>
                </a:schemeClr>
              </a:solidFill>
              <a:latin typeface="Bradley Hand ITC" pitchFamily="66" charset="0"/>
            </a:rPr>
            <a:t>Sulph.+10 %</a:t>
          </a:r>
          <a:r>
            <a:rPr lang="en-US" sz="2000" b="1" dirty="0" err="1" smtClean="0">
              <a:solidFill>
                <a:schemeClr val="accent3">
                  <a:lumMod val="50000"/>
                </a:schemeClr>
              </a:solidFill>
              <a:latin typeface="Bradley Hand ITC" pitchFamily="66" charset="0"/>
            </a:rPr>
            <a:t>NaOH</a:t>
          </a:r>
          <a:r>
            <a:rPr lang="en-US" sz="2000" b="1" dirty="0" err="1" smtClean="0">
              <a:solidFill>
                <a:schemeClr val="accent3">
                  <a:lumMod val="50000"/>
                </a:schemeClr>
              </a:solidFill>
              <a:latin typeface="Bradley Hand ITC" pitchFamily="66" charset="0"/>
              <a:cs typeface="Calibri"/>
            </a:rPr>
            <a:t>→soluble</a:t>
          </a:r>
          <a:r>
            <a:rPr lang="en-US" sz="2000" b="1" dirty="0" smtClean="0">
              <a:solidFill>
                <a:schemeClr val="accent3">
                  <a:lumMod val="50000"/>
                </a:schemeClr>
              </a:solidFill>
              <a:latin typeface="Bradley Hand ITC" pitchFamily="66" charset="0"/>
              <a:cs typeface="Calibri"/>
            </a:rPr>
            <a:t> + conc. </a:t>
          </a:r>
          <a:r>
            <a:rPr lang="en-US" sz="2000" b="1" dirty="0" err="1" smtClean="0">
              <a:solidFill>
                <a:schemeClr val="accent3">
                  <a:lumMod val="50000"/>
                </a:schemeClr>
              </a:solidFill>
              <a:latin typeface="Bradley Hand ITC" pitchFamily="66" charset="0"/>
              <a:cs typeface="Calibri"/>
            </a:rPr>
            <a:t>Hcl</a:t>
          </a:r>
          <a:r>
            <a:rPr lang="en-US" sz="2000" b="1" dirty="0" smtClean="0">
              <a:solidFill>
                <a:schemeClr val="accent3">
                  <a:lumMod val="50000"/>
                </a:schemeClr>
              </a:solidFill>
              <a:latin typeface="Bradley Hand ITC" pitchFamily="66" charset="0"/>
              <a:cs typeface="Calibri"/>
            </a:rPr>
            <a:t> →NOT ppt</a:t>
          </a:r>
          <a:r>
            <a:rPr lang="en-US" sz="1800" dirty="0" smtClean="0">
              <a:latin typeface="Calibri"/>
              <a:cs typeface="Calibri"/>
            </a:rPr>
            <a:t>.</a:t>
          </a:r>
          <a:endParaRPr lang="ar-SA" sz="1800" dirty="0"/>
        </a:p>
      </dgm:t>
    </dgm:pt>
    <dgm:pt modelId="{D574B57C-E3D0-42EA-810A-1D0D73FEFA9D}" type="parTrans" cxnId="{CDFC94CF-90F5-4990-B095-3C33D740ED23}">
      <dgm:prSet/>
      <dgm:spPr/>
      <dgm:t>
        <a:bodyPr/>
        <a:lstStyle/>
        <a:p>
          <a:pPr rtl="1"/>
          <a:endParaRPr lang="ar-SA"/>
        </a:p>
      </dgm:t>
    </dgm:pt>
    <dgm:pt modelId="{A288FF3B-2661-4F80-8CBB-4C9AC5F77B5B}" type="sibTrans" cxnId="{CDFC94CF-90F5-4990-B095-3C33D740ED23}">
      <dgm:prSet/>
      <dgm:spPr/>
      <dgm:t>
        <a:bodyPr/>
        <a:lstStyle/>
        <a:p>
          <a:pPr rtl="1"/>
          <a:endParaRPr lang="ar-SA"/>
        </a:p>
      </dgm:t>
    </dgm:pt>
    <dgm:pt modelId="{EE394DAD-A671-4B47-8A57-46E0A8CFA8FA}">
      <dgm:prSet phldrT="[نص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en-US" sz="2400" b="1" dirty="0" smtClean="0">
              <a:solidFill>
                <a:schemeClr val="accent6">
                  <a:lumMod val="50000"/>
                </a:schemeClr>
              </a:solidFill>
              <a:latin typeface="Bradley Hand ITC" pitchFamily="66" charset="0"/>
            </a:rPr>
            <a:t>Not true acid</a:t>
          </a:r>
          <a:endParaRPr lang="ar-SA" sz="2400" b="1" dirty="0">
            <a:solidFill>
              <a:schemeClr val="accent6">
                <a:lumMod val="50000"/>
              </a:schemeClr>
            </a:solidFill>
            <a:latin typeface="Bradley Hand ITC" pitchFamily="66" charset="0"/>
          </a:endParaRPr>
        </a:p>
      </dgm:t>
    </dgm:pt>
    <dgm:pt modelId="{AB6F2ADA-2E35-4400-805B-27BE48989374}" type="parTrans" cxnId="{719FB0BA-0266-4CAA-B34C-05C7E74CB2DB}">
      <dgm:prSet/>
      <dgm:spPr/>
      <dgm:t>
        <a:bodyPr/>
        <a:lstStyle/>
        <a:p>
          <a:pPr rtl="1"/>
          <a:endParaRPr lang="ar-SA"/>
        </a:p>
      </dgm:t>
    </dgm:pt>
    <dgm:pt modelId="{2DAC4835-1125-45F6-B9AD-30FFB4FE88DA}" type="sibTrans" cxnId="{719FB0BA-0266-4CAA-B34C-05C7E74CB2DB}">
      <dgm:prSet/>
      <dgm:spPr/>
      <dgm:t>
        <a:bodyPr/>
        <a:lstStyle/>
        <a:p>
          <a:pPr rtl="1"/>
          <a:endParaRPr lang="ar-SA"/>
        </a:p>
      </dgm:t>
    </dgm:pt>
    <dgm:pt modelId="{13737AEA-C073-4551-958D-82BFE31B650C}">
      <dgm:prSet phldrT="[نص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en-US" sz="2000" b="1" dirty="0" smtClean="0">
              <a:solidFill>
                <a:schemeClr val="accent4">
                  <a:lumMod val="50000"/>
                </a:schemeClr>
              </a:solidFill>
              <a:latin typeface="Bradley Hand ITC" pitchFamily="66" charset="0"/>
            </a:rPr>
            <a:t>Base test:</a:t>
          </a:r>
        </a:p>
        <a:p>
          <a:pPr rtl="1"/>
          <a:r>
            <a:rPr lang="en-US" sz="2000" b="1" dirty="0" err="1" smtClean="0">
              <a:solidFill>
                <a:schemeClr val="accent4">
                  <a:lumMod val="50000"/>
                </a:schemeClr>
              </a:solidFill>
              <a:latin typeface="Bradley Hand ITC" pitchFamily="66" charset="0"/>
            </a:rPr>
            <a:t>Sulph</a:t>
          </a:r>
          <a:r>
            <a:rPr lang="en-US" sz="2000" b="1" dirty="0" smtClean="0">
              <a:solidFill>
                <a:schemeClr val="accent4">
                  <a:lumMod val="50000"/>
                </a:schemeClr>
              </a:solidFill>
              <a:latin typeface="Bradley Hand ITC" pitchFamily="66" charset="0"/>
            </a:rPr>
            <a:t>.+</a:t>
          </a:r>
          <a:r>
            <a:rPr lang="en-US" sz="2000" b="1" dirty="0" err="1" smtClean="0">
              <a:solidFill>
                <a:schemeClr val="accent4">
                  <a:lumMod val="50000"/>
                </a:schemeClr>
              </a:solidFill>
              <a:latin typeface="Bradley Hand ITC" pitchFamily="66" charset="0"/>
            </a:rPr>
            <a:t>dil</a:t>
          </a:r>
          <a:r>
            <a:rPr lang="en-US" sz="2000" b="1" dirty="0" smtClean="0">
              <a:solidFill>
                <a:schemeClr val="accent4">
                  <a:lumMod val="50000"/>
                </a:schemeClr>
              </a:solidFill>
              <a:latin typeface="Bradley Hand ITC" pitchFamily="66" charset="0"/>
            </a:rPr>
            <a:t> </a:t>
          </a:r>
          <a:r>
            <a:rPr lang="en-US" sz="2000" b="1" dirty="0" err="1" smtClean="0">
              <a:solidFill>
                <a:schemeClr val="accent4">
                  <a:lumMod val="50000"/>
                </a:schemeClr>
              </a:solidFill>
              <a:latin typeface="Bradley Hand ITC" pitchFamily="66" charset="0"/>
            </a:rPr>
            <a:t>HcL</a:t>
          </a:r>
          <a:r>
            <a:rPr lang="en-US" sz="2000" b="1" dirty="0" err="1" smtClean="0">
              <a:solidFill>
                <a:schemeClr val="accent4">
                  <a:lumMod val="50000"/>
                </a:schemeClr>
              </a:solidFill>
              <a:latin typeface="Bradley Hand ITC" pitchFamily="66" charset="0"/>
              <a:cs typeface="Calibri"/>
            </a:rPr>
            <a:t>→soluble</a:t>
          </a:r>
          <a:r>
            <a:rPr lang="en-US" sz="2000" b="1" dirty="0" smtClean="0">
              <a:solidFill>
                <a:schemeClr val="accent4">
                  <a:lumMod val="50000"/>
                </a:schemeClr>
              </a:solidFill>
              <a:latin typeface="Bradley Hand ITC" pitchFamily="66" charset="0"/>
              <a:cs typeface="Calibri"/>
            </a:rPr>
            <a:t> + 30%NaOH→ NOT PPT.</a:t>
          </a:r>
          <a:endParaRPr lang="ar-SA" sz="2000" b="1" dirty="0">
            <a:solidFill>
              <a:schemeClr val="accent4">
                <a:lumMod val="50000"/>
              </a:schemeClr>
            </a:solidFill>
            <a:latin typeface="Bradley Hand ITC" pitchFamily="66" charset="0"/>
          </a:endParaRPr>
        </a:p>
      </dgm:t>
    </dgm:pt>
    <dgm:pt modelId="{126777E1-34F9-4282-BCF5-F7B59EDCF3C3}" type="parTrans" cxnId="{7DDF3F99-7520-4BB6-9997-DABBD12E97C4}">
      <dgm:prSet/>
      <dgm:spPr/>
      <dgm:t>
        <a:bodyPr/>
        <a:lstStyle/>
        <a:p>
          <a:pPr rtl="1"/>
          <a:endParaRPr lang="ar-SA"/>
        </a:p>
      </dgm:t>
    </dgm:pt>
    <dgm:pt modelId="{4D6D0CA6-86EE-4E9E-A1B8-D20573C2E24B}" type="sibTrans" cxnId="{7DDF3F99-7520-4BB6-9997-DABBD12E97C4}">
      <dgm:prSet/>
      <dgm:spPr/>
      <dgm:t>
        <a:bodyPr/>
        <a:lstStyle/>
        <a:p>
          <a:pPr rtl="1"/>
          <a:endParaRPr lang="ar-SA"/>
        </a:p>
      </dgm:t>
    </dgm:pt>
    <dgm:pt modelId="{A09BA5B0-4EA0-488B-837D-0D30CACE691D}">
      <dgm:prSet phldrT="[نص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en-US" sz="2400" b="1" dirty="0" smtClean="0">
              <a:solidFill>
                <a:srgbClr val="0070C0"/>
              </a:solidFill>
              <a:latin typeface="Bradley Hand ITC" pitchFamily="66" charset="0"/>
            </a:rPr>
            <a:t>Not true base</a:t>
          </a:r>
          <a:endParaRPr lang="ar-SA" sz="2400" b="1" dirty="0">
            <a:solidFill>
              <a:srgbClr val="0070C0"/>
            </a:solidFill>
            <a:latin typeface="Bradley Hand ITC" pitchFamily="66" charset="0"/>
          </a:endParaRPr>
        </a:p>
      </dgm:t>
    </dgm:pt>
    <dgm:pt modelId="{EE47F15E-739B-45A3-8F1B-1B2FC72663DF}" type="parTrans" cxnId="{A794C707-0AE1-4A94-9460-D734CD1CC527}">
      <dgm:prSet/>
      <dgm:spPr/>
      <dgm:t>
        <a:bodyPr/>
        <a:lstStyle/>
        <a:p>
          <a:pPr rtl="1"/>
          <a:endParaRPr lang="ar-SA"/>
        </a:p>
      </dgm:t>
    </dgm:pt>
    <dgm:pt modelId="{13328121-DA0F-4173-999B-E9FE5D54B377}" type="sibTrans" cxnId="{A794C707-0AE1-4A94-9460-D734CD1CC527}">
      <dgm:prSet/>
      <dgm:spPr/>
      <dgm:t>
        <a:bodyPr/>
        <a:lstStyle/>
        <a:p>
          <a:pPr rtl="1"/>
          <a:endParaRPr lang="ar-SA"/>
        </a:p>
      </dgm:t>
    </dgm:pt>
    <dgm:pt modelId="{7932756B-DB25-4DC9-820A-82B528F948F4}" type="pres">
      <dgm:prSet presAssocID="{A5B3F2BE-935C-4A47-BFA9-A8CA4AF05FE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697BA65B-8D7F-4868-BAA5-E21F77CF3583}" type="pres">
      <dgm:prSet presAssocID="{0D9677BA-16CA-4111-BA17-42F26C680765}" presName="hierRoot1" presStyleCnt="0"/>
      <dgm:spPr/>
    </dgm:pt>
    <dgm:pt modelId="{4CCB040E-3C8F-451B-A8E4-F539E20C5CC3}" type="pres">
      <dgm:prSet presAssocID="{0D9677BA-16CA-4111-BA17-42F26C680765}" presName="composite" presStyleCnt="0"/>
      <dgm:spPr/>
    </dgm:pt>
    <dgm:pt modelId="{E1148345-3877-474F-BBE4-4E96E5FD51D2}" type="pres">
      <dgm:prSet presAssocID="{0D9677BA-16CA-4111-BA17-42F26C680765}" presName="background" presStyleLbl="node0" presStyleIdx="0" presStyleCn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</dgm:pt>
    <dgm:pt modelId="{7B113533-F3DF-4508-8706-E9DCAB2247C4}" type="pres">
      <dgm:prSet presAssocID="{0D9677BA-16CA-4111-BA17-42F26C680765}" presName="text" presStyleLbl="fgAcc0" presStyleIdx="0" presStyleCnt="1" custScaleX="14626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1E669387-17AF-4F1E-A5F6-AADA05F4AE55}" type="pres">
      <dgm:prSet presAssocID="{0D9677BA-16CA-4111-BA17-42F26C680765}" presName="hierChild2" presStyleCnt="0"/>
      <dgm:spPr/>
    </dgm:pt>
    <dgm:pt modelId="{E8DC3A42-3B6D-4782-8373-BD5A53D0C115}" type="pres">
      <dgm:prSet presAssocID="{D574B57C-E3D0-42EA-810A-1D0D73FEFA9D}" presName="Name10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1DDFC6CD-62BC-4B02-99AD-2B276185ADA5}" type="pres">
      <dgm:prSet presAssocID="{9ECD88FB-E822-4D89-87A7-1B29092BB181}" presName="hierRoot2" presStyleCnt="0"/>
      <dgm:spPr/>
    </dgm:pt>
    <dgm:pt modelId="{C84A58A6-C87C-408B-8621-070284D10F5D}" type="pres">
      <dgm:prSet presAssocID="{9ECD88FB-E822-4D89-87A7-1B29092BB181}" presName="composite2" presStyleCnt="0"/>
      <dgm:spPr/>
    </dgm:pt>
    <dgm:pt modelId="{8DE67B7D-5019-4FF4-98F4-DF24006026F4}" type="pres">
      <dgm:prSet presAssocID="{9ECD88FB-E822-4D89-87A7-1B29092BB181}" presName="background2" presStyleLbl="node2" presStyleIdx="0" presStyleCnt="2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</dgm:pt>
    <dgm:pt modelId="{0534A879-5437-42C0-8DBA-28B4244AFBCA}" type="pres">
      <dgm:prSet presAssocID="{9ECD88FB-E822-4D89-87A7-1B29092BB181}" presName="text2" presStyleLbl="fgAcc2" presStyleIdx="0" presStyleCnt="2" custScaleX="145537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39B2388-14FA-41B4-A984-5A06B2D51055}" type="pres">
      <dgm:prSet presAssocID="{9ECD88FB-E822-4D89-87A7-1B29092BB181}" presName="hierChild3" presStyleCnt="0"/>
      <dgm:spPr/>
    </dgm:pt>
    <dgm:pt modelId="{D1B5951A-37FC-4CC4-AA7C-0189E40B3386}" type="pres">
      <dgm:prSet presAssocID="{AB6F2ADA-2E35-4400-805B-27BE48989374}" presName="Name17" presStyleLbl="parChTrans1D3" presStyleIdx="0" presStyleCnt="2"/>
      <dgm:spPr/>
      <dgm:t>
        <a:bodyPr/>
        <a:lstStyle/>
        <a:p>
          <a:pPr rtl="1"/>
          <a:endParaRPr lang="ar-SA"/>
        </a:p>
      </dgm:t>
    </dgm:pt>
    <dgm:pt modelId="{52367BB5-A3C0-4BE3-9397-9F80490D4C13}" type="pres">
      <dgm:prSet presAssocID="{EE394DAD-A671-4B47-8A57-46E0A8CFA8FA}" presName="hierRoot3" presStyleCnt="0"/>
      <dgm:spPr/>
    </dgm:pt>
    <dgm:pt modelId="{7E348164-61EB-44BC-9D95-6989035663AA}" type="pres">
      <dgm:prSet presAssocID="{EE394DAD-A671-4B47-8A57-46E0A8CFA8FA}" presName="composite3" presStyleCnt="0"/>
      <dgm:spPr/>
    </dgm:pt>
    <dgm:pt modelId="{45180898-1D31-4372-95B8-CB37EFF909D5}" type="pres">
      <dgm:prSet presAssocID="{EE394DAD-A671-4B47-8A57-46E0A8CFA8FA}" presName="background3" presStyleLbl="node3" presStyleIdx="0" presStyleCnt="2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/>
    </dgm:pt>
    <dgm:pt modelId="{3407160A-1278-4659-A026-5A9F4F86150E}" type="pres">
      <dgm:prSet presAssocID="{EE394DAD-A671-4B47-8A57-46E0A8CFA8FA}" presName="text3" presStyleLbl="fgAcc3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D571166-C77D-42AD-899D-74489BCB8841}" type="pres">
      <dgm:prSet presAssocID="{EE394DAD-A671-4B47-8A57-46E0A8CFA8FA}" presName="hierChild4" presStyleCnt="0"/>
      <dgm:spPr/>
    </dgm:pt>
    <dgm:pt modelId="{FDB0A05A-1034-4E8E-9680-BF14FF795BF5}" type="pres">
      <dgm:prSet presAssocID="{126777E1-34F9-4282-BCF5-F7B59EDCF3C3}" presName="Name10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4B6253CC-A4D0-439A-A0BA-2AACFE8D7DEF}" type="pres">
      <dgm:prSet presAssocID="{13737AEA-C073-4551-958D-82BFE31B650C}" presName="hierRoot2" presStyleCnt="0"/>
      <dgm:spPr/>
    </dgm:pt>
    <dgm:pt modelId="{DE3D3BC9-92E3-42EF-8A4B-FBF77315B11C}" type="pres">
      <dgm:prSet presAssocID="{13737AEA-C073-4551-958D-82BFE31B650C}" presName="composite2" presStyleCnt="0"/>
      <dgm:spPr/>
    </dgm:pt>
    <dgm:pt modelId="{7E01641F-CAC6-4DDB-98CF-6AB1277B89E9}" type="pres">
      <dgm:prSet presAssocID="{13737AEA-C073-4551-958D-82BFE31B650C}" presName="background2" presStyleLbl="node2" presStyleIdx="1" presStyleCnt="2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</dgm:pt>
    <dgm:pt modelId="{C3D60352-89C5-4887-B658-41BA67F3EBCC}" type="pres">
      <dgm:prSet presAssocID="{13737AEA-C073-4551-958D-82BFE31B650C}" presName="text2" presStyleLbl="fgAcc2" presStyleIdx="1" presStyleCnt="2" custScaleX="152277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131B604F-BC8B-424A-B526-F41B4CD24D52}" type="pres">
      <dgm:prSet presAssocID="{13737AEA-C073-4551-958D-82BFE31B650C}" presName="hierChild3" presStyleCnt="0"/>
      <dgm:spPr/>
    </dgm:pt>
    <dgm:pt modelId="{9B8CDDD5-9F6E-4C86-A450-6618A3876E8D}" type="pres">
      <dgm:prSet presAssocID="{EE47F15E-739B-45A3-8F1B-1B2FC72663DF}" presName="Name17" presStyleLbl="parChTrans1D3" presStyleIdx="1" presStyleCnt="2"/>
      <dgm:spPr/>
      <dgm:t>
        <a:bodyPr/>
        <a:lstStyle/>
        <a:p>
          <a:pPr rtl="1"/>
          <a:endParaRPr lang="ar-SA"/>
        </a:p>
      </dgm:t>
    </dgm:pt>
    <dgm:pt modelId="{4359C574-D634-453D-A591-C3A49CBF43B2}" type="pres">
      <dgm:prSet presAssocID="{A09BA5B0-4EA0-488B-837D-0D30CACE691D}" presName="hierRoot3" presStyleCnt="0"/>
      <dgm:spPr/>
    </dgm:pt>
    <dgm:pt modelId="{CF1695B1-B064-42A7-A8D3-3E89B3B796C6}" type="pres">
      <dgm:prSet presAssocID="{A09BA5B0-4EA0-488B-837D-0D30CACE691D}" presName="composite3" presStyleCnt="0"/>
      <dgm:spPr/>
    </dgm:pt>
    <dgm:pt modelId="{6313441A-E573-4FC1-A3FC-002663471BFB}" type="pres">
      <dgm:prSet presAssocID="{A09BA5B0-4EA0-488B-837D-0D30CACE691D}" presName="background3" presStyleLbl="node3" presStyleIdx="1" presStyleCnt="2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</dgm:pt>
    <dgm:pt modelId="{3E39E521-1379-4804-8C5E-0147C93C5B32}" type="pres">
      <dgm:prSet presAssocID="{A09BA5B0-4EA0-488B-837D-0D30CACE691D}" presName="text3" presStyleLbl="fgAcc3" presStyleIdx="1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0C28D92-89DA-48A0-A430-DD577EEB65E7}" type="pres">
      <dgm:prSet presAssocID="{A09BA5B0-4EA0-488B-837D-0D30CACE691D}" presName="hierChild4" presStyleCnt="0"/>
      <dgm:spPr/>
    </dgm:pt>
  </dgm:ptLst>
  <dgm:cxnLst>
    <dgm:cxn modelId="{F7E356D2-D1FD-49DE-92D8-3CAAF8FFEEFB}" srcId="{A5B3F2BE-935C-4A47-BFA9-A8CA4AF05FEC}" destId="{0D9677BA-16CA-4111-BA17-42F26C680765}" srcOrd="0" destOrd="0" parTransId="{C728EA07-E0A2-4220-B06E-EAA7E1041D22}" sibTransId="{0388C236-7A39-4C50-852B-FE4F308D8CB3}"/>
    <dgm:cxn modelId="{2F2BE33B-FA87-45EC-947C-2C29274E799F}" type="presOf" srcId="{0D9677BA-16CA-4111-BA17-42F26C680765}" destId="{7B113533-F3DF-4508-8706-E9DCAB2247C4}" srcOrd="0" destOrd="0" presId="urn:microsoft.com/office/officeart/2005/8/layout/hierarchy1"/>
    <dgm:cxn modelId="{5BA2CE16-86E3-4FCA-AF9E-2A2F0B302F97}" type="presOf" srcId="{A09BA5B0-4EA0-488B-837D-0D30CACE691D}" destId="{3E39E521-1379-4804-8C5E-0147C93C5B32}" srcOrd="0" destOrd="0" presId="urn:microsoft.com/office/officeart/2005/8/layout/hierarchy1"/>
    <dgm:cxn modelId="{E4942BA2-63C7-46DF-BF99-E3C763CBC2AF}" type="presOf" srcId="{126777E1-34F9-4282-BCF5-F7B59EDCF3C3}" destId="{FDB0A05A-1034-4E8E-9680-BF14FF795BF5}" srcOrd="0" destOrd="0" presId="urn:microsoft.com/office/officeart/2005/8/layout/hierarchy1"/>
    <dgm:cxn modelId="{7DDF3F99-7520-4BB6-9997-DABBD12E97C4}" srcId="{0D9677BA-16CA-4111-BA17-42F26C680765}" destId="{13737AEA-C073-4551-958D-82BFE31B650C}" srcOrd="1" destOrd="0" parTransId="{126777E1-34F9-4282-BCF5-F7B59EDCF3C3}" sibTransId="{4D6D0CA6-86EE-4E9E-A1B8-D20573C2E24B}"/>
    <dgm:cxn modelId="{AA7CD181-1A27-431C-8657-BDF8F987BD4C}" type="presOf" srcId="{9ECD88FB-E822-4D89-87A7-1B29092BB181}" destId="{0534A879-5437-42C0-8DBA-28B4244AFBCA}" srcOrd="0" destOrd="0" presId="urn:microsoft.com/office/officeart/2005/8/layout/hierarchy1"/>
    <dgm:cxn modelId="{CDFC94CF-90F5-4990-B095-3C33D740ED23}" srcId="{0D9677BA-16CA-4111-BA17-42F26C680765}" destId="{9ECD88FB-E822-4D89-87A7-1B29092BB181}" srcOrd="0" destOrd="0" parTransId="{D574B57C-E3D0-42EA-810A-1D0D73FEFA9D}" sibTransId="{A288FF3B-2661-4F80-8CBB-4C9AC5F77B5B}"/>
    <dgm:cxn modelId="{E7C1772C-2C84-49D2-8000-8AAE1472F8CD}" type="presOf" srcId="{EE394DAD-A671-4B47-8A57-46E0A8CFA8FA}" destId="{3407160A-1278-4659-A026-5A9F4F86150E}" srcOrd="0" destOrd="0" presId="urn:microsoft.com/office/officeart/2005/8/layout/hierarchy1"/>
    <dgm:cxn modelId="{B3F81C03-CBF6-4E32-8D12-B4A50DE73CFE}" type="presOf" srcId="{D574B57C-E3D0-42EA-810A-1D0D73FEFA9D}" destId="{E8DC3A42-3B6D-4782-8373-BD5A53D0C115}" srcOrd="0" destOrd="0" presId="urn:microsoft.com/office/officeart/2005/8/layout/hierarchy1"/>
    <dgm:cxn modelId="{F4D90603-240C-4771-889A-E99A6F99F496}" type="presOf" srcId="{13737AEA-C073-4551-958D-82BFE31B650C}" destId="{C3D60352-89C5-4887-B658-41BA67F3EBCC}" srcOrd="0" destOrd="0" presId="urn:microsoft.com/office/officeart/2005/8/layout/hierarchy1"/>
    <dgm:cxn modelId="{A794C707-0AE1-4A94-9460-D734CD1CC527}" srcId="{13737AEA-C073-4551-958D-82BFE31B650C}" destId="{A09BA5B0-4EA0-488B-837D-0D30CACE691D}" srcOrd="0" destOrd="0" parTransId="{EE47F15E-739B-45A3-8F1B-1B2FC72663DF}" sibTransId="{13328121-DA0F-4173-999B-E9FE5D54B377}"/>
    <dgm:cxn modelId="{34169660-A38B-4211-9650-7C539D8003ED}" type="presOf" srcId="{EE47F15E-739B-45A3-8F1B-1B2FC72663DF}" destId="{9B8CDDD5-9F6E-4C86-A450-6618A3876E8D}" srcOrd="0" destOrd="0" presId="urn:microsoft.com/office/officeart/2005/8/layout/hierarchy1"/>
    <dgm:cxn modelId="{0392E08B-B66D-4358-B273-BEB1AD998107}" type="presOf" srcId="{AB6F2ADA-2E35-4400-805B-27BE48989374}" destId="{D1B5951A-37FC-4CC4-AA7C-0189E40B3386}" srcOrd="0" destOrd="0" presId="urn:microsoft.com/office/officeart/2005/8/layout/hierarchy1"/>
    <dgm:cxn modelId="{719FB0BA-0266-4CAA-B34C-05C7E74CB2DB}" srcId="{9ECD88FB-E822-4D89-87A7-1B29092BB181}" destId="{EE394DAD-A671-4B47-8A57-46E0A8CFA8FA}" srcOrd="0" destOrd="0" parTransId="{AB6F2ADA-2E35-4400-805B-27BE48989374}" sibTransId="{2DAC4835-1125-45F6-B9AD-30FFB4FE88DA}"/>
    <dgm:cxn modelId="{33D4F4B0-B750-4870-A8B4-95B3BF8E817F}" type="presOf" srcId="{A5B3F2BE-935C-4A47-BFA9-A8CA4AF05FEC}" destId="{7932756B-DB25-4DC9-820A-82B528F948F4}" srcOrd="0" destOrd="0" presId="urn:microsoft.com/office/officeart/2005/8/layout/hierarchy1"/>
    <dgm:cxn modelId="{FD71D7EC-EB64-4FDD-8F85-38E29F3B133F}" type="presParOf" srcId="{7932756B-DB25-4DC9-820A-82B528F948F4}" destId="{697BA65B-8D7F-4868-BAA5-E21F77CF3583}" srcOrd="0" destOrd="0" presId="urn:microsoft.com/office/officeart/2005/8/layout/hierarchy1"/>
    <dgm:cxn modelId="{266AA1D3-6DB8-42D1-9133-87547BEE9574}" type="presParOf" srcId="{697BA65B-8D7F-4868-BAA5-E21F77CF3583}" destId="{4CCB040E-3C8F-451B-A8E4-F539E20C5CC3}" srcOrd="0" destOrd="0" presId="urn:microsoft.com/office/officeart/2005/8/layout/hierarchy1"/>
    <dgm:cxn modelId="{DA2AD0AB-D2EF-4951-BBB2-5EEB7D05CD86}" type="presParOf" srcId="{4CCB040E-3C8F-451B-A8E4-F539E20C5CC3}" destId="{E1148345-3877-474F-BBE4-4E96E5FD51D2}" srcOrd="0" destOrd="0" presId="urn:microsoft.com/office/officeart/2005/8/layout/hierarchy1"/>
    <dgm:cxn modelId="{F740F30D-4F70-4150-880C-F117F55F5340}" type="presParOf" srcId="{4CCB040E-3C8F-451B-A8E4-F539E20C5CC3}" destId="{7B113533-F3DF-4508-8706-E9DCAB2247C4}" srcOrd="1" destOrd="0" presId="urn:microsoft.com/office/officeart/2005/8/layout/hierarchy1"/>
    <dgm:cxn modelId="{6F8F7CC5-B12D-4087-BE5C-7894FD126091}" type="presParOf" srcId="{697BA65B-8D7F-4868-BAA5-E21F77CF3583}" destId="{1E669387-17AF-4F1E-A5F6-AADA05F4AE55}" srcOrd="1" destOrd="0" presId="urn:microsoft.com/office/officeart/2005/8/layout/hierarchy1"/>
    <dgm:cxn modelId="{DB2997A3-5B4B-42FE-9EA9-3FF7926A60E7}" type="presParOf" srcId="{1E669387-17AF-4F1E-A5F6-AADA05F4AE55}" destId="{E8DC3A42-3B6D-4782-8373-BD5A53D0C115}" srcOrd="0" destOrd="0" presId="urn:microsoft.com/office/officeart/2005/8/layout/hierarchy1"/>
    <dgm:cxn modelId="{E08F6F43-3B55-481C-A1CF-63B4DE6D692E}" type="presParOf" srcId="{1E669387-17AF-4F1E-A5F6-AADA05F4AE55}" destId="{1DDFC6CD-62BC-4B02-99AD-2B276185ADA5}" srcOrd="1" destOrd="0" presId="urn:microsoft.com/office/officeart/2005/8/layout/hierarchy1"/>
    <dgm:cxn modelId="{B9AA79F2-F95C-4DE6-A640-96E3C956ADB4}" type="presParOf" srcId="{1DDFC6CD-62BC-4B02-99AD-2B276185ADA5}" destId="{C84A58A6-C87C-408B-8621-070284D10F5D}" srcOrd="0" destOrd="0" presId="urn:microsoft.com/office/officeart/2005/8/layout/hierarchy1"/>
    <dgm:cxn modelId="{08E19FEB-75C5-4DD0-9694-C098EC2E61EE}" type="presParOf" srcId="{C84A58A6-C87C-408B-8621-070284D10F5D}" destId="{8DE67B7D-5019-4FF4-98F4-DF24006026F4}" srcOrd="0" destOrd="0" presId="urn:microsoft.com/office/officeart/2005/8/layout/hierarchy1"/>
    <dgm:cxn modelId="{40007406-B97C-47D8-B169-104AF5CD9027}" type="presParOf" srcId="{C84A58A6-C87C-408B-8621-070284D10F5D}" destId="{0534A879-5437-42C0-8DBA-28B4244AFBCA}" srcOrd="1" destOrd="0" presId="urn:microsoft.com/office/officeart/2005/8/layout/hierarchy1"/>
    <dgm:cxn modelId="{1C08B5C0-168C-4C3A-8384-43042296E75D}" type="presParOf" srcId="{1DDFC6CD-62BC-4B02-99AD-2B276185ADA5}" destId="{239B2388-14FA-41B4-A984-5A06B2D51055}" srcOrd="1" destOrd="0" presId="urn:microsoft.com/office/officeart/2005/8/layout/hierarchy1"/>
    <dgm:cxn modelId="{0688FB14-1C6E-4A55-B61C-6DB4ECAF311A}" type="presParOf" srcId="{239B2388-14FA-41B4-A984-5A06B2D51055}" destId="{D1B5951A-37FC-4CC4-AA7C-0189E40B3386}" srcOrd="0" destOrd="0" presId="urn:microsoft.com/office/officeart/2005/8/layout/hierarchy1"/>
    <dgm:cxn modelId="{BD016587-6254-4C4A-9D58-9BFB87B43533}" type="presParOf" srcId="{239B2388-14FA-41B4-A984-5A06B2D51055}" destId="{52367BB5-A3C0-4BE3-9397-9F80490D4C13}" srcOrd="1" destOrd="0" presId="urn:microsoft.com/office/officeart/2005/8/layout/hierarchy1"/>
    <dgm:cxn modelId="{5E088B53-3BEA-43E4-A0AD-B51722A90665}" type="presParOf" srcId="{52367BB5-A3C0-4BE3-9397-9F80490D4C13}" destId="{7E348164-61EB-44BC-9D95-6989035663AA}" srcOrd="0" destOrd="0" presId="urn:microsoft.com/office/officeart/2005/8/layout/hierarchy1"/>
    <dgm:cxn modelId="{E25AF417-ACDD-4985-93DD-A84E630D3754}" type="presParOf" srcId="{7E348164-61EB-44BC-9D95-6989035663AA}" destId="{45180898-1D31-4372-95B8-CB37EFF909D5}" srcOrd="0" destOrd="0" presId="urn:microsoft.com/office/officeart/2005/8/layout/hierarchy1"/>
    <dgm:cxn modelId="{BB2564A2-1B84-4D00-AF48-E5BD85FBCDD1}" type="presParOf" srcId="{7E348164-61EB-44BC-9D95-6989035663AA}" destId="{3407160A-1278-4659-A026-5A9F4F86150E}" srcOrd="1" destOrd="0" presId="urn:microsoft.com/office/officeart/2005/8/layout/hierarchy1"/>
    <dgm:cxn modelId="{C4C0949E-911D-4F4A-A617-68517A4D5290}" type="presParOf" srcId="{52367BB5-A3C0-4BE3-9397-9F80490D4C13}" destId="{4D571166-C77D-42AD-899D-74489BCB8841}" srcOrd="1" destOrd="0" presId="urn:microsoft.com/office/officeart/2005/8/layout/hierarchy1"/>
    <dgm:cxn modelId="{2629EDD1-6F1A-496B-8946-328E41D11608}" type="presParOf" srcId="{1E669387-17AF-4F1E-A5F6-AADA05F4AE55}" destId="{FDB0A05A-1034-4E8E-9680-BF14FF795BF5}" srcOrd="2" destOrd="0" presId="urn:microsoft.com/office/officeart/2005/8/layout/hierarchy1"/>
    <dgm:cxn modelId="{432D3B28-2052-42D1-9B31-7E4BD11EF797}" type="presParOf" srcId="{1E669387-17AF-4F1E-A5F6-AADA05F4AE55}" destId="{4B6253CC-A4D0-439A-A0BA-2AACFE8D7DEF}" srcOrd="3" destOrd="0" presId="urn:microsoft.com/office/officeart/2005/8/layout/hierarchy1"/>
    <dgm:cxn modelId="{3BB89438-111A-4134-9D50-471618E3F134}" type="presParOf" srcId="{4B6253CC-A4D0-439A-A0BA-2AACFE8D7DEF}" destId="{DE3D3BC9-92E3-42EF-8A4B-FBF77315B11C}" srcOrd="0" destOrd="0" presId="urn:microsoft.com/office/officeart/2005/8/layout/hierarchy1"/>
    <dgm:cxn modelId="{E02E9B3B-30B3-4872-B877-9684049944C1}" type="presParOf" srcId="{DE3D3BC9-92E3-42EF-8A4B-FBF77315B11C}" destId="{7E01641F-CAC6-4DDB-98CF-6AB1277B89E9}" srcOrd="0" destOrd="0" presId="urn:microsoft.com/office/officeart/2005/8/layout/hierarchy1"/>
    <dgm:cxn modelId="{3E1C57BD-A4DC-4300-894E-B8E45AD6306B}" type="presParOf" srcId="{DE3D3BC9-92E3-42EF-8A4B-FBF77315B11C}" destId="{C3D60352-89C5-4887-B658-41BA67F3EBCC}" srcOrd="1" destOrd="0" presId="urn:microsoft.com/office/officeart/2005/8/layout/hierarchy1"/>
    <dgm:cxn modelId="{96805288-08CC-46EF-9B17-407785CD0B90}" type="presParOf" srcId="{4B6253CC-A4D0-439A-A0BA-2AACFE8D7DEF}" destId="{131B604F-BC8B-424A-B526-F41B4CD24D52}" srcOrd="1" destOrd="0" presId="urn:microsoft.com/office/officeart/2005/8/layout/hierarchy1"/>
    <dgm:cxn modelId="{97427AD5-ED06-45AA-8BA0-16F723884FB0}" type="presParOf" srcId="{131B604F-BC8B-424A-B526-F41B4CD24D52}" destId="{9B8CDDD5-9F6E-4C86-A450-6618A3876E8D}" srcOrd="0" destOrd="0" presId="urn:microsoft.com/office/officeart/2005/8/layout/hierarchy1"/>
    <dgm:cxn modelId="{45565E8A-ECF9-4B57-8B60-E4DCFCF85CB9}" type="presParOf" srcId="{131B604F-BC8B-424A-B526-F41B4CD24D52}" destId="{4359C574-D634-453D-A591-C3A49CBF43B2}" srcOrd="1" destOrd="0" presId="urn:microsoft.com/office/officeart/2005/8/layout/hierarchy1"/>
    <dgm:cxn modelId="{E2F45971-8629-4486-8032-65FA8F54515E}" type="presParOf" srcId="{4359C574-D634-453D-A591-C3A49CBF43B2}" destId="{CF1695B1-B064-42A7-A8D3-3E89B3B796C6}" srcOrd="0" destOrd="0" presId="urn:microsoft.com/office/officeart/2005/8/layout/hierarchy1"/>
    <dgm:cxn modelId="{CE28D75F-B2DB-444F-A22C-CFB3909FF9BA}" type="presParOf" srcId="{CF1695B1-B064-42A7-A8D3-3E89B3B796C6}" destId="{6313441A-E573-4FC1-A3FC-002663471BFB}" srcOrd="0" destOrd="0" presId="urn:microsoft.com/office/officeart/2005/8/layout/hierarchy1"/>
    <dgm:cxn modelId="{118F1CC0-4CD6-43B2-B77D-EA8215E06CFF}" type="presParOf" srcId="{CF1695B1-B064-42A7-A8D3-3E89B3B796C6}" destId="{3E39E521-1379-4804-8C5E-0147C93C5B32}" srcOrd="1" destOrd="0" presId="urn:microsoft.com/office/officeart/2005/8/layout/hierarchy1"/>
    <dgm:cxn modelId="{F4CC42A1-6456-4ED3-8F5A-EC762B036C2D}" type="presParOf" srcId="{4359C574-D634-453D-A591-C3A49CBF43B2}" destId="{C0C28D92-89DA-48A0-A430-DD577EEB65E7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8CDDD5-9F6E-4C86-A450-6618A3876E8D}">
      <dsp:nvSpPr>
        <dsp:cNvPr id="0" name=""/>
        <dsp:cNvSpPr/>
      </dsp:nvSpPr>
      <dsp:spPr>
        <a:xfrm>
          <a:off x="6281978" y="3858424"/>
          <a:ext cx="91440" cy="71858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71858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B0A05A-1034-4E8E-9680-BF14FF795BF5}">
      <dsp:nvSpPr>
        <dsp:cNvPr id="0" name=""/>
        <dsp:cNvSpPr/>
      </dsp:nvSpPr>
      <dsp:spPr>
        <a:xfrm>
          <a:off x="4255222" y="1570899"/>
          <a:ext cx="2072476" cy="7185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89693"/>
              </a:lnTo>
              <a:lnTo>
                <a:pt x="2072476" y="489693"/>
              </a:lnTo>
              <a:lnTo>
                <a:pt x="2072476" y="71858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1B5951A-37FC-4CC4-AA7C-0189E40B3386}">
      <dsp:nvSpPr>
        <dsp:cNvPr id="0" name=""/>
        <dsp:cNvSpPr/>
      </dsp:nvSpPr>
      <dsp:spPr>
        <a:xfrm>
          <a:off x="2053761" y="3858424"/>
          <a:ext cx="91440" cy="71858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71858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DC3A42-3B6D-4782-8373-BD5A53D0C115}">
      <dsp:nvSpPr>
        <dsp:cNvPr id="0" name=""/>
        <dsp:cNvSpPr/>
      </dsp:nvSpPr>
      <dsp:spPr>
        <a:xfrm>
          <a:off x="2099481" y="1570899"/>
          <a:ext cx="2155741" cy="718583"/>
        </a:xfrm>
        <a:custGeom>
          <a:avLst/>
          <a:gdLst/>
          <a:ahLst/>
          <a:cxnLst/>
          <a:rect l="0" t="0" r="0" b="0"/>
          <a:pathLst>
            <a:path>
              <a:moveTo>
                <a:pt x="2155741" y="0"/>
              </a:moveTo>
              <a:lnTo>
                <a:pt x="2155741" y="489693"/>
              </a:lnTo>
              <a:lnTo>
                <a:pt x="0" y="489693"/>
              </a:lnTo>
              <a:lnTo>
                <a:pt x="0" y="71858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148345-3877-474F-BBE4-4E96E5FD51D2}">
      <dsp:nvSpPr>
        <dsp:cNvPr id="0" name=""/>
        <dsp:cNvSpPr/>
      </dsp:nvSpPr>
      <dsp:spPr>
        <a:xfrm>
          <a:off x="2448271" y="1957"/>
          <a:ext cx="3613903" cy="1568941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</dsp:sp>
    <dsp:sp modelId="{7B113533-F3DF-4508-8706-E9DCAB2247C4}">
      <dsp:nvSpPr>
        <dsp:cNvPr id="0" name=""/>
        <dsp:cNvSpPr/>
      </dsp:nvSpPr>
      <dsp:spPr>
        <a:xfrm>
          <a:off x="2722801" y="262761"/>
          <a:ext cx="3613903" cy="156894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/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err="1" smtClean="0">
              <a:solidFill>
                <a:schemeClr val="accent2">
                  <a:lumMod val="50000"/>
                </a:schemeClr>
              </a:solidFill>
              <a:latin typeface="Bradley Hand ITC" pitchFamily="66" charset="0"/>
            </a:rPr>
            <a:t>sulphanilamide</a:t>
          </a:r>
          <a:endParaRPr lang="ar-SA" sz="3200" b="1" kern="1200" dirty="0">
            <a:solidFill>
              <a:schemeClr val="accent2">
                <a:lumMod val="50000"/>
              </a:schemeClr>
            </a:solidFill>
            <a:latin typeface="Bradley Hand ITC" pitchFamily="66" charset="0"/>
          </a:endParaRPr>
        </a:p>
      </dsp:txBody>
      <dsp:txXfrm>
        <a:off x="2768754" y="308714"/>
        <a:ext cx="3521997" cy="1477035"/>
      </dsp:txXfrm>
    </dsp:sp>
    <dsp:sp modelId="{8DE67B7D-5019-4FF4-98F4-DF24006026F4}">
      <dsp:nvSpPr>
        <dsp:cNvPr id="0" name=""/>
        <dsp:cNvSpPr/>
      </dsp:nvSpPr>
      <dsp:spPr>
        <a:xfrm>
          <a:off x="301536" y="2289483"/>
          <a:ext cx="3595891" cy="1568941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3"/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</dsp:sp>
    <dsp:sp modelId="{0534A879-5437-42C0-8DBA-28B4244AFBCA}">
      <dsp:nvSpPr>
        <dsp:cNvPr id="0" name=""/>
        <dsp:cNvSpPr/>
      </dsp:nvSpPr>
      <dsp:spPr>
        <a:xfrm>
          <a:off x="576066" y="2550287"/>
          <a:ext cx="3595891" cy="156894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accent3">
                  <a:lumMod val="50000"/>
                </a:schemeClr>
              </a:solidFill>
              <a:latin typeface="Bradley Hand ITC" pitchFamily="66" charset="0"/>
            </a:rPr>
            <a:t>Acid test:</a:t>
          </a:r>
        </a:p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accent3">
                  <a:lumMod val="50000"/>
                </a:schemeClr>
              </a:solidFill>
              <a:latin typeface="Bradley Hand ITC" pitchFamily="66" charset="0"/>
            </a:rPr>
            <a:t>Sulph.+10 %</a:t>
          </a:r>
          <a:r>
            <a:rPr lang="en-US" sz="2000" b="1" kern="1200" dirty="0" err="1" smtClean="0">
              <a:solidFill>
                <a:schemeClr val="accent3">
                  <a:lumMod val="50000"/>
                </a:schemeClr>
              </a:solidFill>
              <a:latin typeface="Bradley Hand ITC" pitchFamily="66" charset="0"/>
            </a:rPr>
            <a:t>NaOH</a:t>
          </a:r>
          <a:r>
            <a:rPr lang="en-US" sz="2000" b="1" kern="1200" dirty="0" err="1" smtClean="0">
              <a:solidFill>
                <a:schemeClr val="accent3">
                  <a:lumMod val="50000"/>
                </a:schemeClr>
              </a:solidFill>
              <a:latin typeface="Bradley Hand ITC" pitchFamily="66" charset="0"/>
              <a:cs typeface="Calibri"/>
            </a:rPr>
            <a:t>→soluble</a:t>
          </a:r>
          <a:r>
            <a:rPr lang="en-US" sz="2000" b="1" kern="1200" dirty="0" smtClean="0">
              <a:solidFill>
                <a:schemeClr val="accent3">
                  <a:lumMod val="50000"/>
                </a:schemeClr>
              </a:solidFill>
              <a:latin typeface="Bradley Hand ITC" pitchFamily="66" charset="0"/>
              <a:cs typeface="Calibri"/>
            </a:rPr>
            <a:t> + conc. </a:t>
          </a:r>
          <a:r>
            <a:rPr lang="en-US" sz="2000" b="1" kern="1200" dirty="0" err="1" smtClean="0">
              <a:solidFill>
                <a:schemeClr val="accent3">
                  <a:lumMod val="50000"/>
                </a:schemeClr>
              </a:solidFill>
              <a:latin typeface="Bradley Hand ITC" pitchFamily="66" charset="0"/>
              <a:cs typeface="Calibri"/>
            </a:rPr>
            <a:t>Hcl</a:t>
          </a:r>
          <a:r>
            <a:rPr lang="en-US" sz="2000" b="1" kern="1200" dirty="0" smtClean="0">
              <a:solidFill>
                <a:schemeClr val="accent3">
                  <a:lumMod val="50000"/>
                </a:schemeClr>
              </a:solidFill>
              <a:latin typeface="Bradley Hand ITC" pitchFamily="66" charset="0"/>
              <a:cs typeface="Calibri"/>
            </a:rPr>
            <a:t> →NOT ppt</a:t>
          </a:r>
          <a:r>
            <a:rPr lang="en-US" sz="1800" kern="1200" dirty="0" smtClean="0">
              <a:latin typeface="Calibri"/>
              <a:cs typeface="Calibri"/>
            </a:rPr>
            <a:t>.</a:t>
          </a:r>
          <a:endParaRPr lang="ar-SA" sz="1800" kern="1200" dirty="0"/>
        </a:p>
      </dsp:txBody>
      <dsp:txXfrm>
        <a:off x="622019" y="2596240"/>
        <a:ext cx="3503985" cy="1477035"/>
      </dsp:txXfrm>
    </dsp:sp>
    <dsp:sp modelId="{45180898-1D31-4372-95B8-CB37EFF909D5}">
      <dsp:nvSpPr>
        <dsp:cNvPr id="0" name=""/>
        <dsp:cNvSpPr/>
      </dsp:nvSpPr>
      <dsp:spPr>
        <a:xfrm>
          <a:off x="864094" y="4577008"/>
          <a:ext cx="2470774" cy="1568941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6"/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</dsp:sp>
    <dsp:sp modelId="{3407160A-1278-4659-A026-5A9F4F86150E}">
      <dsp:nvSpPr>
        <dsp:cNvPr id="0" name=""/>
        <dsp:cNvSpPr/>
      </dsp:nvSpPr>
      <dsp:spPr>
        <a:xfrm>
          <a:off x="1138624" y="4837812"/>
          <a:ext cx="2470774" cy="156894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chemeClr val="accent6">
                  <a:lumMod val="50000"/>
                </a:schemeClr>
              </a:solidFill>
              <a:latin typeface="Bradley Hand ITC" pitchFamily="66" charset="0"/>
            </a:rPr>
            <a:t>Not true acid</a:t>
          </a:r>
          <a:endParaRPr lang="ar-SA" sz="2400" b="1" kern="1200" dirty="0">
            <a:solidFill>
              <a:schemeClr val="accent6">
                <a:lumMod val="50000"/>
              </a:schemeClr>
            </a:solidFill>
            <a:latin typeface="Bradley Hand ITC" pitchFamily="66" charset="0"/>
          </a:endParaRPr>
        </a:p>
      </dsp:txBody>
      <dsp:txXfrm>
        <a:off x="1184577" y="4883765"/>
        <a:ext cx="2378868" cy="1477035"/>
      </dsp:txXfrm>
    </dsp:sp>
    <dsp:sp modelId="{7E01641F-CAC6-4DDB-98CF-6AB1277B89E9}">
      <dsp:nvSpPr>
        <dsp:cNvPr id="0" name=""/>
        <dsp:cNvSpPr/>
      </dsp:nvSpPr>
      <dsp:spPr>
        <a:xfrm>
          <a:off x="4446488" y="2289483"/>
          <a:ext cx="3762421" cy="1568941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4"/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2">
          <a:schemeClr val="accent4"/>
        </a:lnRef>
        <a:fillRef idx="1">
          <a:schemeClr val="lt1"/>
        </a:fillRef>
        <a:effectRef idx="0">
          <a:schemeClr val="accent4"/>
        </a:effectRef>
        <a:fontRef idx="minor">
          <a:schemeClr val="dk1"/>
        </a:fontRef>
      </dsp:style>
    </dsp:sp>
    <dsp:sp modelId="{C3D60352-89C5-4887-B658-41BA67F3EBCC}">
      <dsp:nvSpPr>
        <dsp:cNvPr id="0" name=""/>
        <dsp:cNvSpPr/>
      </dsp:nvSpPr>
      <dsp:spPr>
        <a:xfrm>
          <a:off x="4721018" y="2550287"/>
          <a:ext cx="3762421" cy="156894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accent4">
                  <a:lumMod val="50000"/>
                </a:schemeClr>
              </a:solidFill>
              <a:latin typeface="Bradley Hand ITC" pitchFamily="66" charset="0"/>
            </a:rPr>
            <a:t>Base test:</a:t>
          </a:r>
        </a:p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err="1" smtClean="0">
              <a:solidFill>
                <a:schemeClr val="accent4">
                  <a:lumMod val="50000"/>
                </a:schemeClr>
              </a:solidFill>
              <a:latin typeface="Bradley Hand ITC" pitchFamily="66" charset="0"/>
            </a:rPr>
            <a:t>Sulph</a:t>
          </a:r>
          <a:r>
            <a:rPr lang="en-US" sz="2000" b="1" kern="1200" dirty="0" smtClean="0">
              <a:solidFill>
                <a:schemeClr val="accent4">
                  <a:lumMod val="50000"/>
                </a:schemeClr>
              </a:solidFill>
              <a:latin typeface="Bradley Hand ITC" pitchFamily="66" charset="0"/>
            </a:rPr>
            <a:t>.+</a:t>
          </a:r>
          <a:r>
            <a:rPr lang="en-US" sz="2000" b="1" kern="1200" dirty="0" err="1" smtClean="0">
              <a:solidFill>
                <a:schemeClr val="accent4">
                  <a:lumMod val="50000"/>
                </a:schemeClr>
              </a:solidFill>
              <a:latin typeface="Bradley Hand ITC" pitchFamily="66" charset="0"/>
            </a:rPr>
            <a:t>dil</a:t>
          </a:r>
          <a:r>
            <a:rPr lang="en-US" sz="2000" b="1" kern="1200" dirty="0" smtClean="0">
              <a:solidFill>
                <a:schemeClr val="accent4">
                  <a:lumMod val="50000"/>
                </a:schemeClr>
              </a:solidFill>
              <a:latin typeface="Bradley Hand ITC" pitchFamily="66" charset="0"/>
            </a:rPr>
            <a:t> </a:t>
          </a:r>
          <a:r>
            <a:rPr lang="en-US" sz="2000" b="1" kern="1200" dirty="0" err="1" smtClean="0">
              <a:solidFill>
                <a:schemeClr val="accent4">
                  <a:lumMod val="50000"/>
                </a:schemeClr>
              </a:solidFill>
              <a:latin typeface="Bradley Hand ITC" pitchFamily="66" charset="0"/>
            </a:rPr>
            <a:t>HcL</a:t>
          </a:r>
          <a:r>
            <a:rPr lang="en-US" sz="2000" b="1" kern="1200" dirty="0" err="1" smtClean="0">
              <a:solidFill>
                <a:schemeClr val="accent4">
                  <a:lumMod val="50000"/>
                </a:schemeClr>
              </a:solidFill>
              <a:latin typeface="Bradley Hand ITC" pitchFamily="66" charset="0"/>
              <a:cs typeface="Calibri"/>
            </a:rPr>
            <a:t>→soluble</a:t>
          </a:r>
          <a:r>
            <a:rPr lang="en-US" sz="2000" b="1" kern="1200" dirty="0" smtClean="0">
              <a:solidFill>
                <a:schemeClr val="accent4">
                  <a:lumMod val="50000"/>
                </a:schemeClr>
              </a:solidFill>
              <a:latin typeface="Bradley Hand ITC" pitchFamily="66" charset="0"/>
              <a:cs typeface="Calibri"/>
            </a:rPr>
            <a:t> + 30%NaOH→ NOT PPT.</a:t>
          </a:r>
          <a:endParaRPr lang="ar-SA" sz="2000" b="1" kern="1200" dirty="0">
            <a:solidFill>
              <a:schemeClr val="accent4">
                <a:lumMod val="50000"/>
              </a:schemeClr>
            </a:solidFill>
            <a:latin typeface="Bradley Hand ITC" pitchFamily="66" charset="0"/>
          </a:endParaRPr>
        </a:p>
      </dsp:txBody>
      <dsp:txXfrm>
        <a:off x="4766971" y="2596240"/>
        <a:ext cx="3670515" cy="1477035"/>
      </dsp:txXfrm>
    </dsp:sp>
    <dsp:sp modelId="{6313441A-E573-4FC1-A3FC-002663471BFB}">
      <dsp:nvSpPr>
        <dsp:cNvPr id="0" name=""/>
        <dsp:cNvSpPr/>
      </dsp:nvSpPr>
      <dsp:spPr>
        <a:xfrm>
          <a:off x="5092311" y="4577008"/>
          <a:ext cx="2470774" cy="1568941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5"/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</dsp:sp>
    <dsp:sp modelId="{3E39E521-1379-4804-8C5E-0147C93C5B32}">
      <dsp:nvSpPr>
        <dsp:cNvPr id="0" name=""/>
        <dsp:cNvSpPr/>
      </dsp:nvSpPr>
      <dsp:spPr>
        <a:xfrm>
          <a:off x="5366842" y="4837812"/>
          <a:ext cx="2470774" cy="156894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rgbClr val="0070C0"/>
              </a:solidFill>
              <a:latin typeface="Bradley Hand ITC" pitchFamily="66" charset="0"/>
            </a:rPr>
            <a:t>Not true base</a:t>
          </a:r>
          <a:endParaRPr lang="ar-SA" sz="2400" b="1" kern="1200" dirty="0">
            <a:solidFill>
              <a:srgbClr val="0070C0"/>
            </a:solidFill>
            <a:latin typeface="Bradley Hand ITC" pitchFamily="66" charset="0"/>
          </a:endParaRPr>
        </a:p>
      </dsp:txBody>
      <dsp:txXfrm>
        <a:off x="5412795" y="4883765"/>
        <a:ext cx="2378868" cy="14770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046CA-3412-4B00-978B-2BED257AE344}" type="datetimeFigureOut">
              <a:rPr lang="ar-SA" smtClean="0"/>
              <a:t>04/01/33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C7941-DF4A-4503-9153-863EBE6134E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35602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046CA-3412-4B00-978B-2BED257AE344}" type="datetimeFigureOut">
              <a:rPr lang="ar-SA" smtClean="0"/>
              <a:t>04/01/33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C7941-DF4A-4503-9153-863EBE6134E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78285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046CA-3412-4B00-978B-2BED257AE344}" type="datetimeFigureOut">
              <a:rPr lang="ar-SA" smtClean="0"/>
              <a:t>04/01/33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C7941-DF4A-4503-9153-863EBE6134E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70120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046CA-3412-4B00-978B-2BED257AE344}" type="datetimeFigureOut">
              <a:rPr lang="ar-SA" smtClean="0"/>
              <a:t>04/01/33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C7941-DF4A-4503-9153-863EBE6134E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199005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046CA-3412-4B00-978B-2BED257AE344}" type="datetimeFigureOut">
              <a:rPr lang="ar-SA" smtClean="0"/>
              <a:t>04/01/33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C7941-DF4A-4503-9153-863EBE6134E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739220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046CA-3412-4B00-978B-2BED257AE344}" type="datetimeFigureOut">
              <a:rPr lang="ar-SA" smtClean="0"/>
              <a:t>04/01/33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C7941-DF4A-4503-9153-863EBE6134E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3121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046CA-3412-4B00-978B-2BED257AE344}" type="datetimeFigureOut">
              <a:rPr lang="ar-SA" smtClean="0"/>
              <a:t>04/01/33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C7941-DF4A-4503-9153-863EBE6134E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77679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046CA-3412-4B00-978B-2BED257AE344}" type="datetimeFigureOut">
              <a:rPr lang="ar-SA" smtClean="0"/>
              <a:t>04/01/33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C7941-DF4A-4503-9153-863EBE6134E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83091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046CA-3412-4B00-978B-2BED257AE344}" type="datetimeFigureOut">
              <a:rPr lang="ar-SA" smtClean="0"/>
              <a:t>04/01/33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C7941-DF4A-4503-9153-863EBE6134E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831798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046CA-3412-4B00-978B-2BED257AE344}" type="datetimeFigureOut">
              <a:rPr lang="ar-SA" smtClean="0"/>
              <a:t>04/01/33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C7941-DF4A-4503-9153-863EBE6134E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462567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046CA-3412-4B00-978B-2BED257AE344}" type="datetimeFigureOut">
              <a:rPr lang="ar-SA" smtClean="0"/>
              <a:t>04/01/33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C7941-DF4A-4503-9153-863EBE6134E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940599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D046CA-3412-4B00-978B-2BED257AE344}" type="datetimeFigureOut">
              <a:rPr lang="ar-SA" smtClean="0"/>
              <a:t>04/01/33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C7941-DF4A-4503-9153-863EBE6134E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3194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وسيلة شرح على شكل سحابة 3"/>
          <p:cNvSpPr/>
          <p:nvPr/>
        </p:nvSpPr>
        <p:spPr>
          <a:xfrm>
            <a:off x="755576" y="332656"/>
            <a:ext cx="6120680" cy="1124744"/>
          </a:xfrm>
          <a:prstGeom prst="cloudCallout">
            <a:avLst>
              <a:gd name="adj1" fmla="val -19683"/>
              <a:gd name="adj2" fmla="val 82512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3600" b="1" dirty="0" smtClean="0">
                <a:solidFill>
                  <a:schemeClr val="tx2">
                    <a:lumMod val="50000"/>
                  </a:schemeClr>
                </a:solidFill>
                <a:latin typeface="Bradley Hand ITC" pitchFamily="66" charset="0"/>
              </a:rPr>
              <a:t>Amide &amp; imide</a:t>
            </a:r>
            <a:endParaRPr lang="ar-SA" sz="3600" b="1" dirty="0">
              <a:solidFill>
                <a:schemeClr val="tx2">
                  <a:lumMod val="50000"/>
                </a:schemeClr>
              </a:solidFill>
              <a:latin typeface="Bradley Hand ITC" pitchFamily="66" charset="0"/>
            </a:endParaRPr>
          </a:p>
        </p:txBody>
      </p:sp>
      <p:pic>
        <p:nvPicPr>
          <p:cNvPr id="1026" name="Picture 2" descr="http://t2.gstatic.com/images?q=tbn:ANd9GcRSALpLdudQoHTfS38q5KPvqxSlQk03s-ms69rXprVf8hg6g0tn0Q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722" y="1916832"/>
            <a:ext cx="2592288" cy="230425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t1.gstatic.com/images?q=tbn:ANd9GcQiIuY0aLVWpQihSWJZXrQI7UR4EUGOT1MG-7e5KEBmNY6wZPHC"/>
          <p:cNvPicPr>
            <a:picLocks noChangeAspect="1" noChangeArrowheads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9323" y="1966124"/>
            <a:ext cx="2664296" cy="230425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2850 Polyamine imide impregnated fiberglass binding tape"/>
          <p:cNvPicPr>
            <a:picLocks noChangeAspect="1" noChangeArrowheads="1"/>
          </p:cNvPicPr>
          <p:nvPr/>
        </p:nvPicPr>
        <p:blipFill>
          <a:blip r:embed="rId6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130" y="4610346"/>
            <a:ext cx="2608272" cy="246578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مستطيل 5"/>
          <p:cNvSpPr/>
          <p:nvPr/>
        </p:nvSpPr>
        <p:spPr>
          <a:xfrm>
            <a:off x="2523287" y="5259807"/>
            <a:ext cx="258525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 smtClean="0"/>
              <a:t> </a:t>
            </a:r>
            <a:r>
              <a:rPr lang="en-US" sz="2000" dirty="0" smtClean="0">
                <a:solidFill>
                  <a:schemeClr val="bg1"/>
                </a:solidFill>
                <a:latin typeface="Bradley Hand ITC" pitchFamily="66" charset="0"/>
              </a:rPr>
              <a:t>used  as binding materials for electrical motors, transformers and electric appliances</a:t>
            </a:r>
            <a:endParaRPr lang="ar-SA" sz="2000" dirty="0">
              <a:solidFill>
                <a:schemeClr val="bg1"/>
              </a:solidFill>
              <a:latin typeface="Bradley Hand ITC" pitchFamily="66" charset="0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395536" y="4271940"/>
            <a:ext cx="266429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400" dirty="0" smtClean="0">
                <a:solidFill>
                  <a:schemeClr val="bg1"/>
                </a:solidFill>
                <a:latin typeface="Bradley Hand ITC" pitchFamily="66" charset="0"/>
              </a:rPr>
              <a:t>Polyamine amide</a:t>
            </a:r>
            <a:endParaRPr lang="ar-SA" sz="2400" dirty="0">
              <a:solidFill>
                <a:schemeClr val="bg1"/>
              </a:solidFill>
              <a:latin typeface="Bradley Hand ITC" pitchFamily="66" charset="0"/>
            </a:endParaRPr>
          </a:p>
        </p:txBody>
      </p:sp>
      <p:pic>
        <p:nvPicPr>
          <p:cNvPr id="1032" name="Picture 8" descr="http://t0.gstatic.com/images?q=tbn:ANd9GcR6jKGxFCoxXsBrKBJQ5R0DSRgGv6LOKCpYYQlpVDRBAUeduKFedg"/>
          <p:cNvPicPr>
            <a:picLocks noChangeAspect="1" noChangeArrowheads="1"/>
          </p:cNvPicPr>
          <p:nvPr/>
        </p:nvPicPr>
        <p:blipFill>
          <a:blip r:embed="rId7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8494" y="4766922"/>
            <a:ext cx="3045954" cy="230921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مستطيل 7"/>
          <p:cNvSpPr/>
          <p:nvPr/>
        </p:nvSpPr>
        <p:spPr>
          <a:xfrm>
            <a:off x="5423004" y="4379513"/>
            <a:ext cx="33169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Bradley Hand ITC" pitchFamily="66" charset="0"/>
              </a:rPr>
              <a:t>Lithium-Imide batteries </a:t>
            </a:r>
            <a:endParaRPr lang="ar-SA" sz="2400" dirty="0">
              <a:solidFill>
                <a:schemeClr val="bg1"/>
              </a:solidFill>
              <a:latin typeface="Bradley Hand ITC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34769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شكل بيضاوي 1"/>
          <p:cNvSpPr/>
          <p:nvPr/>
        </p:nvSpPr>
        <p:spPr>
          <a:xfrm>
            <a:off x="1835696" y="764704"/>
            <a:ext cx="4176464" cy="1368152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  <a:latin typeface="Bradley Hand ITC" pitchFamily="66" charset="0"/>
              </a:rPr>
              <a:t>IR location</a:t>
            </a:r>
            <a:endParaRPr lang="ar-SA" sz="2400" b="1" dirty="0">
              <a:solidFill>
                <a:schemeClr val="accent3">
                  <a:lumMod val="50000"/>
                </a:schemeClr>
              </a:solidFill>
              <a:latin typeface="Bradley Hand ITC" pitchFamily="66" charset="0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656855" y="2738537"/>
            <a:ext cx="792088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 algn="l" rtl="0">
              <a:buFont typeface="Wingdings" pitchFamily="2" charset="2"/>
              <a:buChar char="ü"/>
            </a:pPr>
            <a:r>
              <a:rPr lang="en-US" sz="2400" dirty="0" smtClean="0">
                <a:solidFill>
                  <a:schemeClr val="bg1"/>
                </a:solidFill>
                <a:latin typeface="Bradley Hand ITC" pitchFamily="66" charset="0"/>
              </a:rPr>
              <a:t>Amid stretching band at </a:t>
            </a:r>
            <a:r>
              <a:rPr lang="en-US" sz="2400" dirty="0" smtClean="0">
                <a:solidFill>
                  <a:schemeClr val="bg1"/>
                </a:solidFill>
                <a:latin typeface="Bradley Hand ITC" pitchFamily="66" charset="0"/>
              </a:rPr>
              <a:t>1690 </a:t>
            </a:r>
            <a:r>
              <a:rPr lang="en-US" sz="2400" dirty="0" smtClean="0">
                <a:solidFill>
                  <a:schemeClr val="bg1"/>
                </a:solidFill>
                <a:latin typeface="Bradley Hand ITC" pitchFamily="66" charset="0"/>
              </a:rPr>
              <a:t>cm-1</a:t>
            </a:r>
            <a:endParaRPr lang="ar-SA" sz="2400" dirty="0">
              <a:solidFill>
                <a:schemeClr val="bg1"/>
              </a:solidFill>
              <a:latin typeface="Bradley Hand ITC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4322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7817633"/>
              </p:ext>
            </p:extLst>
          </p:nvPr>
        </p:nvGraphicFramePr>
        <p:xfrm>
          <a:off x="323528" y="23167"/>
          <a:ext cx="8568952" cy="6860447"/>
        </p:xfrm>
        <a:graphic>
          <a:graphicData uri="http://schemas.openxmlformats.org/drawingml/2006/table">
            <a:tbl>
              <a:tblPr rtl="1" firstRow="1" bandRow="1">
                <a:tableStyleId>{BC89EF96-8CEA-46FF-86C4-4CE0E7609802}</a:tableStyleId>
              </a:tblPr>
              <a:tblGrid>
                <a:gridCol w="2325742"/>
                <a:gridCol w="2681428"/>
                <a:gridCol w="1816866"/>
                <a:gridCol w="1744916"/>
              </a:tblGrid>
              <a:tr h="432048">
                <a:tc>
                  <a:txBody>
                    <a:bodyPr/>
                    <a:lstStyle/>
                    <a:p>
                      <a:pPr algn="ctr" rtl="0"/>
                      <a:r>
                        <a:rPr lang="en-US" sz="2400" dirty="0" err="1" smtClean="0">
                          <a:solidFill>
                            <a:schemeClr val="bg1"/>
                          </a:solidFill>
                          <a:latin typeface="Bradley Hand ITC" pitchFamily="66" charset="0"/>
                        </a:rPr>
                        <a:t>phthalimide</a:t>
                      </a:r>
                      <a:endParaRPr lang="ar-SA" sz="2400" dirty="0">
                        <a:solidFill>
                          <a:schemeClr val="bg1"/>
                        </a:solidFill>
                        <a:latin typeface="Bradley Hand ITC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400" dirty="0" err="1" smtClean="0">
                          <a:solidFill>
                            <a:schemeClr val="bg1"/>
                          </a:solidFill>
                          <a:latin typeface="Bradley Hand ITC" pitchFamily="66" charset="0"/>
                        </a:rPr>
                        <a:t>sulphanilamide</a:t>
                      </a:r>
                      <a:endParaRPr lang="ar-SA" sz="2400" dirty="0">
                        <a:solidFill>
                          <a:schemeClr val="bg1"/>
                        </a:solidFill>
                        <a:latin typeface="Bradley Hand ITC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800" dirty="0" smtClean="0">
                          <a:solidFill>
                            <a:schemeClr val="bg1"/>
                          </a:solidFill>
                          <a:latin typeface="Bradley Hand ITC" pitchFamily="66" charset="0"/>
                        </a:rPr>
                        <a:t>urea</a:t>
                      </a:r>
                      <a:endParaRPr lang="ar-SA" sz="2800" dirty="0">
                        <a:solidFill>
                          <a:schemeClr val="bg1"/>
                        </a:solidFill>
                        <a:latin typeface="Bradley Hand ITC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  <a:tr h="725663">
                <a:tc>
                  <a:txBody>
                    <a:bodyPr/>
                    <a:lstStyle/>
                    <a:p>
                      <a:pPr algn="l" rtl="1"/>
                      <a:endParaRPr lang="en-US" sz="2000" b="1" dirty="0" smtClean="0">
                        <a:solidFill>
                          <a:schemeClr val="bg1"/>
                        </a:solidFill>
                        <a:latin typeface="Bradley Hand ITC" pitchFamily="66" charset="0"/>
                      </a:endParaRPr>
                    </a:p>
                    <a:p>
                      <a:pPr algn="l" rtl="1"/>
                      <a:endParaRPr lang="en-US" sz="2000" b="1" dirty="0" smtClean="0">
                        <a:solidFill>
                          <a:schemeClr val="bg1"/>
                        </a:solidFill>
                        <a:latin typeface="Bradley Hand ITC" pitchFamily="66" charset="0"/>
                      </a:endParaRPr>
                    </a:p>
                    <a:p>
                      <a:pPr algn="l" rtl="1"/>
                      <a:endParaRPr lang="en-US" sz="2000" b="1" dirty="0" smtClean="0">
                        <a:solidFill>
                          <a:schemeClr val="bg1"/>
                        </a:solidFill>
                        <a:latin typeface="Bradley Hand ITC" pitchFamily="66" charset="0"/>
                      </a:endParaRPr>
                    </a:p>
                    <a:p>
                      <a:pPr algn="l" rtl="1"/>
                      <a:endParaRPr lang="ar-SA" sz="2000" b="1" dirty="0">
                        <a:solidFill>
                          <a:schemeClr val="bg1"/>
                        </a:solidFill>
                        <a:latin typeface="Bradley Hand ITC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2000" b="1" dirty="0">
                        <a:solidFill>
                          <a:schemeClr val="bg1"/>
                        </a:solidFill>
                        <a:latin typeface="Bradley Hand ITC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2000" b="1">
                        <a:solidFill>
                          <a:schemeClr val="bg1"/>
                        </a:solidFill>
                        <a:latin typeface="Bradley Hand ITC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Bradley Hand ITC" pitchFamily="66" charset="0"/>
                        </a:rPr>
                        <a:t>structure</a:t>
                      </a:r>
                      <a:endParaRPr lang="ar-SA" sz="2000" b="1" dirty="0">
                        <a:solidFill>
                          <a:schemeClr val="bg1"/>
                        </a:solidFill>
                        <a:latin typeface="Bradley Hand ITC" pitchFamily="66" charset="0"/>
                      </a:endParaRPr>
                    </a:p>
                  </a:txBody>
                  <a:tcPr/>
                </a:tc>
              </a:tr>
              <a:tr h="847347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Bradley Hand ITC" pitchFamily="66" charset="0"/>
                        </a:rPr>
                        <a:t>Solid fine powder</a:t>
                      </a:r>
                    </a:p>
                    <a:p>
                      <a:pPr algn="ctr" rtl="1"/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Bradley Hand ITC" pitchFamily="66" charset="0"/>
                        </a:rPr>
                        <a:t>white</a:t>
                      </a:r>
                      <a:endParaRPr lang="ar-SA" sz="2000" b="1" dirty="0">
                        <a:solidFill>
                          <a:schemeClr val="bg1"/>
                        </a:solidFill>
                        <a:latin typeface="Bradley Hand ITC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Bradley Hand ITC" pitchFamily="66" charset="0"/>
                        </a:rPr>
                        <a:t>Solid fine powder</a:t>
                      </a:r>
                    </a:p>
                    <a:p>
                      <a:pPr algn="ctr" rtl="1"/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Bradley Hand ITC" pitchFamily="66" charset="0"/>
                        </a:rPr>
                        <a:t>white</a:t>
                      </a:r>
                      <a:endParaRPr lang="ar-SA" sz="2000" b="1" dirty="0">
                        <a:solidFill>
                          <a:schemeClr val="bg1"/>
                        </a:solidFill>
                        <a:latin typeface="Bradley Hand ITC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Bradley Hand ITC" pitchFamily="66" charset="0"/>
                        </a:rPr>
                        <a:t>Solid</a:t>
                      </a:r>
                    </a:p>
                    <a:p>
                      <a:pPr rtl="1"/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Bradley Hand ITC" pitchFamily="66" charset="0"/>
                        </a:rPr>
                        <a:t>white</a:t>
                      </a:r>
                    </a:p>
                    <a:p>
                      <a:pPr rtl="1"/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Bradley Hand ITC" pitchFamily="66" charset="0"/>
                        </a:rPr>
                        <a:t>Granules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Bradley Hand ITC" pitchFamily="66" charset="0"/>
                        </a:rPr>
                        <a:t>State and color</a:t>
                      </a:r>
                      <a:endParaRPr lang="ar-SA" sz="2000" b="1" dirty="0">
                        <a:solidFill>
                          <a:schemeClr val="bg1"/>
                        </a:solidFill>
                        <a:latin typeface="Bradley Hand ITC" pitchFamily="66" charset="0"/>
                      </a:endParaRPr>
                    </a:p>
                  </a:txBody>
                  <a:tcPr/>
                </a:tc>
              </a:tr>
              <a:tr h="414241">
                <a:tc gridSpan="3"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Bradley Hand ITC" pitchFamily="66" charset="0"/>
                        </a:rPr>
                        <a:t>odorless</a:t>
                      </a:r>
                      <a:endParaRPr lang="ar-SA" sz="2000" b="1" dirty="0">
                        <a:solidFill>
                          <a:schemeClr val="bg1"/>
                        </a:solidFill>
                        <a:latin typeface="Bradley Hand ITC" pitchFamily="66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Bradley Hand ITC" pitchFamily="66" charset="0"/>
                        </a:rPr>
                        <a:t>odor</a:t>
                      </a:r>
                      <a:endParaRPr lang="ar-SA" sz="2000" b="1" dirty="0">
                        <a:solidFill>
                          <a:schemeClr val="bg1"/>
                        </a:solidFill>
                        <a:latin typeface="Bradley Hand ITC" pitchFamily="66" charset="0"/>
                      </a:endParaRPr>
                    </a:p>
                  </a:txBody>
                  <a:tcPr/>
                </a:tc>
              </a:tr>
              <a:tr h="847347">
                <a:tc>
                  <a:txBody>
                    <a:bodyPr/>
                    <a:lstStyle/>
                    <a:p>
                      <a:pPr algn="ctr" rtl="0"/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Bradley Hand ITC" pitchFamily="66" charset="0"/>
                        </a:rPr>
                        <a:t>Inflammable</a:t>
                      </a:r>
                    </a:p>
                    <a:p>
                      <a:pPr algn="ctr" rtl="0"/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Bradley Hand ITC" pitchFamily="66" charset="0"/>
                        </a:rPr>
                        <a:t>Luminous</a:t>
                      </a:r>
                    </a:p>
                    <a:p>
                      <a:pPr algn="ctr" rtl="0"/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Bradley Hand ITC" pitchFamily="66" charset="0"/>
                        </a:rPr>
                        <a:t>smoky</a:t>
                      </a:r>
                      <a:endParaRPr lang="ar-SA" sz="2000" b="1" dirty="0">
                        <a:solidFill>
                          <a:schemeClr val="bg1"/>
                        </a:solidFill>
                        <a:latin typeface="Bradley Hand ITC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Bradley Hand ITC" pitchFamily="66" charset="0"/>
                        </a:rPr>
                        <a:t>Inflammable</a:t>
                      </a:r>
                    </a:p>
                    <a:p>
                      <a:pPr algn="ctr" rtl="0"/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Bradley Hand ITC" pitchFamily="66" charset="0"/>
                        </a:rPr>
                        <a:t>Luminous</a:t>
                      </a:r>
                    </a:p>
                    <a:p>
                      <a:pPr algn="ctr" rtl="0"/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Bradley Hand ITC" pitchFamily="66" charset="0"/>
                        </a:rPr>
                        <a:t>smoky</a:t>
                      </a:r>
                      <a:endParaRPr lang="ar-SA" sz="2000" b="1" dirty="0">
                        <a:solidFill>
                          <a:schemeClr val="bg1"/>
                        </a:solidFill>
                        <a:latin typeface="Bradley Hand ITC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Bradley Hand ITC" pitchFamily="66" charset="0"/>
                        </a:rPr>
                        <a:t>Inflammable</a:t>
                      </a:r>
                    </a:p>
                    <a:p>
                      <a:pPr algn="ctr" rtl="1"/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Bradley Hand ITC" pitchFamily="66" charset="0"/>
                        </a:rPr>
                        <a:t>Non </a:t>
                      </a:r>
                      <a:r>
                        <a:rPr lang="en-US" sz="2000" b="1" dirty="0" err="1" smtClean="0">
                          <a:solidFill>
                            <a:schemeClr val="bg1"/>
                          </a:solidFill>
                          <a:latin typeface="Bradley Hand ITC" pitchFamily="66" charset="0"/>
                        </a:rPr>
                        <a:t>luminos</a:t>
                      </a:r>
                      <a:endParaRPr lang="en-US" sz="2000" b="1" dirty="0" smtClean="0">
                        <a:solidFill>
                          <a:schemeClr val="bg1"/>
                        </a:solidFill>
                        <a:latin typeface="Bradley Hand ITC" pitchFamily="66" charset="0"/>
                      </a:endParaRPr>
                    </a:p>
                    <a:p>
                      <a:pPr algn="ctr" rtl="1"/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Bradley Hand ITC" pitchFamily="66" charset="0"/>
                        </a:rPr>
                        <a:t>No</a:t>
                      </a:r>
                      <a:r>
                        <a:rPr lang="en-US" sz="2000" b="1" baseline="0" dirty="0" smtClean="0">
                          <a:solidFill>
                            <a:schemeClr val="bg1"/>
                          </a:solidFill>
                          <a:latin typeface="Bradley Hand ITC" pitchFamily="66" charset="0"/>
                        </a:rPr>
                        <a:t> smoky</a:t>
                      </a:r>
                      <a:endParaRPr lang="ar-SA" sz="2000" b="1" dirty="0">
                        <a:solidFill>
                          <a:schemeClr val="bg1"/>
                        </a:solidFill>
                        <a:latin typeface="Bradley Hand ITC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Bradley Hand ITC" pitchFamily="66" charset="0"/>
                        </a:rPr>
                        <a:t>Dry heat test</a:t>
                      </a:r>
                    </a:p>
                    <a:p>
                      <a:pPr algn="l" rtl="0"/>
                      <a:endParaRPr lang="en-US" sz="2000" b="1" dirty="0" smtClean="0">
                        <a:solidFill>
                          <a:schemeClr val="bg1"/>
                        </a:solidFill>
                        <a:latin typeface="Bradley Hand ITC" pitchFamily="66" charset="0"/>
                      </a:endParaRPr>
                    </a:p>
                    <a:p>
                      <a:pPr rtl="1"/>
                      <a:endParaRPr lang="ar-SA" sz="2000" b="1" dirty="0">
                        <a:solidFill>
                          <a:schemeClr val="bg1"/>
                        </a:solidFill>
                        <a:latin typeface="Bradley Hand ITC" pitchFamily="66" charset="0"/>
                      </a:endParaRPr>
                    </a:p>
                  </a:txBody>
                  <a:tcPr/>
                </a:tc>
              </a:tr>
              <a:tr h="453752">
                <a:tc gridSpan="2"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Bradley Hand ITC" pitchFamily="66" charset="0"/>
                        </a:rPr>
                        <a:t>melting</a:t>
                      </a:r>
                      <a:endParaRPr lang="ar-SA" sz="2000" b="1" dirty="0">
                        <a:solidFill>
                          <a:schemeClr val="bg1"/>
                        </a:solidFill>
                        <a:latin typeface="Bradley Hand ITC" pitchFamily="66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Bradley Hand ITC" pitchFamily="66" charset="0"/>
                        </a:rPr>
                        <a:t>Solidification</a:t>
                      </a:r>
                    </a:p>
                    <a:p>
                      <a:pPr rtl="1"/>
                      <a:endParaRPr lang="ar-SA" sz="2000" b="1" dirty="0">
                        <a:solidFill>
                          <a:schemeClr val="bg1"/>
                        </a:solidFill>
                        <a:latin typeface="Bradley Hand ITC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err="1" smtClean="0">
                          <a:solidFill>
                            <a:schemeClr val="bg1"/>
                          </a:solidFill>
                          <a:latin typeface="Bradley Hand ITC" pitchFamily="66" charset="0"/>
                        </a:rPr>
                        <a:t>Apperance</a:t>
                      </a: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Bradley Hand ITC" pitchFamily="66" charset="0"/>
                        </a:rPr>
                        <a:t> change</a:t>
                      </a:r>
                      <a:endParaRPr lang="ar-SA" sz="2000" b="1" dirty="0">
                        <a:solidFill>
                          <a:schemeClr val="bg1"/>
                        </a:solidFill>
                        <a:latin typeface="Bradley Hand ITC" pitchFamily="66" charset="0"/>
                      </a:endParaRPr>
                    </a:p>
                  </a:txBody>
                  <a:tcPr/>
                </a:tc>
              </a:tr>
              <a:tr h="453360">
                <a:tc gridSpan="3"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Bradley Hand ITC" pitchFamily="66" charset="0"/>
                        </a:rPr>
                        <a:t>Ammonia odor</a:t>
                      </a:r>
                      <a:endParaRPr lang="ar-SA" sz="2000" b="1" dirty="0">
                        <a:solidFill>
                          <a:schemeClr val="bg1"/>
                        </a:solidFill>
                        <a:latin typeface="Bradley Hand ITC" pitchFamily="66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Bradley Hand ITC" pitchFamily="66" charset="0"/>
                        </a:rPr>
                        <a:t>Odor change</a:t>
                      </a:r>
                      <a:endParaRPr lang="ar-SA" sz="2000" b="1" dirty="0">
                        <a:solidFill>
                          <a:schemeClr val="bg1"/>
                        </a:solidFill>
                        <a:latin typeface="Bradley Hand ITC" pitchFamily="66" charset="0"/>
                      </a:endParaRPr>
                    </a:p>
                  </a:txBody>
                  <a:tcPr/>
                </a:tc>
              </a:tr>
              <a:tr h="725663">
                <a:tc>
                  <a:txBody>
                    <a:bodyPr/>
                    <a:lstStyle/>
                    <a:p>
                      <a:pPr rtl="1"/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Bradley Hand ITC" pitchFamily="66" charset="0"/>
                        </a:rPr>
                        <a:t>Violet fumes</a:t>
                      </a:r>
                      <a:endParaRPr lang="ar-SA" sz="2000" b="1" dirty="0">
                        <a:solidFill>
                          <a:schemeClr val="bg1"/>
                        </a:solidFill>
                        <a:latin typeface="Bradley Hand ITC" pitchFamily="66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Bradley Hand ITC" pitchFamily="66" charset="0"/>
                        </a:rPr>
                        <a:t>No change</a:t>
                      </a:r>
                      <a:endParaRPr lang="ar-SA" sz="2000" b="1" dirty="0">
                        <a:solidFill>
                          <a:schemeClr val="bg1"/>
                        </a:solidFill>
                        <a:latin typeface="Bradley Hand ITC" pitchFamily="66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Bradley Hand ITC" pitchFamily="66" charset="0"/>
                        </a:rPr>
                        <a:t>Flame color</a:t>
                      </a:r>
                      <a:endParaRPr lang="ar-SA" sz="2000" b="1" dirty="0">
                        <a:solidFill>
                          <a:schemeClr val="bg1"/>
                        </a:solidFill>
                        <a:latin typeface="Bradley Hand ITC" pitchFamily="66" charset="0"/>
                      </a:endParaRPr>
                    </a:p>
                  </a:txBody>
                  <a:tcPr/>
                </a:tc>
              </a:tr>
              <a:tr h="725663">
                <a:tc gridSpan="2"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Bradley Hand ITC" pitchFamily="66" charset="0"/>
                        </a:rPr>
                        <a:t>No residue</a:t>
                      </a:r>
                      <a:endParaRPr lang="ar-SA" sz="2000" b="1" dirty="0">
                        <a:solidFill>
                          <a:schemeClr val="bg1"/>
                        </a:solidFill>
                        <a:latin typeface="Bradley Hand ITC" pitchFamily="66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Bradley Hand ITC" pitchFamily="66" charset="0"/>
                        </a:rPr>
                        <a:t>White residue</a:t>
                      </a:r>
                      <a:endParaRPr lang="ar-SA" sz="2000" b="1" dirty="0">
                        <a:solidFill>
                          <a:schemeClr val="bg1"/>
                        </a:solidFill>
                        <a:latin typeface="Bradley Hand ITC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Bradley Hand ITC" pitchFamily="66" charset="0"/>
                        </a:rPr>
                        <a:t>residue</a:t>
                      </a:r>
                      <a:endParaRPr lang="ar-SA" sz="2000" b="1" dirty="0">
                        <a:solidFill>
                          <a:schemeClr val="bg1"/>
                        </a:solidFill>
                        <a:latin typeface="Bradley Hand ITC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0" name="Picture 2" descr="http://t2.gstatic.com/images?q=tbn:ANd9GcSMunFuWZ_oGvZsZ_GoVTr_IgZOXRZAd-1JvI8OUGM25VfZn2LB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633581"/>
            <a:ext cx="1728191" cy="1211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t2.gstatic.com/images?q=tbn:ANd9GcRq_2cazMJuevWZ9kJH8dhqu-e_X11hRWFbgQzOG6TaymYhHfw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0213" y="1849161"/>
            <a:ext cx="1027609" cy="95566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t0.gstatic.com/images?q=tbn:ANd9GcSnVTMWY6nXNgjVq4a1QG0LAfIdxaB9NesmHMpzTDJr37ImP4LVEg"/>
          <p:cNvPicPr>
            <a:picLocks noChangeAspect="1" noChangeArrowheads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677045" y="5652"/>
            <a:ext cx="1211242" cy="2467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t1.gstatic.com/images?q=tbn:ANd9GcQnQQV5g1uAxKZ21C2MEhKIPAj0w0QhwDmT7CzHx7x0fwJ6hzOr-Q"/>
          <p:cNvPicPr>
            <a:picLocks noChangeAspect="1" noChangeArrowheads="1"/>
          </p:cNvPicPr>
          <p:nvPr/>
        </p:nvPicPr>
        <p:blipFill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633581"/>
            <a:ext cx="2152650" cy="1215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359" y="3717032"/>
            <a:ext cx="1718369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79280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4034232"/>
              </p:ext>
            </p:extLst>
          </p:nvPr>
        </p:nvGraphicFramePr>
        <p:xfrm>
          <a:off x="69379" y="2636912"/>
          <a:ext cx="9074621" cy="2888487"/>
        </p:xfrm>
        <a:graphic>
          <a:graphicData uri="http://schemas.openxmlformats.org/drawingml/2006/table">
            <a:tbl>
              <a:tblPr rtl="1" firstRow="1" bandRow="1">
                <a:tableStyleId>{BC89EF96-8CEA-46FF-86C4-4CE0E7609802}</a:tableStyleId>
              </a:tblPr>
              <a:tblGrid>
                <a:gridCol w="981658"/>
                <a:gridCol w="1493605"/>
                <a:gridCol w="1324067"/>
                <a:gridCol w="1193587"/>
                <a:gridCol w="996335"/>
                <a:gridCol w="1154972"/>
                <a:gridCol w="1930397"/>
              </a:tblGrid>
              <a:tr h="480567">
                <a:tc>
                  <a:txBody>
                    <a:bodyPr/>
                    <a:lstStyle/>
                    <a:p>
                      <a:pPr algn="ctr" rtl="0"/>
                      <a:endParaRPr lang="ar-SA" sz="2000" dirty="0">
                        <a:solidFill>
                          <a:schemeClr val="bg1"/>
                        </a:solidFill>
                        <a:latin typeface="Bradley Hand ITC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Bradley Hand ITC" pitchFamily="66" charset="0"/>
                        </a:rPr>
                        <a:t>Na2CO3</a:t>
                      </a:r>
                      <a:endParaRPr lang="ar-SA" sz="2000" dirty="0">
                        <a:solidFill>
                          <a:schemeClr val="bg1"/>
                        </a:solidFill>
                        <a:latin typeface="Bradley Hand ITC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err="1" smtClean="0">
                          <a:solidFill>
                            <a:schemeClr val="bg1"/>
                          </a:solidFill>
                          <a:latin typeface="Bradley Hand ITC" pitchFamily="66" charset="0"/>
                        </a:rPr>
                        <a:t>NaOH</a:t>
                      </a:r>
                      <a:endParaRPr lang="ar-SA" sz="2000" dirty="0">
                        <a:solidFill>
                          <a:schemeClr val="bg1"/>
                        </a:solidFill>
                        <a:latin typeface="Bradley Hand ITC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Bradley Hand ITC" pitchFamily="66" charset="0"/>
                        </a:rPr>
                        <a:t>HCL</a:t>
                      </a:r>
                      <a:endParaRPr lang="ar-SA" sz="2000" dirty="0">
                        <a:solidFill>
                          <a:schemeClr val="bg1"/>
                        </a:solidFill>
                        <a:latin typeface="Bradley Hand ITC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Bradley Hand ITC" pitchFamily="66" charset="0"/>
                        </a:rPr>
                        <a:t>L.P</a:t>
                      </a:r>
                      <a:endParaRPr lang="ar-SA" sz="2000" dirty="0">
                        <a:solidFill>
                          <a:schemeClr val="bg1"/>
                        </a:solidFill>
                        <a:latin typeface="Bradley Hand ITC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Bradley Hand ITC" pitchFamily="66" charset="0"/>
                        </a:rPr>
                        <a:t>H2O</a:t>
                      </a:r>
                      <a:endParaRPr lang="ar-SA" sz="2000" dirty="0">
                        <a:solidFill>
                          <a:schemeClr val="bg1"/>
                        </a:solidFill>
                        <a:latin typeface="Bradley Hand ITC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2000" dirty="0">
                        <a:solidFill>
                          <a:schemeClr val="bg1"/>
                        </a:solidFill>
                        <a:latin typeface="Bradley Hand ITC" pitchFamily="66" charset="0"/>
                      </a:endParaRPr>
                    </a:p>
                  </a:txBody>
                  <a:tcPr/>
                </a:tc>
              </a:tr>
              <a:tr h="540638"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Bradley Hand ITC" pitchFamily="66" charset="0"/>
                        </a:rPr>
                        <a:t>neutral</a:t>
                      </a:r>
                      <a:endParaRPr lang="ar-SA" sz="2000" dirty="0">
                        <a:solidFill>
                          <a:schemeClr val="bg1"/>
                        </a:solidFill>
                        <a:latin typeface="Bradley Hand ITC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Bradley Hand ITC" pitchFamily="66" charset="0"/>
                        </a:rPr>
                        <a:t>-</a:t>
                      </a:r>
                      <a:endParaRPr lang="ar-SA" sz="2000" dirty="0">
                        <a:solidFill>
                          <a:schemeClr val="bg1"/>
                        </a:solidFill>
                        <a:latin typeface="Bradley Hand ITC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Bradley Hand ITC" pitchFamily="66" charset="0"/>
                        </a:rPr>
                        <a:t>-</a:t>
                      </a:r>
                      <a:endParaRPr lang="ar-SA" sz="2000" dirty="0">
                        <a:solidFill>
                          <a:schemeClr val="bg1"/>
                        </a:solidFill>
                        <a:latin typeface="Bradley Hand ITC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Bradley Hand ITC" pitchFamily="66" charset="0"/>
                        </a:rPr>
                        <a:t>-</a:t>
                      </a:r>
                      <a:endParaRPr lang="ar-SA" sz="2000" dirty="0">
                        <a:solidFill>
                          <a:schemeClr val="bg1"/>
                        </a:solidFill>
                        <a:latin typeface="Bradley Hand ITC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Bradley Hand ITC" pitchFamily="66" charset="0"/>
                        </a:rPr>
                        <a:t>No change</a:t>
                      </a:r>
                      <a:endParaRPr lang="ar-SA" sz="2000" dirty="0">
                        <a:solidFill>
                          <a:schemeClr val="bg1"/>
                        </a:solidFill>
                        <a:latin typeface="Bradley Hand ITC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Bradley Hand ITC" pitchFamily="66" charset="0"/>
                        </a:rPr>
                        <a:t>soluble</a:t>
                      </a:r>
                      <a:endParaRPr lang="ar-SA" sz="2000" dirty="0">
                        <a:solidFill>
                          <a:schemeClr val="bg1"/>
                        </a:solidFill>
                        <a:latin typeface="Bradley Hand ITC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Bradley Hand ITC" pitchFamily="66" charset="0"/>
                        </a:rPr>
                        <a:t>Urea</a:t>
                      </a:r>
                      <a:endParaRPr lang="ar-SA" sz="2000" dirty="0">
                        <a:solidFill>
                          <a:schemeClr val="bg1"/>
                        </a:solidFill>
                        <a:latin typeface="Bradley Hand ITC" pitchFamily="66" charset="0"/>
                      </a:endParaRPr>
                    </a:p>
                  </a:txBody>
                  <a:tcPr/>
                </a:tc>
              </a:tr>
              <a:tr h="540638"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Bradley Hand ITC" pitchFamily="66" charset="0"/>
                        </a:rPr>
                        <a:t>?</a:t>
                      </a:r>
                      <a:endParaRPr lang="ar-SA" sz="2000" dirty="0">
                        <a:solidFill>
                          <a:schemeClr val="bg1"/>
                        </a:solidFill>
                        <a:latin typeface="Bradley Hand ITC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Bradley Hand ITC" pitchFamily="66" charset="0"/>
                        </a:rPr>
                        <a:t>-</a:t>
                      </a:r>
                      <a:endParaRPr lang="ar-SA" sz="2000" dirty="0">
                        <a:solidFill>
                          <a:schemeClr val="bg1"/>
                        </a:solidFill>
                        <a:latin typeface="Bradley Hand ITC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Bradley Hand ITC" pitchFamily="66" charset="0"/>
                        </a:rPr>
                        <a:t>soluble</a:t>
                      </a:r>
                      <a:endParaRPr lang="ar-SA" sz="2000" dirty="0">
                        <a:solidFill>
                          <a:schemeClr val="bg1"/>
                        </a:solidFill>
                        <a:latin typeface="Bradley Hand ITC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Bradley Hand ITC" pitchFamily="66" charset="0"/>
                        </a:rPr>
                        <a:t>soluble</a:t>
                      </a:r>
                      <a:endParaRPr lang="ar-SA" sz="2000" dirty="0">
                        <a:solidFill>
                          <a:schemeClr val="bg1"/>
                        </a:solidFill>
                        <a:latin typeface="Bradley Hand ITC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Bradley Hand ITC" pitchFamily="66" charset="0"/>
                        </a:rPr>
                        <a:t>Not done</a:t>
                      </a:r>
                      <a:endParaRPr lang="ar-SA" sz="2000" dirty="0">
                        <a:solidFill>
                          <a:schemeClr val="bg1"/>
                        </a:solidFill>
                        <a:latin typeface="Bradley Hand ITC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Bradley Hand ITC" pitchFamily="66" charset="0"/>
                        </a:rPr>
                        <a:t>Insoluble</a:t>
                      </a:r>
                      <a:endParaRPr lang="ar-SA" sz="2000" dirty="0">
                        <a:solidFill>
                          <a:schemeClr val="bg1"/>
                        </a:solidFill>
                        <a:latin typeface="Bradley Hand ITC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000" dirty="0" err="1" smtClean="0">
                          <a:solidFill>
                            <a:schemeClr val="bg1"/>
                          </a:solidFill>
                          <a:latin typeface="Bradley Hand ITC" pitchFamily="66" charset="0"/>
                        </a:rPr>
                        <a:t>sulphanilamide</a:t>
                      </a:r>
                      <a:endParaRPr lang="ar-SA" sz="2000" dirty="0">
                        <a:solidFill>
                          <a:schemeClr val="bg1"/>
                        </a:solidFill>
                        <a:latin typeface="Bradley Hand ITC" pitchFamily="66" charset="0"/>
                      </a:endParaRPr>
                    </a:p>
                  </a:txBody>
                  <a:tcPr/>
                </a:tc>
              </a:tr>
              <a:tr h="931003"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Bradley Hand ITC" pitchFamily="66" charset="0"/>
                        </a:rPr>
                        <a:t>acidic</a:t>
                      </a:r>
                      <a:endParaRPr lang="ar-SA" sz="2000" dirty="0">
                        <a:solidFill>
                          <a:schemeClr val="bg1"/>
                        </a:solidFill>
                        <a:latin typeface="Bradley Hand ITC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Bradley Hand ITC" pitchFamily="66" charset="0"/>
                        </a:rPr>
                        <a:t>Weak</a:t>
                      </a:r>
                      <a:r>
                        <a:rPr lang="en-US" sz="2000" baseline="0" dirty="0" smtClean="0">
                          <a:solidFill>
                            <a:schemeClr val="bg1"/>
                          </a:solidFill>
                          <a:latin typeface="Bradley Hand ITC" pitchFamily="66" charset="0"/>
                        </a:rPr>
                        <a:t> effervescent</a:t>
                      </a:r>
                      <a:endParaRPr lang="ar-SA" sz="2000" dirty="0">
                        <a:solidFill>
                          <a:schemeClr val="bg1"/>
                        </a:solidFill>
                        <a:latin typeface="Bradley Hand ITC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Bradley Hand ITC" pitchFamily="66" charset="0"/>
                        </a:rPr>
                        <a:t>Soluble under</a:t>
                      </a:r>
                      <a:r>
                        <a:rPr lang="en-US" sz="2000" baseline="0" dirty="0" smtClean="0">
                          <a:solidFill>
                            <a:schemeClr val="bg1"/>
                          </a:solidFill>
                          <a:latin typeface="Bradley Hand ITC" pitchFamily="66" charset="0"/>
                        </a:rPr>
                        <a:t> heat</a:t>
                      </a:r>
                    </a:p>
                    <a:p>
                      <a:pPr algn="ctr" rtl="0"/>
                      <a:r>
                        <a:rPr lang="en-US" sz="2000" baseline="0" dirty="0" smtClean="0">
                          <a:solidFill>
                            <a:schemeClr val="bg1"/>
                          </a:solidFill>
                          <a:latin typeface="Bradley Hand ITC" pitchFamily="66" charset="0"/>
                        </a:rPr>
                        <a:t>(</a:t>
                      </a:r>
                      <a:r>
                        <a:rPr lang="en-US" sz="2000" baseline="0" dirty="0" err="1" smtClean="0">
                          <a:solidFill>
                            <a:schemeClr val="bg1"/>
                          </a:solidFill>
                          <a:latin typeface="Bradley Hand ITC" pitchFamily="66" charset="0"/>
                        </a:rPr>
                        <a:t>cution</a:t>
                      </a:r>
                      <a:r>
                        <a:rPr lang="en-US" sz="2000" baseline="0" dirty="0" smtClean="0">
                          <a:solidFill>
                            <a:schemeClr val="bg1"/>
                          </a:solidFill>
                          <a:latin typeface="Bradley Hand ITC" pitchFamily="66" charset="0"/>
                        </a:rPr>
                        <a:t>)</a:t>
                      </a:r>
                      <a:endParaRPr lang="ar-SA" sz="2000" dirty="0">
                        <a:solidFill>
                          <a:schemeClr val="bg1"/>
                        </a:solidFill>
                        <a:latin typeface="Bradley Hand ITC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Bradley Hand ITC" pitchFamily="66" charset="0"/>
                        </a:rPr>
                        <a:t>insoluble</a:t>
                      </a:r>
                      <a:endParaRPr lang="ar-SA" sz="2000" dirty="0">
                        <a:solidFill>
                          <a:schemeClr val="bg1"/>
                        </a:solidFill>
                        <a:latin typeface="Bradley Hand ITC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Bradley Hand ITC" pitchFamily="66" charset="0"/>
                        </a:rPr>
                        <a:t>Not</a:t>
                      </a:r>
                      <a:r>
                        <a:rPr lang="en-US" sz="2000" baseline="0" dirty="0" smtClean="0">
                          <a:solidFill>
                            <a:schemeClr val="bg1"/>
                          </a:solidFill>
                          <a:latin typeface="Bradley Hand ITC" pitchFamily="66" charset="0"/>
                        </a:rPr>
                        <a:t> done</a:t>
                      </a:r>
                      <a:endParaRPr lang="ar-SA" sz="2000" dirty="0">
                        <a:solidFill>
                          <a:schemeClr val="bg1"/>
                        </a:solidFill>
                        <a:latin typeface="Bradley Hand ITC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Bradley Hand ITC" pitchFamily="66" charset="0"/>
                        </a:rPr>
                        <a:t>insoluble</a:t>
                      </a:r>
                      <a:endParaRPr lang="ar-SA" sz="2000" dirty="0">
                        <a:solidFill>
                          <a:schemeClr val="bg1"/>
                        </a:solidFill>
                        <a:latin typeface="Bradley Hand ITC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000" dirty="0" err="1" smtClean="0">
                          <a:solidFill>
                            <a:schemeClr val="bg1"/>
                          </a:solidFill>
                          <a:latin typeface="Bradley Hand ITC" pitchFamily="66" charset="0"/>
                        </a:rPr>
                        <a:t>phthalimide</a:t>
                      </a:r>
                      <a:endParaRPr lang="ar-SA" sz="2000" dirty="0">
                        <a:solidFill>
                          <a:schemeClr val="bg1"/>
                        </a:solidFill>
                        <a:latin typeface="Bradley Hand ITC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وسيلة شرح على شكل سحابة 2"/>
          <p:cNvSpPr/>
          <p:nvPr/>
        </p:nvSpPr>
        <p:spPr>
          <a:xfrm>
            <a:off x="1043608" y="512676"/>
            <a:ext cx="5760640" cy="1548172"/>
          </a:xfrm>
          <a:prstGeom prst="cloudCallout">
            <a:avLst/>
          </a:prstGeom>
          <a:solidFill>
            <a:schemeClr val="tx2">
              <a:lumMod val="5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Bradley Hand ITC" pitchFamily="66" charset="0"/>
              </a:rPr>
              <a:t>Acid base characte</a:t>
            </a:r>
            <a:r>
              <a:rPr lang="en-US" dirty="0" smtClean="0"/>
              <a:t>r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7731039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رسم تخطيطي 1"/>
          <p:cNvGraphicFramePr/>
          <p:nvPr>
            <p:extLst>
              <p:ext uri="{D42A27DB-BD31-4B8C-83A1-F6EECF244321}">
                <p14:modId xmlns:p14="http://schemas.microsoft.com/office/powerpoint/2010/main" val="3049021762"/>
              </p:ext>
            </p:extLst>
          </p:nvPr>
        </p:nvGraphicFramePr>
        <p:xfrm>
          <a:off x="107504" y="188640"/>
          <a:ext cx="8784976" cy="6408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شكل بيضاوي 2"/>
          <p:cNvSpPr/>
          <p:nvPr/>
        </p:nvSpPr>
        <p:spPr>
          <a:xfrm>
            <a:off x="3491880" y="4509120"/>
            <a:ext cx="2051720" cy="2204864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Bradley Hand ITC" pitchFamily="66" charset="0"/>
              </a:rPr>
              <a:t>Amphoteric</a:t>
            </a:r>
            <a:endParaRPr lang="ar-SA" b="1" dirty="0">
              <a:solidFill>
                <a:schemeClr val="tx1"/>
              </a:solidFill>
              <a:latin typeface="Bradley Hand ITC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93539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1240060"/>
              </p:ext>
            </p:extLst>
          </p:nvPr>
        </p:nvGraphicFramePr>
        <p:xfrm>
          <a:off x="179512" y="1988840"/>
          <a:ext cx="8856985" cy="4480560"/>
        </p:xfrm>
        <a:graphic>
          <a:graphicData uri="http://schemas.openxmlformats.org/drawingml/2006/table">
            <a:tbl>
              <a:tblPr rtl="1" firstRow="1" bandRow="1">
                <a:tableStyleId>{BC89EF96-8CEA-46FF-86C4-4CE0E7609802}</a:tableStyleId>
              </a:tblPr>
              <a:tblGrid>
                <a:gridCol w="1976678"/>
                <a:gridCol w="2531486"/>
                <a:gridCol w="988822"/>
                <a:gridCol w="1588602"/>
                <a:gridCol w="1771397"/>
              </a:tblGrid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sz="2800" dirty="0" err="1" smtClean="0">
                          <a:solidFill>
                            <a:schemeClr val="bg1"/>
                          </a:solidFill>
                          <a:latin typeface="Bradley Hand ITC" pitchFamily="66" charset="0"/>
                        </a:rPr>
                        <a:t>phthilimide</a:t>
                      </a:r>
                      <a:endParaRPr lang="ar-SA" sz="2800" dirty="0">
                        <a:solidFill>
                          <a:schemeClr val="bg1"/>
                        </a:solidFill>
                        <a:latin typeface="Bradley Hand ITC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800" dirty="0" err="1" smtClean="0">
                          <a:solidFill>
                            <a:schemeClr val="bg1"/>
                          </a:solidFill>
                          <a:latin typeface="Bradley Hand ITC" pitchFamily="66" charset="0"/>
                        </a:rPr>
                        <a:t>sulphanilamide</a:t>
                      </a:r>
                      <a:endParaRPr lang="ar-SA" sz="2800" dirty="0">
                        <a:solidFill>
                          <a:schemeClr val="bg1"/>
                        </a:solidFill>
                        <a:latin typeface="Bradley Hand ITC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800" dirty="0" smtClean="0">
                          <a:solidFill>
                            <a:schemeClr val="bg1"/>
                          </a:solidFill>
                          <a:latin typeface="Bradley Hand ITC" pitchFamily="66" charset="0"/>
                        </a:rPr>
                        <a:t>urea</a:t>
                      </a:r>
                      <a:endParaRPr lang="ar-SA" sz="2800" dirty="0">
                        <a:solidFill>
                          <a:schemeClr val="bg1"/>
                        </a:solidFill>
                        <a:latin typeface="Bradley Hand ITC" pitchFamily="66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/>
                      <a:endParaRPr lang="ar-SA" sz="2800" dirty="0">
                        <a:solidFill>
                          <a:schemeClr val="bg1"/>
                        </a:solidFill>
                        <a:latin typeface="Bradley Hand ITC" pitchFamily="66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  <a:tr h="370840">
                <a:tc gridSpan="3">
                  <a:txBody>
                    <a:bodyPr/>
                    <a:lstStyle/>
                    <a:p>
                      <a:pPr algn="ctr" rtl="0"/>
                      <a:r>
                        <a:rPr lang="en-US" sz="2800" dirty="0" smtClean="0">
                          <a:solidFill>
                            <a:schemeClr val="bg1"/>
                          </a:solidFill>
                          <a:latin typeface="Bradley Hand ITC" pitchFamily="66" charset="0"/>
                        </a:rPr>
                        <a:t>No</a:t>
                      </a:r>
                      <a:r>
                        <a:rPr lang="en-US" sz="2800" baseline="0" dirty="0" smtClean="0">
                          <a:solidFill>
                            <a:schemeClr val="bg1"/>
                          </a:solidFill>
                          <a:latin typeface="Bradley Hand ITC" pitchFamily="66" charset="0"/>
                        </a:rPr>
                        <a:t> change</a:t>
                      </a:r>
                      <a:endParaRPr lang="ar-SA" sz="2800" dirty="0">
                        <a:solidFill>
                          <a:schemeClr val="bg1"/>
                        </a:solidFill>
                        <a:latin typeface="Bradley Hand ITC" pitchFamily="66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800" dirty="0" smtClean="0">
                          <a:solidFill>
                            <a:schemeClr val="bg1"/>
                          </a:solidFill>
                          <a:latin typeface="Bradley Hand ITC" pitchFamily="66" charset="0"/>
                        </a:rPr>
                        <a:t>On cold</a:t>
                      </a:r>
                      <a:endParaRPr lang="ar-SA" sz="2800" dirty="0">
                        <a:solidFill>
                          <a:schemeClr val="bg1"/>
                        </a:solidFill>
                        <a:latin typeface="Bradley Hand ITC" pitchFamily="66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/>
                      <a:r>
                        <a:rPr lang="en-US" sz="2800" dirty="0" smtClean="0">
                          <a:solidFill>
                            <a:schemeClr val="bg1"/>
                          </a:solidFill>
                          <a:latin typeface="Bradley Hand ITC" pitchFamily="66" charset="0"/>
                        </a:rPr>
                        <a:t>Soda lime</a:t>
                      </a:r>
                      <a:endParaRPr lang="ar-SA" sz="2800" dirty="0">
                        <a:solidFill>
                          <a:schemeClr val="bg1"/>
                        </a:solidFill>
                        <a:latin typeface="Bradley Hand ITC" pitchFamily="66" charset="0"/>
                      </a:endParaRPr>
                    </a:p>
                  </a:txBody>
                  <a:tcPr/>
                </a:tc>
              </a:tr>
              <a:tr h="370840">
                <a:tc gridSpan="3">
                  <a:txBody>
                    <a:bodyPr/>
                    <a:lstStyle/>
                    <a:p>
                      <a:pPr algn="ctr" rtl="0"/>
                      <a:r>
                        <a:rPr lang="en-US" sz="2800" dirty="0" smtClean="0">
                          <a:solidFill>
                            <a:schemeClr val="bg1"/>
                          </a:solidFill>
                          <a:latin typeface="Bradley Hand ITC" pitchFamily="66" charset="0"/>
                        </a:rPr>
                        <a:t>Ammonia odor</a:t>
                      </a:r>
                      <a:endParaRPr lang="ar-SA" sz="2800" dirty="0">
                        <a:solidFill>
                          <a:schemeClr val="bg1"/>
                        </a:solidFill>
                        <a:latin typeface="Bradley Hand ITC" pitchFamily="66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800" dirty="0" smtClean="0">
                          <a:solidFill>
                            <a:schemeClr val="bg1"/>
                          </a:solidFill>
                          <a:latin typeface="Bradley Hand ITC" pitchFamily="66" charset="0"/>
                        </a:rPr>
                        <a:t>On hot</a:t>
                      </a:r>
                      <a:endParaRPr lang="ar-SA" sz="2800" dirty="0">
                        <a:solidFill>
                          <a:schemeClr val="bg1"/>
                        </a:solidFill>
                        <a:latin typeface="Bradley Hand ITC" pitchFamily="66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  <a:tr h="370840">
                <a:tc gridSpan="3">
                  <a:txBody>
                    <a:bodyPr/>
                    <a:lstStyle/>
                    <a:p>
                      <a:pPr algn="ctr" rtl="0"/>
                      <a:r>
                        <a:rPr lang="en-US" sz="2800" dirty="0" smtClean="0">
                          <a:solidFill>
                            <a:schemeClr val="bg1"/>
                          </a:solidFill>
                          <a:latin typeface="Bradley Hand ITC" pitchFamily="66" charset="0"/>
                        </a:rPr>
                        <a:t>No change</a:t>
                      </a:r>
                      <a:endParaRPr lang="ar-SA" sz="2800" dirty="0">
                        <a:solidFill>
                          <a:schemeClr val="bg1"/>
                        </a:solidFill>
                        <a:latin typeface="Bradley Hand ITC" pitchFamily="66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800" dirty="0" smtClean="0">
                          <a:solidFill>
                            <a:schemeClr val="bg1"/>
                          </a:solidFill>
                          <a:latin typeface="Bradley Hand ITC" pitchFamily="66" charset="0"/>
                        </a:rPr>
                        <a:t>On</a:t>
                      </a:r>
                      <a:r>
                        <a:rPr lang="en-US" sz="2800" baseline="0" dirty="0" smtClean="0">
                          <a:solidFill>
                            <a:schemeClr val="bg1"/>
                          </a:solidFill>
                          <a:latin typeface="Bradley Hand ITC" pitchFamily="66" charset="0"/>
                        </a:rPr>
                        <a:t> cold</a:t>
                      </a:r>
                      <a:endParaRPr lang="ar-SA" sz="2800" dirty="0">
                        <a:solidFill>
                          <a:schemeClr val="bg1"/>
                        </a:solidFill>
                        <a:latin typeface="Bradley Hand ITC" pitchFamily="66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/>
                      <a:r>
                        <a:rPr lang="en-US" sz="2800" dirty="0" smtClean="0">
                          <a:solidFill>
                            <a:schemeClr val="bg1"/>
                          </a:solidFill>
                          <a:latin typeface="Bradley Hand ITC" pitchFamily="66" charset="0"/>
                        </a:rPr>
                        <a:t>30% </a:t>
                      </a:r>
                      <a:r>
                        <a:rPr lang="en-US" sz="2800" dirty="0" err="1" smtClean="0">
                          <a:solidFill>
                            <a:schemeClr val="bg1"/>
                          </a:solidFill>
                          <a:latin typeface="Bradley Hand ITC" pitchFamily="66" charset="0"/>
                        </a:rPr>
                        <a:t>NaOH</a:t>
                      </a:r>
                      <a:endParaRPr lang="ar-SA" sz="2800" dirty="0">
                        <a:solidFill>
                          <a:schemeClr val="bg1"/>
                        </a:solidFill>
                        <a:latin typeface="Bradley Hand ITC" pitchFamily="66" charset="0"/>
                      </a:endParaRPr>
                    </a:p>
                  </a:txBody>
                  <a:tcPr/>
                </a:tc>
              </a:tr>
              <a:tr h="370840">
                <a:tc gridSpan="3">
                  <a:txBody>
                    <a:bodyPr/>
                    <a:lstStyle/>
                    <a:p>
                      <a:pPr algn="ctr" rtl="0"/>
                      <a:r>
                        <a:rPr lang="en-US" sz="2800" dirty="0" smtClean="0">
                          <a:solidFill>
                            <a:schemeClr val="bg1"/>
                          </a:solidFill>
                          <a:latin typeface="Bradley Hand ITC" pitchFamily="66" charset="0"/>
                        </a:rPr>
                        <a:t>Ammonia odor</a:t>
                      </a:r>
                      <a:endParaRPr lang="ar-SA" sz="2800" dirty="0">
                        <a:solidFill>
                          <a:schemeClr val="bg1"/>
                        </a:solidFill>
                        <a:latin typeface="Bradley Hand ITC" pitchFamily="66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800" dirty="0" smtClean="0">
                          <a:solidFill>
                            <a:schemeClr val="bg1"/>
                          </a:solidFill>
                          <a:latin typeface="Bradley Hand ITC" pitchFamily="66" charset="0"/>
                        </a:rPr>
                        <a:t>On hot</a:t>
                      </a:r>
                      <a:endParaRPr lang="ar-SA" sz="2800" dirty="0">
                        <a:solidFill>
                          <a:schemeClr val="bg1"/>
                        </a:solidFill>
                        <a:latin typeface="Bradley Hand ITC" pitchFamily="66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  <a:tr h="370840">
                <a:tc gridSpan="3">
                  <a:txBody>
                    <a:bodyPr/>
                    <a:lstStyle/>
                    <a:p>
                      <a:pPr algn="ctr" rtl="0"/>
                      <a:r>
                        <a:rPr lang="en-US" sz="2800" dirty="0" smtClean="0">
                          <a:solidFill>
                            <a:schemeClr val="bg1"/>
                          </a:solidFill>
                          <a:latin typeface="Bradley Hand ITC" pitchFamily="66" charset="0"/>
                        </a:rPr>
                        <a:t>No reaction</a:t>
                      </a:r>
                      <a:endParaRPr lang="ar-SA" sz="2800" dirty="0">
                        <a:solidFill>
                          <a:schemeClr val="bg1"/>
                        </a:solidFill>
                        <a:latin typeface="Bradley Hand ITC" pitchFamily="66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800" dirty="0" smtClean="0">
                          <a:solidFill>
                            <a:schemeClr val="bg1"/>
                          </a:solidFill>
                          <a:latin typeface="Bradley Hand ITC" pitchFamily="66" charset="0"/>
                        </a:rPr>
                        <a:t>On</a:t>
                      </a:r>
                      <a:r>
                        <a:rPr lang="en-US" sz="2800" baseline="0" dirty="0" smtClean="0">
                          <a:solidFill>
                            <a:schemeClr val="bg1"/>
                          </a:solidFill>
                          <a:latin typeface="Bradley Hand ITC" pitchFamily="66" charset="0"/>
                        </a:rPr>
                        <a:t> cold &amp; on hot</a:t>
                      </a:r>
                      <a:endParaRPr lang="ar-SA" sz="2800" dirty="0">
                        <a:solidFill>
                          <a:schemeClr val="bg1"/>
                        </a:solidFill>
                        <a:latin typeface="Bradley Hand ITC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800" dirty="0" smtClean="0">
                          <a:solidFill>
                            <a:schemeClr val="bg1"/>
                          </a:solidFill>
                          <a:latin typeface="Bradley Hand ITC" pitchFamily="66" charset="0"/>
                        </a:rPr>
                        <a:t>fecl3</a:t>
                      </a:r>
                      <a:endParaRPr lang="ar-SA" sz="2800" dirty="0">
                        <a:solidFill>
                          <a:schemeClr val="bg1"/>
                        </a:solidFill>
                        <a:latin typeface="Bradley Hand ITC" pitchFamily="66" charset="0"/>
                      </a:endParaRPr>
                    </a:p>
                  </a:txBody>
                  <a:tcPr/>
                </a:tc>
              </a:tr>
              <a:tr h="370840">
                <a:tc gridSpan="3">
                  <a:txBody>
                    <a:bodyPr/>
                    <a:lstStyle/>
                    <a:p>
                      <a:pPr algn="ctr" rtl="0"/>
                      <a:r>
                        <a:rPr lang="en-US" sz="2800" dirty="0" smtClean="0">
                          <a:solidFill>
                            <a:schemeClr val="bg1"/>
                          </a:solidFill>
                          <a:latin typeface="Bradley Hand ITC" pitchFamily="66" charset="0"/>
                        </a:rPr>
                        <a:t>No reaction</a:t>
                      </a:r>
                      <a:endParaRPr lang="ar-SA" sz="2800" dirty="0">
                        <a:solidFill>
                          <a:schemeClr val="bg1"/>
                        </a:solidFill>
                        <a:latin typeface="Bradley Hand ITC" pitchFamily="66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800" dirty="0" smtClean="0">
                          <a:solidFill>
                            <a:schemeClr val="bg1"/>
                          </a:solidFill>
                          <a:latin typeface="Bradley Hand ITC" pitchFamily="66" charset="0"/>
                        </a:rPr>
                        <a:t>On cold &amp;on hot</a:t>
                      </a:r>
                      <a:endParaRPr lang="ar-SA" sz="2800" dirty="0">
                        <a:solidFill>
                          <a:schemeClr val="bg1"/>
                        </a:solidFill>
                        <a:latin typeface="Bradley Hand ITC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800" dirty="0" smtClean="0">
                          <a:solidFill>
                            <a:schemeClr val="bg1"/>
                          </a:solidFill>
                          <a:latin typeface="Bradley Hand ITC" pitchFamily="66" charset="0"/>
                        </a:rPr>
                        <a:t>H2SO4</a:t>
                      </a:r>
                      <a:endParaRPr lang="ar-SA" sz="2800" dirty="0">
                        <a:solidFill>
                          <a:schemeClr val="bg1"/>
                        </a:solidFill>
                        <a:latin typeface="Bradley Hand ITC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وسيلة شرح على شكل سحابة 2"/>
          <p:cNvSpPr/>
          <p:nvPr/>
        </p:nvSpPr>
        <p:spPr>
          <a:xfrm>
            <a:off x="1691680" y="548680"/>
            <a:ext cx="5904656" cy="1296144"/>
          </a:xfrm>
          <a:prstGeom prst="cloudCallout">
            <a:avLst/>
          </a:prstGeom>
          <a:solidFill>
            <a:schemeClr val="tx2">
              <a:lumMod val="5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Bradley Hand ITC" pitchFamily="66" charset="0"/>
              </a:rPr>
              <a:t>Preliminary test</a:t>
            </a:r>
            <a:endParaRPr lang="ar-SA" sz="2400" b="1" dirty="0">
              <a:solidFill>
                <a:schemeClr val="bg1"/>
              </a:solidFill>
              <a:latin typeface="Bradley Hand ITC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50585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وسيلة شرح على شكل سحابة 1"/>
          <p:cNvSpPr/>
          <p:nvPr/>
        </p:nvSpPr>
        <p:spPr>
          <a:xfrm>
            <a:off x="1763688" y="260648"/>
            <a:ext cx="5544616" cy="1512168"/>
          </a:xfrm>
          <a:prstGeom prst="cloudCallou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b="1" dirty="0" smtClean="0">
                <a:latin typeface="Bradley Hand ITC" pitchFamily="66" charset="0"/>
              </a:rPr>
              <a:t>General and specific test</a:t>
            </a:r>
            <a:endParaRPr lang="ar-SA" sz="2800" b="1" dirty="0">
              <a:latin typeface="Bradley Hand ITC" pitchFamily="66" charset="0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827584" y="2420888"/>
            <a:ext cx="936104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l" rtl="0"/>
            <a:r>
              <a:rPr lang="en-US" sz="2800" b="1" dirty="0" smtClean="0">
                <a:solidFill>
                  <a:schemeClr val="tx2">
                    <a:lumMod val="50000"/>
                  </a:schemeClr>
                </a:solidFill>
                <a:latin typeface="Bradley Hand ITC" pitchFamily="66" charset="0"/>
              </a:rPr>
              <a:t>urea</a:t>
            </a:r>
            <a:endParaRPr lang="ar-SA" sz="2800" b="1" dirty="0">
              <a:solidFill>
                <a:schemeClr val="tx2">
                  <a:lumMod val="50000"/>
                </a:schemeClr>
              </a:solidFill>
              <a:latin typeface="Bradley Hand ITC" pitchFamily="66" charset="0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827584" y="3573016"/>
            <a:ext cx="7560840" cy="31700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 algn="l" rtl="0">
              <a:buFont typeface="Wingdings" pitchFamily="2" charset="2"/>
              <a:buChar char="ü"/>
            </a:pPr>
            <a:r>
              <a:rPr lang="en-US" sz="3200" b="1" dirty="0" smtClean="0">
                <a:solidFill>
                  <a:schemeClr val="bg1"/>
                </a:solidFill>
                <a:latin typeface="Bradley Hand ITC" pitchFamily="66" charset="0"/>
              </a:rPr>
              <a:t>Biuret reaction:</a:t>
            </a:r>
          </a:p>
          <a:p>
            <a:pPr algn="l" rtl="0"/>
            <a:r>
              <a:rPr lang="en-US" sz="2800" dirty="0" smtClean="0">
                <a:solidFill>
                  <a:schemeClr val="bg1"/>
                </a:solidFill>
                <a:latin typeface="Bradley Hand ITC" pitchFamily="66" charset="0"/>
              </a:rPr>
              <a:t>In dry test tube put few granules of urea  then heat on flame until melt and solidify to give white residue. After that cool test tube + 10% </a:t>
            </a:r>
            <a:r>
              <a:rPr lang="en-US" sz="2800" dirty="0" err="1" smtClean="0">
                <a:solidFill>
                  <a:schemeClr val="bg1"/>
                </a:solidFill>
                <a:latin typeface="Bradley Hand ITC" pitchFamily="66" charset="0"/>
              </a:rPr>
              <a:t>NaOH</a:t>
            </a:r>
            <a:r>
              <a:rPr lang="en-US" sz="2800" dirty="0" smtClean="0">
                <a:solidFill>
                  <a:schemeClr val="bg1"/>
                </a:solidFill>
                <a:latin typeface="Bradley Hand ITC" pitchFamily="66" charset="0"/>
              </a:rPr>
              <a:t> drop by drop to dissolve it and give clear solution then add+ cupper </a:t>
            </a:r>
            <a:r>
              <a:rPr lang="en-US" sz="2800" dirty="0" err="1" smtClean="0">
                <a:solidFill>
                  <a:schemeClr val="bg1"/>
                </a:solidFill>
                <a:latin typeface="Bradley Hand ITC" pitchFamily="66" charset="0"/>
              </a:rPr>
              <a:t>sulphate</a:t>
            </a:r>
            <a:r>
              <a:rPr lang="en-US" sz="2800" dirty="0" smtClean="0">
                <a:solidFill>
                  <a:schemeClr val="bg1"/>
                </a:solidFill>
                <a:latin typeface="Bradley Hand ITC" pitchFamily="66" charset="0"/>
              </a:rPr>
              <a:t> </a:t>
            </a:r>
            <a:r>
              <a:rPr lang="en-US" sz="2800" dirty="0" smtClean="0">
                <a:solidFill>
                  <a:schemeClr val="bg1"/>
                </a:solidFill>
                <a:latin typeface="Calibri"/>
                <a:cs typeface="Calibri"/>
              </a:rPr>
              <a:t>→</a:t>
            </a:r>
            <a:r>
              <a:rPr lang="en-US" sz="2800" dirty="0">
                <a:solidFill>
                  <a:schemeClr val="bg1"/>
                </a:solidFill>
                <a:latin typeface="Bradley Hand ITC" pitchFamily="66" charset="0"/>
                <a:cs typeface="Calibri"/>
              </a:rPr>
              <a:t> </a:t>
            </a:r>
            <a:r>
              <a:rPr lang="en-US" sz="2800" dirty="0" smtClean="0">
                <a:solidFill>
                  <a:schemeClr val="bg1"/>
                </a:solidFill>
                <a:latin typeface="Bradley Hand ITC" pitchFamily="66" charset="0"/>
                <a:cs typeface="Calibri"/>
              </a:rPr>
              <a:t>purple color</a:t>
            </a:r>
            <a:endParaRPr lang="ar-SA" sz="2800" dirty="0">
              <a:solidFill>
                <a:schemeClr val="bg1"/>
              </a:solidFill>
              <a:latin typeface="Bradley Hand ITC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07918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539552" y="1412776"/>
            <a:ext cx="8136904" cy="39703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 algn="l" rtl="0">
              <a:buFont typeface="Wingdings" pitchFamily="2" charset="2"/>
              <a:buChar char="ü"/>
            </a:pPr>
            <a:r>
              <a:rPr lang="en-US" sz="2800" b="1" dirty="0" smtClean="0">
                <a:solidFill>
                  <a:schemeClr val="bg1"/>
                </a:solidFill>
                <a:latin typeface="Bradley Hand ITC" pitchFamily="66" charset="0"/>
              </a:rPr>
              <a:t>Urea oxalate formation:</a:t>
            </a:r>
          </a:p>
          <a:p>
            <a:pPr algn="l" rtl="0"/>
            <a:r>
              <a:rPr lang="en-US" sz="2800" dirty="0" smtClean="0">
                <a:solidFill>
                  <a:schemeClr val="bg1"/>
                </a:solidFill>
                <a:latin typeface="Bradley Hand ITC" pitchFamily="66" charset="0"/>
              </a:rPr>
              <a:t>Saturated solution of urea + 1ml oxalic acid </a:t>
            </a:r>
            <a:r>
              <a:rPr lang="en-US" sz="2800" dirty="0" smtClean="0">
                <a:solidFill>
                  <a:schemeClr val="bg1"/>
                </a:solidFill>
                <a:latin typeface="Calibri"/>
                <a:cs typeface="Calibri"/>
              </a:rPr>
              <a:t>→</a:t>
            </a:r>
            <a:r>
              <a:rPr lang="en-US" sz="2800" dirty="0" smtClean="0">
                <a:solidFill>
                  <a:schemeClr val="bg1"/>
                </a:solidFill>
                <a:latin typeface="Bradley Hand ITC" pitchFamily="66" charset="0"/>
                <a:cs typeface="Calibri"/>
              </a:rPr>
              <a:t>urea oxalate as white crystalline  ppt. (shiny).</a:t>
            </a:r>
          </a:p>
          <a:p>
            <a:pPr algn="l" rtl="0"/>
            <a:endParaRPr lang="en-US" sz="2800" dirty="0">
              <a:solidFill>
                <a:schemeClr val="bg1"/>
              </a:solidFill>
              <a:latin typeface="Bradley Hand ITC" pitchFamily="66" charset="0"/>
              <a:cs typeface="Calibri"/>
            </a:endParaRPr>
          </a:p>
          <a:p>
            <a:pPr algn="l" rtl="0"/>
            <a:endParaRPr lang="en-US" sz="2800" dirty="0" smtClean="0">
              <a:solidFill>
                <a:schemeClr val="bg1"/>
              </a:solidFill>
              <a:latin typeface="Bradley Hand ITC" pitchFamily="66" charset="0"/>
              <a:cs typeface="Calibri"/>
            </a:endParaRPr>
          </a:p>
          <a:p>
            <a:pPr algn="l" rtl="0"/>
            <a:endParaRPr lang="en-US" sz="2800" dirty="0" smtClean="0">
              <a:solidFill>
                <a:schemeClr val="bg1"/>
              </a:solidFill>
              <a:latin typeface="Bradley Hand ITC" pitchFamily="66" charset="0"/>
              <a:cs typeface="Calibri"/>
            </a:endParaRPr>
          </a:p>
          <a:p>
            <a:pPr marL="342900" indent="-342900" algn="l" rtl="0">
              <a:buFont typeface="Wingdings" pitchFamily="2" charset="2"/>
              <a:buChar char="ü"/>
            </a:pPr>
            <a:r>
              <a:rPr lang="en-US" sz="2800" b="1" dirty="0" smtClean="0">
                <a:solidFill>
                  <a:schemeClr val="bg1"/>
                </a:solidFill>
                <a:latin typeface="Bradley Hand ITC" pitchFamily="66" charset="0"/>
                <a:cs typeface="Calibri"/>
              </a:rPr>
              <a:t>Urea nitrate formation:</a:t>
            </a:r>
          </a:p>
          <a:p>
            <a:pPr algn="l" rtl="0"/>
            <a:r>
              <a:rPr lang="en-US" sz="2800" dirty="0" smtClean="0">
                <a:solidFill>
                  <a:schemeClr val="bg1"/>
                </a:solidFill>
                <a:latin typeface="Bradley Hand ITC" pitchFamily="66" charset="0"/>
                <a:cs typeface="Calibri"/>
              </a:rPr>
              <a:t>Saturated solution of urea + Conc. Nitric acid </a:t>
            </a:r>
            <a:r>
              <a:rPr lang="en-US" sz="2800" dirty="0" smtClean="0">
                <a:solidFill>
                  <a:schemeClr val="bg1"/>
                </a:solidFill>
                <a:latin typeface="Calibri"/>
                <a:cs typeface="Calibri"/>
              </a:rPr>
              <a:t>→</a:t>
            </a:r>
            <a:r>
              <a:rPr lang="en-US" sz="2800" dirty="0" smtClean="0">
                <a:solidFill>
                  <a:schemeClr val="bg1"/>
                </a:solidFill>
                <a:latin typeface="Bradley Hand ITC" pitchFamily="66" charset="0"/>
                <a:cs typeface="Calibri"/>
              </a:rPr>
              <a:t>  urea nitrate as white ppt.</a:t>
            </a:r>
            <a:endParaRPr lang="ar-SA" sz="2400" dirty="0">
              <a:solidFill>
                <a:schemeClr val="bg1"/>
              </a:solidFill>
              <a:latin typeface="Bradley Hand ITC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92200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683568" y="620688"/>
            <a:ext cx="2232248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l" rtl="0"/>
            <a:r>
              <a:rPr lang="en-US" sz="2400" b="1" dirty="0" err="1" smtClean="0">
                <a:latin typeface="Bradley Hand ITC" pitchFamily="66" charset="0"/>
              </a:rPr>
              <a:t>sulphanilamide</a:t>
            </a:r>
            <a:endParaRPr lang="ar-SA" sz="2400" b="1" dirty="0">
              <a:latin typeface="Bradley Hand ITC" pitchFamily="66" charset="0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467544" y="1484784"/>
            <a:ext cx="8136904" cy="526297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457200" indent="-457200" algn="l" rtl="0">
              <a:buFont typeface="Wingdings" pitchFamily="2" charset="2"/>
              <a:buChar char="ü"/>
            </a:pPr>
            <a:r>
              <a:rPr lang="en-US" sz="2800" b="1" dirty="0" smtClean="0">
                <a:solidFill>
                  <a:schemeClr val="bg1"/>
                </a:solidFill>
                <a:latin typeface="Bradley Hand ITC" pitchFamily="66" charset="0"/>
              </a:rPr>
              <a:t>Amphoteric property</a:t>
            </a:r>
          </a:p>
          <a:p>
            <a:pPr marL="457200" indent="-457200" algn="l" rtl="0">
              <a:buFont typeface="Wingdings" pitchFamily="2" charset="2"/>
              <a:buChar char="ü"/>
            </a:pPr>
            <a:endParaRPr lang="en-US" sz="2800" b="1" dirty="0">
              <a:solidFill>
                <a:schemeClr val="bg1"/>
              </a:solidFill>
              <a:latin typeface="Bradley Hand ITC" pitchFamily="66" charset="0"/>
            </a:endParaRPr>
          </a:p>
          <a:p>
            <a:pPr algn="l" rtl="0"/>
            <a:r>
              <a:rPr lang="en-US" sz="2800" b="1" dirty="0" smtClean="0">
                <a:solidFill>
                  <a:schemeClr val="bg1"/>
                </a:solidFill>
                <a:latin typeface="Bradley Hand ITC" pitchFamily="66" charset="0"/>
              </a:rPr>
              <a:t>Acid and base test.</a:t>
            </a:r>
          </a:p>
          <a:p>
            <a:pPr algn="l" rtl="0"/>
            <a:endParaRPr lang="en-US" sz="2800" b="1" dirty="0" smtClean="0">
              <a:solidFill>
                <a:schemeClr val="bg1"/>
              </a:solidFill>
              <a:latin typeface="Bradley Hand ITC" pitchFamily="66" charset="0"/>
            </a:endParaRPr>
          </a:p>
          <a:p>
            <a:pPr marL="457200" indent="-457200" algn="l" rtl="0">
              <a:buFont typeface="Wingdings" pitchFamily="2" charset="2"/>
              <a:buChar char="ü"/>
            </a:pPr>
            <a:r>
              <a:rPr lang="en-US" sz="2800" b="1" dirty="0" err="1" smtClean="0">
                <a:solidFill>
                  <a:schemeClr val="bg1"/>
                </a:solidFill>
                <a:latin typeface="Bradley Hand ITC" pitchFamily="66" charset="0"/>
              </a:rPr>
              <a:t>Azo</a:t>
            </a:r>
            <a:r>
              <a:rPr lang="en-US" sz="2800" b="1" dirty="0" smtClean="0">
                <a:solidFill>
                  <a:schemeClr val="bg1"/>
                </a:solidFill>
                <a:latin typeface="Bradley Hand ITC" pitchFamily="66" charset="0"/>
              </a:rPr>
              <a:t> dye test:</a:t>
            </a:r>
          </a:p>
          <a:p>
            <a:pPr algn="l" rtl="0"/>
            <a:endParaRPr lang="en-US" sz="2800" b="1" dirty="0" smtClean="0">
              <a:solidFill>
                <a:schemeClr val="bg1"/>
              </a:solidFill>
              <a:latin typeface="Bradley Hand ITC" pitchFamily="66" charset="0"/>
            </a:endParaRPr>
          </a:p>
          <a:p>
            <a:pPr algn="l" rtl="0"/>
            <a:r>
              <a:rPr lang="en-US" sz="2800" b="1" dirty="0" smtClean="0">
                <a:solidFill>
                  <a:schemeClr val="bg1"/>
                </a:solidFill>
                <a:latin typeface="Bradley Hand ITC" pitchFamily="66" charset="0"/>
              </a:rPr>
              <a:t>1-Sulph. + </a:t>
            </a:r>
            <a:r>
              <a:rPr lang="en-US" sz="2800" b="1" dirty="0" err="1" smtClean="0">
                <a:solidFill>
                  <a:schemeClr val="bg1"/>
                </a:solidFill>
                <a:latin typeface="Bradley Hand ITC" pitchFamily="66" charset="0"/>
              </a:rPr>
              <a:t>dil</a:t>
            </a:r>
            <a:r>
              <a:rPr lang="en-US" sz="2800" b="1" dirty="0" smtClean="0">
                <a:solidFill>
                  <a:schemeClr val="bg1"/>
                </a:solidFill>
                <a:latin typeface="Bradley Hand ITC" pitchFamily="66" charset="0"/>
              </a:rPr>
              <a:t> </a:t>
            </a:r>
            <a:r>
              <a:rPr lang="en-US" sz="2800" b="1" dirty="0" err="1" smtClean="0">
                <a:solidFill>
                  <a:schemeClr val="bg1"/>
                </a:solidFill>
                <a:latin typeface="Bradley Hand ITC" pitchFamily="66" charset="0"/>
              </a:rPr>
              <a:t>Hcl</a:t>
            </a:r>
            <a:r>
              <a:rPr lang="en-US" sz="2800" b="1" dirty="0" smtClean="0">
                <a:solidFill>
                  <a:schemeClr val="bg1"/>
                </a:solidFill>
                <a:latin typeface="Bradley Hand ITC" pitchFamily="66" charset="0"/>
              </a:rPr>
              <a:t> to dissolve it +NaNO2 </a:t>
            </a:r>
            <a:r>
              <a:rPr lang="en-US" sz="2800" b="1" dirty="0" smtClean="0">
                <a:solidFill>
                  <a:schemeClr val="bg1"/>
                </a:solidFill>
                <a:latin typeface="Calibri"/>
                <a:cs typeface="Calibri"/>
              </a:rPr>
              <a:t>→ </a:t>
            </a:r>
            <a:r>
              <a:rPr lang="en-US" sz="2800" b="1" dirty="0" smtClean="0">
                <a:solidFill>
                  <a:schemeClr val="bg1"/>
                </a:solidFill>
                <a:latin typeface="Bradley Hand ITC" pitchFamily="66" charset="0"/>
                <a:cs typeface="Calibri"/>
              </a:rPr>
              <a:t>Put in ice</a:t>
            </a:r>
          </a:p>
          <a:p>
            <a:pPr algn="l" rtl="0"/>
            <a:endParaRPr lang="en-US" sz="2800" b="1" dirty="0">
              <a:solidFill>
                <a:schemeClr val="bg1"/>
              </a:solidFill>
              <a:latin typeface="Bradley Hand ITC" pitchFamily="66" charset="0"/>
              <a:cs typeface="Calibri"/>
            </a:endParaRPr>
          </a:p>
          <a:p>
            <a:pPr algn="l" rtl="0"/>
            <a:r>
              <a:rPr lang="en-US" sz="2800" b="1" dirty="0" smtClean="0">
                <a:solidFill>
                  <a:schemeClr val="bg1"/>
                </a:solidFill>
                <a:latin typeface="Bradley Hand ITC" pitchFamily="66" charset="0"/>
                <a:cs typeface="Calibri"/>
              </a:rPr>
              <a:t>2-phenol +10 % </a:t>
            </a:r>
            <a:r>
              <a:rPr lang="en-US" sz="2800" b="1" dirty="0" err="1" smtClean="0">
                <a:solidFill>
                  <a:schemeClr val="bg1"/>
                </a:solidFill>
                <a:latin typeface="Bradley Hand ITC" pitchFamily="66" charset="0"/>
                <a:cs typeface="Calibri"/>
              </a:rPr>
              <a:t>NaOH</a:t>
            </a:r>
            <a:r>
              <a:rPr lang="en-US" sz="2800" b="1" dirty="0" smtClean="0">
                <a:solidFill>
                  <a:schemeClr val="bg1"/>
                </a:solidFill>
                <a:latin typeface="Bradley Hand ITC" pitchFamily="66" charset="0"/>
                <a:cs typeface="Calibri"/>
              </a:rPr>
              <a:t>  </a:t>
            </a:r>
            <a:r>
              <a:rPr lang="en-US" sz="2800" b="1" dirty="0" smtClean="0">
                <a:solidFill>
                  <a:schemeClr val="bg1"/>
                </a:solidFill>
                <a:latin typeface="Calibri"/>
                <a:cs typeface="Calibri"/>
              </a:rPr>
              <a:t>→</a:t>
            </a:r>
            <a:r>
              <a:rPr lang="en-US" sz="2800" b="1" dirty="0" smtClean="0">
                <a:solidFill>
                  <a:schemeClr val="bg1"/>
                </a:solidFill>
                <a:latin typeface="Bradley Hand ITC" pitchFamily="66" charset="0"/>
                <a:cs typeface="Calibri"/>
              </a:rPr>
              <a:t>put in ice </a:t>
            </a:r>
          </a:p>
          <a:p>
            <a:pPr algn="l" rtl="0"/>
            <a:endParaRPr lang="en-US" sz="2800" b="1" dirty="0">
              <a:solidFill>
                <a:schemeClr val="bg1"/>
              </a:solidFill>
              <a:latin typeface="Bradley Hand ITC" pitchFamily="66" charset="0"/>
              <a:cs typeface="Calibri"/>
            </a:endParaRPr>
          </a:p>
          <a:p>
            <a:pPr algn="l" rtl="0"/>
            <a:r>
              <a:rPr lang="en-US" sz="2800" b="1" dirty="0" smtClean="0">
                <a:solidFill>
                  <a:schemeClr val="bg1"/>
                </a:solidFill>
                <a:latin typeface="Bradley Hand ITC" pitchFamily="66" charset="0"/>
                <a:cs typeface="Calibri"/>
              </a:rPr>
              <a:t>After 5 minutes  pour 1 on 2</a:t>
            </a:r>
            <a:r>
              <a:rPr lang="en-US" sz="2800" b="1" dirty="0" smtClean="0">
                <a:solidFill>
                  <a:schemeClr val="bg1"/>
                </a:solidFill>
                <a:latin typeface="Calibri"/>
                <a:cs typeface="Calibri"/>
              </a:rPr>
              <a:t>→</a:t>
            </a:r>
            <a:r>
              <a:rPr lang="en-US" sz="2800" b="1" dirty="0" smtClean="0">
                <a:solidFill>
                  <a:schemeClr val="bg1"/>
                </a:solidFill>
                <a:latin typeface="Bradley Hand ITC" pitchFamily="66" charset="0"/>
                <a:cs typeface="Calibri"/>
              </a:rPr>
              <a:t>  red orange dye</a:t>
            </a:r>
            <a:r>
              <a:rPr lang="en-US" sz="2400" b="1" dirty="0" smtClean="0">
                <a:solidFill>
                  <a:schemeClr val="bg1"/>
                </a:solidFill>
                <a:latin typeface="Bradley Hand ITC" pitchFamily="66" charset="0"/>
                <a:cs typeface="Calibri"/>
              </a:rPr>
              <a:t>.</a:t>
            </a:r>
            <a:endParaRPr lang="en-US" sz="2400" b="1" dirty="0" smtClean="0">
              <a:solidFill>
                <a:schemeClr val="bg1"/>
              </a:solidFill>
              <a:latin typeface="Bradley Hand ITC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15277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971600" y="692696"/>
            <a:ext cx="2016224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l" rtl="0"/>
            <a:r>
              <a:rPr lang="en-US" sz="2800" b="1" dirty="0" err="1" smtClean="0">
                <a:solidFill>
                  <a:schemeClr val="tx2">
                    <a:lumMod val="50000"/>
                  </a:schemeClr>
                </a:solidFill>
                <a:latin typeface="Bradley Hand ITC" pitchFamily="66" charset="0"/>
              </a:rPr>
              <a:t>phthalimide</a:t>
            </a:r>
            <a:endParaRPr lang="ar-SA" sz="2800" b="1" dirty="0">
              <a:solidFill>
                <a:schemeClr val="tx2">
                  <a:lumMod val="50000"/>
                </a:schemeClr>
              </a:solidFill>
              <a:latin typeface="Bradley Hand ITC" pitchFamily="66" charset="0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539552" y="1916832"/>
            <a:ext cx="7632848" cy="415498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 algn="l" rtl="0">
              <a:buFont typeface="Wingdings" pitchFamily="2" charset="2"/>
              <a:buChar char="ü"/>
            </a:pPr>
            <a:r>
              <a:rPr lang="en-US" sz="2400" b="1" dirty="0" err="1" smtClean="0">
                <a:solidFill>
                  <a:schemeClr val="bg1"/>
                </a:solidFill>
                <a:latin typeface="Bradley Hand ITC" pitchFamily="66" charset="0"/>
              </a:rPr>
              <a:t>Phthaline</a:t>
            </a:r>
            <a:r>
              <a:rPr lang="en-US" sz="2400" b="1" dirty="0" smtClean="0">
                <a:solidFill>
                  <a:schemeClr val="bg1"/>
                </a:solidFill>
                <a:latin typeface="Bradley Hand ITC" pitchFamily="66" charset="0"/>
              </a:rPr>
              <a:t> test:</a:t>
            </a:r>
          </a:p>
          <a:p>
            <a:pPr algn="l" rtl="0"/>
            <a:endParaRPr lang="en-US" sz="2400" b="1" dirty="0" smtClean="0">
              <a:solidFill>
                <a:schemeClr val="bg1"/>
              </a:solidFill>
              <a:latin typeface="Bradley Hand ITC" pitchFamily="66" charset="0"/>
            </a:endParaRPr>
          </a:p>
          <a:p>
            <a:pPr algn="l" rtl="0"/>
            <a:r>
              <a:rPr lang="en-US" sz="2400" dirty="0" err="1" smtClean="0">
                <a:solidFill>
                  <a:schemeClr val="bg1"/>
                </a:solidFill>
                <a:latin typeface="Bradley Hand ITC" pitchFamily="66" charset="0"/>
              </a:rPr>
              <a:t>Phth</a:t>
            </a:r>
            <a:r>
              <a:rPr lang="en-US" sz="2400" dirty="0" smtClean="0">
                <a:solidFill>
                  <a:schemeClr val="bg1"/>
                </a:solidFill>
                <a:latin typeface="Bradley Hand ITC" pitchFamily="66" charset="0"/>
              </a:rPr>
              <a:t>. + phenol + Conc. H2SO4 heat until fusions after cooling pour it in beaker contain 10 ml of 10% </a:t>
            </a:r>
            <a:r>
              <a:rPr lang="en-US" sz="2400" dirty="0" err="1" smtClean="0">
                <a:solidFill>
                  <a:schemeClr val="bg1"/>
                </a:solidFill>
                <a:latin typeface="Bradley Hand ITC" pitchFamily="66" charset="0"/>
              </a:rPr>
              <a:t>NaOH</a:t>
            </a:r>
            <a:r>
              <a:rPr lang="en-US" sz="2400" dirty="0" smtClean="0">
                <a:solidFill>
                  <a:schemeClr val="bg1"/>
                </a:solidFill>
                <a:latin typeface="Calibri"/>
                <a:cs typeface="Calibri"/>
              </a:rPr>
              <a:t>→</a:t>
            </a:r>
            <a:r>
              <a:rPr lang="en-US" sz="2400" dirty="0" smtClean="0">
                <a:solidFill>
                  <a:schemeClr val="bg1"/>
                </a:solidFill>
                <a:latin typeface="Bradley Hand ITC" pitchFamily="66" charset="0"/>
              </a:rPr>
              <a:t>  unstable pink color. </a:t>
            </a:r>
          </a:p>
          <a:p>
            <a:pPr algn="l" rtl="0"/>
            <a:endParaRPr lang="en-US" sz="2400" dirty="0">
              <a:solidFill>
                <a:schemeClr val="bg1"/>
              </a:solidFill>
              <a:latin typeface="Bradley Hand ITC" pitchFamily="66" charset="0"/>
            </a:endParaRPr>
          </a:p>
          <a:p>
            <a:pPr marL="342900" indent="-342900" algn="l" rtl="0">
              <a:buFont typeface="Wingdings" pitchFamily="2" charset="2"/>
              <a:buChar char="ü"/>
            </a:pPr>
            <a:r>
              <a:rPr lang="en-US" sz="2400" b="1" dirty="0" smtClean="0">
                <a:solidFill>
                  <a:schemeClr val="bg1"/>
                </a:solidFill>
                <a:latin typeface="Bradley Hand ITC" pitchFamily="66" charset="0"/>
              </a:rPr>
              <a:t>Fluorescence test</a:t>
            </a:r>
            <a:r>
              <a:rPr lang="en-US" sz="2400" dirty="0" smtClean="0">
                <a:solidFill>
                  <a:schemeClr val="bg1"/>
                </a:solidFill>
                <a:latin typeface="Bradley Hand ITC" pitchFamily="66" charset="0"/>
              </a:rPr>
              <a:t>: </a:t>
            </a:r>
          </a:p>
          <a:p>
            <a:pPr algn="l" rtl="0"/>
            <a:endParaRPr lang="en-US" sz="2400" dirty="0">
              <a:solidFill>
                <a:schemeClr val="bg1"/>
              </a:solidFill>
              <a:latin typeface="Bradley Hand ITC" pitchFamily="66" charset="0"/>
            </a:endParaRPr>
          </a:p>
          <a:p>
            <a:pPr algn="l" rtl="0"/>
            <a:r>
              <a:rPr lang="en-US" sz="2400" dirty="0" err="1" smtClean="0">
                <a:solidFill>
                  <a:schemeClr val="bg1"/>
                </a:solidFill>
                <a:latin typeface="Bradley Hand ITC" pitchFamily="66" charset="0"/>
              </a:rPr>
              <a:t>Phth</a:t>
            </a:r>
            <a:r>
              <a:rPr lang="en-US" sz="2400" dirty="0" smtClean="0">
                <a:solidFill>
                  <a:schemeClr val="bg1"/>
                </a:solidFill>
                <a:latin typeface="Bradley Hand ITC" pitchFamily="66" charset="0"/>
              </a:rPr>
              <a:t>. + </a:t>
            </a:r>
            <a:r>
              <a:rPr lang="en-US" sz="2400" dirty="0" err="1" smtClean="0">
                <a:solidFill>
                  <a:schemeClr val="bg1"/>
                </a:solidFill>
                <a:latin typeface="Bradley Hand ITC" pitchFamily="66" charset="0"/>
              </a:rPr>
              <a:t>resercinol</a:t>
            </a:r>
            <a:r>
              <a:rPr lang="en-US" sz="2400" dirty="0" smtClean="0">
                <a:solidFill>
                  <a:schemeClr val="bg1"/>
                </a:solidFill>
                <a:latin typeface="Bradley Hand ITC" pitchFamily="66" charset="0"/>
              </a:rPr>
              <a:t> +Conc. H2SO4 heat until fusion  then cooling and pour it in beaker contain  10 ml 10% </a:t>
            </a:r>
            <a:r>
              <a:rPr lang="en-US" sz="2400" dirty="0" err="1" smtClean="0">
                <a:solidFill>
                  <a:schemeClr val="bg1"/>
                </a:solidFill>
                <a:latin typeface="Bradley Hand ITC" pitchFamily="66" charset="0"/>
              </a:rPr>
              <a:t>NaOH</a:t>
            </a:r>
            <a:r>
              <a:rPr lang="en-US" sz="2400" dirty="0" smtClean="0">
                <a:solidFill>
                  <a:schemeClr val="bg1"/>
                </a:solidFill>
                <a:latin typeface="Bradley Hand ITC" pitchFamily="66" charset="0"/>
              </a:rPr>
              <a:t> </a:t>
            </a:r>
            <a:r>
              <a:rPr lang="en-US" sz="2400" dirty="0" smtClean="0">
                <a:solidFill>
                  <a:schemeClr val="bg1"/>
                </a:solidFill>
                <a:latin typeface="Calibri"/>
                <a:cs typeface="Calibri"/>
              </a:rPr>
              <a:t>→</a:t>
            </a:r>
            <a:r>
              <a:rPr lang="en-US" sz="2400" dirty="0" smtClean="0">
                <a:solidFill>
                  <a:schemeClr val="bg1"/>
                </a:solidFill>
                <a:latin typeface="Bradley Hand ITC" pitchFamily="66" charset="0"/>
              </a:rPr>
              <a:t> reddish brown color give green fluorescence </a:t>
            </a:r>
            <a:endParaRPr lang="ar-SA" sz="2000" dirty="0">
              <a:solidFill>
                <a:schemeClr val="bg1"/>
              </a:solidFill>
              <a:latin typeface="Bradley Hand ITC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2931" y="5371375"/>
            <a:ext cx="1658937" cy="1493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0902" y="2996952"/>
            <a:ext cx="1470025" cy="168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64007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</TotalTime>
  <Words>416</Words>
  <Application>Microsoft Office PowerPoint</Application>
  <PresentationFormat>عرض على الشاشة (3:4)‏</PresentationFormat>
  <Paragraphs>130</Paragraphs>
  <Slides>10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10</vt:i4>
      </vt:variant>
    </vt:vector>
  </HeadingPairs>
  <TitlesOfParts>
    <vt:vector size="11" baseType="lpstr">
      <vt:lpstr>نسق Office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HP</dc:creator>
  <cp:lastModifiedBy>HP</cp:lastModifiedBy>
  <cp:revision>31</cp:revision>
  <dcterms:created xsi:type="dcterms:W3CDTF">2011-11-17T11:50:09Z</dcterms:created>
  <dcterms:modified xsi:type="dcterms:W3CDTF">2011-11-29T17:56:13Z</dcterms:modified>
</cp:coreProperties>
</file>