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8" r:id="rId6"/>
    <p:sldId id="262" r:id="rId7"/>
    <p:sldId id="261" r:id="rId8"/>
    <p:sldId id="263" r:id="rId9"/>
    <p:sldId id="264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4" r:id="rId34"/>
    <p:sldId id="29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45" autoAdjust="0"/>
  </p:normalViewPr>
  <p:slideViewPr>
    <p:cSldViewPr>
      <p:cViewPr varScale="1">
        <p:scale>
          <a:sx n="54" d="100"/>
          <a:sy n="54" d="100"/>
        </p:scale>
        <p:origin x="-160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EFEE60C-F925-4361-88A5-CEF82B1CFFB3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4000B87-28BB-4FE1-8F21-43DC9B88BCE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447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0B87-28BB-4FE1-8F21-43DC9B88BCE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055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2F5F42-068B-452D-8B77-517653F20476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0EE27F0-DCB2-40CF-83F5-F69528B01A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ZSe2g_qjTJpknM&amp;tbnid=sVdqtENNrYk0JM:&amp;ved=0CAUQjRw&amp;url=http://www.thefoodadvicecentre.co.uk/reference/protein/&amp;ei=IugpUt2eNIeFtAaj4IGwAg&amp;bvm=bv.51773540,d.Yms&amp;psig=AFQjCNHo4Z4Dj5Lv9-mwr-8QDvZ2v_8dcQ&amp;ust=137856449265226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somer" TargetMode="External"/><Relationship Id="rId5" Type="http://schemas.openxmlformats.org/officeDocument/2006/relationships/hyperlink" Target="http://en.wikipedia.org/wiki/Chirality_(chemistry)" TargetMode="External"/><Relationship Id="rId4" Type="http://schemas.openxmlformats.org/officeDocument/2006/relationships/hyperlink" Target="http://en.wikipedia.org/wiki/Alpha-carbon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5fq0BuZpmOQucM&amp;tbnid=ZNSr-gbA0WQZiM:&amp;ved=0CAUQjRw&amp;url=http://www.mikeblaber.org/oldwine/BCH4053/Lecture07/Lecture07.htm&amp;ei=BDYzUumBNs3I0AWB54HwAw&amp;bvm=bv.52164340,d.ZGU&amp;psig=AFQjCNEZzzBBsleoumMJ6ixZAwC2MVyPKg&amp;ust=137917415346556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com/url?sa=i&amp;rct=j&amp;q=&amp;esrc=s&amp;frm=1&amp;source=images&amp;cd=&amp;cad=rja&amp;docid=BWmeBpaIKn8mmM&amp;tbnid=gXSKpsoJ2fQZLM:&amp;ved=0CAUQjRw&amp;url=http://en.wikibooks.org/wiki/Structural_Biochemistry/Proteins/Amino_Acids&amp;ei=afoqUuyPJ-O30QWTn4GYDQ&amp;bvm=bv.51773540,d.d2k&amp;psig=AFQjCNGuKyKrK2nKDmxlQiimMVw7FtLlYw&amp;ust=13786347024639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Amino acids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Qualitative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3-Light Absorption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76800"/>
          </a:xfrm>
        </p:spPr>
        <p:txBody>
          <a:bodyPr/>
          <a:lstStyle/>
          <a:p>
            <a:pPr marL="274320" indent="-274320">
              <a:spcBef>
                <a:spcPts val="0"/>
              </a:spcBef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aromatic amino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acids tryptophan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tyrosine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phenyl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alanine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absorb ultraviolet light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at 280nm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explains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absorption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proteins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280nm.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2050" name="Picture 2" descr="https://encrypted-tbn3.gstatic.com/images?q=tbn:ANd9GcT7CXl3kmB2xKqAVG6ZKf3oxEYW2-tElFp090lpR6aFgj42sy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76599"/>
            <a:ext cx="4572000" cy="259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10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4-Isoelectric </a:t>
            </a:r>
            <a:r>
              <a:rPr lang="en-US" dirty="0">
                <a:solidFill>
                  <a:srgbClr val="00B050"/>
                </a:solidFill>
              </a:rPr>
              <a:t>point (PI)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</a:t>
            </a:r>
            <a:r>
              <a:rPr lang="en-US" dirty="0"/>
              <a:t>is the pH value at which </a:t>
            </a:r>
            <a:r>
              <a:rPr lang="en-US" dirty="0" smtClean="0"/>
              <a:t>the positive charge equals the negative charge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B0F0"/>
                </a:solidFill>
              </a:rPr>
              <a:t>i.e</a:t>
            </a:r>
            <a:r>
              <a:rPr lang="en-US" b="1" dirty="0">
                <a:solidFill>
                  <a:srgbClr val="00B0F0"/>
                </a:solidFill>
              </a:rPr>
              <a:t>. the net charge of this molecule equals zero</a:t>
            </a:r>
            <a:r>
              <a:rPr lang="en-US" b="1" dirty="0"/>
              <a:t>) </a:t>
            </a:r>
            <a:r>
              <a:rPr lang="en-US" b="1" dirty="0" smtClean="0"/>
              <a:t>(</a:t>
            </a:r>
            <a:r>
              <a:rPr lang="en-US" b="1" dirty="0" err="1" smtClean="0"/>
              <a:t>zwitter</a:t>
            </a:r>
            <a:r>
              <a:rPr lang="en-US" b="1" dirty="0" smtClean="0"/>
              <a:t> ion)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/>
              <a:t>It </a:t>
            </a:r>
            <a:r>
              <a:rPr lang="en-US" dirty="0"/>
              <a:t>is known as a point at which the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molecule does not move</a:t>
            </a:r>
            <a:r>
              <a:rPr lang="en-US" dirty="0"/>
              <a:t> to either cathode or anode if it is put in electric field and its solubility is minimum so it is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possible to precipitate</a:t>
            </a:r>
            <a:r>
              <a:rPr lang="en-US" dirty="0"/>
              <a:t> at this point. </a:t>
            </a:r>
          </a:p>
          <a:p>
            <a:pPr>
              <a:buNone/>
            </a:pPr>
            <a:r>
              <a:rPr lang="en-US" b="1" dirty="0">
                <a:solidFill>
                  <a:srgbClr val="00B050"/>
                </a:solidFill>
              </a:rPr>
              <a:t>Each amino </a:t>
            </a:r>
            <a:r>
              <a:rPr lang="en-US" b="1" dirty="0" smtClean="0">
                <a:solidFill>
                  <a:srgbClr val="00B050"/>
                </a:solidFill>
              </a:rPr>
              <a:t>acid </a:t>
            </a:r>
            <a:r>
              <a:rPr lang="en-US" b="1" dirty="0">
                <a:solidFill>
                  <a:srgbClr val="00B050"/>
                </a:solidFill>
              </a:rPr>
              <a:t>have a different PI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5" r="34721" b="29682"/>
          <a:stretch/>
        </p:blipFill>
        <p:spPr bwMode="auto">
          <a:xfrm>
            <a:off x="3276600" y="2895600"/>
            <a:ext cx="1203776" cy="1176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58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solidFill>
                  <a:srgbClr val="00B050"/>
                </a:solidFill>
              </a:rPr>
              <a:t>Qualitative tests of amino acids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1.Solubility test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63272" cy="5688632"/>
          </a:xfrm>
        </p:spPr>
        <p:txBody>
          <a:bodyPr>
            <a:normAutofit/>
          </a:bodyPr>
          <a:lstStyle/>
          <a:p>
            <a:pPr fontAlgn="t"/>
            <a:r>
              <a:rPr lang="en-US" b="1" dirty="0" smtClean="0">
                <a:solidFill>
                  <a:srgbClr val="00B050"/>
                </a:solidFill>
              </a:rPr>
              <a:t>Objective</a:t>
            </a:r>
            <a:r>
              <a:rPr lang="en-US" dirty="0" smtClean="0">
                <a:solidFill>
                  <a:srgbClr val="00B050"/>
                </a:solidFill>
              </a:rPr>
              <a:t>: </a:t>
            </a:r>
          </a:p>
          <a:p>
            <a:pPr algn="l" rtl="0" fontAlgn="t">
              <a:buNone/>
            </a:pPr>
            <a:r>
              <a:rPr lang="en-US" dirty="0" smtClean="0"/>
              <a:t>To test the solubility of selected amino acid in (</a:t>
            </a:r>
            <a:r>
              <a:rPr lang="en-US" dirty="0" err="1" smtClean="0"/>
              <a:t>HCl</a:t>
            </a:r>
            <a:r>
              <a:rPr lang="en-US" dirty="0" smtClean="0"/>
              <a:t>, </a:t>
            </a:r>
            <a:r>
              <a:rPr lang="en-US" dirty="0" err="1" smtClean="0"/>
              <a:t>NaOH</a:t>
            </a:r>
            <a:r>
              <a:rPr lang="en-US" dirty="0" smtClean="0"/>
              <a:t>, chloroform)</a:t>
            </a:r>
          </a:p>
          <a:p>
            <a:pPr algn="l" rtl="0" fontAlgn="t"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 fontAlgn="t"/>
            <a:r>
              <a:rPr lang="en-US" b="1" dirty="0" smtClean="0">
                <a:solidFill>
                  <a:srgbClr val="00B050"/>
                </a:solidFill>
              </a:rPr>
              <a:t>Principle: 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Amino acids </a:t>
            </a:r>
            <a:r>
              <a:rPr lang="en-US" dirty="0"/>
              <a:t>are generally soluble in water   </a:t>
            </a:r>
          </a:p>
          <a:p>
            <a:pPr>
              <a:buNone/>
            </a:pPr>
            <a:r>
              <a:rPr lang="en-US" dirty="0"/>
              <a:t>    and insoluble in non-polar organic solvents such as </a:t>
            </a:r>
            <a:r>
              <a:rPr lang="en-US" dirty="0" smtClean="0"/>
              <a:t>hydrocarbons.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This </a:t>
            </a:r>
            <a:r>
              <a:rPr lang="en-US" b="1" dirty="0">
                <a:solidFill>
                  <a:srgbClr val="C00000"/>
                </a:solidFill>
              </a:rPr>
              <a:t>is because </a:t>
            </a:r>
            <a:r>
              <a:rPr lang="en-US" dirty="0"/>
              <a:t>the presence of amino and carboxyl group which enables amino acids to accept and donate protons to aqueous solution, and therefore, to act as acids and bases</a:t>
            </a:r>
            <a:endParaRPr lang="en-US" dirty="0" smtClean="0"/>
          </a:p>
          <a:p>
            <a:pPr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40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04664"/>
            <a:ext cx="9036496" cy="6336704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Materials:</a:t>
            </a:r>
            <a:endParaRPr lang="en-US" dirty="0" smtClean="0">
              <a:solidFill>
                <a:srgbClr val="00B050"/>
              </a:solidFill>
            </a:endParaRPr>
          </a:p>
          <a:p>
            <a:pPr fontAlgn="t"/>
            <a:r>
              <a:rPr lang="en-US" b="1" dirty="0" smtClean="0"/>
              <a:t>Different amino acid solutions:  glycine , lysine, Arginine</a:t>
            </a:r>
            <a:r>
              <a:rPr lang="en-US" b="1" dirty="0"/>
              <a:t> </a:t>
            </a:r>
            <a:r>
              <a:rPr lang="en-US" b="1" dirty="0" smtClean="0"/>
              <a:t>Solvents:</a:t>
            </a:r>
          </a:p>
          <a:p>
            <a:pPr fontAlgn="t"/>
            <a:r>
              <a:rPr lang="en-US" b="1" dirty="0" smtClean="0"/>
              <a:t>HCL</a:t>
            </a:r>
          </a:p>
          <a:p>
            <a:pPr fontAlgn="t"/>
            <a:r>
              <a:rPr lang="en-US" b="1" dirty="0" smtClean="0"/>
              <a:t>H2O</a:t>
            </a:r>
          </a:p>
          <a:p>
            <a:pPr fontAlgn="t"/>
            <a:r>
              <a:rPr lang="en-US" b="1" dirty="0" err="1" smtClean="0"/>
              <a:t>NaOH</a:t>
            </a:r>
            <a:endParaRPr lang="en-US" b="1" dirty="0" smtClean="0"/>
          </a:p>
          <a:p>
            <a:pPr fontAlgn="t"/>
            <a:r>
              <a:rPr lang="en-US" b="1" dirty="0" smtClean="0"/>
              <a:t>chloroform  </a:t>
            </a:r>
          </a:p>
          <a:p>
            <a:pPr fontAlgn="t"/>
            <a:r>
              <a:rPr lang="en-US" b="1" dirty="0" smtClean="0"/>
              <a:t>Test tubes </a:t>
            </a:r>
          </a:p>
          <a:p>
            <a:pPr algn="l" rtl="0" fontAlgn="t"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Method</a:t>
            </a:r>
            <a:r>
              <a:rPr lang="en-US" dirty="0" smtClean="0">
                <a:solidFill>
                  <a:srgbClr val="00B050"/>
                </a:solidFill>
              </a:rPr>
              <a:t>: 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en-US" dirty="0" smtClean="0"/>
              <a:t>Add 4ml </a:t>
            </a:r>
            <a:r>
              <a:rPr lang="en-US" dirty="0"/>
              <a:t>of different </a:t>
            </a:r>
            <a:r>
              <a:rPr lang="en-US" dirty="0" smtClean="0"/>
              <a:t>solvents in 3 clean </a:t>
            </a:r>
            <a:r>
              <a:rPr lang="en-US" dirty="0"/>
              <a:t>test </a:t>
            </a:r>
            <a:r>
              <a:rPr lang="en-US" dirty="0" smtClean="0"/>
              <a:t>tubes</a:t>
            </a:r>
            <a:r>
              <a:rPr lang="en-US" dirty="0"/>
              <a:t> </a:t>
            </a:r>
            <a:r>
              <a:rPr lang="en-US" dirty="0" smtClean="0"/>
              <a:t>then </a:t>
            </a:r>
            <a:r>
              <a:rPr lang="en-US" dirty="0"/>
              <a:t>p</a:t>
            </a:r>
            <a:r>
              <a:rPr lang="en-US" dirty="0" smtClean="0"/>
              <a:t>lace 1 ml of each  amino acid 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en-US" dirty="0" smtClean="0"/>
              <a:t>Shake the tubes thoroughly, then leave the solution for about one minute, 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en-US" dirty="0" smtClean="0"/>
              <a:t>Notice what happened to the solution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 Record your 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88632"/>
          </a:xfrm>
        </p:spPr>
        <p:txBody>
          <a:bodyPr/>
          <a:lstStyle/>
          <a:p>
            <a:pPr algn="l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Results:</a:t>
            </a:r>
          </a:p>
          <a:p>
            <a:pPr algn="l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176397"/>
              </p:ext>
            </p:extLst>
          </p:nvPr>
        </p:nvGraphicFramePr>
        <p:xfrm>
          <a:off x="899592" y="1916832"/>
          <a:ext cx="7200800" cy="34320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4241"/>
                <a:gridCol w="1786665"/>
                <a:gridCol w="1894947"/>
                <a:gridCol w="1894947"/>
              </a:tblGrid>
              <a:tr h="576064">
                <a:tc rowSpan="2">
                  <a:txBody>
                    <a:bodyPr/>
                    <a:lstStyle/>
                    <a:p>
                      <a:pPr marL="0" marR="0" algn="l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/>
                        <a:t>Tube</a:t>
                      </a:r>
                    </a:p>
                    <a:p>
                      <a:pPr marL="0" marR="0" algn="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algn="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algn="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Amino</a:t>
                      </a:r>
                      <a:r>
                        <a:rPr lang="en-US" sz="16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acids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Result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 vMerge="1"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 smtClean="0"/>
                        <a:t>glycine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lysine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Arginine</a:t>
                      </a:r>
                      <a:endParaRPr lang="en-US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440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H2O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rtl="0" fontAlgn="t">
                        <a:buNone/>
                      </a:pP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  <a:tr h="5440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HCL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rtl="0" fontAlgn="t">
                        <a:buNone/>
                      </a:pP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NaOH</a:t>
                      </a:r>
                      <a:endParaRPr lang="en-US" sz="1600" b="1" dirty="0" smtClean="0"/>
                    </a:p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rtl="0" fontAlgn="t">
                        <a:buNone/>
                      </a:pP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  <a:tr h="608072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Chloroform</a:t>
                      </a:r>
                    </a:p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899592" y="1916832"/>
            <a:ext cx="165618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8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Ninhydrin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test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ar-SA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5040560" cy="5616624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B050"/>
                </a:solidFill>
              </a:rPr>
              <a:t>Objective</a:t>
            </a:r>
            <a:r>
              <a:rPr lang="en-US" dirty="0" smtClean="0">
                <a:solidFill>
                  <a:srgbClr val="00B050"/>
                </a:solidFill>
              </a:rPr>
              <a:t>: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dirty="0"/>
              <a:t>to detect α-L-amino </a:t>
            </a:r>
            <a:r>
              <a:rPr lang="en-US" dirty="0" smtClean="0"/>
              <a:t>acids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Can be used also to detect </a:t>
            </a:r>
          </a:p>
          <a:p>
            <a:pPr algn="l">
              <a:buNone/>
            </a:pPr>
            <a:r>
              <a:rPr lang="en-US" dirty="0" smtClean="0"/>
              <a:t>free amino and carboxylic acid groups on proteins and peptides.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All amino acids that have a</a:t>
            </a:r>
            <a:r>
              <a:rPr lang="en-US" b="1" dirty="0" smtClean="0"/>
              <a:t> free amino group will give positive result (purple color</a:t>
            </a:r>
            <a:r>
              <a:rPr lang="en-US" dirty="0" smtClean="0"/>
              <a:t>) , while </a:t>
            </a:r>
            <a:r>
              <a:rPr lang="en-US" b="1" dirty="0" smtClean="0"/>
              <a:t>not free</a:t>
            </a:r>
            <a:r>
              <a:rPr lang="en-US" dirty="0" smtClean="0"/>
              <a:t> amino group-</a:t>
            </a:r>
            <a:r>
              <a:rPr lang="en-US" dirty="0" err="1" smtClean="0"/>
              <a:t>proline</a:t>
            </a:r>
            <a:r>
              <a:rPr lang="en-US" dirty="0" smtClean="0"/>
              <a:t>- will give a (</a:t>
            </a:r>
            <a:r>
              <a:rPr lang="en-US" b="1" dirty="0" smtClean="0"/>
              <a:t>yellow color</a:t>
            </a:r>
            <a:r>
              <a:rPr lang="en-US" dirty="0" smtClean="0"/>
              <a:t>)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9218" name="Picture 2" descr="https://encrypted-tbn0.gstatic.com/images?q=tbn:ANd9GcRDnuN0wjq6f6LKJYgrkfZK4v_Px8WfzRbV8PMb2rZoPIgZOAv6G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72342"/>
            <a:ext cx="3429000" cy="230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19900" y="1872342"/>
            <a:ext cx="1714500" cy="230028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91100" y="1895788"/>
            <a:ext cx="1714500" cy="23002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7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Ninhydrin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test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583264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i="1" dirty="0">
                <a:solidFill>
                  <a:srgbClr val="0070C0"/>
                </a:solidFill>
              </a:rPr>
              <a:t>Principle</a:t>
            </a:r>
            <a:r>
              <a:rPr lang="en-US" sz="2800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b="1" dirty="0" smtClean="0"/>
              <a:t> </a:t>
            </a:r>
            <a:r>
              <a:rPr lang="en-US" dirty="0" err="1" smtClean="0"/>
              <a:t>Ninhydrin</a:t>
            </a:r>
            <a:r>
              <a:rPr lang="en-US" dirty="0" smtClean="0"/>
              <a:t> (</a:t>
            </a:r>
            <a:r>
              <a:rPr lang="en-US" i="1" dirty="0" smtClean="0">
                <a:latin typeface="Aparajita" pitchFamily="34" charset="0"/>
                <a:cs typeface="Aparajita" pitchFamily="34" charset="0"/>
              </a:rPr>
              <a:t>tri </a:t>
            </a:r>
            <a:r>
              <a:rPr lang="en-US" i="1" dirty="0" err="1" smtClean="0">
                <a:latin typeface="Aparajita" pitchFamily="34" charset="0"/>
                <a:cs typeface="Aparajita" pitchFamily="34" charset="0"/>
              </a:rPr>
              <a:t>ketohydrindene</a:t>
            </a:r>
            <a:r>
              <a:rPr lang="en-US" i="1" dirty="0" smtClean="0">
                <a:latin typeface="Aparajita" pitchFamily="34" charset="0"/>
                <a:cs typeface="Aparajita" pitchFamily="34" charset="0"/>
              </a:rPr>
              <a:t> hydrate</a:t>
            </a:r>
            <a:r>
              <a:rPr lang="en-US" dirty="0" smtClean="0"/>
              <a:t>) degrades </a:t>
            </a:r>
            <a:r>
              <a:rPr lang="en-US" dirty="0" err="1" smtClean="0"/>
              <a:t>a.a</a:t>
            </a:r>
            <a:r>
              <a:rPr lang="en-US" dirty="0" smtClean="0"/>
              <a:t>  </a:t>
            </a:r>
            <a:r>
              <a:rPr lang="en-US" dirty="0"/>
              <a:t>into </a:t>
            </a:r>
            <a:r>
              <a:rPr lang="en-US" b="1" i="1" dirty="0" smtClean="0"/>
              <a:t>aldehydes</a:t>
            </a:r>
            <a:r>
              <a:rPr lang="en-US" dirty="0" smtClean="0"/>
              <a:t>, </a:t>
            </a:r>
            <a:r>
              <a:rPr lang="en-US" b="1" i="1" dirty="0"/>
              <a:t>ammonia </a:t>
            </a:r>
            <a:r>
              <a:rPr lang="en-US" i="1" dirty="0"/>
              <a:t>and</a:t>
            </a:r>
            <a:r>
              <a:rPr lang="en-US" b="1" i="1" dirty="0"/>
              <a:t> CO2 </a:t>
            </a:r>
            <a:r>
              <a:rPr lang="en-US" dirty="0" smtClean="0"/>
              <a:t>(on pH range 4-8) though </a:t>
            </a:r>
            <a:r>
              <a:rPr lang="en-US" dirty="0"/>
              <a:t>a series of reactions.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net result is </a:t>
            </a:r>
            <a:r>
              <a:rPr lang="en-US" dirty="0" err="1"/>
              <a:t>ninhydrin</a:t>
            </a:r>
            <a:r>
              <a:rPr lang="en-US" dirty="0"/>
              <a:t> in a partially reduced from </a:t>
            </a:r>
            <a:r>
              <a:rPr lang="en-US" dirty="0" err="1"/>
              <a:t>hydrindantin</a:t>
            </a:r>
            <a:r>
              <a:rPr lang="en-US" dirty="0"/>
              <a:t>. </a:t>
            </a:r>
          </a:p>
          <a:p>
            <a:r>
              <a:rPr lang="en-US" dirty="0" err="1" smtClean="0"/>
              <a:t>Ninhydrin</a:t>
            </a:r>
            <a:r>
              <a:rPr lang="en-US" dirty="0" smtClean="0"/>
              <a:t> then </a:t>
            </a:r>
            <a:r>
              <a:rPr lang="en-US" b="1" dirty="0"/>
              <a:t>condenses</a:t>
            </a:r>
            <a:r>
              <a:rPr lang="en-US" dirty="0"/>
              <a:t> with ammonia and </a:t>
            </a:r>
            <a:r>
              <a:rPr lang="en-US" dirty="0" err="1"/>
              <a:t>hydrindantin</a:t>
            </a:r>
            <a:r>
              <a:rPr lang="en-US" dirty="0"/>
              <a:t> to produce an intensely blue or purple pigment, sometimes called </a:t>
            </a:r>
            <a:r>
              <a:rPr lang="en-US" b="1" dirty="0" err="1"/>
              <a:t>ruhemann's</a:t>
            </a:r>
            <a:r>
              <a:rPr lang="en-US" b="1" dirty="0"/>
              <a:t> </a:t>
            </a:r>
            <a:r>
              <a:rPr lang="en-US" b="1" dirty="0" smtClean="0"/>
              <a:t>purple</a:t>
            </a:r>
          </a:p>
          <a:p>
            <a:r>
              <a:rPr lang="en-US" dirty="0"/>
              <a:t>The </a:t>
            </a:r>
            <a:r>
              <a:rPr lang="en-US" dirty="0" err="1"/>
              <a:t>blueish</a:t>
            </a:r>
            <a:r>
              <a:rPr lang="en-US" dirty="0"/>
              <a:t>-purple result is usually associated with primary amino acids. In these amino acids, the N is free to react with </a:t>
            </a:r>
            <a:r>
              <a:rPr lang="en-US" dirty="0" err="1"/>
              <a:t>ninhydrin</a:t>
            </a:r>
            <a:r>
              <a:rPr lang="en-US" dirty="0"/>
              <a:t>. However, in </a:t>
            </a:r>
            <a:r>
              <a:rPr lang="en-US" dirty="0" err="1"/>
              <a:t>proline</a:t>
            </a:r>
            <a:r>
              <a:rPr lang="en-US" dirty="0"/>
              <a:t>, the N is not available for reaction as it is locked in the ring structure. Therefore no ammonia is produced, so no blue color is presented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641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jawd2_clip_image01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428604"/>
            <a:ext cx="7998680" cy="5715040"/>
          </a:xfrm>
        </p:spPr>
      </p:pic>
    </p:spTree>
    <p:extLst>
      <p:ext uri="{BB962C8B-B14F-4D97-AF65-F5344CB8AC3E}">
        <p14:creationId xmlns:p14="http://schemas.microsoft.com/office/powerpoint/2010/main" val="333302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23112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 </a:t>
            </a:r>
          </a:p>
          <a:p>
            <a:pPr algn="l">
              <a:buNone/>
            </a:pPr>
            <a:r>
              <a:rPr lang="en-US" dirty="0" err="1" smtClean="0"/>
              <a:t>Ninhydrin</a:t>
            </a:r>
            <a:r>
              <a:rPr lang="en-US" dirty="0" smtClean="0"/>
              <a:t> is a </a:t>
            </a:r>
            <a:r>
              <a:rPr lang="en-US" b="1" dirty="0" smtClean="0"/>
              <a:t>strong oxidizing agent, </a:t>
            </a:r>
            <a:r>
              <a:rPr lang="en-US" dirty="0" smtClean="0"/>
              <a:t>it should be handled </a:t>
            </a:r>
            <a:r>
              <a:rPr lang="en-US" b="1" dirty="0" smtClean="0"/>
              <a:t>with care, </a:t>
            </a:r>
            <a:r>
              <a:rPr lang="en-US" dirty="0" smtClean="0"/>
              <a:t>and</a:t>
            </a:r>
            <a:r>
              <a:rPr lang="en-US" b="1" dirty="0" smtClean="0"/>
              <a:t> applied apart from contact with skin or eyes, gloves </a:t>
            </a:r>
            <a:r>
              <a:rPr lang="en-US" dirty="0" smtClean="0"/>
              <a:t>and</a:t>
            </a:r>
            <a:r>
              <a:rPr lang="en-US" b="1" dirty="0" smtClean="0"/>
              <a:t> mask </a:t>
            </a:r>
            <a:r>
              <a:rPr lang="en-US" dirty="0" smtClean="0"/>
              <a:t>is a</a:t>
            </a:r>
            <a:r>
              <a:rPr lang="en-US" b="1" dirty="0" smtClean="0"/>
              <a:t> must, using hood is required, </a:t>
            </a:r>
            <a:r>
              <a:rPr lang="en-US" dirty="0" smtClean="0"/>
              <a:t>if accidently get in touch with the skin, the resulting stains is a temporarily one, that will be eliminated within 24 hours </a:t>
            </a:r>
          </a:p>
          <a:p>
            <a:endParaRPr lang="en-US" dirty="0"/>
          </a:p>
        </p:txBody>
      </p:sp>
      <p:pic>
        <p:nvPicPr>
          <p:cNvPr id="4" name="Picture 3" descr="C:\Users\alaamal\Desktop\ca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6786609" cy="1223239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50925"/>
          <a:stretch>
            <a:fillRect/>
          </a:stretch>
        </p:blipFill>
        <p:spPr bwMode="auto">
          <a:xfrm>
            <a:off x="7243885" y="3386192"/>
            <a:ext cx="1800027" cy="256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297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Method: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1-Place 1 ml of each of the solutions in a test tube and add 1 ml of </a:t>
            </a:r>
            <a:r>
              <a:rPr lang="en-US" dirty="0" err="1" smtClean="0"/>
              <a:t>ninhydrin</a:t>
            </a:r>
            <a:r>
              <a:rPr lang="en-US" dirty="0" smtClean="0"/>
              <a:t> solution. </a:t>
            </a:r>
          </a:p>
          <a:p>
            <a:pPr algn="l">
              <a:buNone/>
            </a:pPr>
            <a:r>
              <a:rPr lang="en-US" dirty="0" smtClean="0"/>
              <a:t>2- Boil the mixture over a water bath for 2 min. </a:t>
            </a:r>
          </a:p>
          <a:p>
            <a:pPr algn="l">
              <a:buNone/>
            </a:pPr>
            <a:r>
              <a:rPr lang="en-US" dirty="0" smtClean="0"/>
              <a:t>3- Allow to cool and observe the blue color formed </a:t>
            </a:r>
          </a:p>
          <a:p>
            <a:pPr algn="l">
              <a:buNone/>
            </a:pPr>
            <a:r>
              <a:rPr lang="en-US" dirty="0" smtClean="0"/>
              <a:t>4- Complete the below table </a:t>
            </a:r>
          </a:p>
          <a:p>
            <a:pPr algn="l"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Result:</a:t>
            </a:r>
          </a:p>
          <a:p>
            <a:pPr algn="l">
              <a:buNone/>
            </a:pPr>
            <a:endParaRPr lang="en-US" dirty="0" smtClean="0"/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2667889"/>
              </p:ext>
            </p:extLst>
          </p:nvPr>
        </p:nvGraphicFramePr>
        <p:xfrm>
          <a:off x="685800" y="4114800"/>
          <a:ext cx="7128792" cy="1612980"/>
        </p:xfrm>
        <a:graphic>
          <a:graphicData uri="http://schemas.openxmlformats.org/drawingml/2006/table">
            <a:tbl>
              <a:tblPr/>
              <a:tblGrid>
                <a:gridCol w="420027"/>
                <a:gridCol w="1750113"/>
                <a:gridCol w="1575101"/>
                <a:gridCol w="3383551"/>
              </a:tblGrid>
              <a:tr h="40324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Times New Roman"/>
                          <a:cs typeface="Calibri"/>
                        </a:rPr>
                        <a:t>Tube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Observation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Conclusion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Calibri"/>
                        </a:rPr>
                        <a:t>Glycine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B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Calibri"/>
                        </a:rPr>
                        <a:t>Tryptophan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C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Calibri"/>
                        </a:rPr>
                        <a:t>Proline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8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Amino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Amino acid play A central role as building block of proteins.</a:t>
            </a:r>
          </a:p>
          <a:p>
            <a:r>
              <a:rPr lang="en-US" dirty="0" smtClean="0"/>
              <a:t>Amino acids also converted to specialized products.</a:t>
            </a:r>
          </a:p>
          <a:p>
            <a:r>
              <a:rPr lang="en-US" dirty="0" smtClean="0"/>
              <a:t>More than 300 different amino acids have been described in nature, only 20 are commonly found in mammalian proteins..</a:t>
            </a:r>
          </a:p>
          <a:p>
            <a:r>
              <a:rPr lang="en-US" dirty="0" smtClean="0"/>
              <a:t>These 20 amino acids are L-</a:t>
            </a:r>
            <a:r>
              <a:rPr lang="el-GR" dirty="0" smtClean="0"/>
              <a:t>α</a:t>
            </a:r>
            <a:r>
              <a:rPr lang="en-US" dirty="0" smtClean="0"/>
              <a:t>-amino acids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1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3.Xanthoproteic test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6" y="1143000"/>
            <a:ext cx="9144000" cy="583264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Objective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sz="2800" dirty="0" smtClean="0"/>
              <a:t>This test is used to differentiate between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aromatic amino acids </a:t>
            </a:r>
            <a:r>
              <a:rPr lang="en-US" sz="2800" dirty="0" smtClean="0"/>
              <a:t>which give positive results and other amino acids.  Amino acids containing an  aromatic nucleus form  </a:t>
            </a:r>
            <a:r>
              <a:rPr lang="en-US" sz="2800" b="1" dirty="0" smtClean="0"/>
              <a:t>yellow nitro derivatives </a:t>
            </a:r>
            <a:r>
              <a:rPr lang="en-US" sz="2800" dirty="0" smtClean="0"/>
              <a:t>on heating with concentrated HNO3. 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The salts of these derivatives are orange in color</a:t>
            </a:r>
            <a:r>
              <a:rPr lang="en-US" sz="2800" dirty="0" smtClean="0">
                <a:solidFill>
                  <a:srgbClr val="FFC000"/>
                </a:solidFill>
              </a:rPr>
              <a:t>. </a:t>
            </a: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5" name="Content Placeholder 8" descr="xantho_1 (2).PNG"/>
          <p:cNvPicPr>
            <a:picLocks noChangeAspect="1"/>
          </p:cNvPicPr>
          <p:nvPr/>
        </p:nvPicPr>
        <p:blipFill rotWithShape="1">
          <a:blip r:embed="rId2" cstate="print"/>
          <a:srcRect l="86429" t="9058" r="5119" b="45471"/>
          <a:stretch/>
        </p:blipFill>
        <p:spPr>
          <a:xfrm>
            <a:off x="8017329" y="3581400"/>
            <a:ext cx="772885" cy="231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Principle: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764704"/>
            <a:ext cx="9036496" cy="3096344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dirty="0" smtClean="0"/>
              <a:t>Conc. HNO3 reacts with the aromatic rings that are derivatives of benzene giving the characteristic </a:t>
            </a:r>
            <a:r>
              <a:rPr lang="en-US" b="1" i="1" dirty="0" smtClean="0"/>
              <a:t>nitration reaction.</a:t>
            </a:r>
            <a:r>
              <a:rPr lang="en-US" dirty="0" smtClean="0"/>
              <a:t> Amino acids </a:t>
            </a:r>
            <a:r>
              <a:rPr lang="en-US" dirty="0" err="1" smtClean="0"/>
              <a:t>tyr</a:t>
            </a:r>
            <a:r>
              <a:rPr lang="en-US" dirty="0" smtClean="0"/>
              <a:t>. and typ. contain </a:t>
            </a:r>
            <a:r>
              <a:rPr lang="en-US" b="1" i="1" dirty="0" smtClean="0"/>
              <a:t>activated benzene </a:t>
            </a:r>
            <a:r>
              <a:rPr lang="en-US" dirty="0" smtClean="0"/>
              <a:t>rings which are easily nitrated to </a:t>
            </a:r>
            <a:r>
              <a:rPr lang="en-US" b="1" dirty="0" smtClean="0"/>
              <a:t>yellow colored </a:t>
            </a:r>
            <a:r>
              <a:rPr lang="en-US" dirty="0" smtClean="0"/>
              <a:t>compounds. Although </a:t>
            </a:r>
            <a:r>
              <a:rPr lang="en-US" b="1" dirty="0" smtClean="0">
                <a:solidFill>
                  <a:srgbClr val="FF0000"/>
                </a:solidFill>
              </a:rPr>
              <a:t>phenylalanine contains </a:t>
            </a:r>
            <a:r>
              <a:rPr lang="en-US" b="1" dirty="0" err="1" smtClean="0">
                <a:solidFill>
                  <a:srgbClr val="FF0000"/>
                </a:solidFill>
              </a:rPr>
              <a:t>benzen</a:t>
            </a:r>
            <a:r>
              <a:rPr lang="en-US" b="1" dirty="0" smtClean="0">
                <a:solidFill>
                  <a:srgbClr val="FF0000"/>
                </a:solidFill>
              </a:rPr>
              <a:t> ring, it dose not react </a:t>
            </a:r>
            <a:r>
              <a:rPr lang="en-US" dirty="0" smtClean="0"/>
              <a:t>with nitric acid because the benzene ring is not activated, therefore it will not react</a:t>
            </a:r>
            <a:r>
              <a:rPr lang="en-US" sz="2400" dirty="0" smtClean="0"/>
              <a:t>. </a:t>
            </a:r>
          </a:p>
        </p:txBody>
      </p:sp>
      <p:pic>
        <p:nvPicPr>
          <p:cNvPr id="7" name="Content Placeholder 8" descr="xantho_1 (2)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3861048"/>
            <a:ext cx="5760640" cy="2793892"/>
          </a:xfrm>
        </p:spPr>
      </p:pic>
    </p:spTree>
    <p:extLst>
      <p:ext uri="{BB962C8B-B14F-4D97-AF65-F5344CB8AC3E}">
        <p14:creationId xmlns:p14="http://schemas.microsoft.com/office/powerpoint/2010/main" val="14246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AMAL\Documents\My Received Files\2012-09-12 12.56.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680854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268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4525963"/>
          </a:xfrm>
        </p:spPr>
        <p:txBody>
          <a:bodyPr/>
          <a:lstStyle/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dirty="0" smtClean="0"/>
              <a:t> Concentrated </a:t>
            </a:r>
            <a:r>
              <a:rPr lang="en-US" b="1" dirty="0" smtClean="0"/>
              <a:t>HNO3 </a:t>
            </a:r>
            <a:r>
              <a:rPr lang="en-US" dirty="0" smtClean="0"/>
              <a:t>is a </a:t>
            </a:r>
            <a:r>
              <a:rPr lang="en-US" b="1" dirty="0" smtClean="0"/>
              <a:t>toxic, corrosive </a:t>
            </a:r>
            <a:r>
              <a:rPr lang="en-US" dirty="0" smtClean="0"/>
              <a:t>substance that can cause severe burns and discolor your skin. Prevent eye, skin and cloth contact. Avoid inhaling vapors and ingesting the compound. </a:t>
            </a:r>
            <a:r>
              <a:rPr lang="en-US" b="1" dirty="0" smtClean="0"/>
              <a:t>Gloves and safety glasses are a must</a:t>
            </a:r>
            <a:r>
              <a:rPr lang="en-US" dirty="0" smtClean="0"/>
              <a:t>; the test is to be performed in a fume hood. </a:t>
            </a:r>
          </a:p>
          <a:p>
            <a:pPr algn="l"/>
            <a:endParaRPr lang="en-US" dirty="0"/>
          </a:p>
        </p:txBody>
      </p:sp>
      <p:pic>
        <p:nvPicPr>
          <p:cNvPr id="2051" name="Picture 3" descr="C:\Users\alaamal\Desktop\ca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6786609" cy="1223239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4725" y="260648"/>
            <a:ext cx="18192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2825" y="3356992"/>
            <a:ext cx="17811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57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 of </a:t>
            </a:r>
            <a:r>
              <a:rPr lang="en-US" b="1" dirty="0" err="1" smtClean="0"/>
              <a:t>xanthoproteic</a:t>
            </a:r>
            <a:r>
              <a:rPr lang="en-US" b="1" dirty="0" smtClean="0"/>
              <a:t> test: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929718" cy="515835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smtClean="0"/>
              <a:t>1-Label five tubes (1 - 5), then add 1 ml of each amino acid solution and phenol solutions to those test tubes each alone. </a:t>
            </a:r>
          </a:p>
          <a:p>
            <a:pPr algn="l">
              <a:buNone/>
            </a:pPr>
            <a:r>
              <a:rPr lang="en-US" sz="2800" dirty="0"/>
              <a:t>2</a:t>
            </a:r>
            <a:r>
              <a:rPr lang="en-US" sz="2800" dirty="0" smtClean="0"/>
              <a:t>-Add 1 ml of concentrated HNO3. then record your result</a:t>
            </a:r>
          </a:p>
          <a:p>
            <a:pPr algn="l">
              <a:buNone/>
            </a:pPr>
            <a:r>
              <a:rPr lang="en-US" sz="2800" dirty="0" smtClean="0"/>
              <a:t>3-Now COOL THOROUGHLY under the tap and CAUTIOSLY add 5 drops of 10M </a:t>
            </a:r>
            <a:r>
              <a:rPr lang="en-US" sz="2800" dirty="0" err="1" smtClean="0"/>
              <a:t>NaOH</a:t>
            </a:r>
            <a:r>
              <a:rPr lang="en-US" sz="2800" dirty="0" smtClean="0"/>
              <a:t> to make the solution strongly alkaline(the alkaline is added to be sure about the nitration). </a:t>
            </a:r>
          </a:p>
          <a:p>
            <a:pPr algn="l">
              <a:buNone/>
            </a:pPr>
            <a:endParaRPr lang="en-US" sz="1500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8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Result:</a:t>
            </a:r>
            <a:endParaRPr lang="ar-SA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922218"/>
              </p:ext>
            </p:extLst>
          </p:nvPr>
        </p:nvGraphicFramePr>
        <p:xfrm>
          <a:off x="1371600" y="2209800"/>
          <a:ext cx="6322639" cy="2221962"/>
        </p:xfrm>
        <a:graphic>
          <a:graphicData uri="http://schemas.openxmlformats.org/drawingml/2006/table">
            <a:tbl>
              <a:tblPr/>
              <a:tblGrid>
                <a:gridCol w="2145489"/>
                <a:gridCol w="2145489"/>
                <a:gridCol w="2031661"/>
              </a:tblGrid>
              <a:tr h="37032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Times New Roman"/>
                          <a:cs typeface="Calibri"/>
                        </a:rPr>
                        <a:t>Tube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Observation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3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Calibri"/>
                        </a:rPr>
                        <a:t>+ HNO3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Calibri"/>
                        </a:rPr>
                        <a:t>+ NaOH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Times New Roman"/>
                          <a:cs typeface="Calibri"/>
                        </a:rPr>
                        <a:t>Tyrosine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Tryptophan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plenylalnin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Calibri"/>
                        </a:rPr>
                        <a:t>phenol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40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4.Millon's test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7864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Objective:</a:t>
            </a:r>
          </a:p>
          <a:p>
            <a:pPr algn="l">
              <a:buNone/>
            </a:pPr>
            <a:r>
              <a:rPr lang="en-US" dirty="0" smtClean="0"/>
              <a:t>This test is specific for </a:t>
            </a:r>
            <a:r>
              <a:rPr lang="en-US" b="1" dirty="0" smtClean="0"/>
              <a:t>tyrosine</a:t>
            </a:r>
            <a:r>
              <a:rPr lang="en-US" dirty="0" smtClean="0"/>
              <a:t>, the only amino acid </a:t>
            </a:r>
            <a:r>
              <a:rPr lang="en-US" b="1" dirty="0" smtClean="0"/>
              <a:t>containing a phenol group</a:t>
            </a:r>
            <a:r>
              <a:rPr lang="en-US" dirty="0" smtClean="0"/>
              <a:t>,( a hydroxyl group </a:t>
            </a:r>
            <a:r>
              <a:rPr lang="en-US" dirty="0"/>
              <a:t> </a:t>
            </a:r>
            <a:r>
              <a:rPr lang="en-US" dirty="0" smtClean="0"/>
              <a:t>attached to benzene ring)</a:t>
            </a:r>
          </a:p>
          <a:p>
            <a:pPr algn="l">
              <a:buNone/>
            </a:pPr>
            <a:endParaRPr lang="en-US" b="1" i="1" dirty="0" smtClean="0"/>
          </a:p>
          <a:p>
            <a:pPr algn="l">
              <a:buNone/>
            </a:pPr>
            <a:endParaRPr lang="en-US" b="1" i="1" dirty="0"/>
          </a:p>
          <a:p>
            <a:pPr algn="l">
              <a:buNone/>
            </a:pPr>
            <a:endParaRPr lang="en-US" b="1" i="1" dirty="0" smtClean="0"/>
          </a:p>
          <a:p>
            <a:pPr algn="l">
              <a:buNone/>
            </a:pPr>
            <a:endParaRPr lang="en-US" b="1" i="1" dirty="0" smtClean="0"/>
          </a:p>
          <a:p>
            <a:pPr algn="l">
              <a:buNone/>
            </a:pPr>
            <a:r>
              <a:rPr lang="en-US" b="1" i="1" dirty="0" smtClean="0"/>
              <a:t>Note: all phenols </a:t>
            </a:r>
            <a:r>
              <a:rPr lang="en-US" i="1" dirty="0" smtClean="0"/>
              <a:t>(compound having benzene ring and OH attached to it) give </a:t>
            </a:r>
            <a:r>
              <a:rPr lang="en-US" b="1" i="1" dirty="0" smtClean="0"/>
              <a:t>positive</a:t>
            </a:r>
            <a:r>
              <a:rPr lang="en-US" i="1" dirty="0" smtClean="0"/>
              <a:t> results in </a:t>
            </a:r>
            <a:r>
              <a:rPr lang="en-US" i="1" dirty="0" err="1" smtClean="0"/>
              <a:t>Millon’s</a:t>
            </a:r>
            <a:r>
              <a:rPr lang="en-US" i="1" dirty="0" smtClean="0"/>
              <a:t> test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AutoShape 2" descr="data:image/jpeg;base64,/9j/4AAQSkZJRgABAQAAAQABAAD/2wCEAAkGBhESEBEPDw8QEhAQEBAVEhQQEBQQFxQTFhIXFBYQFxwYGyYeGBsjGhcTHzEgIycpLCwtFR8xNzIsNSYvOCkBCQoKBQUFDQUFDSkYEhgpKSkpKSkpKSkpKSkpKSkpKSkpKSkpKSkpKSkpKSkpKSkpKSkpKSkpKSkpKSkpKSkpKf/AABEIAKABOwMBIgACEQEDEQH/xAAbAAEBAAIDAQAAAAAAAAAAAAAABgUHAQMEAv/EAEUQAAEEAQEEBgUGDAUFAAAAAAEAAgMEEQUGEiExBxNBUWFxFCIydIEjNTZDYrMVJDM0QnJzkaGxssJSY4KitBZEU9Hx/8QAFAEBAAAAAAAAAAAAAAAAAAAAAP/EABQRAQAAAAAAAAAAAAAAAAAAAAD/2gAMAwEAAhEDEQA/AN4oiICIiAiIgIiICIiAiIgIiICIiAiIgIiICIiAiIgIiICIiAiIgKY1zbdsVj0OrVnu2wwPfFX3QImu9l0r3kNZnsHP+Cpyojo6I9I1lsmPSBqspfnn1RY3qD37u7vY+KDI6Dtq2af0OzWnpXNwvbFY3SJGDm+J7CWvx2gcR8FTAqG6QcG3ooj/ADj8Jgtx7XUCJ3pB/V3dzPwVw1ByiIgIiICIiAiIgIiICIiAiIgIiICIiAiIgIiICIiAiIgIiICIiAiIgIiICIiApvXNh4rEwtxT2KlsNDDNUeGOewcmSAgtkA7MjPLjwVIVH6ttBPHrdCkx4FexWtPkbugkuYCWnPMYx2eKD26DsRFXmdbkmsW7bm7nX2nh7ms/8cYADY2+QVGpDSNoJ363fpPeDXgrVXxt3QCHPALjnmc57e4KvQEREBERAREQEREBERAREQEREBERAREQEREBERAREQEREBERAREQEREBERAREQFr7X/pLpXud3+ly2Ctfa/9JdK9zu/0uQc6B9JdV9zpf0tWwFr/AED6S6r7nS/patgICIiAiIgIiICIiAiIgIiICIiAiIgIuCVKbU9JFWm4V2h9q6/hHVrDrJC7sDsZDB58e4FBWZRa0B2md+PD0NmPZ012DmPmcy9kvL9IDy5LNbMdJdazJ6LOx9K83g6taG44n/LccB4/cfBBYouAVygIiICIiAi+JJAASSAACSScAAcyfBQerdJ/Wympotc37Q4Oe3hWh7N58nJ3kCAe/PBBf5Ra0N7X9P8Al7TYdTgcN6ZlVnVzQHtEQwOsYPIny5qu2X20p32F9SYOLfbjd6kkf67DxHHt4jxQZ1ERAREQEREBa+1/6S6V7nd/pcrXVNWhrxumsSsiibzfI4NA8OPM+A4rU9+5c1fUYLuisfBDWimi9NtRhrD1nBz4mEZcQCccOfPCCk0D6S6r7nS/patgLTmn3bmkajPd1pj5obMMMPptVm9GOr4NfKwDeaSAM8OecZ7Nr6bq0NiNs1eVksTuT43Bw8uHI+B4hB7EREBERAREQEREBERAREQERebUNRigjdNPIyKJgy58jgxo+JQeglYbaXa6pQj623O2MHO632nvI7GNHF38u8hSM+3d3UXOh0GviLJa/ULTSyJvf1TSMyEeIPiO1ZXZnoyrwSel2nvvXyQTYs+vun/LachgHZzI7CEGHFrWNX4RB+k6c76x4/G5m/ZH1QI7eHm5Vmy+xFPT2EVoQJHflJnnflkPMlzzx58cDA8FngFygndW24p1bUdO1L1MkzA6N0jS2I+sW7u/7Idw5HvHHiu3aTZGnqEYZahbJw9SRvqvZn9JjxxHf3HuK9+r6JXtROgtQsmidzbIMjP+IdoPiMFQj9lNS0ol+jzel0xxNC2/1mjmRBJ2eR/3FB8lmsaRyL9W05o5E4twtH3oA8zw/RCrdl9tKeoM36swc5vtxu9SSM9z2HiOPaMjxXh2X6Rql13UHfrXGcH1bI6uQOHMNBxv/Dj4BfG1HRtVtvFmNz6l5vFlqqdx+93vAwJB54PigrwUWto9tNQ0wiPW4OurZAbqFRhLRntnYBlp5cQB4BypdR6RNOhrNtvuQuheD1fVuEjpD/ha0cSew8sduEFGSpParpHq03iuzftXXHDKtUdZIT3OxkM+PHwWCNnV9X/JB+k6c76x4/G5md7R9UCO3h5uCq9ltiKensLasID3e3K/15ZO8ucePjgYHgglWbH6jqhEmszGtUJy2hUfjI7Ovk/SPgM/6VeaTo8FaJsFaGOKJvJsbcDzPefE5K9qIOMKR2p6Na1uT0mIvqXW8WWqp3H73e8DAf8AwPiq9EGt49tNQ0wiPW4OurZAbqFRhc3w65gGWnxAHgHK80vVobETZq8zJYncnxuDh5eB8DxC9L4gQWuAIIIIIBBB7D4KB1PoxMMrreiWDQsO4vi9qtN9lzOO75gEDsA5oNgooDSuk8xStp61XNCyeDZHHNab7TJOTfIkgd6yG03SXUquEEe9buPwI61T5V5JGRvEZDBy8cHIBQVr5AASSAAMkk4AHee5QWqdJxlldU0Wub9kcHSA4rQ/afJyd5AgHvXlZshqOqESa1Ma1UnLdPqPxkdnXyD2vIZ/0q80rRoK0bYa0TIom8mxtDR5ntJ8TxQRemdGTppW29csG/YByyL2a0P2Ws4b3mQAe0FX8cQaA1oAaAAABgADkAOwL6RB8SxBwLXAEOBBBAIIPMHPMKC1PoxdDI63odg0bB4uh9qrN9lzOO55gEDsAWwEQQGldJ3Vytqa1XNC0eDZHHNabs3mScQ34kgd6vGSAgEEEEZBByCDyI715dW0WC1E6CzCyaJ3NsjcjPeO0HxHFRO0WmNrt0zQaT5YILk04kc2RxeK8TDPLE15JI3t7GewcEF5Hejc4sbIxz282teCR5gHIXY6ZowC4DeOG5IGT3DvUdqHRVp5h3atdtawxvyFiAuZLHIB6r98HLuOM5znipS9taZqWzuo2A4u9Nd1vVxl7nPjZLE5zWtGTlzScAdqDbskrWgucQAOZJwB8Svpap6Sdv6tjSrcEbLgfJG0AyUp428JGni5zcDl2raFT8mz9Rv9IQdyIiAiIgIiIC110lUI59R0OvOwSQyWbO/G7Ja7diaRkdvFbFUFt187aB7zb+5agrb+oQU6zppcRV4I8ncZwa0YGA1o8uAC9lew17GyMOWva1zTyy1wyD+5SvSt8y3/ANh/e1Z3Zz8zq+7QfdNQZFERAQoiCe2p2Fp6g3FmIdY38nNGerljPYWvHd3HI8FKm5q+kcLDX6rpzfroxi3C37bc/KgDt4+JHJbLXBagxmia1XvVm2K7hJBKHD1mkciWuY4OHYcgha/2U2Wps2i1NrasIFeKm+EBgLY3yMDnuYOTcnu5dmFtKOMNGGgAdwGAoLZv6R6z7vp/3QQXwC5REBERAREQEREHg1rSIbML4bEMcsbgctkbvDOOBHcfEcVDdBWkQM0qGwyGMTTOnEkgaN9wbM9rWk88AAcOS2LN7J8j/JQ3Qh8yVf17X/IkQXiIiAiIgIiICmdtdnZpxXs1HMbcozdbB1nBrwWlskDj2B7eGfAKmRBC29o9WnjNeDSJa1h7S101ixCYYcjBlaWEulxzAAXXa2MfAzQq1ZpkjoWw6V/BuG9U/elIz2vcTgZ9pXu6mEEz0k6XLZ0q3XrsMk0kbQxgIBcRI09pA5AqirMIYwHmGtB88LswuUBERAREQEREBQW3XztoHvNv7lqvVBbdfO2ge82/uWoPf0rfMt/9h/e1Z3Z38zq+7QfdNWC6VvmW/wDsP72rO7O/mdX3aD7pqDIoiICIiAiIgKA2b+kes+76f90FfqA2b+kes+76f90EF+iIgIiICIiAiIg+JvZPkf5KG6EPmSr+va/5EiuZOIIHaCFNdG2z0tHTYKljc62N0xduO3m+vM94wcDsIQVCLjKZQcoiICIiAiIgIiICIiAiIgIiICIiAoLbr520D3m39y1XhctSbe7dUfwrpb2z9YzT5p3WnxMdK2ISMbG3JaCD63AgZx58EFd0rfMt/wDYf3tWd2d/M6vu0H3TVwHVb1YgGKzWnbg7pD2PHccf/QvdDEGtDWgBrQAAOAAAwAPgg7EREBEXBKDlfL3gAkkAAZJPDh3qV2q6R6tNwrt37N1/COrWHWSF3YHY9j48ccgVgW7JajqhD9YmNWmTltCq/BcOwTyDn5DP+lBsKhqEUzBLDJHJGSQHxvD2kg4IBHDgQR8FEbN/SPWfd9P+6CrKtepQrBjBFWqwt7SGMaM5JJJ5k9p4klROwGost6zq16vvvqyx0445SxzGvdGzdcG7wGcEfxHeg2SiIgIiICIiAiIg1pr231iprLopcHTGQ1hM7dbmB8xc1k5ON4t3m4OeADu/Codotbmi1HSa8TwIbb7YmG6128GQb7MEjI49yxLdOjsa3qleZgfFLplRj2ntaXPHwPj4KZoSzw6xpGk2t576ElvqJj9dUfWIicftN3XMP6v7wvNi9bmsSam2Z4cK2pTQxYa1u7E1rCG8Bx4k8TxXNfWpjrctLfHo7dNjmDd1uRK6wWF2cb3sjlnCkdmdhaN6zq8tuJz3s1ayxpbNLH6u6x2MMcBzJXp0PZ2KlrlqGgwNzo7HsbLJI9vWmwQN4klwblrc48cINnIojTrVyC/UqTXTcdPBNJaZ1UbBX3WjcmZuNBaxz/UAfknn2FW6AiIgIiICIiAiIgIpz/qGT8MDTt1nUnTXWd7B3+sFkRYznG7unu5ptVtBJWm09kYYRbvMgk3gSQwsc7LcEYOQOeUFGijtV2mty25aGlRQF9drDasWS4xROeMtha1nrPeRx54C+Ke012tahqarHXLbTiyvZqb7WGUDIgkY/i1x44IODy78BaKZ2r6QalDDJXmSy/HV1oB1kzyeQ3R7IPeceGV1bX0dUnfHBRnhq13sPX2MF87TvexE3kOGPWznxGOPdsr0f06GXxMMlh+essznrJnk8yXH2Qe4Y+KCa/AOq6t62oyO06g7lTru+Wlb3TP/AER9n/aDxVro+y9SrB6NWrxshIw5u7vb/DB3ycl/xysoAuUGvdR6NJK0jrWhWPQ5icvruy+rN4FvHcPiOA7MLt0fpPDJRT1iA6fbPBpkOa83ZvRycgPAnHZnKvV4NZ0OC3EYLUMc0TubZG5494PNp8RgoPc1wIyDkFcrWp2V1LSvX0iU3KY4uoW3+s0Z49RJ2fq/wcVQbK9ItS64wevXuM4SVbI6uUHtwD7Y8uPgEGR2k2tqUI+tuTtjBzut9p7z/hY0cXfyUaber6v+QD9K0531rxm1M3vY36sEdvDzKtLWzFSSyy7LXjfZjYGRyPG8WtDi4YBOAQXHjjIzzWP2q6QadDEcr3S2X4EdaAdZM8nkN0eyD3nHhlB3bLbEU9PYRWi9dw+UmkO/LIeZLnnj44GB4LDa50nRiU0tLhdqN3kWQH5KP7UsnIAHsHkSFjm6BqurcdSkdp9AnhTru+Wkb3TSdgPd/tHNXGg7O1qcQhqQshjHYwcXH/E5x4uPiSSgjaXRzPckbZ16x6Q4HejpwksrRHuIHGQ+P7y5bArVWRtayNjWMaMNaxoa1o7gBwAXaiAiIgIiICIiAiIg6GUYxI6YRsEr2ta54aA5zW8mk8yBx4LiXTonSMlfEx0sW91b3NBczeGHbp5tz4L0Ig6K9GOMvMcbGGR5e/caG77zze7HM8BxPcvPeocJZoI4RbdC5jJJG9wJY17gN7cDsHC96IIrY3QNQqv/ABhtF/XO3rVhsth9iZ+6Q1x3mBuAeAbkBo4AK1REBERAREQEREBERBrbXtDFraJkRntQBuiudvVJ3V3nF3G6XN4lvrZx3gdy820eybatzR3i3fnLtTjbu27b7DR8m87wDuR4c/NbGGkw+kel9WPSBCYes456rf3+r7sb3FL2kwzOidLGHugkEkROfUkAIDxjtwTzQR+ylxlfVNVpzuDJbNltqDfIb10T4mtwzPtFhaQR/wClxt/aZPZ03ToHNfZ/CNey8MIJhgg3nPldj2eYAzjOSqrW9mqtxgjt14pmj2esbktPe0ji34FfGhbKU6QIp1ood72ixvrO7t5xy4/EoMqAuURAREQEREHGFPbV7C09QaPSIvlW/k5ozuSxnmC1w7j2HIVEiDWo2X2hb+JN1WE1D/3b4ybbWcurxyLvtZzw5jkqXZTYCpQy+JhksPz1lmc9ZM8nmS48ge4Y8cqlRBwAuURAREQEREBERAREQEREBERAREQEREBERAREQEREBERB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71800"/>
            <a:ext cx="3000375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9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sz="3800" b="1" dirty="0" smtClean="0"/>
              <a:t>Principle</a:t>
            </a:r>
            <a:r>
              <a:rPr lang="en-US" b="1" dirty="0" smtClean="0"/>
              <a:t>:</a:t>
            </a:r>
            <a:endParaRPr lang="en-US" dirty="0" smtClean="0"/>
          </a:p>
          <a:p>
            <a:pPr algn="l">
              <a:buNone/>
            </a:pPr>
            <a:r>
              <a:rPr lang="en-US" sz="2600" dirty="0" smtClean="0"/>
              <a:t>The phenol group of tyrosine is first </a:t>
            </a:r>
            <a:r>
              <a:rPr lang="en-US" sz="2600" b="1" dirty="0" smtClean="0"/>
              <a:t>nitrated by nitric acid </a:t>
            </a:r>
            <a:r>
              <a:rPr lang="en-US" sz="2600" dirty="0" smtClean="0"/>
              <a:t>in the test solution. Then the nitrated tyrosine complexes mercury ions in the solution to form a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brick-red</a:t>
            </a:r>
            <a:r>
              <a:rPr lang="en-US" sz="2600" dirty="0" smtClean="0"/>
              <a:t> solution or precipitate of nitrated tyrosine, in all cases, appearance of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red color is positive test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algn="l">
              <a:buNone/>
            </a:pPr>
            <a:endParaRPr lang="en-US" sz="3300" i="1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460px-Millon_Reaction_Principle_V_1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857628"/>
            <a:ext cx="7280687" cy="2643206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53" t="16801" r="2677" b="28686"/>
          <a:stretch/>
        </p:blipFill>
        <p:spPr bwMode="auto">
          <a:xfrm>
            <a:off x="6477000" y="4889748"/>
            <a:ext cx="945711" cy="161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9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Method: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 </a:t>
            </a:r>
          </a:p>
          <a:p>
            <a:pPr algn="l">
              <a:buNone/>
            </a:pPr>
            <a:r>
              <a:rPr lang="en-US" dirty="0" smtClean="0"/>
              <a:t>1-Label 4 test tubes </a:t>
            </a:r>
          </a:p>
          <a:p>
            <a:pPr algn="l">
              <a:buNone/>
            </a:pPr>
            <a:r>
              <a:rPr lang="en-US" dirty="0" smtClean="0"/>
              <a:t>2-Add 2 ml of each solutions(tyrosine, tryptophan, phenol) to different test tubes.</a:t>
            </a:r>
          </a:p>
          <a:p>
            <a:pPr algn="l">
              <a:buNone/>
            </a:pPr>
            <a:r>
              <a:rPr lang="en-US" dirty="0" smtClean="0"/>
              <a:t>3-add 1 ml of HNO3</a:t>
            </a:r>
          </a:p>
          <a:p>
            <a:pPr algn="l">
              <a:buNone/>
            </a:pPr>
            <a:r>
              <a:rPr lang="en-US" dirty="0" smtClean="0"/>
              <a:t>4-Add to each tube 1 ml </a:t>
            </a:r>
            <a:r>
              <a:rPr lang="en-US" dirty="0" err="1" smtClean="0"/>
              <a:t>Millon’s</a:t>
            </a:r>
            <a:r>
              <a:rPr lang="en-US" dirty="0" smtClean="0"/>
              <a:t> reagent and shake it well.</a:t>
            </a:r>
          </a:p>
          <a:p>
            <a:pPr algn="l">
              <a:buNone/>
            </a:pPr>
            <a:r>
              <a:rPr lang="en-US" dirty="0" smtClean="0"/>
              <a:t>5-add 5 drops of sodium nitrate </a:t>
            </a:r>
          </a:p>
          <a:p>
            <a:pPr algn="l">
              <a:buNone/>
            </a:pPr>
            <a:r>
              <a:rPr lang="en-US" dirty="0" smtClean="0"/>
              <a:t>6-Place the test tubes in the boiling bath with care, for 10 min. </a:t>
            </a:r>
          </a:p>
          <a:p>
            <a:pPr algn="l">
              <a:buNone/>
            </a:pPr>
            <a:r>
              <a:rPr lang="en-US" dirty="0"/>
              <a:t>7</a:t>
            </a:r>
            <a:r>
              <a:rPr lang="en-US" dirty="0" smtClean="0"/>
              <a:t>-Write your observation in the following table.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620888"/>
          </a:xfrm>
        </p:spPr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MILLON'S REAGENT IS HIGHLY TOXIC AND HIGHLY CORROSIVE</a:t>
            </a:r>
            <a:endParaRPr lang="en-US" dirty="0"/>
          </a:p>
        </p:txBody>
      </p:sp>
      <p:pic>
        <p:nvPicPr>
          <p:cNvPr id="4" name="Picture 3" descr="C:\Users\alaamal\Desktop\ca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6786609" cy="1223239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825" y="3356992"/>
            <a:ext cx="17811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284984"/>
            <a:ext cx="18192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008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of amino acid that found in mammalian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Mammalian</a:t>
            </a:r>
            <a:r>
              <a:rPr lang="ar-SA" b="1" dirty="0" smtClean="0"/>
              <a:t> </a:t>
            </a:r>
            <a:r>
              <a:rPr lang="en-US" b="1" dirty="0" smtClean="0"/>
              <a:t>A.A is L-</a:t>
            </a:r>
            <a:r>
              <a:rPr lang="el-GR" b="1" dirty="0" smtClean="0"/>
              <a:t>α</a:t>
            </a:r>
            <a:r>
              <a:rPr lang="en-US" b="1" dirty="0" smtClean="0"/>
              <a:t>-amino acids</a:t>
            </a:r>
          </a:p>
          <a:p>
            <a:r>
              <a:rPr lang="en-US" sz="1800" b="1" dirty="0" smtClean="0"/>
              <a:t>a basic amino group (  —</a:t>
            </a:r>
            <a:r>
              <a:rPr lang="en-US" sz="2400" b="1" dirty="0" smtClean="0">
                <a:solidFill>
                  <a:srgbClr val="92D050"/>
                </a:solidFill>
              </a:rPr>
              <a:t>NH 2</a:t>
            </a:r>
            <a:r>
              <a:rPr lang="en-US" sz="1800" b="1" dirty="0" smtClean="0"/>
              <a:t> )   </a:t>
            </a:r>
          </a:p>
          <a:p>
            <a:r>
              <a:rPr lang="en-US" sz="1800" b="1" dirty="0" smtClean="0"/>
              <a:t>an acidic carboxyl group (  —</a:t>
            </a:r>
            <a:r>
              <a:rPr lang="en-US" sz="2400" b="1" dirty="0" smtClean="0">
                <a:solidFill>
                  <a:srgbClr val="0070C0"/>
                </a:solidFill>
              </a:rPr>
              <a:t>COOH</a:t>
            </a:r>
            <a:r>
              <a:rPr lang="en-US" sz="2400" b="1" dirty="0" smtClean="0"/>
              <a:t>)</a:t>
            </a:r>
            <a:endParaRPr lang="en-US" sz="2000" b="1" dirty="0" smtClean="0"/>
          </a:p>
          <a:p>
            <a:r>
              <a:rPr lang="en-US" sz="1800" b="1" dirty="0" smtClean="0"/>
              <a:t>a hydrogen atom (  —</a:t>
            </a:r>
            <a:r>
              <a:rPr lang="en-US" sz="2400" b="1" dirty="0" smtClean="0">
                <a:solidFill>
                  <a:srgbClr val="FF6699"/>
                </a:solidFill>
              </a:rPr>
              <a:t>H</a:t>
            </a:r>
            <a:r>
              <a:rPr lang="en-US" sz="1800" b="1" dirty="0" smtClean="0"/>
              <a:t>) </a:t>
            </a:r>
          </a:p>
          <a:p>
            <a:r>
              <a:rPr lang="en-US" sz="1800" b="1" dirty="0" smtClean="0"/>
              <a:t>a distinctive side chain (  —</a:t>
            </a:r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r>
              <a:rPr lang="en-US" sz="1800" b="1" dirty="0" smtClean="0"/>
              <a:t>).</a:t>
            </a:r>
          </a:p>
          <a:p>
            <a:endParaRPr lang="ar-SA" sz="1800" dirty="0" smtClean="0"/>
          </a:p>
          <a:p>
            <a:endParaRPr lang="ar-SA" sz="1800" dirty="0"/>
          </a:p>
          <a:p>
            <a:endParaRPr lang="ar-SA" sz="1800" dirty="0" smtClean="0"/>
          </a:p>
          <a:p>
            <a:endParaRPr lang="en-US" sz="1800" dirty="0"/>
          </a:p>
          <a:p>
            <a:pPr marL="0" indent="0">
              <a:buNone/>
            </a:pPr>
            <a:r>
              <a:rPr lang="ar-SA" b="1" dirty="0" smtClean="0">
                <a:solidFill>
                  <a:srgbClr val="0070C0"/>
                </a:solidFill>
              </a:rPr>
              <a:t>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   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         L</a:t>
            </a:r>
            <a:r>
              <a:rPr lang="en-US" b="1" dirty="0" smtClean="0"/>
              <a:t>-</a:t>
            </a:r>
            <a:r>
              <a:rPr lang="el-GR" b="1" dirty="0" smtClean="0">
                <a:solidFill>
                  <a:srgbClr val="00B050"/>
                </a:solidFill>
              </a:rPr>
              <a:t>α</a:t>
            </a:r>
            <a:r>
              <a:rPr lang="en-US" b="1" dirty="0" smtClean="0"/>
              <a:t>-amino acids</a:t>
            </a:r>
            <a:endParaRPr lang="en-US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938379" y="2133600"/>
            <a:ext cx="2990850" cy="2019005"/>
            <a:chOff x="4552950" y="2133600"/>
            <a:chExt cx="4514850" cy="3021613"/>
          </a:xfrm>
        </p:grpSpPr>
        <p:pic>
          <p:nvPicPr>
            <p:cNvPr id="1030" name="Picture 6" descr="http://www.thefoodadvicecentre.co.uk/wp-content/gallery/general-website-images/amino-acid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950" y="2133600"/>
              <a:ext cx="4514850" cy="3021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933950" y="3009605"/>
              <a:ext cx="1143000" cy="1143000"/>
            </a:xfrm>
            <a:prstGeom prst="rect">
              <a:avLst/>
            </a:prstGeom>
            <a:noFill/>
            <a:ln w="762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296150" y="3009605"/>
              <a:ext cx="1524000" cy="1143000"/>
            </a:xfrm>
            <a:prstGeom prst="rect">
              <a:avLst/>
            </a:prstGeom>
            <a:noFill/>
            <a:ln w="762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81750" y="4305005"/>
              <a:ext cx="581025" cy="500743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34138" y="3009605"/>
              <a:ext cx="481012" cy="511629"/>
            </a:xfrm>
            <a:prstGeom prst="rect">
              <a:avLst/>
            </a:prstGeom>
            <a:noFill/>
            <a:ln w="762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4191000" y="5576771"/>
            <a:ext cx="0" cy="41244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733800" y="4924413"/>
            <a:ext cx="0" cy="485787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47579" y="6095999"/>
            <a:ext cx="5181600" cy="64633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Amino acids having both the amine and carboxylic acid groups attached to the </a:t>
            </a:r>
            <a:r>
              <a:rPr lang="en-US" dirty="0" smtClean="0">
                <a:hlinkClick r:id="rId4" tooltip="Alpha-carbon"/>
              </a:rPr>
              <a:t>first (alpha-) carbon</a:t>
            </a:r>
            <a:r>
              <a:rPr lang="en-US" dirty="0" smtClean="0"/>
              <a:t> atom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200400" y="4555081"/>
            <a:ext cx="2440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("</a:t>
            </a:r>
            <a:r>
              <a:rPr lang="en-US" b="1" dirty="0" smtClean="0">
                <a:hlinkClick r:id="rId5" tooltip="Chirality (chemistry)"/>
              </a:rPr>
              <a:t>left-handed</a:t>
            </a:r>
            <a:r>
              <a:rPr lang="en-US" b="1" dirty="0" smtClean="0"/>
              <a:t>" </a:t>
            </a:r>
            <a:r>
              <a:rPr lang="en-US" b="1" dirty="0" smtClean="0">
                <a:hlinkClick r:id="rId6" tooltip="Isomer"/>
              </a:rPr>
              <a:t>isomers</a:t>
            </a:r>
            <a:r>
              <a:rPr lang="ar-SA" b="1" dirty="0" smtClean="0"/>
              <a:t>(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350788" y="4555081"/>
            <a:ext cx="2440412" cy="36933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762000" y="4267200"/>
            <a:ext cx="7239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7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Result:</a:t>
            </a:r>
            <a:endParaRPr lang="ar-SA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987983"/>
              </p:ext>
            </p:extLst>
          </p:nvPr>
        </p:nvGraphicFramePr>
        <p:xfrm>
          <a:off x="539552" y="2513856"/>
          <a:ext cx="7416824" cy="1728192"/>
        </p:xfrm>
        <a:graphic>
          <a:graphicData uri="http://schemas.openxmlformats.org/drawingml/2006/table">
            <a:tbl>
              <a:tblPr/>
              <a:tblGrid>
                <a:gridCol w="1584176"/>
                <a:gridCol w="3009273"/>
                <a:gridCol w="2823375"/>
              </a:tblGrid>
              <a:tr h="432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mbria"/>
                          <a:ea typeface="Times New Roman"/>
                          <a:cs typeface="Times New Roman"/>
                        </a:rPr>
                        <a:t>Tube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Observation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Conclusion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Tyrosine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tryptophan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Phenol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4896544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5. </a:t>
            </a:r>
            <a:r>
              <a:rPr lang="en-US" b="1" dirty="0" err="1" smtClean="0">
                <a:solidFill>
                  <a:srgbClr val="00B050"/>
                </a:solidFill>
              </a:rPr>
              <a:t>Sakaguchi</a:t>
            </a:r>
            <a:r>
              <a:rPr lang="en-US" b="1" dirty="0" smtClean="0">
                <a:solidFill>
                  <a:srgbClr val="00B050"/>
                </a:solidFill>
              </a:rPr>
              <a:t> Test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96855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PH" b="1" dirty="0" smtClean="0">
                <a:solidFill>
                  <a:srgbClr val="00B050"/>
                </a:solidFill>
              </a:rPr>
              <a:t>Objective:</a:t>
            </a:r>
            <a:endParaRPr lang="en-US" dirty="0" smtClean="0">
              <a:solidFill>
                <a:srgbClr val="00B050"/>
              </a:solidFill>
            </a:endParaRPr>
          </a:p>
          <a:p>
            <a:pPr algn="l">
              <a:buNone/>
            </a:pPr>
            <a:r>
              <a:rPr lang="en-US" b="1" dirty="0" smtClean="0"/>
              <a:t> </a:t>
            </a:r>
            <a:r>
              <a:rPr lang="en-PH" dirty="0" err="1" smtClean="0"/>
              <a:t>Sakaguchi</a:t>
            </a:r>
            <a:r>
              <a:rPr lang="en-PH" dirty="0" smtClean="0"/>
              <a:t> test is a specific test for detection of </a:t>
            </a:r>
            <a:r>
              <a:rPr lang="en-US" dirty="0" smtClean="0"/>
              <a:t>amino acid containing </a:t>
            </a:r>
            <a:r>
              <a:rPr lang="en-US" dirty="0" err="1" smtClean="0"/>
              <a:t>gauanidium</a:t>
            </a:r>
            <a:r>
              <a:rPr lang="en-US" dirty="0" smtClean="0"/>
              <a:t> group            [R-NH-C= (NH2)</a:t>
            </a:r>
            <a:r>
              <a:rPr lang="en-US" baseline="30000" dirty="0" smtClean="0"/>
              <a:t>2+</a:t>
            </a:r>
            <a:r>
              <a:rPr lang="en-US" dirty="0" smtClean="0"/>
              <a:t>-NH2]. In other words it’s a test for </a:t>
            </a:r>
            <a:r>
              <a:rPr lang="en-US" dirty="0" err="1" smtClean="0"/>
              <a:t>guanidines</a:t>
            </a:r>
            <a:r>
              <a:rPr lang="en-US" dirty="0" smtClean="0"/>
              <a:t>,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err="1" smtClean="0"/>
              <a:t>arginine</a:t>
            </a:r>
            <a:r>
              <a:rPr lang="en-US" dirty="0" smtClean="0"/>
              <a:t>. </a:t>
            </a:r>
          </a:p>
          <a:p>
            <a:pPr algn="l">
              <a:buNone/>
            </a:pPr>
            <a:r>
              <a:rPr lang="en-PH" b="1" dirty="0" smtClean="0">
                <a:solidFill>
                  <a:srgbClr val="00B050"/>
                </a:solidFill>
              </a:rPr>
              <a:t>Principle:</a:t>
            </a:r>
            <a:endParaRPr lang="en-US" dirty="0" smtClean="0">
              <a:solidFill>
                <a:srgbClr val="00B050"/>
              </a:solidFill>
            </a:endParaRPr>
          </a:p>
          <a:p>
            <a:pPr algn="l">
              <a:buNone/>
            </a:pPr>
            <a:r>
              <a:rPr lang="en-PH" dirty="0" smtClean="0"/>
              <a:t> In </a:t>
            </a:r>
            <a:r>
              <a:rPr lang="en-US" b="1" dirty="0" smtClean="0"/>
              <a:t>alkaline</a:t>
            </a:r>
            <a:r>
              <a:rPr lang="en-US" dirty="0" smtClean="0"/>
              <a:t> solution</a:t>
            </a:r>
            <a:r>
              <a:rPr lang="en-PH" dirty="0" smtClean="0"/>
              <a:t>, </a:t>
            </a:r>
            <a:r>
              <a:rPr lang="en-PH" dirty="0" err="1" smtClean="0"/>
              <a:t>arginine</a:t>
            </a:r>
            <a:r>
              <a:rPr lang="en-PH" dirty="0" smtClean="0"/>
              <a:t> react with α-</a:t>
            </a:r>
            <a:r>
              <a:rPr lang="en-PH" dirty="0" err="1" smtClean="0"/>
              <a:t>naphthol</a:t>
            </a:r>
            <a:r>
              <a:rPr lang="en-PH" dirty="0" smtClean="0"/>
              <a:t> and sodium </a:t>
            </a:r>
            <a:r>
              <a:rPr lang="en-PH" dirty="0" err="1" smtClean="0"/>
              <a:t>hypobromite</a:t>
            </a:r>
            <a:r>
              <a:rPr lang="en-PH" dirty="0" smtClean="0"/>
              <a:t> /chlorite as an oxidize agent, to form  red complexes as a positive result.</a:t>
            </a:r>
            <a:endParaRPr lang="en-US" dirty="0" smtClean="0"/>
          </a:p>
          <a:p>
            <a:pPr algn="l">
              <a:buNone/>
            </a:pPr>
            <a:endParaRPr lang="en-US" dirty="0"/>
          </a:p>
        </p:txBody>
      </p:sp>
      <p:pic>
        <p:nvPicPr>
          <p:cNvPr id="1026" name="Picture 2" descr="C:\Users\AMAL\Desktop\3-f8e531f2c0.jpg"/>
          <p:cNvPicPr>
            <a:picLocks noChangeAspect="1" noChangeArrowheads="1"/>
          </p:cNvPicPr>
          <p:nvPr/>
        </p:nvPicPr>
        <p:blipFill rotWithShape="1">
          <a:blip r:embed="rId2" cstate="print"/>
          <a:srcRect l="11501" t="64560" r="27569" b="4571"/>
          <a:stretch/>
        </p:blipFill>
        <p:spPr bwMode="auto">
          <a:xfrm>
            <a:off x="5965372" y="5105400"/>
            <a:ext cx="2863845" cy="1089851"/>
          </a:xfrm>
          <a:prstGeom prst="rect">
            <a:avLst/>
          </a:prstGeom>
          <a:noFill/>
        </p:spPr>
      </p:pic>
      <p:sp>
        <p:nvSpPr>
          <p:cNvPr id="4" name="AutoShape 2" descr="data:image/jpeg;base64,/9j/4AAQSkZJRgABAQAAAQABAAD/2wCEAAkGBggGEBEIBxAWFBATERgRERAQFhIVFhIWFxEbFhgXEhMbJzIeGBojGRgaKy8gIyg1Ly4sGSo9NjI2Oio3LTUBCQoKBQUFDQUFDSkYEhgpKSkpKSkpKSkpKSkpKSkpKSkpKSkpKSkpKSkpKSkpKSkpKSkpKSkpKSkpKSkpKSkpKf/AABEIAJwBQgMBIgACEQEDEQH/xAAcAAEAAwADAQEAAAAAAAAAAAAABQYHAgQIAwH/xABJEAABAwIEAwMECRQCAwAAAAABAAIDBBEFBhIhBxMxIkFRCBQycRUXNUJhdIG00SMzNDZSU1VWcnODkZKUpLGys7XTFtJik6H/xAAUAQEAAAAAAAAAAAAAAAAAAAAA/8QAFBEBAAAAAAAAAAAAAAAAAAAAAP/aAAwDAQACEQMRAD8A3FERAREQEREBERAREQEREBERARQGaM74Pk91OzGZCzziQxsIaS1tgNTpHdGtGptz17XSwJE5DNHUNEkLg5p6OaQQfUQg5oo3MWP0eWKaXFsSJEUTQXaAXON3BrQ0eJc4Dfbfcgbr8y/mGhzLSxYxQE8mRpcC8aS3S4tcHDuIc0jw22Nt0EmigMt55wTNktRSYPLrdTuDXm1mvB99EfftuCLjw8CCZ9ARVnH+ImBZZrKfBcUe5ks7Q4P0nlsBcWtMj+7U5pGwNrb2G6syAiIgIiICIiAiIgIiICIiAiIgIiICIiAiIgIiICIiAiIgIiICKh8R8qZszQ+FuXq5tLDG0lwa+oje+Qu98Y9i0NAsPEu+BU32peIn4bP7xXfQg25FiPtS8RPw2f3iu+hPal4ifhs/vFd9CDbkWI+1LxE/DZ/eK76FfeHGWcw5YimgzHWecl7w6Ml8shYNNnDVIL77bdEFD8pOJ83sZHEC5znzta1oJJJEIAAHU3Xa4AZ6bWwnLFc4CSIa6bb04zcvbsLXa7e5NyH/APiuXGeKoGKYHK5/1I1Ia1ng8VERc75Wlg6+9UFxryvV5Uros24CDG17ryPi25U4PpGwsA8Hvvch1+tiGjcavcOt9UXzuJdLhZTvq8tQ08Qu58NUxoNhcuqJgN/WV1eIWZaHNmWqrEcOe1wLYQ9rDflv85hLmOuAbi/eBcWPQqW4Ke4VH+m+eSoM18nzDZaLFK2OrLWSw0zoXwuJ16vOWB1gBazSyx36uFr93oNeTsZbjrsZxMZaFQZvO6nV5nztejzo31cvfTq0/Bey+vJ4nfc4r+qvQWzjjTy1WPUEFO0ue6nga1o6kmrmAAW/heO5qjHWV0Bxt1QKqOSMDzkzCVg1hzba+030rj1r2IEH6i6dfVVVM6FtLDzQ+YMlcHBvJZocTIQfS7QaNI+6+BdxAREQEREBERAREQEREBERAREQEREBERAREQEREBERAREQEREBERAREQY5xnrmvxXA6G27ahsuraxD6iNoFv0Z/WtWxnBqHH4H4ficYkieLOa7/wCEHqCD0I3Cjsw5LwvM01LXYkHF9JIZIg12kFxLT27bkAsBtdTyDyJnLLWMZAmlwWpkIhmDZBocdE7GvOhz2jvBB7J6H4CCfQXBT3Cov03zyVTubcm4TnWEUWMMJDXamPYdL2Hv0O7rjYjofkBX3wXLWH4DRswOiaRAxjmWc5xcQ8lzyXdbkucdrWvtZBkXCtzX5oxhzSCD52QRvceyDNwtxsFTss5Wyrw9qX0uHScuet3ZBLIHEiMuOmEHtWGrvJvYeCuSDBOMtccLzFhta0auVFTyaSbA6ayU2J7lvQVZx3h5g+Ya6nx+u5nPpwwRhrgGHlyukbqaRv2nG+/RWcbICIiAiIgIiICIiAuDZWOJY1wLhbUARcX6XHddVXiJxCpuH0MdTPC+V0ryxjGdluwu4ukIIbsdh1PyEjEsv8XWYLildmF1K54qwAIeaBosQRd2ntdPAdUHppF0MCxaPHqWDFIWlrZomyta612hzb2Ntl30BERAREQEREBERAREQEREBERAREQEREBERAREQEREBERBUM/5DgzXH55SF0WIQsvS1MbnMc0i5DCQdmkk79Re/dZdDhdn+XMcZwrH7RYlCdL4Xh7JJGNYz6q5jgLEl24HhewCvypuecj1GMvjxrLsgp8Sg3jmttM2x+pTdxafEg+HQoLkipOT+JMOMulw3MMYo6+nF5oJXaWltgdcbne9sQbeBBuQbqTxDiLlXDmSTS4hTnlgksjmie82961gNy74EFjRVSq4qZPpYRXOr4nNIadEbg6UB5HWEdsWvuCLixXd/wCfZU/CVJ+8Q/SgnkWc1/HvKFFI6nY+WQNNuZFHdjvHSXEEj4berxU/hvE3KWJxMq2V8DA9t+XPLHHI3uIexxuCD8ngSN0FnRdXDsUocXZ5zhs0c0dy3XC9r23HUam7XXn7i1m7GMCx4yUc79EHIkZCXyCI2a2TS9jSLtLr38boPRaKqcP+INBn2F0lI1zZImsEzXgAB7mm+jc3bcHdVryhKqelwyE073MJrWAlji245EzrG3UXAPyINHr8Oo8UYabEImSxkglkrGvaSOh0uBCzjK3DGCnxXE63FaKHzRxYKSN8UD4yHbl0bfeFumxGkektOj6D1D+S5IIbHM0YJlBkfstM2BjuxGCHW7IGzQ0G1hZStPUQ1bG1FM4OY9oex7SC1zXC4LSOoI71hPlKfX6D81L/AFsWuZC9ysO+I0/zdqCannipWunqHBrGtLnPeQ1rWgXJc47AAd66eB4/hmZIvPcHmbLFqLNTL7OHUOB3B3GxHQjxUJxTpH1uD18Udr8gv7RsLMcJD8tmm3w2VV8nL3Ln+PP+bwINVREQEREBERAREQEREBERAREQEREBERAREQEREBERARdDHccosuU8mJYm/TFGAXHqdzYADvNz0VCw3Hs0cUWl2Fh2HYcXFpqb6qmZoPSHoIw5rh2xfS5ps42sg6nHKLL1bA2kewyYmXWpo6YB019ILuaBvy9Nuu/S3eVcsm0ElRQUz8do4oqnl2kiDGbWJDSRvYloaSO4m3cqO/gHNRzmuwTGKiGRzSHyFpdK4k3cTKx7DY7bEdR1XY9qLNP4y1f8R/vQaV7E4f8AeIv2GfQnsVh/3iP9hn0LNfaizT+MtX/Ef709qLNP4y1f8R/vQaT7E4d94i/YZ9C/fYrD/vEf7DPoWa+1Fmn8Zav+I/3p7UWafxlq/wCI/wB6DUYYIqcaIGhrfBoAH6gsCzll+kzTm0YTiBcIpWMDjGQ13Zoi8WJB72juW1ZWwOfL1M2iqqqWqeCXOnqHFziTa4FySG36Ak28Ssorvt2h/Jb/AI9yCFp8LxHgdisFRUzNNDUvcx5ZzHXgDrXlGn026g4Bt92nuJVt4/1kGIYPS1dK4Ojkq4pGPHRzXUsxBHrBV3z3kehz1TGirDoe3tQzAEmJ1xc6bgOBAsQe47WO68zYvmrFzSf8SxEl0dPVF7HS8zmRmON0PLs49lgBPZtsUHruP0R6h/Jclxj9EeofyXJBgvlK/X6C33qX+tiicGxzi3DTQR4UyfzYQsEBbTU7hygwaLOLLkabbkqW8pT6/Qfmpf62LXMhAexWHfEaf5u1Bgeasc4oTUksWY2TCkcA2UvpoGNtqBF3tYC3tAb3Wi+Tl7lz/Hn/ADeBWTi97i135pv95irfk5e5c/x5/wA3gQaqipfEvN2K5ajp6XL0PNq6qV0cYLXPDQ2MlztIN7i4PS1gbqv5O4g5qGKjKebYIhIWOfzIrtItFzGkWJa9tgRt39+1kGqIiICIiAiIgIiICIiAvhW1kGHRSVdU7THGx0j3WJ0ta0ucbDc2APRfdQmd/cyv+JVHzd6D8y1nXA83cz2DnEvK08yzZG6dV7emBf0T0U4sG8mqha+Wurr7tZFFp8Q9znXv+jH61vKCHizfgs1a/LzKhvnjG6nQEPBtoD+y4jS46XA2BJtfwKmFiFP9u8n5J/xrVt6AoLG88YBl2aPD8UqWsmlsY49MjidTtIvpBtc9L26fAp1ecPKIcW4tE5psRRxkEd31aVB6PURmLNmC5UY2bHKhkQcSGB1y59rX0saC51ri9htcXVK4I5+qM2Uz8PxR5fU02n6o7TeWN1w0ne7nAixdbvbc3KonlITE19LDbYUmq9376p3i1r6fe9wB33JsLB6CpamKsYyppzdj2h7Hbi7XC4Njv0Kzuu4p1uYGy0PD+jkqKpji2SSZrWRQgOsTcuAe4no247zuBZXXK32DR/FYf7LVIQU8NMC2BjWgm5DQACT1JA70FFy3w3mmvX55mNbUyObLyJCTT07h3RxX0Ejpe1rbAWJve4oo4GiKFoa1oDWtaAAABYAAdAB3LmiAiIgIiICIiAszqsh4zLmaLM7Ws80Dd3axqBFLyraOty53qsD6lpiICxbixwfxTMFZ7LZcjjtI1omZdsZMmogyb7G4IJPXbvK2lEHFg0gA+C5IiCi8SOF0XEJ0Ezql0LoQ5uzBIHBxB6XFjceKuGF4fDhMENBTehDEyJl7nssaGjc/AF2kQROasvx5po58ImeWCZmnW0AlpBDgbHqLgXHeO8dVHcPcjxZBpDhsUzpS6Z0znuaGbua1tmtBNhpY3vO9/UrOiCq8Qs64fkenbXVjQ+Uv008fZLtZY4F1iQQ0NJBI+6t75U7hNGzMFZLm3G6ynkr54rR0cMkLjTw3buWAlzDYAWvcBx1Xc42vmZciZfze6OXHafmujaWsPMmZYE3I7Dhfcd66+A8NMrZZmGIYTSBkwaWteZJpNIcLHSHuIBttcb2JHeUFnREQEREBERAREQEREBQmd/cyv+JVHzd6m1CZ39zK/wCJVHzd6DzLw/nzpC6b/hPNuWt5/Kaxzep06tYLb9bd/X4VdPPuNXhP/wCuk/6qS8mf0cR/Kp/5TLb0HmzhlDi8GZYo8xczzvTJzee4ufvRkt1OJPvC23wWXpNYhT/bxJ+Sf8a1XvMnF3K+V5nYfXSvMzDaRkUbnaDYEaibDcO7iUF0XnnjNUNmzDSsaDdjKZp1NIBPPc/sk+kLOG47wR1BWnZX4xZbzXUNwuiMjZnlwjErLB+kE7OBNiWgnfw8VlfF/EWVuY4YWAgwebROJt2iX867fgtKB6wUHa4kYLLwtxWHNGAx2glc53LAc2NsmntxktPouHaDdh1AFm7ceNTaTM1Jh+c6ST66xtO6EEPDDpfKRr2OprtTSCN7Dp37bmvLlPmyjmwiqJDZG2DwLljgbtcB32cAbLydjEuLYGyTKteA1kVU6ZzNIvzQzlag8i5aWjbuIN0HrTK32DR/FYf7LVKKLyt9g0fxWH+y1SiAiIgIiICIiAiIgIiICIiAiIgIiICIiAiIgIiICIiAiIgIiICIiAurimHxYtBNQVBIZNE+J5bYENewtOkna9j4LtIgq2R+HeF5BEzcKfK7nFhfznMdbRqtp0tFvTKtKIgrsWRMIhxN+amtcap8fLOogsB0tZra0i7XaG6djaxO264tyLgFLWVOYZ4w6WdgEhmIdGwNG7mtds0kNFyfudrXN7IvPfFriHPX4hJl588seHMLYqlsDIy+Qg6nkaiCdyBYuA2vY94SUsGFZzzPRy5ejLqSkawzTUzGtiEkTpZmHUBYtL9Db99iB3FaBj3CnAMxVzMfrOYJm8slsbmtZIYz2TINOomwAuHDZoVN4bcR8j4QafL+D087JJntiNRLFADLI5xDDM5jy49p1htYX7gtk6oCpecuE2X87TNr8Q5jJg3Q58D2t5gHo6w5pBI3sRbrvewtdEQfCgo48OijpIblscbY2l1ibNaGi58bBfdEQEREBERAREQEREBERAREQEREBERAREQEREBERAREQEREBERAREQEREBERAUbXZZwXE3mor6SCWQgAvlhie4gdBqcLqSRBF0eVsDw57amio6eORt9MkcMLHNuLGzgLjYn9alERAREQEREBERA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91200" y="5105400"/>
            <a:ext cx="1202872" cy="135421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z="1400" b="1" dirty="0" err="1" smtClean="0"/>
              <a:t>gauanidium</a:t>
            </a:r>
            <a:r>
              <a:rPr lang="en-US" sz="1400" b="1" dirty="0" smtClean="0"/>
              <a:t> </a:t>
            </a:r>
            <a:r>
              <a:rPr lang="en-US" sz="1400" b="1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7521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26469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PH" b="1" dirty="0" smtClean="0">
                <a:solidFill>
                  <a:srgbClr val="00B050"/>
                </a:solidFill>
              </a:rPr>
              <a:t>Material: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/>
            <a:r>
              <a:rPr lang="en-PH" sz="2000" dirty="0" err="1" smtClean="0"/>
              <a:t>glycine</a:t>
            </a:r>
            <a:r>
              <a:rPr lang="en-PH" sz="2000" dirty="0" smtClean="0"/>
              <a:t>,</a:t>
            </a:r>
          </a:p>
          <a:p>
            <a:pPr algn="l" rtl="0"/>
            <a:r>
              <a:rPr lang="en-PH" sz="2000" dirty="0" smtClean="0"/>
              <a:t>arginine</a:t>
            </a:r>
            <a:endParaRPr lang="en-US" sz="2000" dirty="0" smtClean="0"/>
          </a:p>
          <a:p>
            <a:pPr algn="l" rtl="0"/>
            <a:r>
              <a:rPr lang="en-US" sz="2000" dirty="0" smtClean="0"/>
              <a:t>10%NaOH</a:t>
            </a:r>
          </a:p>
          <a:p>
            <a:pPr algn="l" rtl="0"/>
            <a:r>
              <a:rPr lang="en-PH" sz="2000" dirty="0" smtClean="0"/>
              <a:t>α-</a:t>
            </a:r>
            <a:r>
              <a:rPr lang="en-PH" sz="2000" dirty="0" err="1" smtClean="0"/>
              <a:t>naphthol</a:t>
            </a:r>
            <a:r>
              <a:rPr lang="en-US" sz="2000" dirty="0" smtClean="0"/>
              <a:t> in 10% ethanol</a:t>
            </a:r>
          </a:p>
          <a:p>
            <a:pPr algn="l" rtl="0"/>
            <a:r>
              <a:rPr lang="en-US" sz="2000" dirty="0" smtClean="0"/>
              <a:t>5%sodium </a:t>
            </a:r>
            <a:r>
              <a:rPr lang="en-US" sz="2000" dirty="0" err="1" smtClean="0"/>
              <a:t>hypobromate</a:t>
            </a:r>
            <a:r>
              <a:rPr lang="en-US" sz="2000" dirty="0" smtClean="0"/>
              <a:t> (or </a:t>
            </a:r>
            <a:r>
              <a:rPr lang="en-PH" sz="2000" dirty="0" smtClean="0"/>
              <a:t>sodium hypochlorite) </a:t>
            </a:r>
            <a:endParaRPr lang="en-US" sz="2000" dirty="0" smtClean="0"/>
          </a:p>
          <a:p>
            <a:pPr algn="l" rtl="0">
              <a:buNone/>
            </a:pPr>
            <a:r>
              <a:rPr lang="en-PH" b="1" dirty="0" smtClean="0">
                <a:solidFill>
                  <a:srgbClr val="00B050"/>
                </a:solidFill>
              </a:rPr>
              <a:t>Method:</a:t>
            </a:r>
            <a:endParaRPr lang="en-US" dirty="0" smtClean="0"/>
          </a:p>
          <a:p>
            <a:pPr algn="l" rtl="0"/>
            <a:r>
              <a:rPr lang="en-US" sz="2000" dirty="0" smtClean="0"/>
              <a:t>Label 3 test tube and put in each one 2 ml of the amino acid solution .</a:t>
            </a:r>
          </a:p>
          <a:p>
            <a:pPr algn="l" rtl="0"/>
            <a:r>
              <a:rPr lang="en-US" sz="2000" dirty="0" smtClean="0"/>
              <a:t>Add to each tube 2ml of </a:t>
            </a:r>
            <a:r>
              <a:rPr lang="en-US" sz="2000" dirty="0" err="1" smtClean="0"/>
              <a:t>NaOH</a:t>
            </a:r>
            <a:r>
              <a:rPr lang="en-US" sz="2000" dirty="0" smtClean="0"/>
              <a:t> solution. Mix well</a:t>
            </a:r>
          </a:p>
          <a:p>
            <a:pPr algn="l" rtl="0"/>
            <a:r>
              <a:rPr lang="en-US" sz="2000" dirty="0" smtClean="0"/>
              <a:t>Add to each tube 2ml of </a:t>
            </a:r>
            <a:r>
              <a:rPr lang="en-PH" sz="2000" dirty="0" smtClean="0"/>
              <a:t>α-</a:t>
            </a:r>
            <a:r>
              <a:rPr lang="en-PH" sz="2000" dirty="0" err="1" smtClean="0"/>
              <a:t>naphthol</a:t>
            </a:r>
            <a:r>
              <a:rPr lang="en-PH" sz="2000" dirty="0" smtClean="0"/>
              <a:t> </a:t>
            </a:r>
            <a:r>
              <a:rPr lang="en-US" sz="2000" dirty="0" smtClean="0"/>
              <a:t>solution. Mix well</a:t>
            </a:r>
          </a:p>
          <a:p>
            <a:pPr algn="l" rtl="0"/>
            <a:r>
              <a:rPr lang="en-US" sz="2000" dirty="0" smtClean="0"/>
              <a:t>Add to each tube 3 drops of </a:t>
            </a:r>
            <a:r>
              <a:rPr lang="en-PH" sz="2000" dirty="0" smtClean="0"/>
              <a:t>sodium </a:t>
            </a:r>
            <a:r>
              <a:rPr lang="en-PH" sz="2000" dirty="0" err="1" smtClean="0"/>
              <a:t>hypobromite</a:t>
            </a:r>
            <a:r>
              <a:rPr lang="en-PH" sz="2000" dirty="0" smtClean="0"/>
              <a:t> </a:t>
            </a:r>
            <a:r>
              <a:rPr lang="en-US" sz="2000" dirty="0" smtClean="0"/>
              <a:t>solution, and record your result 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Result:</a:t>
            </a:r>
            <a:endParaRPr lang="en-US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5708107"/>
              </p:ext>
            </p:extLst>
          </p:nvPr>
        </p:nvGraphicFramePr>
        <p:xfrm>
          <a:off x="381000" y="5410200"/>
          <a:ext cx="7776864" cy="1232509"/>
        </p:xfrm>
        <a:graphic>
          <a:graphicData uri="http://schemas.openxmlformats.org/drawingml/2006/table">
            <a:tbl>
              <a:tblPr/>
              <a:tblGrid>
                <a:gridCol w="1496192"/>
                <a:gridCol w="3320240"/>
                <a:gridCol w="2960432"/>
              </a:tblGrid>
              <a:tr h="3851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mbria"/>
                          <a:ea typeface="Times New Roman"/>
                          <a:cs typeface="Times New Roman"/>
                        </a:rPr>
                        <a:t>Tube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Times New Roman"/>
                        </a:rPr>
                        <a:t>Observation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Calibri"/>
                        </a:rPr>
                        <a:t>Conclusion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Times New Roman"/>
                          <a:cs typeface="Calibri"/>
                        </a:rPr>
                        <a:t>Glycine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23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mbria"/>
                          <a:ea typeface="Times New Roman"/>
                          <a:cs typeface="Calibri"/>
                        </a:rPr>
                        <a:t>Arginine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7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6588"/>
            <a:ext cx="9144000" cy="1368412"/>
          </a:xfrm>
        </p:spPr>
        <p:txBody>
          <a:bodyPr>
            <a:normAutofit fontScale="90000"/>
          </a:bodyPr>
          <a:lstStyle/>
          <a:p>
            <a:r>
              <a:rPr lang="en-US" dirty="0"/>
              <a:t>6</a:t>
            </a:r>
            <a:r>
              <a:rPr lang="en-US" dirty="0" smtClean="0"/>
              <a:t>-</a:t>
            </a:r>
            <a:r>
              <a:rPr lang="en-US" b="1" dirty="0" smtClean="0"/>
              <a:t> Detection of amino acids containing </a:t>
            </a:r>
            <a:r>
              <a:rPr lang="en-US" b="1" dirty="0" err="1" smtClean="0"/>
              <a:t>sulfhydral</a:t>
            </a:r>
            <a:r>
              <a:rPr lang="en-US" b="1" dirty="0" smtClean="0"/>
              <a:t> group (- SH)- </a:t>
            </a:r>
            <a:br>
              <a:rPr lang="en-US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Lead Sulfite Test </a:t>
            </a:r>
            <a:br>
              <a:rPr lang="en-US" b="1" dirty="0" smtClean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38328"/>
            <a:ext cx="8472518" cy="497207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Objective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This test specific for</a:t>
            </a:r>
            <a:r>
              <a:rPr lang="en-US" b="1" dirty="0" smtClean="0"/>
              <a:t>–SH </a:t>
            </a:r>
            <a:r>
              <a:rPr lang="en-US" dirty="0" smtClean="0"/>
              <a:t>containing amino acid (Cysteine).</a:t>
            </a:r>
          </a:p>
          <a:p>
            <a:pPr algn="l">
              <a:buNone/>
            </a:pPr>
            <a:r>
              <a:rPr lang="en-US" b="1" dirty="0" smtClean="0"/>
              <a:t>Principle:</a:t>
            </a:r>
          </a:p>
          <a:p>
            <a:pPr>
              <a:buNone/>
            </a:pPr>
            <a:r>
              <a:rPr lang="en-US" dirty="0"/>
              <a:t>The amino acids containing sulfhydryl group when heated with base, the sulfhydryl group and </a:t>
            </a:r>
            <a:r>
              <a:rPr lang="en-US" dirty="0" err="1"/>
              <a:t>disulfhydryl</a:t>
            </a:r>
            <a:r>
              <a:rPr lang="en-US" dirty="0"/>
              <a:t> are directly converted to inorganic sulfur. Which is confirmed by the black precipitate of </a:t>
            </a:r>
            <a:r>
              <a:rPr lang="en-US" dirty="0" err="1"/>
              <a:t>PbS</a:t>
            </a:r>
            <a:r>
              <a:rPr lang="en-US" dirty="0"/>
              <a:t> (lead sulfide) when adding lead acetate </a:t>
            </a:r>
            <a:r>
              <a:rPr lang="en-US" b="1" dirty="0" err="1"/>
              <a:t>Pb</a:t>
            </a:r>
            <a:r>
              <a:rPr lang="en-US" b="1" dirty="0"/>
              <a:t> (CH3COO)2</a:t>
            </a:r>
            <a:r>
              <a:rPr lang="en-US" dirty="0"/>
              <a:t>.</a:t>
            </a:r>
            <a:endParaRPr lang="en-US" b="1" dirty="0"/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/>
              <a:t> </a:t>
            </a:r>
            <a:endParaRPr lang="en-US" b="1" dirty="0" smtClean="0"/>
          </a:p>
          <a:p>
            <a:pPr algn="l"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19200" y="5377543"/>
            <a:ext cx="6074103" cy="1251857"/>
            <a:chOff x="1073604" y="4582886"/>
            <a:chExt cx="6074103" cy="151311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604" y="4648200"/>
              <a:ext cx="6074103" cy="1447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073604" y="4582886"/>
              <a:ext cx="1288596" cy="381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cystein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962400" y="5257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412672"/>
              </p:ext>
            </p:extLst>
          </p:nvPr>
        </p:nvGraphicFramePr>
        <p:xfrm>
          <a:off x="228600" y="1828800"/>
          <a:ext cx="8229600" cy="4394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86000"/>
                <a:gridCol w="594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Solubility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test the solubility of selected amino acid in (</a:t>
                      </a:r>
                      <a:r>
                        <a:rPr lang="en-US" dirty="0" err="1" smtClean="0"/>
                        <a:t>HCl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NaOH</a:t>
                      </a:r>
                      <a:r>
                        <a:rPr lang="en-US" dirty="0" smtClean="0"/>
                        <a:t>, chloroform)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Ninhydrin</a:t>
                      </a:r>
                      <a:r>
                        <a:rPr lang="en-US" b="1" baseline="0" dirty="0" smtClean="0"/>
                        <a:t>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detect α-L-amino acids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Xanthoproteic</a:t>
                      </a:r>
                      <a:r>
                        <a:rPr lang="en-US" b="1" dirty="0" smtClean="0"/>
                        <a:t>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detect </a:t>
                      </a: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aromatic amino acids (Tyrosine, tryptophan)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Millon</a:t>
                      </a:r>
                      <a:r>
                        <a:rPr lang="en-US" b="1" dirty="0" smtClean="0"/>
                        <a:t>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dirty="0" smtClean="0"/>
                        <a:t>This test is specific for </a:t>
                      </a:r>
                      <a:r>
                        <a:rPr lang="en-US" b="1" dirty="0" smtClean="0"/>
                        <a:t>tyrosine</a:t>
                      </a:r>
                      <a:r>
                        <a:rPr lang="en-US" dirty="0" smtClean="0"/>
                        <a:t>, the only amino acid </a:t>
                      </a:r>
                      <a:r>
                        <a:rPr lang="en-US" b="1" dirty="0" smtClean="0"/>
                        <a:t>containing a phenol group</a:t>
                      </a:r>
                      <a:r>
                        <a:rPr lang="en-US" dirty="0" smtClean="0"/>
                        <a:t>, a hydroxyl group </a:t>
                      </a:r>
                      <a:endParaRPr lang="ar-SA" dirty="0" smtClean="0"/>
                    </a:p>
                    <a:p>
                      <a:pPr algn="l">
                        <a:buNone/>
                      </a:pPr>
                      <a:r>
                        <a:rPr lang="en-US" dirty="0" smtClean="0"/>
                        <a:t>attached to benzene 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Sakaguchi</a:t>
                      </a:r>
                      <a:r>
                        <a:rPr lang="en-US" b="1" baseline="0" dirty="0" smtClean="0"/>
                        <a:t>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PH" dirty="0" err="1" smtClean="0"/>
                        <a:t>Sakaguchi</a:t>
                      </a:r>
                      <a:r>
                        <a:rPr lang="en-PH" dirty="0" smtClean="0"/>
                        <a:t> test is a specific test for detection of </a:t>
                      </a:r>
                      <a:r>
                        <a:rPr lang="en-US" dirty="0" smtClean="0"/>
                        <a:t>amino acid containing </a:t>
                      </a:r>
                      <a:r>
                        <a:rPr lang="en-US" dirty="0" err="1" smtClean="0"/>
                        <a:t>gauanidium</a:t>
                      </a:r>
                      <a:r>
                        <a:rPr lang="en-US" dirty="0" smtClean="0"/>
                        <a:t> group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Lead Sulfite Test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This test specific for</a:t>
                      </a:r>
                      <a:r>
                        <a:rPr lang="en-US" b="1" dirty="0" smtClean="0"/>
                        <a:t>–SH </a:t>
                      </a:r>
                      <a:r>
                        <a:rPr lang="en-US" dirty="0" smtClean="0"/>
                        <a:t>containing amino acid (Cysteine).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9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amino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The nature of the side chain (R-group) determine the role of amino acid plays in the protein.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So it is useful to classify the amino acid depending on the R-group ionization (polarity) in water:</a:t>
            </a:r>
          </a:p>
          <a:p>
            <a:endParaRPr lang="en-US" sz="2000" b="1" dirty="0" smtClean="0">
              <a:solidFill>
                <a:srgbClr val="00B05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Non-polar side </a:t>
            </a:r>
            <a:r>
              <a:rPr lang="en-US" sz="2000" dirty="0" err="1" smtClean="0">
                <a:solidFill>
                  <a:srgbClr val="0070C0"/>
                </a:solidFill>
              </a:rPr>
              <a:t>chain:</a:t>
            </a:r>
            <a:r>
              <a:rPr lang="en-US" sz="2000" dirty="0" err="1"/>
              <a:t>Non-polar</a:t>
            </a:r>
            <a:r>
              <a:rPr lang="en-US" sz="2000" dirty="0"/>
              <a:t> side chain that does not bind or give off or participate in hydrogen or ionic </a:t>
            </a:r>
            <a:r>
              <a:rPr lang="en-US" sz="2000" dirty="0" smtClean="0"/>
              <a:t>bonds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Polar uncharged side </a:t>
            </a:r>
            <a:r>
              <a:rPr lang="en-US" sz="2000" dirty="0" err="1" smtClean="0">
                <a:solidFill>
                  <a:srgbClr val="0070C0"/>
                </a:solidFill>
              </a:rPr>
              <a:t>chain:</a:t>
            </a:r>
            <a:r>
              <a:rPr lang="en-US" sz="2000" dirty="0" err="1"/>
              <a:t>the</a:t>
            </a:r>
            <a:r>
              <a:rPr lang="en-US" sz="2000" dirty="0"/>
              <a:t> R groups are not ionized in water, but it can participate in hydrogen bond formation 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Acidic side chain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: (negative charge)</a:t>
            </a:r>
            <a:r>
              <a:rPr lang="en-US" sz="2000" dirty="0" smtClean="0"/>
              <a:t>Contains </a:t>
            </a:r>
            <a:r>
              <a:rPr lang="en-US" sz="2000" dirty="0"/>
              <a:t>–COO- and they are proton donor 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Basic side chain: (positive charge)</a:t>
            </a:r>
            <a:r>
              <a:rPr lang="en-US" sz="2000" dirty="0" smtClean="0"/>
              <a:t>Contains </a:t>
            </a:r>
            <a:r>
              <a:rPr lang="en-US" sz="2000" dirty="0"/>
              <a:t>NH3+ and they are proton acceptor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mino%20aci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1" y="609600"/>
            <a:ext cx="76962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Amino </a:t>
            </a:r>
            <a:r>
              <a:rPr lang="en-US" b="1" dirty="0">
                <a:solidFill>
                  <a:srgbClr val="0070C0"/>
                </a:solidFill>
              </a:rPr>
              <a:t>acids </a:t>
            </a:r>
            <a:r>
              <a:rPr lang="en-US" dirty="0"/>
              <a:t>are generally soluble in water   </a:t>
            </a:r>
          </a:p>
          <a:p>
            <a:pPr>
              <a:buNone/>
            </a:pPr>
            <a:r>
              <a:rPr lang="en-US" dirty="0" smtClean="0"/>
              <a:t>    and </a:t>
            </a:r>
            <a:r>
              <a:rPr lang="en-US" dirty="0"/>
              <a:t>insoluble in non-polar organic solvents </a:t>
            </a:r>
            <a:r>
              <a:rPr lang="en-US" dirty="0" smtClean="0"/>
              <a:t>such as </a:t>
            </a:r>
            <a:r>
              <a:rPr lang="en-US" dirty="0"/>
              <a:t>hydrocarbons.</a:t>
            </a:r>
            <a:endParaRPr lang="en-US" b="1" dirty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-This </a:t>
            </a:r>
            <a:r>
              <a:rPr lang="en-US" b="1" dirty="0">
                <a:solidFill>
                  <a:srgbClr val="C00000"/>
                </a:solidFill>
              </a:rPr>
              <a:t>is because </a:t>
            </a:r>
            <a:r>
              <a:rPr lang="en-US" dirty="0"/>
              <a:t>the presence of amino and carboxyl group which enables amino acids to accept and donate protons to aqueous solution, and therefore, to act as acids and bases</a:t>
            </a:r>
            <a:r>
              <a:rPr lang="en-US" b="1" dirty="0"/>
              <a:t>.</a:t>
            </a:r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06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Amino acid properties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Optical activity (Rotate the polarized light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Amphoteric compounds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B050"/>
                </a:solidFill>
              </a:rPr>
              <a:t>Trp</a:t>
            </a:r>
            <a:r>
              <a:rPr lang="en-US" b="1" dirty="0" smtClean="0">
                <a:solidFill>
                  <a:srgbClr val="00B050"/>
                </a:solidFill>
              </a:rPr>
              <a:t>, Tyr, and </a:t>
            </a:r>
            <a:r>
              <a:rPr lang="en-US" b="1" dirty="0" err="1" smtClean="0">
                <a:solidFill>
                  <a:srgbClr val="00B050"/>
                </a:solidFill>
              </a:rPr>
              <a:t>Phe</a:t>
            </a:r>
            <a:r>
              <a:rPr lang="en-US" b="1" dirty="0" smtClean="0">
                <a:solidFill>
                  <a:srgbClr val="00B050"/>
                </a:solidFill>
              </a:rPr>
              <a:t> contain conjugated aromatic rings. Consequently, they absorb light in the ultraviolet range (UV). 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Isoelectric point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1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1-Optical Activity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Amino </a:t>
            </a:r>
            <a:r>
              <a:rPr lang="en-US" dirty="0"/>
              <a:t>acids are able to rotate polarized light either to the left (</a:t>
            </a:r>
            <a:r>
              <a:rPr lang="en-US" dirty="0" err="1"/>
              <a:t>livo</a:t>
            </a:r>
            <a:r>
              <a:rPr lang="en-US" dirty="0"/>
              <a:t>) L. or to the right (</a:t>
            </a:r>
            <a:r>
              <a:rPr lang="en-US" dirty="0" err="1"/>
              <a:t>dextro</a:t>
            </a:r>
            <a:r>
              <a:rPr lang="en-US" dirty="0"/>
              <a:t>) D, since they have an asymmetric C atom (a carbon atom linked to 4 different groups), glycine which lacks asymmetric C atom (has 2 H+ on α-C) is an exception. </a:t>
            </a:r>
          </a:p>
          <a:p>
            <a:endParaRPr lang="ar-SA" dirty="0"/>
          </a:p>
          <a:p>
            <a:endParaRPr lang="ar-SA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8" name="Picture 4" descr="http://www.mikeblaber.org/oldwine/BCH4053/Lecture07/aa_enantiomer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0" r="50000"/>
          <a:stretch/>
        </p:blipFill>
        <p:spPr bwMode="auto">
          <a:xfrm>
            <a:off x="2667000" y="3886200"/>
            <a:ext cx="3429000" cy="259852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9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2-Amphoteric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>
                <a:solidFill>
                  <a:srgbClr val="00B050"/>
                </a:solidFill>
              </a:rPr>
              <a:t>Amphoteric</a:t>
            </a:r>
            <a:r>
              <a:rPr lang="en-US" dirty="0" smtClean="0"/>
              <a:t> compounds </a:t>
            </a:r>
            <a:r>
              <a:rPr lang="en-US" dirty="0"/>
              <a:t>is a molecule </a:t>
            </a:r>
            <a:r>
              <a:rPr lang="en-US" dirty="0" smtClean="0"/>
              <a:t>that </a:t>
            </a:r>
            <a:r>
              <a:rPr lang="en-US" dirty="0"/>
              <a:t>can react as an </a:t>
            </a:r>
            <a:r>
              <a:rPr lang="en-US" dirty="0" smtClean="0"/>
              <a:t>acid (</a:t>
            </a:r>
            <a:r>
              <a:rPr lang="en-US" dirty="0" smtClean="0">
                <a:solidFill>
                  <a:srgbClr val="00B0F0"/>
                </a:solidFill>
              </a:rPr>
              <a:t>donate a proton</a:t>
            </a:r>
            <a:r>
              <a:rPr lang="en-US" dirty="0" smtClean="0"/>
              <a:t>) </a:t>
            </a:r>
            <a:r>
              <a:rPr lang="en-US" dirty="0"/>
              <a:t>as well as a </a:t>
            </a:r>
            <a:r>
              <a:rPr lang="en-US" dirty="0" smtClean="0">
                <a:solidFill>
                  <a:srgbClr val="00B0F0"/>
                </a:solidFill>
              </a:rPr>
              <a:t>base(accept a proton</a:t>
            </a:r>
            <a:r>
              <a:rPr lang="en-US" dirty="0" smtClean="0"/>
              <a:t>).</a:t>
            </a:r>
            <a:endParaRPr lang="en-US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Amphoteric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properties of amino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acids due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the presence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ionizable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-amino and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-carboxylic group can act sometimes as acids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sometimes as bases depending on the pH of their media .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thumb/8/8b/Amino_Acid_Graph.png/300px-Amino_Acid_Graph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7"/>
          <a:stretch/>
        </p:blipFill>
        <p:spPr bwMode="auto">
          <a:xfrm>
            <a:off x="1295400" y="4953000"/>
            <a:ext cx="5562600" cy="112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1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3182</TotalTime>
  <Words>1617</Words>
  <Application>Microsoft Office PowerPoint</Application>
  <PresentationFormat>On-screen Show (4:3)</PresentationFormat>
  <Paragraphs>243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Clarity</vt:lpstr>
      <vt:lpstr>Amino acids</vt:lpstr>
      <vt:lpstr>Amino Acids</vt:lpstr>
      <vt:lpstr>Structure of amino acid that found in mammalian</vt:lpstr>
      <vt:lpstr>classification of amino acids </vt:lpstr>
      <vt:lpstr>PowerPoint Presentation</vt:lpstr>
      <vt:lpstr>Solubility </vt:lpstr>
      <vt:lpstr>Amino acid properties</vt:lpstr>
      <vt:lpstr>1-Optical Activity</vt:lpstr>
      <vt:lpstr>2-Amphoteric compounds</vt:lpstr>
      <vt:lpstr>3-Light Absorption</vt:lpstr>
      <vt:lpstr>4-Isoelectric point (PI) : </vt:lpstr>
      <vt:lpstr>  Qualitative tests of amino acids 1.Solubility test: </vt:lpstr>
      <vt:lpstr>PowerPoint Presentation</vt:lpstr>
      <vt:lpstr>PowerPoint Presentation</vt:lpstr>
      <vt:lpstr>2. Ninhydrin test </vt:lpstr>
      <vt:lpstr>2. Ninhydrin test </vt:lpstr>
      <vt:lpstr>PowerPoint Presentation</vt:lpstr>
      <vt:lpstr>PowerPoint Presentation</vt:lpstr>
      <vt:lpstr>Method:</vt:lpstr>
      <vt:lpstr>3.Xanthoproteic test </vt:lpstr>
      <vt:lpstr>Principle: </vt:lpstr>
      <vt:lpstr>PowerPoint Presentation</vt:lpstr>
      <vt:lpstr>PowerPoint Presentation</vt:lpstr>
      <vt:lpstr>Method of xanthoproteic test:</vt:lpstr>
      <vt:lpstr>Result:</vt:lpstr>
      <vt:lpstr>4.Millon's test </vt:lpstr>
      <vt:lpstr>PowerPoint Presentation</vt:lpstr>
      <vt:lpstr>Method:</vt:lpstr>
      <vt:lpstr>PowerPoint Presentation</vt:lpstr>
      <vt:lpstr>Result:</vt:lpstr>
      <vt:lpstr>5. Sakaguchi Test</vt:lpstr>
      <vt:lpstr>PowerPoint Presentation</vt:lpstr>
      <vt:lpstr>6- Detection of amino acids containing sulfhydral group (- SH)-  Lead Sulfite Test  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first first</dc:creator>
  <cp:lastModifiedBy>Areej Alzahrani</cp:lastModifiedBy>
  <cp:revision>76</cp:revision>
  <dcterms:created xsi:type="dcterms:W3CDTF">2013-09-06T14:04:42Z</dcterms:created>
  <dcterms:modified xsi:type="dcterms:W3CDTF">2015-09-06T10:32:53Z</dcterms:modified>
</cp:coreProperties>
</file>