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02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1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43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6000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601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928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66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895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8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49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0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0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20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27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56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9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460C0-4997-4853-B646-5ED1B1149314}" type="datetimeFigureOut">
              <a:rPr lang="en-US" smtClean="0"/>
              <a:t>4/17/2016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E5D95-1869-44D8-AC3E-69EF5362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18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400" dirty="0"/>
              <a:t>Lab 7</a:t>
            </a:r>
            <a:br>
              <a:rPr lang="en-US" sz="4400" dirty="0"/>
            </a:br>
            <a:r>
              <a:rPr lang="en-US" sz="6000" b="1" dirty="0"/>
              <a:t>Amylase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Quantitative determination of amylase in plasma or urine in kinetic method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89095" y="3242821"/>
            <a:ext cx="206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Daheeya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ALEnazi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68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Principle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1831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</a:rPr>
              <a:t>Principle Of Kit:</a:t>
            </a:r>
          </a:p>
          <a:p>
            <a:pPr marL="0" indent="0">
              <a:buNone/>
            </a:pPr>
            <a:r>
              <a:rPr lang="en-US" sz="2800" dirty="0"/>
              <a:t>PNPG7       </a:t>
            </a:r>
            <a:r>
              <a:rPr lang="en-US" dirty="0"/>
              <a:t>amylase </a:t>
            </a:r>
            <a:r>
              <a:rPr lang="en-US" sz="2800" dirty="0"/>
              <a:t>            PNPG3  + </a:t>
            </a:r>
            <a:r>
              <a:rPr lang="en-US" sz="2800" dirty="0" err="1"/>
              <a:t>Maltotetrose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PNPG3    </a:t>
            </a:r>
            <a:r>
              <a:rPr lang="en-US" dirty="0" err="1"/>
              <a:t>glucoamylase</a:t>
            </a:r>
            <a:r>
              <a:rPr lang="en-US" sz="2800" dirty="0"/>
              <a:t>     PNPG1 +  Glucose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PNPG1      </a:t>
            </a:r>
            <a:r>
              <a:rPr lang="en-US" dirty="0"/>
              <a:t>glucosidase  </a:t>
            </a:r>
            <a:r>
              <a:rPr lang="en-US" sz="2800" dirty="0"/>
              <a:t>     P-</a:t>
            </a:r>
            <a:r>
              <a:rPr lang="en-US" sz="2800" dirty="0" err="1"/>
              <a:t>Nitophenol</a:t>
            </a:r>
            <a:r>
              <a:rPr lang="en-US" sz="2800" dirty="0"/>
              <a:t>+ glucose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The rate of increase of absorbance is proportional to the activity of enzyme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398643" y="3196702"/>
            <a:ext cx="1500809" cy="198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398642" y="4255315"/>
            <a:ext cx="1500809" cy="198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398642" y="5288300"/>
            <a:ext cx="1500809" cy="198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50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56752"/>
            <a:ext cx="9613861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PNPG= P-nitro phenyl glycoside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*Amylase found in pancreas and salivary gland.</a:t>
            </a:r>
          </a:p>
          <a:p>
            <a:pPr marL="0" indent="0">
              <a:buNone/>
            </a:pPr>
            <a:r>
              <a:rPr lang="en-US" sz="2800" dirty="0"/>
              <a:t>It is break down the polysaccharide into monosaccharide as this equation( General principle):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Starch      amylase              maltose + Glucose</a:t>
            </a: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Right Arrow 3"/>
          <p:cNvSpPr/>
          <p:nvPr/>
        </p:nvSpPr>
        <p:spPr>
          <a:xfrm>
            <a:off x="2329069" y="5124892"/>
            <a:ext cx="1500809" cy="198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7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diagnosis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ea typeface="ヒラギノ角ゴ Pro W3" charset="-128"/>
              </a:rPr>
              <a:t>Elevation of enzyme in: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a typeface="ヒラギノ角ゴ Pro W3" charset="-128"/>
              </a:rPr>
              <a:t>Acute or chronic pancreatitis.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a typeface="ヒラギノ角ゴ Pro W3" charset="-128"/>
              </a:rPr>
              <a:t>It reflects biliary or gastrointestinal disease 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a typeface="ヒラギノ角ゴ Pro W3" charset="-128"/>
              </a:rPr>
              <a:t>It is increase in salivary gland lesions such as mumps.</a:t>
            </a:r>
          </a:p>
          <a:p>
            <a:pPr marL="0" indent="0">
              <a:buNone/>
            </a:pPr>
            <a:r>
              <a:rPr lang="en-US" dirty="0">
                <a:ea typeface="ヒラギノ角ゴ Pro W3" charset="-128"/>
              </a:rPr>
              <a:t>Amylase is the only enzyme seen normally in urine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66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54326141"/>
                  </p:ext>
                </p:extLst>
              </p:nvPr>
            </p:nvGraphicFramePr>
            <p:xfrm>
              <a:off x="681038" y="2336800"/>
              <a:ext cx="9613900" cy="33528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4806950">
                      <a:extLst>
                        <a:ext uri="{9D8B030D-6E8A-4147-A177-3AD203B41FA5}">
                          <a16:colId xmlns:a16="http://schemas.microsoft.com/office/drawing/2014/main" val="3879289159"/>
                        </a:ext>
                      </a:extLst>
                    </a:gridCol>
                    <a:gridCol w="4806950">
                      <a:extLst>
                        <a:ext uri="{9D8B030D-6E8A-4147-A177-3AD203B41FA5}">
                          <a16:colId xmlns:a16="http://schemas.microsoft.com/office/drawing/2014/main" val="125784613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WR</a:t>
                          </a:r>
                          <a:r>
                            <a:rPr lang="en-US" sz="2800" baseline="0" dirty="0"/>
                            <a:t> -ml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26965496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r>
                            <a:rPr lang="en-US" sz="2800" dirty="0"/>
                            <a:t>Incubate at 37 C for 5 min.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6629035"/>
                      </a:ext>
                    </a:extLst>
                  </a:tr>
                  <a:tr h="15483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Sample-µl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25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5340748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marL="342900" indent="-342900">
                            <a:buFont typeface="+mj-lt"/>
                            <a:buAutoNum type="arabicPeriod"/>
                          </a:pPr>
                          <a:r>
                            <a:rPr lang="en-US" sz="2800" dirty="0"/>
                            <a:t>Incubate at 37 C for 90</a:t>
                          </a:r>
                          <a:r>
                            <a:rPr lang="en-US" sz="2800" baseline="0" dirty="0"/>
                            <a:t> sec then read Abs. at 405 nm.</a:t>
                          </a:r>
                        </a:p>
                        <a:p>
                          <a:pPr marL="342900" indent="-342900">
                            <a:buFont typeface="+mj-lt"/>
                            <a:buAutoNum type="arabicPeriod"/>
                          </a:pPr>
                          <a:r>
                            <a:rPr lang="en-US" sz="2800" baseline="0" dirty="0"/>
                            <a:t>Continue read Abs. every 30 sec for 2 min.</a:t>
                          </a:r>
                        </a:p>
                        <a:p>
                          <a:pPr marL="342900" indent="-342900">
                            <a:buFont typeface="+mj-lt"/>
                            <a:buAutoNum type="arabicPeriod"/>
                          </a:pPr>
                          <a:r>
                            <a:rPr lang="en-US" sz="2800" baseline="0" dirty="0"/>
                            <a:t>Calculate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aseline="0" smtClean="0"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</m:oMath>
                          </a14:m>
                          <a:r>
                            <a:rPr lang="en-US" sz="2800" baseline="0" dirty="0"/>
                            <a:t>A/min.</a:t>
                          </a:r>
                        </a:p>
                        <a:p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45123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54326141"/>
                  </p:ext>
                </p:extLst>
              </p:nvPr>
            </p:nvGraphicFramePr>
            <p:xfrm>
              <a:off x="681038" y="2336800"/>
              <a:ext cx="9613900" cy="33528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4806950">
                      <a:extLst>
                        <a:ext uri="{9D8B030D-6E8A-4147-A177-3AD203B41FA5}">
                          <a16:colId xmlns:a16="http://schemas.microsoft.com/office/drawing/2014/main" val="3879289159"/>
                        </a:ext>
                      </a:extLst>
                    </a:gridCol>
                    <a:gridCol w="4806950">
                      <a:extLst>
                        <a:ext uri="{9D8B030D-6E8A-4147-A177-3AD203B41FA5}">
                          <a16:colId xmlns:a16="http://schemas.microsoft.com/office/drawing/2014/main" val="1257846135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WR</a:t>
                          </a:r>
                          <a:r>
                            <a:rPr lang="en-US" sz="2800" baseline="0" dirty="0"/>
                            <a:t> -ml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1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26965496"/>
                      </a:ext>
                    </a:extLst>
                  </a:tr>
                  <a:tr h="518160">
                    <a:tc gridSpan="2">
                      <a:txBody>
                        <a:bodyPr/>
                        <a:lstStyle/>
                        <a:p>
                          <a:r>
                            <a:rPr lang="en-US" sz="2800" dirty="0"/>
                            <a:t>Incubate at 37 C for 5 min.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662903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Sample-µl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/>
                            <a:t>25</a:t>
                          </a:r>
                          <a:endParaRPr lang="en-US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25340748"/>
                      </a:ext>
                    </a:extLst>
                  </a:tr>
                  <a:tr h="179832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63" t="-89189" r="-253" b="-67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9451239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99811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 and normal range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∆A/min X 4824 = activity of amylase U/L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u="sng" dirty="0"/>
              <a:t>Normal range:</a:t>
            </a:r>
          </a:p>
          <a:p>
            <a:pPr marL="0" indent="0">
              <a:buNone/>
            </a:pPr>
            <a:r>
              <a:rPr lang="en-US" sz="2800" dirty="0"/>
              <a:t>16-108 U/L</a:t>
            </a:r>
          </a:p>
        </p:txBody>
      </p:sp>
    </p:spTree>
    <p:extLst>
      <p:ext uri="{BB962C8B-B14F-4D97-AF65-F5344CB8AC3E}">
        <p14:creationId xmlns:p14="http://schemas.microsoft.com/office/powerpoint/2010/main" val="117640309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Orange Re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45</TotalTime>
  <Words>186</Words>
  <Application>Microsoft Office PowerPoint</Application>
  <PresentationFormat>Widescreen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Cambria Math</vt:lpstr>
      <vt:lpstr>Trebuchet MS</vt:lpstr>
      <vt:lpstr>Wingdings</vt:lpstr>
      <vt:lpstr>ヒラギノ角ゴ Pro W3</vt:lpstr>
      <vt:lpstr>Berlin</vt:lpstr>
      <vt:lpstr>Lab 7 Amylase</vt:lpstr>
      <vt:lpstr>Principle </vt:lpstr>
      <vt:lpstr>Cont..</vt:lpstr>
      <vt:lpstr>Clinical diagnosis</vt:lpstr>
      <vt:lpstr>Procedure </vt:lpstr>
      <vt:lpstr>Calculation and normal range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 Amylase</dc:title>
  <dc:creator>TooT</dc:creator>
  <cp:lastModifiedBy>TooT</cp:lastModifiedBy>
  <cp:revision>4</cp:revision>
  <dcterms:created xsi:type="dcterms:W3CDTF">2016-04-17T16:11:24Z</dcterms:created>
  <dcterms:modified xsi:type="dcterms:W3CDTF">2016-04-17T16:57:44Z</dcterms:modified>
</cp:coreProperties>
</file>