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73" r:id="rId4"/>
    <p:sldId id="258" r:id="rId5"/>
    <p:sldId id="276" r:id="rId6"/>
    <p:sldId id="259" r:id="rId7"/>
    <p:sldId id="260" r:id="rId8"/>
    <p:sldId id="261" r:id="rId9"/>
    <p:sldId id="275" r:id="rId10"/>
    <p:sldId id="262" r:id="rId11"/>
    <p:sldId id="277" r:id="rId12"/>
    <p:sldId id="279" r:id="rId13"/>
    <p:sldId id="280" r:id="rId14"/>
    <p:sldId id="281" r:id="rId15"/>
    <p:sldId id="267" r:id="rId16"/>
    <p:sldId id="268" r:id="rId17"/>
    <p:sldId id="269" r:id="rId18"/>
    <p:sldId id="266" r:id="rId19"/>
    <p:sldId id="270" r:id="rId20"/>
    <p:sldId id="271" r:id="rId21"/>
    <p:sldId id="272" r:id="rId22"/>
    <p:sldId id="282" r:id="rId23"/>
    <p:sldId id="283" r:id="rId24"/>
    <p:sldId id="284" r:id="rId25"/>
    <p:sldId id="285" r:id="rId26"/>
    <p:sldId id="286" r:id="rId27"/>
    <p:sldId id="287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50" d="100"/>
          <a:sy n="50" d="100"/>
        </p:scale>
        <p:origin x="-100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68EE1-70E5-4127-823B-5D6381E7B712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AB76A-B359-4FCE-96EA-B0CC146C81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19BD-3EF6-4688-A6C0-2C433916258D}" type="datetime1">
              <a:rPr lang="ar-SA" smtClean="0"/>
              <a:t>24/12/1435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2928-7CE6-4C89-86F1-C38383B0F9C6}" type="datetime1">
              <a:rPr lang="ar-SA" smtClean="0"/>
              <a:t>24/12/1435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029A1-F7AF-4333-8C43-52332BD69982}" type="datetime1">
              <a:rPr lang="ar-SA" smtClean="0"/>
              <a:t>24/12/1435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4C47-D679-4EBE-9373-165CAE667F4E}" type="datetime1">
              <a:rPr lang="ar-SA" smtClean="0"/>
              <a:t>24/12/1435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2F3E9-B5AF-4C2A-AFF1-C5DECF8DECCE}" type="datetime1">
              <a:rPr lang="ar-SA" smtClean="0"/>
              <a:t>24/12/1435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92825-093D-44A7-ABA7-39EAFE63DE50}" type="datetime1">
              <a:rPr lang="ar-SA" smtClean="0"/>
              <a:t>24/12/1435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A9296-5CA5-4DF8-AC86-E91C97B41A71}" type="datetime1">
              <a:rPr lang="ar-SA" smtClean="0"/>
              <a:t>24/12/1435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83BA-F647-44CA-978F-90ECB009900F}" type="datetime1">
              <a:rPr lang="ar-SA" smtClean="0"/>
              <a:t>24/12/1435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914C-4AD9-45A5-8D1D-BBFCB9D1CB0F}" type="datetime1">
              <a:rPr lang="ar-SA" smtClean="0"/>
              <a:t>24/12/1435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32F5-A21A-4E9C-8A95-F5BB72EE4B3F}" type="datetime1">
              <a:rPr lang="ar-SA" smtClean="0"/>
              <a:t>24/12/1435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0B475-2CBF-4CEE-945A-AD5BD3300143}" type="datetime1">
              <a:rPr lang="ar-SA" smtClean="0"/>
              <a:t>24/12/1435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DEFEC-7DE3-42F9-BD6E-C072537CBA30}" type="datetime1">
              <a:rPr lang="ar-SA" smtClean="0"/>
              <a:t>24/12/1435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3C7A6-F500-4877-82DB-ED1F6B25043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01042" cy="1470025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Arial Black" pitchFamily="34" charset="0"/>
              </a:rPr>
              <a:t>Analysis of marriage</a:t>
            </a:r>
            <a:endParaRPr lang="ar-SA" sz="54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428604"/>
            <a:ext cx="84296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200"/>
              </a:lnSpc>
            </a:pPr>
            <a:r>
              <a:rPr lang="en-US" sz="3600" dirty="0" smtClean="0">
                <a:latin typeface="Arial Black" pitchFamily="34" charset="0"/>
              </a:rPr>
              <a:t>194650 –68512 = 126138</a:t>
            </a:r>
          </a:p>
          <a:p>
            <a:pPr algn="l" rtl="0">
              <a:lnSpc>
                <a:spcPts val="4200"/>
              </a:lnSpc>
            </a:pPr>
            <a:endParaRPr lang="en-US" sz="3600" dirty="0"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472" y="2214554"/>
            <a:ext cx="18902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CMR  = </a:t>
            </a:r>
            <a:endParaRPr lang="ar-SA" sz="3200" dirty="0"/>
          </a:p>
        </p:txBody>
      </p:sp>
      <p:sp>
        <p:nvSpPr>
          <p:cNvPr id="6" name="Rectangle 5"/>
          <p:cNvSpPr/>
          <p:nvPr/>
        </p:nvSpPr>
        <p:spPr>
          <a:xfrm>
            <a:off x="2857488" y="1928802"/>
            <a:ext cx="1281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1404</a:t>
            </a:r>
            <a:endParaRPr lang="ar-SA" sz="3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857488" y="2500306"/>
            <a:ext cx="150019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714612" y="2571744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126138</a:t>
            </a:r>
            <a:endParaRPr lang="ar-SA" sz="3200" dirty="0"/>
          </a:p>
        </p:txBody>
      </p:sp>
      <p:sp>
        <p:nvSpPr>
          <p:cNvPr id="11" name="Rectangle 10"/>
          <p:cNvSpPr/>
          <p:nvPr/>
        </p:nvSpPr>
        <p:spPr>
          <a:xfrm>
            <a:off x="4572000" y="2214554"/>
            <a:ext cx="1539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12" name="Rectangle 11"/>
          <p:cNvSpPr/>
          <p:nvPr/>
        </p:nvSpPr>
        <p:spPr>
          <a:xfrm>
            <a:off x="6109195" y="2143116"/>
            <a:ext cx="3034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= 11.13/1000</a:t>
            </a:r>
            <a:endParaRPr lang="ar-SA" sz="3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500042"/>
            <a:ext cx="8643998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200" b="1" dirty="0" smtClean="0">
                <a:latin typeface="Arial Black" pitchFamily="34" charset="0"/>
              </a:rPr>
              <a:t>General Marriage Rate can also be obtained separately for Women and Men</a:t>
            </a:r>
          </a:p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General marriage rate for women (</a:t>
            </a:r>
            <a:r>
              <a:rPr lang="en-US" sz="3200" dirty="0" err="1" smtClean="0">
                <a:latin typeface="Arial Black" pitchFamily="34" charset="0"/>
              </a:rPr>
              <a:t>GMRf</a:t>
            </a:r>
            <a:r>
              <a:rPr lang="en-US" sz="3200" dirty="0" smtClean="0">
                <a:latin typeface="Arial Black" pitchFamily="34" charset="0"/>
              </a:rPr>
              <a:t>)</a:t>
            </a:r>
          </a:p>
          <a:p>
            <a:pPr algn="l" rtl="0">
              <a:lnSpc>
                <a:spcPts val="5500"/>
              </a:lnSpc>
            </a:pP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158" y="4643446"/>
            <a:ext cx="2029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latin typeface="Arial Black" pitchFamily="34" charset="0"/>
              </a:rPr>
              <a:t>GMRf</a:t>
            </a:r>
            <a:r>
              <a:rPr lang="en-US" sz="3600" dirty="0" smtClean="0">
                <a:latin typeface="Arial Black" pitchFamily="34" charset="0"/>
              </a:rPr>
              <a:t> =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3286116" y="4429132"/>
            <a:ext cx="2444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Marriages</a:t>
            </a:r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214678" y="5072074"/>
            <a:ext cx="242889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428860" y="5072074"/>
            <a:ext cx="4016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Mid-year female15+</a:t>
            </a:r>
            <a:endParaRPr lang="ar-SA" sz="2800" dirty="0"/>
          </a:p>
        </p:txBody>
      </p:sp>
      <p:sp>
        <p:nvSpPr>
          <p:cNvPr id="8" name="Rectangle 7"/>
          <p:cNvSpPr/>
          <p:nvPr/>
        </p:nvSpPr>
        <p:spPr>
          <a:xfrm>
            <a:off x="6715140" y="4572008"/>
            <a:ext cx="1539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500042"/>
            <a:ext cx="8929718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General marriage rate for men(</a:t>
            </a:r>
            <a:r>
              <a:rPr lang="en-US" sz="3200" dirty="0" err="1" smtClean="0">
                <a:latin typeface="Arial Black" pitchFamily="34" charset="0"/>
              </a:rPr>
              <a:t>GMRm</a:t>
            </a:r>
            <a:r>
              <a:rPr lang="en-US" sz="3200" dirty="0" smtClean="0">
                <a:latin typeface="Arial Black" pitchFamily="34" charset="0"/>
              </a:rPr>
              <a:t>)</a:t>
            </a:r>
          </a:p>
          <a:p>
            <a:pPr algn="l" rtl="0">
              <a:lnSpc>
                <a:spcPts val="5500"/>
              </a:lnSpc>
            </a:pP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833" y="2571744"/>
            <a:ext cx="2284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latin typeface="Arial Black" pitchFamily="34" charset="0"/>
              </a:rPr>
              <a:t>GMRm</a:t>
            </a:r>
            <a:r>
              <a:rPr lang="en-US" sz="3600" dirty="0" smtClean="0">
                <a:latin typeface="Arial Black" pitchFamily="34" charset="0"/>
              </a:rPr>
              <a:t> =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786050" y="2214554"/>
            <a:ext cx="2444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Marriages</a:t>
            </a:r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786050" y="2786058"/>
            <a:ext cx="242889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428860" y="2786058"/>
            <a:ext cx="3644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Mid-year male15+</a:t>
            </a:r>
            <a:endParaRPr lang="ar-SA" sz="2800" dirty="0"/>
          </a:p>
        </p:txBody>
      </p:sp>
      <p:sp>
        <p:nvSpPr>
          <p:cNvPr id="8" name="Rectangle 7"/>
          <p:cNvSpPr/>
          <p:nvPr/>
        </p:nvSpPr>
        <p:spPr>
          <a:xfrm>
            <a:off x="6429388" y="2428868"/>
            <a:ext cx="1539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14290"/>
            <a:ext cx="842968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400"/>
              </a:lnSpc>
            </a:pPr>
            <a:r>
              <a:rPr lang="en-US" sz="4800" b="1" dirty="0" smtClean="0">
                <a:latin typeface="Arial Black" pitchFamily="34" charset="0"/>
              </a:rPr>
              <a:t>Exercise </a:t>
            </a:r>
          </a:p>
          <a:p>
            <a:pPr algn="l" rtl="0">
              <a:lnSpc>
                <a:spcPts val="5400"/>
              </a:lnSpc>
            </a:pPr>
            <a:r>
              <a:rPr lang="en-US" sz="3600" b="1" dirty="0" smtClean="0">
                <a:latin typeface="Arial Black" pitchFamily="34" charset="0"/>
              </a:rPr>
              <a:t>General Marriage Rate</a:t>
            </a:r>
          </a:p>
          <a:p>
            <a:pPr algn="l" rtl="0"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Calculate the general marriage rate for women and compare it to the general marriage rate for Brazil (1988) based on the following data</a:t>
            </a:r>
          </a:p>
          <a:p>
            <a:pPr algn="l" rtl="0">
              <a:lnSpc>
                <a:spcPts val="5400"/>
              </a:lnSpc>
            </a:pPr>
            <a:endParaRPr lang="en-US" sz="3200" dirty="0" smtClean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66596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 rtl="0"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Brazil, 1988 </a:t>
            </a:r>
          </a:p>
          <a:p>
            <a:pPr marL="0" lvl="1" algn="l" rtl="0"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Number of marriages : 951 236</a:t>
            </a:r>
          </a:p>
          <a:p>
            <a:pPr marL="0" lvl="1" algn="l" rtl="0"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Total population 15+  : 92 852 000 </a:t>
            </a:r>
          </a:p>
          <a:p>
            <a:pPr marL="0" lvl="1" algn="l" rtl="0"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Total female population 15+: 46,706 000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282" y="3714752"/>
            <a:ext cx="8643998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Answers:</a:t>
            </a:r>
          </a:p>
          <a:p>
            <a:pPr algn="l" rtl="0">
              <a:lnSpc>
                <a:spcPts val="6000"/>
              </a:lnSpc>
            </a:pPr>
            <a:r>
              <a:rPr lang="en-US" sz="3200" b="1" dirty="0" smtClean="0">
                <a:latin typeface="Arial Black" pitchFamily="34" charset="0"/>
              </a:rPr>
              <a:t>1- </a:t>
            </a:r>
            <a:r>
              <a:rPr lang="en-US" sz="3600" b="1" dirty="0" smtClean="0">
                <a:latin typeface="Arial Black" pitchFamily="34" charset="0"/>
              </a:rPr>
              <a:t>GMR  = 10.24</a:t>
            </a:r>
          </a:p>
          <a:p>
            <a:pPr algn="l" rtl="0">
              <a:lnSpc>
                <a:spcPts val="6000"/>
              </a:lnSpc>
            </a:pPr>
            <a:r>
              <a:rPr lang="en-US" sz="3600" b="1" dirty="0" smtClean="0">
                <a:latin typeface="Arial Black" pitchFamily="34" charset="0"/>
              </a:rPr>
              <a:t>2- </a:t>
            </a:r>
            <a:r>
              <a:rPr lang="en-US" sz="3600" b="1" dirty="0" err="1" smtClean="0">
                <a:latin typeface="Arial Black" pitchFamily="34" charset="0"/>
              </a:rPr>
              <a:t>GMRf</a:t>
            </a:r>
            <a:r>
              <a:rPr lang="en-US" sz="3600" b="1" dirty="0" smtClean="0">
                <a:latin typeface="Arial Black" pitchFamily="34" charset="0"/>
              </a:rPr>
              <a:t> =  </a:t>
            </a:r>
            <a:r>
              <a:rPr lang="en-US" sz="3600" dirty="0" smtClean="0">
                <a:latin typeface="Arial Black" pitchFamily="34" charset="0"/>
              </a:rPr>
              <a:t>20.37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571480"/>
            <a:ext cx="78479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4000" dirty="0" smtClean="0">
                <a:latin typeface="Arial Black" pitchFamily="34" charset="0"/>
              </a:rPr>
              <a:t>Age specific marriage rate:</a:t>
            </a:r>
            <a:endParaRPr lang="ar-SA" sz="4000" dirty="0"/>
          </a:p>
        </p:txBody>
      </p:sp>
      <p:sp>
        <p:nvSpPr>
          <p:cNvPr id="3" name="Rectangle 2"/>
          <p:cNvSpPr/>
          <p:nvPr/>
        </p:nvSpPr>
        <p:spPr>
          <a:xfrm>
            <a:off x="285720" y="1571612"/>
            <a:ext cx="885827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8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The Timing of marriage is a basic consideration in explaining fertility trends: </a:t>
            </a:r>
          </a:p>
          <a:p>
            <a:pPr algn="l" rtl="0">
              <a:lnSpc>
                <a:spcPts val="48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Early marriage is associated with higher fertility, together with high proportions remaining unmarried is associated with lower fertility.</a:t>
            </a:r>
            <a:endParaRPr lang="ar-SA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500042"/>
            <a:ext cx="8643998" cy="4946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age specific rates are valuable for showing whether marriage is occurring early or late.</a:t>
            </a:r>
          </a:p>
          <a:p>
            <a:pPr algn="l" rtl="0">
              <a:lnSpc>
                <a:spcPts val="55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The rates are often calculated separately for each sex, because of each differences between spouses.</a:t>
            </a:r>
          </a:p>
          <a:p>
            <a:pPr algn="l" rtl="0">
              <a:lnSpc>
                <a:spcPts val="5500"/>
              </a:lnSpc>
            </a:pPr>
            <a:endParaRPr lang="ar-SA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357166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Age specific marriage rate ASMR (females): </a:t>
            </a:r>
            <a:endParaRPr lang="ar-SA" sz="3600" dirty="0"/>
          </a:p>
        </p:txBody>
      </p:sp>
      <p:sp>
        <p:nvSpPr>
          <p:cNvPr id="3" name="Rectangle 2"/>
          <p:cNvSpPr/>
          <p:nvPr/>
        </p:nvSpPr>
        <p:spPr>
          <a:xfrm>
            <a:off x="285720" y="2357430"/>
            <a:ext cx="2284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ASMR = </a:t>
            </a:r>
            <a:endParaRPr lang="ar-SA" sz="3600" dirty="0"/>
          </a:p>
        </p:txBody>
      </p:sp>
      <p:sp>
        <p:nvSpPr>
          <p:cNvPr id="4" name="Rectangle 3"/>
          <p:cNvSpPr/>
          <p:nvPr/>
        </p:nvSpPr>
        <p:spPr>
          <a:xfrm>
            <a:off x="285720" y="3143248"/>
            <a:ext cx="80637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 smtClean="0">
                <a:latin typeface="Arial Black" pitchFamily="34" charset="0"/>
              </a:rPr>
              <a:t>Marriages for females aged  x to x + n</a:t>
            </a:r>
            <a:endParaRPr lang="ar-SA" sz="2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28596" y="3786190"/>
            <a:ext cx="728667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3929066"/>
            <a:ext cx="8858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latin typeface="Arial Black" pitchFamily="34" charset="0"/>
              </a:rPr>
              <a:t>Mid-year  female population aged  x to x + n</a:t>
            </a:r>
            <a:endParaRPr lang="ar-SA" sz="2800" dirty="0"/>
          </a:p>
        </p:txBody>
      </p:sp>
      <p:sp>
        <p:nvSpPr>
          <p:cNvPr id="8" name="Rectangle 7"/>
          <p:cNvSpPr/>
          <p:nvPr/>
        </p:nvSpPr>
        <p:spPr>
          <a:xfrm>
            <a:off x="7797157" y="3357562"/>
            <a:ext cx="13468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X 1000</a:t>
            </a:r>
            <a:endParaRPr lang="ar-SA" sz="2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14283" y="785794"/>
          <a:ext cx="8715435" cy="5857916"/>
        </p:xfrm>
        <a:graphic>
          <a:graphicData uri="http://schemas.openxmlformats.org/drawingml/2006/table">
            <a:tbl>
              <a:tblPr rtl="1"/>
              <a:tblGrid>
                <a:gridCol w="2519540"/>
                <a:gridCol w="2152652"/>
                <a:gridCol w="2246246"/>
                <a:gridCol w="1796997"/>
              </a:tblGrid>
              <a:tr h="1370013">
                <a:tc>
                  <a:txBody>
                    <a:bodyPr/>
                    <a:lstStyle/>
                    <a:p>
                      <a:pPr algn="ctr" rtl="1">
                        <a:lnSpc>
                          <a:spcPts val="35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PT Bold Heading"/>
                        </a:rPr>
                        <a:t>Marriage rate/1000</a:t>
                      </a:r>
                      <a:r>
                        <a:rPr lang="ar-SA" sz="2800" dirty="0" smtClean="0">
                          <a:latin typeface="Arial Black" pitchFamily="34" charset="0"/>
                          <a:ea typeface="Times New Roman"/>
                          <a:cs typeface="PT Bold Heading"/>
                        </a:rPr>
                        <a:t> </a:t>
                      </a:r>
                      <a:endParaRPr lang="en-US" sz="32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35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PT Bold Heading"/>
                        </a:rPr>
                        <a:t>Women marrying</a:t>
                      </a:r>
                      <a:endParaRPr lang="en-US" sz="36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35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PT Bold Heading"/>
                        </a:rPr>
                        <a:t>Mid-year population females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35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PT Bold Heading"/>
                        </a:rPr>
                        <a:t>age intervals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29">
                <a:tc>
                  <a:txBody>
                    <a:bodyPr/>
                    <a:lstStyle/>
                    <a:p>
                      <a:pPr indent="16510"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4.9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322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65805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15 - 19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29">
                <a:tc>
                  <a:txBody>
                    <a:bodyPr/>
                    <a:lstStyle/>
                    <a:p>
                      <a:pPr indent="16510"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41.5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2733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66587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20 – 24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29">
                <a:tc>
                  <a:txBody>
                    <a:bodyPr/>
                    <a:lstStyle/>
                    <a:p>
                      <a:pPr indent="16510"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51.5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3772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73273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25 – 29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29">
                <a:tc>
                  <a:txBody>
                    <a:bodyPr/>
                    <a:lstStyle/>
                    <a:p>
                      <a:pPr indent="16510"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27.3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1943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71211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30 – 34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29">
                <a:tc>
                  <a:txBody>
                    <a:bodyPr/>
                    <a:lstStyle/>
                    <a:p>
                      <a:pPr indent="16510"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13.3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995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74916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35 – 39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29">
                <a:tc>
                  <a:txBody>
                    <a:bodyPr/>
                    <a:lstStyle/>
                    <a:p>
                      <a:pPr indent="16510"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8.2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590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72366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40 – 44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129">
                <a:tc>
                  <a:txBody>
                    <a:bodyPr/>
                    <a:lstStyle/>
                    <a:p>
                      <a:pPr indent="16510"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4.3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280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65210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48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Times New Roman"/>
                          <a:cs typeface="Simplified Arabic"/>
                        </a:rPr>
                        <a:t>45 - 49</a:t>
                      </a:r>
                      <a:endParaRPr lang="en-US" sz="2800" dirty="0">
                        <a:latin typeface="Arial Black" pitchFamily="34" charset="0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30955" y="214290"/>
            <a:ext cx="9013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800" dirty="0" smtClean="0">
                <a:latin typeface="Arial Black" pitchFamily="34" charset="0"/>
              </a:rPr>
              <a:t>age specific marriage rate for Australia 2000</a:t>
            </a:r>
            <a:endParaRPr lang="ar-S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500042"/>
            <a:ext cx="8715404" cy="323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900"/>
              </a:lnSpc>
            </a:pPr>
            <a:r>
              <a:rPr lang="en-US" sz="3200" dirty="0" smtClean="0">
                <a:latin typeface="Arial Black" pitchFamily="34" charset="0"/>
              </a:rPr>
              <a:t>For example, age specific marriage in the interval (25 – 29) can be obtained as:</a:t>
            </a:r>
          </a:p>
          <a:p>
            <a:pPr algn="l" rtl="0">
              <a:lnSpc>
                <a:spcPts val="49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4900"/>
              </a:lnSpc>
            </a:pPr>
            <a:endParaRPr lang="ar-SA" sz="3200" dirty="0"/>
          </a:p>
        </p:txBody>
      </p:sp>
      <p:sp>
        <p:nvSpPr>
          <p:cNvPr id="3" name="Rectangle 2"/>
          <p:cNvSpPr/>
          <p:nvPr/>
        </p:nvSpPr>
        <p:spPr>
          <a:xfrm>
            <a:off x="500034" y="3286124"/>
            <a:ext cx="49615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ASMR (F, 25 – 29)= </a:t>
            </a:r>
            <a:endParaRPr lang="ar-SA" sz="3600" dirty="0"/>
          </a:p>
        </p:txBody>
      </p:sp>
      <p:sp>
        <p:nvSpPr>
          <p:cNvPr id="4" name="Rectangle 3"/>
          <p:cNvSpPr/>
          <p:nvPr/>
        </p:nvSpPr>
        <p:spPr>
          <a:xfrm>
            <a:off x="3428992" y="4357694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3772 </a:t>
            </a:r>
            <a:endParaRPr lang="ar-SA" sz="3600" dirty="0"/>
          </a:p>
        </p:txBody>
      </p:sp>
      <p:sp>
        <p:nvSpPr>
          <p:cNvPr id="5" name="Rectangle 4"/>
          <p:cNvSpPr/>
          <p:nvPr/>
        </p:nvSpPr>
        <p:spPr>
          <a:xfrm>
            <a:off x="3143240" y="5072074"/>
            <a:ext cx="1877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73273 </a:t>
            </a:r>
            <a:endParaRPr lang="ar-SA" sz="36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357554" y="5000636"/>
            <a:ext cx="164307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143504" y="4572008"/>
            <a:ext cx="26949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X 1000 =  </a:t>
            </a:r>
            <a:endParaRPr lang="ar-SA" sz="3600" dirty="0"/>
          </a:p>
        </p:txBody>
      </p:sp>
      <p:sp>
        <p:nvSpPr>
          <p:cNvPr id="11" name="Rectangle 10"/>
          <p:cNvSpPr/>
          <p:nvPr/>
        </p:nvSpPr>
        <p:spPr>
          <a:xfrm>
            <a:off x="5429256" y="5786454"/>
            <a:ext cx="2775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51.5/1000 </a:t>
            </a:r>
            <a:endParaRPr lang="ar-SA" sz="3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14290"/>
            <a:ext cx="9144000" cy="638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endParaRPr lang="en-US" sz="3200" dirty="0" smtClean="0"/>
          </a:p>
          <a:p>
            <a:pPr algn="l" rtl="0">
              <a:lnSpc>
                <a:spcPts val="5500"/>
              </a:lnSpc>
            </a:pPr>
            <a:r>
              <a:rPr lang="en-US" sz="4000" b="1" dirty="0" smtClean="0">
                <a:latin typeface="Arial Black" pitchFamily="34" charset="0"/>
              </a:rPr>
              <a:t>Marriage</a:t>
            </a:r>
          </a:p>
          <a:p>
            <a:pPr algn="l" rtl="0">
              <a:lnSpc>
                <a:spcPts val="5500"/>
              </a:lnSpc>
            </a:pPr>
            <a:r>
              <a:rPr lang="en-US" sz="3600" b="1" dirty="0" smtClean="0">
                <a:latin typeface="Arial Black" pitchFamily="34" charset="0"/>
              </a:rPr>
              <a:t>Legal union of persons of opposite sex</a:t>
            </a:r>
          </a:p>
          <a:p>
            <a:pPr algn="l" rtl="0">
              <a:lnSpc>
                <a:spcPts val="5500"/>
              </a:lnSpc>
              <a:buFont typeface="Wingdings" pitchFamily="2" charset="2"/>
              <a:buChar char="§"/>
            </a:pPr>
            <a:r>
              <a:rPr lang="en-US" sz="3600" b="1" dirty="0" smtClean="0">
                <a:latin typeface="Arial Black" pitchFamily="34" charset="0"/>
              </a:rPr>
              <a:t> The legality of the union may be established by civil, religious, or other means as recognized by the laws of each </a:t>
            </a:r>
          </a:p>
          <a:p>
            <a:pPr algn="l" rtl="0">
              <a:lnSpc>
                <a:spcPts val="5500"/>
              </a:lnSpc>
            </a:pPr>
            <a:endParaRPr lang="en-US" sz="3600" dirty="0" smtClean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714356"/>
            <a:ext cx="70281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Total marriage rate (TMR): </a:t>
            </a:r>
            <a:endParaRPr lang="ar-SA" sz="3600" dirty="0"/>
          </a:p>
        </p:txBody>
      </p:sp>
      <p:sp>
        <p:nvSpPr>
          <p:cNvPr id="3" name="Rectangle 2"/>
          <p:cNvSpPr/>
          <p:nvPr/>
        </p:nvSpPr>
        <p:spPr>
          <a:xfrm>
            <a:off x="0" y="1714488"/>
            <a:ext cx="9144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The ASMR can be summed to form</a:t>
            </a:r>
          </a:p>
          <a:p>
            <a:pPr algn="l" rtl="0"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Total marriage rate in analogous way to the total fertility rate. </a:t>
            </a:r>
          </a:p>
          <a:p>
            <a:pPr algn="l" rtl="0">
              <a:lnSpc>
                <a:spcPts val="45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For our example, this can be calculated as: </a:t>
            </a:r>
          </a:p>
          <a:p>
            <a:pPr algn="l" rtl="0">
              <a:lnSpc>
                <a:spcPts val="4500"/>
              </a:lnSpc>
            </a:pPr>
            <a:r>
              <a:rPr lang="en-US" sz="2800" dirty="0" smtClean="0">
                <a:latin typeface="Arial Black" pitchFamily="34" charset="0"/>
              </a:rPr>
              <a:t>(4.9 + 41.5 + 51.5 + 27.3 + 13.3 + 8.2 + 4.3) x 5</a:t>
            </a:r>
          </a:p>
          <a:p>
            <a:pPr algn="l" rtl="0">
              <a:lnSpc>
                <a:spcPts val="4500"/>
              </a:lnSpc>
            </a:pPr>
            <a:r>
              <a:rPr lang="en-US" sz="2800" dirty="0" smtClean="0">
                <a:latin typeface="Arial Black" pitchFamily="34" charset="0"/>
              </a:rPr>
              <a:t> </a:t>
            </a:r>
            <a:endParaRPr lang="ar-SA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5786454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071802" y="5929330"/>
            <a:ext cx="14157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1000</a:t>
            </a:r>
            <a:endParaRPr lang="ar-SA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500042"/>
            <a:ext cx="8715436" cy="4021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0.755</a:t>
            </a:r>
          </a:p>
          <a:p>
            <a:pPr algn="l" rtl="0"/>
            <a:endParaRPr lang="en-US" sz="3600" dirty="0" smtClean="0">
              <a:latin typeface="Arial Black" pitchFamily="34" charset="0"/>
            </a:endParaRPr>
          </a:p>
          <a:p>
            <a:pPr algn="l" rtl="0">
              <a:lnSpc>
                <a:spcPts val="5500"/>
              </a:lnSpc>
            </a:pPr>
            <a:r>
              <a:rPr lang="en-US" sz="3600" dirty="0" smtClean="0">
                <a:latin typeface="Arial Black" pitchFamily="34" charset="0"/>
              </a:rPr>
              <a:t>This could be interpreted as the proportion of women who could eventually marry if the age specific rates are prevailed.</a:t>
            </a:r>
            <a:endParaRPr lang="ar-SA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428604"/>
            <a:ext cx="8643998" cy="5029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4000" b="1" dirty="0" smtClean="0">
                <a:latin typeface="Arial Black" pitchFamily="34" charset="0"/>
              </a:rPr>
              <a:t>Standardization</a:t>
            </a:r>
          </a:p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Most of the marriage measures can and should be standardized for comparisons Can be done by direct or indirect method Used for comparative marriage analyses</a:t>
            </a:r>
          </a:p>
          <a:p>
            <a:pPr algn="l" rtl="0">
              <a:lnSpc>
                <a:spcPts val="5500"/>
              </a:lnSpc>
            </a:pPr>
            <a:endParaRPr lang="en-US" sz="3200" dirty="0" smtClean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357166"/>
            <a:ext cx="8501122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Example: Age-standardized first marriage rate of the U.S. (1960), using England and Wales (1961) as standard-direct method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85717" y="500040"/>
          <a:ext cx="8644000" cy="6000793"/>
        </p:xfrm>
        <a:graphic>
          <a:graphicData uri="http://schemas.openxmlformats.org/drawingml/2006/table">
            <a:tbl>
              <a:tblPr/>
              <a:tblGrid>
                <a:gridCol w="2187570"/>
                <a:gridCol w="1824451"/>
                <a:gridCol w="2187570"/>
                <a:gridCol w="2444409"/>
              </a:tblGrid>
              <a:tr h="1457367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Age groups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Male ist marriage rates 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Sibgle male population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Expected ist marriage USA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05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15 - 19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0.031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1,604,910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49,752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05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20 - 24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0.210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989,961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207,829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05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25 - 29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0.190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425,643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80,872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34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30 - 34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0.111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262,656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29,155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05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35 - 44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0.06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373,918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22,435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05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45 - 64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0.019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498,549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9,472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05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65+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0.011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158,146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1,747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72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>
                        <a:solidFill>
                          <a:srgbClr val="000000"/>
                        </a:solidFill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70.7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4,314,183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Arial"/>
                        </a:rPr>
                        <a:t>401,262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57232"/>
            <a:ext cx="9144000" cy="2208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600" dirty="0" smtClean="0">
                <a:latin typeface="Arial Black" pitchFamily="34" charset="0"/>
              </a:rPr>
              <a:t>U.S. age-standardized first marriage rate = </a:t>
            </a:r>
          </a:p>
          <a:p>
            <a:pPr algn="l" rtl="0">
              <a:lnSpc>
                <a:spcPts val="5500"/>
              </a:lnSpc>
            </a:pPr>
            <a:r>
              <a:rPr lang="en-US" sz="3600" dirty="0" smtClean="0">
                <a:latin typeface="Arial Black" pitchFamily="34" charset="0"/>
              </a:rPr>
              <a:t>401,262 / 4,314,183 x 1,000 = 93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3000372"/>
            <a:ext cx="83803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5400" b="1" dirty="0" smtClean="0">
                <a:latin typeface="Arial Black" pitchFamily="34" charset="0"/>
              </a:rPr>
              <a:t>Indicators of Divorce </a:t>
            </a:r>
            <a:endParaRPr lang="en-US" sz="54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857232"/>
            <a:ext cx="8501122" cy="356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4400" b="1" dirty="0" smtClean="0">
                <a:latin typeface="Arial Black" pitchFamily="34" charset="0"/>
              </a:rPr>
              <a:t>Divorce</a:t>
            </a:r>
          </a:p>
          <a:p>
            <a:pPr algn="l" rtl="0">
              <a:lnSpc>
                <a:spcPts val="5500"/>
              </a:lnSpc>
            </a:pPr>
            <a:r>
              <a:rPr lang="en-US" sz="3600" dirty="0" smtClean="0">
                <a:latin typeface="Arial Black" pitchFamily="34" charset="0"/>
              </a:rPr>
              <a:t>Separation of the husband and wife by a judicial decree which confers on the parties the right to remarriage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28604"/>
            <a:ext cx="8929718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3200" dirty="0">
              <a:latin typeface="Arial Black" pitchFamily="34" charset="0"/>
            </a:endParaRPr>
          </a:p>
          <a:p>
            <a:pPr algn="l" rtl="0"/>
            <a:r>
              <a:rPr lang="en-US" sz="3200" dirty="0" smtClean="0">
                <a:latin typeface="Arial Black" pitchFamily="34" charset="0"/>
              </a:rPr>
              <a:t>1</a:t>
            </a:r>
            <a:r>
              <a:rPr lang="en-US" sz="2800" dirty="0" smtClean="0">
                <a:latin typeface="Arial Black" pitchFamily="34" charset="0"/>
              </a:rPr>
              <a:t>-</a:t>
            </a:r>
            <a:r>
              <a:rPr lang="en-US" sz="3200" dirty="0" smtClean="0">
                <a:latin typeface="Arial Black" pitchFamily="34" charset="0"/>
              </a:rPr>
              <a:t> </a:t>
            </a:r>
            <a:r>
              <a:rPr lang="en-US" sz="4000" dirty="0" smtClean="0">
                <a:latin typeface="Arial Black" pitchFamily="34" charset="0"/>
              </a:rPr>
              <a:t>Crude divorce rate (CDR)</a:t>
            </a:r>
            <a:endParaRPr lang="en-US" sz="3200" dirty="0" smtClean="0">
              <a:latin typeface="Arial Black" pitchFamily="34" charset="0"/>
            </a:endParaRPr>
          </a:p>
          <a:p>
            <a:pPr algn="l" rtl="0"/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5500"/>
              </a:lnSpc>
            </a:pPr>
            <a:r>
              <a:rPr lang="en-US" sz="3600" dirty="0" smtClean="0">
                <a:latin typeface="Arial Black" pitchFamily="34" charset="0"/>
              </a:rPr>
              <a:t>Number of divorces per 1,000 population</a:t>
            </a:r>
          </a:p>
          <a:p>
            <a:pPr algn="l" rtl="0"/>
            <a:endParaRPr lang="en-US" sz="2800" dirty="0" smtClean="0">
              <a:latin typeface="Arial Black" pitchFamily="34" charset="0"/>
            </a:endParaRPr>
          </a:p>
          <a:p>
            <a:pPr algn="l" rtl="0"/>
            <a:endParaRPr lang="en-US" sz="2800" dirty="0">
              <a:latin typeface="Arial Black" pitchFamily="34" charset="0"/>
            </a:endParaRPr>
          </a:p>
          <a:p>
            <a:pPr algn="l" rtl="0"/>
            <a:endParaRPr lang="en-US" sz="2800" dirty="0" smtClean="0">
              <a:latin typeface="Arial Black" pitchFamily="34" charset="0"/>
            </a:endParaRPr>
          </a:p>
          <a:p>
            <a:pPr algn="l" rtl="0"/>
            <a:endParaRPr lang="ar-SA" sz="3200" dirty="0"/>
          </a:p>
        </p:txBody>
      </p:sp>
      <p:sp>
        <p:nvSpPr>
          <p:cNvPr id="3" name="Rectangle 2"/>
          <p:cNvSpPr/>
          <p:nvPr/>
        </p:nvSpPr>
        <p:spPr>
          <a:xfrm>
            <a:off x="2285984" y="3786190"/>
            <a:ext cx="45842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Number of divorces</a:t>
            </a:r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643174" y="4429132"/>
            <a:ext cx="414340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428860" y="4572008"/>
            <a:ext cx="45965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Mid-year population</a:t>
            </a:r>
            <a:endParaRPr lang="ar-SA" sz="3200" dirty="0"/>
          </a:p>
        </p:txBody>
      </p:sp>
      <p:sp>
        <p:nvSpPr>
          <p:cNvPr id="8" name="Rectangle 7"/>
          <p:cNvSpPr/>
          <p:nvPr/>
        </p:nvSpPr>
        <p:spPr>
          <a:xfrm>
            <a:off x="434103" y="4286256"/>
            <a:ext cx="17203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CDR =</a:t>
            </a:r>
            <a:endParaRPr lang="ar-SA" sz="3600" dirty="0"/>
          </a:p>
        </p:txBody>
      </p:sp>
      <p:sp>
        <p:nvSpPr>
          <p:cNvPr id="9" name="Rectangle 8"/>
          <p:cNvSpPr/>
          <p:nvPr/>
        </p:nvSpPr>
        <p:spPr>
          <a:xfrm>
            <a:off x="7072330" y="4357694"/>
            <a:ext cx="1539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500042"/>
            <a:ext cx="8358246" cy="2208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600" b="1" dirty="0" smtClean="0">
                <a:latin typeface="Arial Black" pitchFamily="34" charset="0"/>
              </a:rPr>
              <a:t>General Divorce Rate (GDR)</a:t>
            </a:r>
            <a:r>
              <a:rPr lang="en-US" sz="3200" b="1" dirty="0" smtClean="0">
                <a:latin typeface="Arial Black" pitchFamily="34" charset="0"/>
              </a:rPr>
              <a:t>:</a:t>
            </a:r>
          </a:p>
          <a:p>
            <a:pPr algn="l" rtl="0">
              <a:lnSpc>
                <a:spcPts val="5500"/>
              </a:lnSpc>
            </a:pPr>
            <a:r>
              <a:rPr lang="en-US" sz="3600" dirty="0" smtClean="0">
                <a:latin typeface="Arial Black" pitchFamily="34" charset="0"/>
              </a:rPr>
              <a:t>Is the umber of divorces per 1,000 persons age 15 and more</a:t>
            </a:r>
          </a:p>
        </p:txBody>
      </p:sp>
      <p:sp>
        <p:nvSpPr>
          <p:cNvPr id="3" name="Rectangle 2"/>
          <p:cNvSpPr/>
          <p:nvPr/>
        </p:nvSpPr>
        <p:spPr>
          <a:xfrm>
            <a:off x="824331" y="3286124"/>
            <a:ext cx="17459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GDR =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500298" y="2857496"/>
            <a:ext cx="45842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Number of divorces</a:t>
            </a:r>
            <a:endParaRPr lang="en-US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786050" y="3500438"/>
            <a:ext cx="414340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643174" y="3714752"/>
            <a:ext cx="4007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Mid-year pop 15+</a:t>
            </a:r>
            <a:endParaRPr lang="ar-SA" sz="3200" dirty="0"/>
          </a:p>
        </p:txBody>
      </p:sp>
      <p:sp>
        <p:nvSpPr>
          <p:cNvPr id="7" name="Rectangle 6"/>
          <p:cNvSpPr/>
          <p:nvPr/>
        </p:nvSpPr>
        <p:spPr>
          <a:xfrm>
            <a:off x="7215206" y="3143248"/>
            <a:ext cx="1539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357166"/>
            <a:ext cx="8572560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4000" dirty="0" smtClean="0">
                <a:latin typeface="Arial Black" pitchFamily="34" charset="0"/>
              </a:rPr>
              <a:t>Types of marriage:</a:t>
            </a:r>
          </a:p>
          <a:p>
            <a:pPr algn="l" rtl="0">
              <a:lnSpc>
                <a:spcPts val="5500"/>
              </a:lnSpc>
            </a:pPr>
            <a:r>
              <a:rPr lang="en-US" sz="3600" dirty="0" smtClean="0">
                <a:latin typeface="Arial Black" pitchFamily="34" charset="0"/>
              </a:rPr>
              <a:t>1- Monogamy: </a:t>
            </a:r>
          </a:p>
          <a:p>
            <a:pPr algn="l" rtl="0">
              <a:lnSpc>
                <a:spcPts val="5500"/>
              </a:lnSpc>
            </a:pPr>
            <a:r>
              <a:rPr lang="en-US" sz="3600" dirty="0" smtClean="0">
                <a:latin typeface="Arial Black" pitchFamily="34" charset="0"/>
              </a:rPr>
              <a:t>is a form of marriage in which an individual has only one spouse during their life time.</a:t>
            </a:r>
          </a:p>
        </p:txBody>
      </p:sp>
      <p:sp>
        <p:nvSpPr>
          <p:cNvPr id="3" name="Rectangle 2"/>
          <p:cNvSpPr/>
          <p:nvPr/>
        </p:nvSpPr>
        <p:spPr>
          <a:xfrm>
            <a:off x="428596" y="4143380"/>
            <a:ext cx="8072494" cy="2361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2- </a:t>
            </a:r>
            <a:r>
              <a:rPr lang="en-US" sz="3600" dirty="0" smtClean="0">
                <a:latin typeface="Arial Black" pitchFamily="34" charset="0"/>
              </a:rPr>
              <a:t>Polygamy</a:t>
            </a:r>
            <a:r>
              <a:rPr lang="en-US" sz="3200" dirty="0" smtClean="0">
                <a:latin typeface="Arial Black" pitchFamily="34" charset="0"/>
              </a:rPr>
              <a:t>: </a:t>
            </a:r>
          </a:p>
          <a:p>
            <a:pPr algn="l" rtl="0"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Is a form of marriage where a man is married to more than one wife at a time.</a:t>
            </a:r>
            <a:endParaRPr lang="ar-SA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428604"/>
            <a:ext cx="8715436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700"/>
              </a:lnSpc>
            </a:pPr>
            <a:r>
              <a:rPr lang="en-US" sz="3600" dirty="0" smtClean="0">
                <a:latin typeface="Arial Black" pitchFamily="34" charset="0"/>
              </a:rPr>
              <a:t>Calculate the crude divorce rate and the general divorce rate for Brazil (1988) based on the data:</a:t>
            </a:r>
          </a:p>
          <a:p>
            <a:pPr algn="l" rtl="0">
              <a:lnSpc>
                <a:spcPts val="5700"/>
              </a:lnSpc>
            </a:pPr>
            <a:endParaRPr lang="en-US" sz="3600" dirty="0" smtClean="0">
              <a:latin typeface="Arial Black" pitchFamily="34" charset="0"/>
            </a:endParaRPr>
          </a:p>
          <a:p>
            <a:pPr algn="l" rtl="0">
              <a:lnSpc>
                <a:spcPts val="5700"/>
              </a:lnSpc>
            </a:pPr>
            <a:r>
              <a:rPr lang="en-US" sz="3600" dirty="0" smtClean="0">
                <a:latin typeface="Arial Black" pitchFamily="34" charset="0"/>
              </a:rPr>
              <a:t>Number of divorces : 33,437 </a:t>
            </a:r>
          </a:p>
          <a:p>
            <a:pPr algn="l" rtl="0">
              <a:lnSpc>
                <a:spcPts val="5700"/>
              </a:lnSpc>
            </a:pPr>
            <a:r>
              <a:rPr lang="en-US" sz="3600" dirty="0" smtClean="0">
                <a:latin typeface="Arial Black" pitchFamily="34" charset="0"/>
              </a:rPr>
              <a:t>Total population 15+: 92,852,000 </a:t>
            </a:r>
          </a:p>
          <a:p>
            <a:pPr algn="l" rtl="0">
              <a:lnSpc>
                <a:spcPts val="5700"/>
              </a:lnSpc>
            </a:pPr>
            <a:r>
              <a:rPr lang="en-US" sz="3600" dirty="0" smtClean="0">
                <a:latin typeface="Arial Black" pitchFamily="34" charset="0"/>
              </a:rPr>
              <a:t>Total population       : 144,428,000 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428604"/>
            <a:ext cx="8929718" cy="6145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900"/>
              </a:lnSpc>
            </a:pPr>
            <a:endParaRPr lang="en-US" sz="3600" dirty="0" smtClean="0">
              <a:latin typeface="Arial Black" pitchFamily="34" charset="0"/>
            </a:endParaRPr>
          </a:p>
          <a:p>
            <a:pPr algn="l" rtl="0">
              <a:lnSpc>
                <a:spcPts val="5900"/>
              </a:lnSpc>
              <a:buFont typeface="Arial" pitchFamily="34" charset="0"/>
              <a:buChar char="•"/>
            </a:pPr>
            <a:r>
              <a:rPr lang="fr-FR" sz="4000" b="1" dirty="0" err="1" smtClean="0">
                <a:latin typeface="Arial Black" pitchFamily="34" charset="0"/>
              </a:rPr>
              <a:t>Crude</a:t>
            </a:r>
            <a:r>
              <a:rPr lang="fr-FR" sz="4000" b="1" dirty="0" smtClean="0">
                <a:latin typeface="Arial Black" pitchFamily="34" charset="0"/>
              </a:rPr>
              <a:t> Divorce Rate </a:t>
            </a:r>
            <a:r>
              <a:rPr lang="fr-FR" sz="3600" b="1" dirty="0" smtClean="0">
                <a:latin typeface="Arial Black" pitchFamily="34" charset="0"/>
              </a:rPr>
              <a:t>= </a:t>
            </a:r>
          </a:p>
          <a:p>
            <a:pPr algn="l" rtl="0">
              <a:lnSpc>
                <a:spcPts val="5900"/>
              </a:lnSpc>
            </a:pPr>
            <a:r>
              <a:rPr lang="fr-FR" sz="3600" b="1" dirty="0" smtClean="0">
                <a:latin typeface="Arial Black" pitchFamily="34" charset="0"/>
              </a:rPr>
              <a:t>6.45 divorces per 1,000 population</a:t>
            </a:r>
          </a:p>
          <a:p>
            <a:pPr algn="l" rtl="0">
              <a:lnSpc>
                <a:spcPts val="5900"/>
              </a:lnSpc>
            </a:pPr>
            <a:endParaRPr lang="en-US" sz="4000" b="1" dirty="0" smtClean="0">
              <a:latin typeface="Arial Black" pitchFamily="34" charset="0"/>
            </a:endParaRPr>
          </a:p>
          <a:p>
            <a:pPr algn="l" rtl="0">
              <a:lnSpc>
                <a:spcPts val="5900"/>
              </a:lnSpc>
              <a:buFont typeface="Arial" pitchFamily="34" charset="0"/>
              <a:buChar char="•"/>
            </a:pPr>
            <a:r>
              <a:rPr lang="en-US" sz="4000" b="1" dirty="0" smtClean="0">
                <a:latin typeface="Arial Black" pitchFamily="34" charset="0"/>
              </a:rPr>
              <a:t>General Divorce Rate </a:t>
            </a:r>
            <a:r>
              <a:rPr lang="en-US" sz="3600" b="1" dirty="0" smtClean="0">
                <a:latin typeface="Arial Black" pitchFamily="34" charset="0"/>
              </a:rPr>
              <a:t>= </a:t>
            </a:r>
          </a:p>
          <a:p>
            <a:pPr algn="l" rtl="0">
              <a:lnSpc>
                <a:spcPts val="5900"/>
              </a:lnSpc>
            </a:pPr>
            <a:r>
              <a:rPr lang="en-US" sz="3600" b="1" dirty="0" smtClean="0">
                <a:latin typeface="Arial Black" pitchFamily="34" charset="0"/>
              </a:rPr>
              <a:t>10.03 divorces per 1,000 persons age 15+</a:t>
            </a:r>
          </a:p>
          <a:p>
            <a:pPr algn="l" rtl="0">
              <a:lnSpc>
                <a:spcPts val="5900"/>
              </a:lnSpc>
            </a:pPr>
            <a:endParaRPr lang="en-US" sz="3600" dirty="0" smtClean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571480"/>
            <a:ext cx="878684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200" b="1" dirty="0" smtClean="0">
                <a:latin typeface="Arial Black" pitchFamily="34" charset="0"/>
              </a:rPr>
              <a:t>Divorce Rate Among Married Couples</a:t>
            </a:r>
          </a:p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Is the Number of divorces per 1,000 married persons (DRM)</a:t>
            </a:r>
          </a:p>
          <a:p>
            <a:pPr algn="l" rtl="0">
              <a:lnSpc>
                <a:spcPts val="55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55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5500"/>
              </a:lnSpc>
            </a:pPr>
            <a:endParaRPr lang="en-US" sz="3200" dirty="0" smtClean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9752" y="3143248"/>
            <a:ext cx="16433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DRM=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143108" y="2857496"/>
            <a:ext cx="45842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Number of divorces</a:t>
            </a:r>
            <a:endParaRPr lang="en-US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357422" y="3429000"/>
            <a:ext cx="428628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007495" y="3571876"/>
            <a:ext cx="6582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Mid-year pop among married</a:t>
            </a:r>
            <a:endParaRPr lang="ar-SA" sz="3200" dirty="0"/>
          </a:p>
        </p:txBody>
      </p:sp>
      <p:sp>
        <p:nvSpPr>
          <p:cNvPr id="8" name="Rectangle 7"/>
          <p:cNvSpPr/>
          <p:nvPr/>
        </p:nvSpPr>
        <p:spPr>
          <a:xfrm>
            <a:off x="6858016" y="3000372"/>
            <a:ext cx="1539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642918"/>
            <a:ext cx="8786842" cy="2208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600" b="1" dirty="0" smtClean="0">
                <a:latin typeface="Arial Black" pitchFamily="34" charset="0"/>
              </a:rPr>
              <a:t>Age-Specific Divorce Rate (ASDR)</a:t>
            </a:r>
          </a:p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Is the number of divorces per 1,000 women (or men) of age “a” </a:t>
            </a:r>
          </a:p>
        </p:txBody>
      </p:sp>
      <p:sp>
        <p:nvSpPr>
          <p:cNvPr id="3" name="Rectangle 2"/>
          <p:cNvSpPr/>
          <p:nvPr/>
        </p:nvSpPr>
        <p:spPr>
          <a:xfrm>
            <a:off x="214282" y="3071810"/>
            <a:ext cx="1899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ASDR=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1357290" y="3786190"/>
            <a:ext cx="63377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Divorces by women age “a”</a:t>
            </a:r>
            <a:endParaRPr lang="en-US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00166" y="4429132"/>
            <a:ext cx="592935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214414" y="4429132"/>
            <a:ext cx="6587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Mid-year pop women age “a”</a:t>
            </a:r>
            <a:endParaRPr lang="ar-SA" sz="3200" dirty="0"/>
          </a:p>
        </p:txBody>
      </p:sp>
      <p:sp>
        <p:nvSpPr>
          <p:cNvPr id="9" name="Rectangle 8"/>
          <p:cNvSpPr/>
          <p:nvPr/>
        </p:nvSpPr>
        <p:spPr>
          <a:xfrm>
            <a:off x="7604797" y="4000504"/>
            <a:ext cx="1539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14290"/>
            <a:ext cx="8715404" cy="4256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300"/>
              </a:lnSpc>
            </a:pPr>
            <a:r>
              <a:rPr lang="en-US" sz="3600" b="1" dirty="0" smtClean="0">
                <a:latin typeface="Arial Black" pitchFamily="34" charset="0"/>
              </a:rPr>
              <a:t>Exercis</a:t>
            </a:r>
            <a:r>
              <a:rPr lang="en-US" sz="3200" b="1" dirty="0" smtClean="0">
                <a:latin typeface="Arial Black" pitchFamily="34" charset="0"/>
              </a:rPr>
              <a:t>e</a:t>
            </a: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Calculate the age-specific divorce rates for women 30–34 and 40–44 for Brazil (1988) based on the following data:</a:t>
            </a:r>
          </a:p>
          <a:p>
            <a:pPr algn="l" rtl="0">
              <a:lnSpc>
                <a:spcPts val="5300"/>
              </a:lnSpc>
            </a:pPr>
            <a:endParaRPr lang="en-US" sz="3200" dirty="0" smtClean="0">
              <a:latin typeface="Arial Black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57224" y="4214818"/>
          <a:ext cx="7572427" cy="2357454"/>
        </p:xfrm>
        <a:graphic>
          <a:graphicData uri="http://schemas.openxmlformats.org/drawingml/2006/table">
            <a:tbl>
              <a:tblPr/>
              <a:tblGrid>
                <a:gridCol w="2671985"/>
                <a:gridCol w="2228457"/>
                <a:gridCol w="2671985"/>
              </a:tblGrid>
              <a:tr h="78581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/>
                          <a:ea typeface="Calibri"/>
                          <a:cs typeface="Arial"/>
                        </a:rPr>
                        <a:t>Age groups</a:t>
                      </a:r>
                      <a:endParaRPr lang="en-US" sz="4400" dirty="0">
                        <a:solidFill>
                          <a:srgbClr val="000000"/>
                        </a:solidFill>
                        <a:latin typeface="Tahoma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/>
                          <a:ea typeface="Calibri"/>
                          <a:cs typeface="Arial"/>
                        </a:rPr>
                        <a:t>divorces</a:t>
                      </a:r>
                      <a:endParaRPr lang="en-US" sz="4400">
                        <a:solidFill>
                          <a:srgbClr val="000000"/>
                        </a:solidFill>
                        <a:latin typeface="Tahoma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/>
                          <a:ea typeface="Calibri"/>
                          <a:cs typeface="Arial"/>
                        </a:rPr>
                        <a:t>population</a:t>
                      </a:r>
                      <a:endParaRPr lang="en-US" sz="4400">
                        <a:solidFill>
                          <a:srgbClr val="000000"/>
                        </a:solidFill>
                        <a:latin typeface="Tahoma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/>
                          <a:ea typeface="Calibri"/>
                          <a:cs typeface="Arial"/>
                        </a:rPr>
                        <a:t>30 - 34</a:t>
                      </a:r>
                      <a:endParaRPr lang="en-US" sz="4400">
                        <a:solidFill>
                          <a:srgbClr val="000000"/>
                        </a:solidFill>
                        <a:latin typeface="Tahoma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/>
                          <a:ea typeface="Calibri"/>
                          <a:cs typeface="Arial"/>
                        </a:rPr>
                        <a:t>6689</a:t>
                      </a:r>
                      <a:endParaRPr lang="en-US" sz="4400">
                        <a:solidFill>
                          <a:srgbClr val="000000"/>
                        </a:solidFill>
                        <a:latin typeface="Tahoma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/>
                          <a:ea typeface="Calibri"/>
                          <a:cs typeface="Arial"/>
                        </a:rPr>
                        <a:t>5,443,000</a:t>
                      </a:r>
                      <a:endParaRPr lang="en-US" sz="4400">
                        <a:solidFill>
                          <a:srgbClr val="000000"/>
                        </a:solidFill>
                        <a:latin typeface="Tahoma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/>
                          <a:ea typeface="Calibri"/>
                          <a:cs typeface="Arial"/>
                        </a:rPr>
                        <a:t>40 - 44</a:t>
                      </a:r>
                      <a:endParaRPr lang="en-US" sz="4400">
                        <a:solidFill>
                          <a:srgbClr val="000000"/>
                        </a:solidFill>
                        <a:latin typeface="Tahoma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Arial Black"/>
                          <a:ea typeface="Calibri"/>
                          <a:cs typeface="Arial"/>
                        </a:rPr>
                        <a:t>4825</a:t>
                      </a:r>
                      <a:endParaRPr lang="en-US" sz="4400">
                        <a:solidFill>
                          <a:srgbClr val="000000"/>
                        </a:solidFill>
                        <a:latin typeface="Tahoma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 Black"/>
                          <a:ea typeface="Calibri"/>
                          <a:cs typeface="Arial"/>
                        </a:rPr>
                        <a:t>3,590,000</a:t>
                      </a:r>
                      <a:endParaRPr lang="en-US" sz="4400" dirty="0">
                        <a:solidFill>
                          <a:srgbClr val="000000"/>
                        </a:solidFill>
                        <a:latin typeface="Tahoma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34</a:t>
            </a:fld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714356"/>
            <a:ext cx="828680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3600" dirty="0" smtClean="0">
              <a:latin typeface="Arial Black" pitchFamily="34" charset="0"/>
            </a:endParaRPr>
          </a:p>
          <a:p>
            <a:pPr algn="l" rtl="0"/>
            <a:r>
              <a:rPr lang="en-US" sz="4000" dirty="0" smtClean="0">
                <a:latin typeface="Arial Black" pitchFamily="34" charset="0"/>
              </a:rPr>
              <a:t>Age-specific divorce rat</a:t>
            </a:r>
            <a:r>
              <a:rPr lang="en-US" sz="3600" dirty="0" smtClean="0">
                <a:latin typeface="Arial Black" pitchFamily="34" charset="0"/>
              </a:rPr>
              <a:t>e: </a:t>
            </a:r>
          </a:p>
          <a:p>
            <a:pPr algn="l" rtl="0"/>
            <a:endParaRPr lang="en-US" sz="3600" b="1" dirty="0" smtClean="0">
              <a:latin typeface="Arial Black" pitchFamily="34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3600" b="1" dirty="0" smtClean="0">
                <a:latin typeface="Arial Black" pitchFamily="34" charset="0"/>
              </a:rPr>
              <a:t> 1.23 divorces per 1,000 women 30–34</a:t>
            </a:r>
          </a:p>
          <a:p>
            <a:pPr algn="l" rtl="0"/>
            <a:endParaRPr lang="en-US" sz="3600" b="1" dirty="0" smtClean="0">
              <a:latin typeface="Arial Black" pitchFamily="34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3600" b="1" dirty="0" smtClean="0">
                <a:latin typeface="Arial Black" pitchFamily="34" charset="0"/>
              </a:rPr>
              <a:t> 1.34 divorces per 1,000 women 40–44</a:t>
            </a:r>
          </a:p>
          <a:p>
            <a:pPr algn="l" rtl="0"/>
            <a:endParaRPr lang="en-US" sz="3600" dirty="0" smtClean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35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28604"/>
            <a:ext cx="892971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4000" dirty="0" smtClean="0">
                <a:latin typeface="Arial Black" pitchFamily="34" charset="0"/>
              </a:rPr>
              <a:t>The measurement of marriage</a:t>
            </a:r>
            <a:r>
              <a:rPr lang="en-US" sz="3200" dirty="0" smtClean="0">
                <a:latin typeface="Arial Black" pitchFamily="34" charset="0"/>
              </a:rPr>
              <a:t>:</a:t>
            </a:r>
          </a:p>
          <a:p>
            <a:pPr algn="l" rtl="0"/>
            <a:endParaRPr lang="en-US" sz="3200" dirty="0">
              <a:latin typeface="Arial Black" pitchFamily="34" charset="0"/>
            </a:endParaRPr>
          </a:p>
          <a:p>
            <a:pPr algn="l" rtl="0"/>
            <a:r>
              <a:rPr lang="en-US" sz="3200" dirty="0" smtClean="0">
                <a:latin typeface="Arial Black" pitchFamily="34" charset="0"/>
              </a:rPr>
              <a:t>1</a:t>
            </a:r>
            <a:r>
              <a:rPr lang="en-US" sz="2800" dirty="0" smtClean="0">
                <a:latin typeface="Arial Black" pitchFamily="34" charset="0"/>
              </a:rPr>
              <a:t>-</a:t>
            </a:r>
            <a:r>
              <a:rPr lang="en-US" sz="3200" dirty="0" smtClean="0">
                <a:latin typeface="Arial Black" pitchFamily="34" charset="0"/>
              </a:rPr>
              <a:t> </a:t>
            </a:r>
            <a:r>
              <a:rPr lang="en-US" sz="3600" dirty="0" smtClean="0">
                <a:latin typeface="Arial Black" pitchFamily="34" charset="0"/>
              </a:rPr>
              <a:t>Crude marriage rate (CMR):</a:t>
            </a:r>
            <a:endParaRPr lang="en-US" sz="2800" dirty="0" smtClean="0">
              <a:latin typeface="Arial Black" pitchFamily="34" charset="0"/>
            </a:endParaRPr>
          </a:p>
          <a:p>
            <a:pPr algn="l" rtl="0"/>
            <a:endParaRPr lang="en-US" sz="2800" dirty="0">
              <a:latin typeface="Arial Black" pitchFamily="34" charset="0"/>
            </a:endParaRPr>
          </a:p>
          <a:p>
            <a:pPr algn="l" rtl="0"/>
            <a:endParaRPr lang="en-US" sz="2800" dirty="0" smtClean="0">
              <a:latin typeface="Arial Black" pitchFamily="34" charset="0"/>
            </a:endParaRPr>
          </a:p>
          <a:p>
            <a:pPr algn="l" rtl="0"/>
            <a:endParaRPr lang="ar-SA" sz="3200" dirty="0"/>
          </a:p>
        </p:txBody>
      </p:sp>
      <p:sp>
        <p:nvSpPr>
          <p:cNvPr id="3" name="Rectangle 2"/>
          <p:cNvSpPr/>
          <p:nvPr/>
        </p:nvSpPr>
        <p:spPr>
          <a:xfrm>
            <a:off x="2747627" y="2571744"/>
            <a:ext cx="38740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marriage in year</a:t>
            </a:r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786050" y="3143248"/>
            <a:ext cx="36433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43174" y="3214686"/>
            <a:ext cx="45965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Mid-year population</a:t>
            </a:r>
            <a:endParaRPr lang="ar-SA" sz="3200" dirty="0"/>
          </a:p>
        </p:txBody>
      </p:sp>
      <p:sp>
        <p:nvSpPr>
          <p:cNvPr id="8" name="Rectangle 7"/>
          <p:cNvSpPr/>
          <p:nvPr/>
        </p:nvSpPr>
        <p:spPr>
          <a:xfrm>
            <a:off x="320499" y="2714620"/>
            <a:ext cx="1797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CMR =</a:t>
            </a:r>
            <a:endParaRPr lang="ar-SA" sz="3600" dirty="0"/>
          </a:p>
        </p:txBody>
      </p:sp>
      <p:sp>
        <p:nvSpPr>
          <p:cNvPr id="9" name="Rectangle 8"/>
          <p:cNvSpPr/>
          <p:nvPr/>
        </p:nvSpPr>
        <p:spPr>
          <a:xfrm>
            <a:off x="6929454" y="2714620"/>
            <a:ext cx="1539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799" y="357166"/>
            <a:ext cx="887120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Example: </a:t>
            </a:r>
          </a:p>
          <a:p>
            <a:pPr algn="l" rtl="0"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In a certain community, the number of marriages in 1412H was 1404. </a:t>
            </a:r>
          </a:p>
          <a:p>
            <a:pPr algn="l" rtl="0"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The number of people at the mid-year was 194,650. </a:t>
            </a:r>
            <a:endParaRPr lang="ar-SA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857232"/>
            <a:ext cx="1617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CMR =</a:t>
            </a:r>
            <a:endParaRPr lang="ar-SA" sz="3200" dirty="0"/>
          </a:p>
        </p:txBody>
      </p:sp>
      <p:sp>
        <p:nvSpPr>
          <p:cNvPr id="3" name="Rectangle 2"/>
          <p:cNvSpPr/>
          <p:nvPr/>
        </p:nvSpPr>
        <p:spPr>
          <a:xfrm>
            <a:off x="1928794" y="571480"/>
            <a:ext cx="1281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1404</a:t>
            </a:r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071670" y="1071546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785918" y="1071546"/>
            <a:ext cx="16177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194650</a:t>
            </a:r>
            <a:endParaRPr lang="ar-SA" sz="2800" dirty="0"/>
          </a:p>
        </p:txBody>
      </p:sp>
      <p:sp>
        <p:nvSpPr>
          <p:cNvPr id="8" name="Rectangle 7"/>
          <p:cNvSpPr/>
          <p:nvPr/>
        </p:nvSpPr>
        <p:spPr>
          <a:xfrm>
            <a:off x="3357554" y="785794"/>
            <a:ext cx="1539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9" name="Rectangle 8"/>
          <p:cNvSpPr/>
          <p:nvPr/>
        </p:nvSpPr>
        <p:spPr>
          <a:xfrm>
            <a:off x="4857752" y="714356"/>
            <a:ext cx="2194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= 7.2/1000</a:t>
            </a:r>
            <a:endParaRPr lang="ar-SA" sz="2800" dirty="0"/>
          </a:p>
        </p:txBody>
      </p:sp>
      <p:sp>
        <p:nvSpPr>
          <p:cNvPr id="10" name="Rectangle 9"/>
          <p:cNvSpPr/>
          <p:nvPr/>
        </p:nvSpPr>
        <p:spPr>
          <a:xfrm>
            <a:off x="214282" y="1714488"/>
            <a:ext cx="8715436" cy="4967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800"/>
              </a:lnSpc>
            </a:pPr>
            <a:r>
              <a:rPr lang="en-US" sz="3600" dirty="0" smtClean="0">
                <a:latin typeface="Arial Black" pitchFamily="34" charset="0"/>
              </a:rPr>
              <a:t>Note that: </a:t>
            </a:r>
          </a:p>
          <a:p>
            <a:pPr algn="l" rtl="0">
              <a:lnSpc>
                <a:spcPts val="4800"/>
              </a:lnSpc>
            </a:pPr>
            <a:r>
              <a:rPr lang="en-US" sz="3200" dirty="0" smtClean="0">
                <a:latin typeface="Arial Black" pitchFamily="34" charset="0"/>
              </a:rPr>
              <a:t>1- Numerator is the number of marriages, rather the number of persons getting married. </a:t>
            </a:r>
          </a:p>
          <a:p>
            <a:pPr algn="l" rtl="0">
              <a:lnSpc>
                <a:spcPts val="4800"/>
              </a:lnSpc>
            </a:pPr>
            <a:r>
              <a:rPr lang="en-US" sz="3200" dirty="0" smtClean="0">
                <a:latin typeface="Arial Black" pitchFamily="34" charset="0"/>
              </a:rPr>
              <a:t>For this reason the rate tend to be low, since there will be only one event in the numerator  per two people in the denominator.</a:t>
            </a:r>
            <a:endParaRPr lang="ar-SA" sz="32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714356"/>
            <a:ext cx="8643998" cy="4438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900"/>
              </a:lnSpc>
            </a:pPr>
            <a:r>
              <a:rPr lang="en-US" sz="3200" dirty="0" smtClean="0">
                <a:latin typeface="Arial Black" pitchFamily="34" charset="0"/>
              </a:rPr>
              <a:t>2- It has the deficiency that the denominator is the total population, including children and others not currently at risk of marrying (currently married) or divorcing.</a:t>
            </a:r>
          </a:p>
          <a:p>
            <a:pPr algn="l" rtl="0">
              <a:lnSpc>
                <a:spcPts val="4900"/>
              </a:lnSpc>
            </a:pPr>
            <a:r>
              <a:rPr lang="en-US" sz="3200" dirty="0" smtClean="0">
                <a:latin typeface="Arial Black" pitchFamily="34" charset="0"/>
              </a:rPr>
              <a:t>3- Age structure of the population also affects CMR.</a:t>
            </a:r>
            <a:endParaRPr lang="ar-SA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500042"/>
            <a:ext cx="76316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General marriage rate (GMR):</a:t>
            </a:r>
            <a:endParaRPr lang="ar-SA" sz="3600" dirty="0"/>
          </a:p>
        </p:txBody>
      </p:sp>
      <p:sp>
        <p:nvSpPr>
          <p:cNvPr id="3" name="Rectangle 2"/>
          <p:cNvSpPr/>
          <p:nvPr/>
        </p:nvSpPr>
        <p:spPr>
          <a:xfrm>
            <a:off x="477592" y="1785926"/>
            <a:ext cx="19127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GMR  = </a:t>
            </a:r>
            <a:endParaRPr lang="ar-SA" sz="3200" dirty="0"/>
          </a:p>
        </p:txBody>
      </p:sp>
      <p:sp>
        <p:nvSpPr>
          <p:cNvPr id="4" name="Rectangle 3"/>
          <p:cNvSpPr/>
          <p:nvPr/>
        </p:nvSpPr>
        <p:spPr>
          <a:xfrm>
            <a:off x="3357554" y="1500174"/>
            <a:ext cx="2156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Marriages</a:t>
            </a:r>
            <a:endParaRPr lang="ar-SA" sz="2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071802" y="2071678"/>
            <a:ext cx="250033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71736" y="2071678"/>
            <a:ext cx="35297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Mid-year age 15+</a:t>
            </a:r>
            <a:endParaRPr lang="ar-SA" sz="2800" dirty="0"/>
          </a:p>
        </p:txBody>
      </p:sp>
      <p:sp>
        <p:nvSpPr>
          <p:cNvPr id="9" name="Rectangle 8"/>
          <p:cNvSpPr/>
          <p:nvPr/>
        </p:nvSpPr>
        <p:spPr>
          <a:xfrm>
            <a:off x="6357950" y="1714488"/>
            <a:ext cx="1539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X 1000</a:t>
            </a:r>
            <a:endParaRPr lang="ar-SA" sz="2800" dirty="0"/>
          </a:p>
        </p:txBody>
      </p:sp>
      <p:sp>
        <p:nvSpPr>
          <p:cNvPr id="11" name="Rectangle 10"/>
          <p:cNvSpPr/>
          <p:nvPr/>
        </p:nvSpPr>
        <p:spPr>
          <a:xfrm>
            <a:off x="428596" y="3429000"/>
            <a:ext cx="8429684" cy="2208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General Marriage Rate is the number of marriages per 1,000 population age 15 and older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357166"/>
            <a:ext cx="8929718" cy="2505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800"/>
              </a:lnSpc>
            </a:pPr>
            <a:r>
              <a:rPr lang="en-US" sz="3200" dirty="0" smtClean="0">
                <a:latin typeface="Arial Black" pitchFamily="34" charset="0"/>
              </a:rPr>
              <a:t>Example:</a:t>
            </a:r>
          </a:p>
          <a:p>
            <a:pPr algn="l" rtl="0">
              <a:lnSpc>
                <a:spcPts val="48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In the previous example, if the number of those who were below 15 was 68512 calculate  CMR: </a:t>
            </a:r>
            <a:endParaRPr lang="ar-SA" sz="3200" dirty="0"/>
          </a:p>
        </p:txBody>
      </p:sp>
      <p:sp>
        <p:nvSpPr>
          <p:cNvPr id="3" name="Rectangle 2"/>
          <p:cNvSpPr/>
          <p:nvPr/>
        </p:nvSpPr>
        <p:spPr>
          <a:xfrm>
            <a:off x="214282" y="3286124"/>
            <a:ext cx="8643998" cy="2605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9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To get the number who were 15+, we deduct the number of those who were less than 15 from mid- year population, that is: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3C7A6-F500-4877-82DB-ED1F6B250435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1096</Words>
  <Application>Microsoft Office PowerPoint</Application>
  <PresentationFormat>On-screen Show (4:3)</PresentationFormat>
  <Paragraphs>262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Analysis of marriage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marriage</dc:title>
  <dc:creator>Dell</dc:creator>
  <cp:lastModifiedBy>ABC</cp:lastModifiedBy>
  <cp:revision>38</cp:revision>
  <dcterms:created xsi:type="dcterms:W3CDTF">2013-10-31T18:34:53Z</dcterms:created>
  <dcterms:modified xsi:type="dcterms:W3CDTF">2014-10-18T10:49:12Z</dcterms:modified>
</cp:coreProperties>
</file>