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notesSlides/notesSlide29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Override PartName="/ppt/notesSlides/notesSlide27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notesSlides/notesSlide25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Default Extension="vml" ContentType="application/vnd.openxmlformats-officedocument.vmlDrawing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5"/>
  </p:notesMasterIdLst>
  <p:sldIdLst>
    <p:sldId id="256" r:id="rId2"/>
    <p:sldId id="257" r:id="rId3"/>
    <p:sldId id="258" r:id="rId4"/>
    <p:sldId id="260" r:id="rId5"/>
    <p:sldId id="262" r:id="rId6"/>
    <p:sldId id="261" r:id="rId7"/>
    <p:sldId id="259" r:id="rId8"/>
    <p:sldId id="263" r:id="rId9"/>
    <p:sldId id="264" r:id="rId10"/>
    <p:sldId id="265" r:id="rId11"/>
    <p:sldId id="266" r:id="rId12"/>
    <p:sldId id="267" r:id="rId13"/>
    <p:sldId id="288" r:id="rId14"/>
    <p:sldId id="268" r:id="rId15"/>
    <p:sldId id="274" r:id="rId16"/>
    <p:sldId id="269" r:id="rId17"/>
    <p:sldId id="281" r:id="rId18"/>
    <p:sldId id="270" r:id="rId19"/>
    <p:sldId id="280" r:id="rId20"/>
    <p:sldId id="271" r:id="rId21"/>
    <p:sldId id="279" r:id="rId22"/>
    <p:sldId id="272" r:id="rId23"/>
    <p:sldId id="273" r:id="rId24"/>
    <p:sldId id="275" r:id="rId25"/>
    <p:sldId id="276" r:id="rId26"/>
    <p:sldId id="277" r:id="rId27"/>
    <p:sldId id="278" r:id="rId28"/>
    <p:sldId id="282" r:id="rId29"/>
    <p:sldId id="283" r:id="rId30"/>
    <p:sldId id="284" r:id="rId31"/>
    <p:sldId id="287" r:id="rId32"/>
    <p:sldId id="285" r:id="rId33"/>
    <p:sldId id="289" r:id="rId3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2" d="100"/>
          <a:sy n="72" d="100"/>
        </p:scale>
        <p:origin x="-1098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png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png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BE87054-4133-4558-AF79-B3694715B925}" type="datetimeFigureOut">
              <a:rPr lang="en-US" smtClean="0"/>
              <a:pPr/>
              <a:t>9/3/2013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E7526A3-CC89-4EC7-B7E8-D673C3376FC7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7526A3-CC89-4EC7-B7E8-D673C3376FC7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7526A3-CC89-4EC7-B7E8-D673C3376FC7}" type="slidenum">
              <a:rPr lang="en-US" smtClean="0"/>
              <a:pPr/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7526A3-CC89-4EC7-B7E8-D673C3376FC7}" type="slidenum">
              <a:rPr lang="en-US" smtClean="0"/>
              <a:pPr/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7526A3-CC89-4EC7-B7E8-D673C3376FC7}" type="slidenum">
              <a:rPr lang="en-US" smtClean="0"/>
              <a:pPr/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459A59-58C7-4851-A09F-295F492E4B5E}" type="slidenum">
              <a:rPr lang="en-US" smtClean="0"/>
              <a:pPr/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7526A3-CC89-4EC7-B7E8-D673C3376FC7}" type="slidenum">
              <a:rPr lang="en-US" smtClean="0"/>
              <a:pPr/>
              <a:t>14</a:t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7526A3-CC89-4EC7-B7E8-D673C3376FC7}" type="slidenum">
              <a:rPr lang="en-US" smtClean="0"/>
              <a:pPr/>
              <a:t>15</a:t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7526A3-CC89-4EC7-B7E8-D673C3376FC7}" type="slidenum">
              <a:rPr lang="en-US" smtClean="0"/>
              <a:pPr/>
              <a:t>16</a:t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DAD158-7203-40B9-9222-3FAC3396C79A}" type="slidenum">
              <a:rPr lang="en-US" smtClean="0"/>
              <a:pPr/>
              <a:t>17</a:t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7526A3-CC89-4EC7-B7E8-D673C3376FC7}" type="slidenum">
              <a:rPr lang="en-US" smtClean="0"/>
              <a:pPr/>
              <a:t>18</a:t>
            </a:fld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DAD158-7203-40B9-9222-3FAC3396C79A}" type="slidenum">
              <a:rPr lang="en-US" smtClean="0"/>
              <a:pPr/>
              <a:t>19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7526A3-CC89-4EC7-B7E8-D673C3376FC7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7526A3-CC89-4EC7-B7E8-D673C3376FC7}" type="slidenum">
              <a:rPr lang="en-US" smtClean="0"/>
              <a:pPr/>
              <a:t>20</a:t>
            </a:fld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DAD158-7203-40B9-9222-3FAC3396C79A}" type="slidenum">
              <a:rPr lang="en-US" smtClean="0"/>
              <a:pPr/>
              <a:t>21</a:t>
            </a:fld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7526A3-CC89-4EC7-B7E8-D673C3376FC7}" type="slidenum">
              <a:rPr lang="en-US" smtClean="0"/>
              <a:pPr/>
              <a:t>22</a:t>
            </a:fld>
            <a:endParaRPr 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7526A3-CC89-4EC7-B7E8-D673C3376FC7}" type="slidenum">
              <a:rPr lang="en-US" smtClean="0"/>
              <a:pPr/>
              <a:t>23</a:t>
            </a:fld>
            <a:endParaRPr 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7526A3-CC89-4EC7-B7E8-D673C3376FC7}" type="slidenum">
              <a:rPr lang="en-US" smtClean="0"/>
              <a:pPr/>
              <a:t>24</a:t>
            </a:fld>
            <a:endParaRPr 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7526A3-CC89-4EC7-B7E8-D673C3376FC7}" type="slidenum">
              <a:rPr lang="en-US" smtClean="0"/>
              <a:pPr/>
              <a:t>25</a:t>
            </a:fld>
            <a:endParaRPr 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7526A3-CC89-4EC7-B7E8-D673C3376FC7}" type="slidenum">
              <a:rPr lang="en-US" smtClean="0"/>
              <a:pPr/>
              <a:t>26</a:t>
            </a:fld>
            <a:endParaRPr 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7526A3-CC89-4EC7-B7E8-D673C3376FC7}" type="slidenum">
              <a:rPr lang="en-US" smtClean="0"/>
              <a:pPr/>
              <a:t>27</a:t>
            </a:fld>
            <a:endParaRPr 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7526A3-CC89-4EC7-B7E8-D673C3376FC7}" type="slidenum">
              <a:rPr lang="en-US" smtClean="0"/>
              <a:pPr/>
              <a:t>28</a:t>
            </a:fld>
            <a:endParaRPr 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7526A3-CC89-4EC7-B7E8-D673C3376FC7}" type="slidenum">
              <a:rPr lang="en-US" smtClean="0"/>
              <a:pPr/>
              <a:t>29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7526A3-CC89-4EC7-B7E8-D673C3376FC7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7526A3-CC89-4EC7-B7E8-D673C3376FC7}" type="slidenum">
              <a:rPr lang="en-US" smtClean="0"/>
              <a:pPr/>
              <a:t>30</a:t>
            </a:fld>
            <a:endParaRPr 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6BC1C1-A3DF-4782-9486-D03B6F8B641C}" type="slidenum">
              <a:rPr lang="en-US" smtClean="0"/>
              <a:pPr/>
              <a:t>31</a:t>
            </a:fld>
            <a:endParaRPr 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7526A3-CC89-4EC7-B7E8-D673C3376FC7}" type="slidenum">
              <a:rPr lang="en-US" smtClean="0"/>
              <a:pPr/>
              <a:t>32</a:t>
            </a:fld>
            <a:endParaRPr 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7526A3-CC89-4EC7-B7E8-D673C3376FC7}" type="slidenum">
              <a:rPr lang="en-US" smtClean="0"/>
              <a:pPr/>
              <a:t>33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7526A3-CC89-4EC7-B7E8-D673C3376FC7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7526A3-CC89-4EC7-B7E8-D673C3376FC7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7526A3-CC89-4EC7-B7E8-D673C3376FC7}" type="slidenum">
              <a:rPr lang="en-US" smtClean="0"/>
              <a:pPr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7526A3-CC89-4EC7-B7E8-D673C3376FC7}" type="slidenum">
              <a:rPr lang="en-US" smtClean="0"/>
              <a:pPr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7526A3-CC89-4EC7-B7E8-D673C3376FC7}" type="slidenum">
              <a:rPr lang="en-US" smtClean="0"/>
              <a:pPr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7526A3-CC89-4EC7-B7E8-D673C3376FC7}" type="slidenum">
              <a:rPr lang="en-US" smtClean="0"/>
              <a:pPr/>
              <a:t>9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9/3/2013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9/3/2013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9/3/2013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9/3/2013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9/3/2013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9/3/2013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9/3/2013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oleObject1.bin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2.vml"/><Relationship Id="rId4" Type="http://schemas.openxmlformats.org/officeDocument/2006/relationships/oleObject" Target="../embeddings/oleObject2.bin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4" Type="http://schemas.openxmlformats.org/officeDocument/2006/relationships/oleObject" Target="../embeddings/oleObject3.bin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4" Type="http://schemas.openxmlformats.org/officeDocument/2006/relationships/oleObject" Target="../embeddings/oleObject4.bin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5.vml"/><Relationship Id="rId4" Type="http://schemas.openxmlformats.org/officeDocument/2006/relationships/oleObject" Target="../embeddings/oleObject5.bin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7" Type="http://schemas.openxmlformats.org/officeDocument/2006/relationships/image" Target="../media/image31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0.jpeg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609601"/>
            <a:ext cx="7772400" cy="1752599"/>
          </a:xfrm>
        </p:spPr>
        <p:txBody>
          <a:bodyPr/>
          <a:lstStyle/>
          <a:p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Anatomy of Nose and Paranasal Sinus</a:t>
            </a:r>
            <a:endPara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5334000"/>
            <a:ext cx="6400800" cy="1295400"/>
          </a:xfrm>
        </p:spPr>
        <p:txBody>
          <a:bodyPr>
            <a:normAutofit/>
          </a:bodyPr>
          <a:lstStyle/>
          <a:p>
            <a:r>
              <a:rPr lang="en-US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By:</a:t>
            </a:r>
          </a:p>
          <a:p>
            <a:r>
              <a:rPr lang="en-US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Dr. Mohammed </a:t>
            </a:r>
            <a:r>
              <a:rPr lang="en-US" b="1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aloulah</a:t>
            </a:r>
            <a:endParaRPr lang="en-US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4577" name="Picture 1" descr="C:\Users\User\Desktop\nose-in-the-sky-tech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33600" y="2209800"/>
            <a:ext cx="4953000" cy="32004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Floor of Nasal Cavity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en-US" dirty="0" smtClean="0"/>
          </a:p>
          <a:p>
            <a:r>
              <a:rPr lang="en-US" dirty="0" smtClean="0"/>
              <a:t>Palatine process maxilla</a:t>
            </a:r>
          </a:p>
          <a:p>
            <a:endParaRPr lang="en-US" dirty="0" smtClean="0"/>
          </a:p>
          <a:p>
            <a:r>
              <a:rPr lang="en-US" dirty="0" smtClean="0"/>
              <a:t>Horizontal plate palatine bone</a:t>
            </a:r>
          </a:p>
          <a:p>
            <a:pPr>
              <a:buNone/>
            </a:pPr>
            <a:endParaRPr lang="en-US" dirty="0"/>
          </a:p>
        </p:txBody>
      </p:sp>
      <p:pic>
        <p:nvPicPr>
          <p:cNvPr id="48129" name="Picture 1" descr="C:\Users\User\Desktop\nasal_bones_medial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43400" y="1600200"/>
            <a:ext cx="4800600" cy="43434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Roof of Nasal Cavity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US" sz="2400" dirty="0" smtClean="0"/>
              <a:t>Narrow</a:t>
            </a:r>
          </a:p>
          <a:p>
            <a:pPr>
              <a:lnSpc>
                <a:spcPct val="90000"/>
              </a:lnSpc>
            </a:pPr>
            <a:r>
              <a:rPr lang="en-US" sz="2400" dirty="0" smtClean="0"/>
              <a:t>It is formed </a:t>
            </a:r>
          </a:p>
          <a:p>
            <a:pPr lvl="1">
              <a:lnSpc>
                <a:spcPct val="90000"/>
              </a:lnSpc>
            </a:pPr>
            <a:r>
              <a:rPr lang="en-US" sz="2000" dirty="0" smtClean="0"/>
              <a:t>anteriorly beneath the bridge of the nose by the nasal and frontal bones, </a:t>
            </a:r>
          </a:p>
          <a:p>
            <a:pPr lvl="1">
              <a:lnSpc>
                <a:spcPct val="90000"/>
              </a:lnSpc>
            </a:pPr>
            <a:r>
              <a:rPr lang="en-US" sz="2000" dirty="0" smtClean="0"/>
              <a:t>in the middle by the </a:t>
            </a:r>
            <a:r>
              <a:rPr lang="en-US" sz="2000" dirty="0" err="1" smtClean="0"/>
              <a:t>cribriform</a:t>
            </a:r>
            <a:r>
              <a:rPr lang="en-US" sz="2000" dirty="0" smtClean="0"/>
              <a:t> plate of the ethmoid, </a:t>
            </a:r>
          </a:p>
          <a:p>
            <a:pPr lvl="1">
              <a:lnSpc>
                <a:spcPct val="90000"/>
              </a:lnSpc>
            </a:pPr>
            <a:r>
              <a:rPr lang="en-US" sz="2000" dirty="0" smtClean="0"/>
              <a:t>located beneath the anterior cranial </a:t>
            </a:r>
            <a:r>
              <a:rPr lang="en-US" sz="2000" dirty="0" err="1" smtClean="0"/>
              <a:t>fossa</a:t>
            </a:r>
            <a:r>
              <a:rPr lang="en-US" sz="2000" dirty="0" smtClean="0"/>
              <a:t>,</a:t>
            </a:r>
          </a:p>
          <a:p>
            <a:pPr lvl="1">
              <a:lnSpc>
                <a:spcPct val="90000"/>
              </a:lnSpc>
            </a:pPr>
            <a:r>
              <a:rPr lang="en-US" sz="2000" dirty="0" err="1" smtClean="0"/>
              <a:t>posteriorly</a:t>
            </a:r>
            <a:r>
              <a:rPr lang="en-US" sz="2000" dirty="0" smtClean="0"/>
              <a:t> by the downward sloping body of the sphenoid</a:t>
            </a:r>
            <a:endParaRPr lang="en-US" sz="1600" b="1" dirty="0" smtClean="0"/>
          </a:p>
        </p:txBody>
      </p:sp>
      <p:pic>
        <p:nvPicPr>
          <p:cNvPr id="56321" name="Picture 1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19600" y="1905000"/>
            <a:ext cx="4572000" cy="396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Medial Wall of Nasal Cavity 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>
          <a:xfrm>
            <a:off x="457200" y="1447800"/>
            <a:ext cx="4038600" cy="4678363"/>
          </a:xfrm>
        </p:spPr>
        <p:txBody>
          <a:bodyPr>
            <a:normAutofit fontScale="92500" lnSpcReduction="20000"/>
          </a:bodyPr>
          <a:lstStyle/>
          <a:p>
            <a:r>
              <a:rPr lang="en-US" dirty="0" smtClean="0"/>
              <a:t>The Nasal Septum</a:t>
            </a:r>
          </a:p>
          <a:p>
            <a:r>
              <a:rPr lang="en-US" dirty="0" smtClean="0"/>
              <a:t>Divides the nasal cavity into right and left halves</a:t>
            </a:r>
          </a:p>
          <a:p>
            <a:r>
              <a:rPr lang="en-US" dirty="0" smtClean="0"/>
              <a:t>It has osseous and cartilaginous parts </a:t>
            </a:r>
          </a:p>
          <a:p>
            <a:endParaRPr lang="en-US" dirty="0" smtClean="0"/>
          </a:p>
          <a:p>
            <a:r>
              <a:rPr lang="en-US" dirty="0" smtClean="0"/>
              <a:t>Nasal septum consists of the </a:t>
            </a:r>
            <a:r>
              <a:rPr lang="en-US" b="1" dirty="0" smtClean="0"/>
              <a:t>perpendicular plate of the ethmoid</a:t>
            </a:r>
            <a:r>
              <a:rPr lang="en-US" dirty="0" smtClean="0"/>
              <a:t> bone (superior), the </a:t>
            </a:r>
            <a:r>
              <a:rPr lang="en-US" b="1" dirty="0" smtClean="0"/>
              <a:t>vomer</a:t>
            </a:r>
            <a:r>
              <a:rPr lang="en-US" dirty="0" smtClean="0"/>
              <a:t> (inferior) and </a:t>
            </a:r>
            <a:r>
              <a:rPr lang="en-US" b="1" dirty="0" err="1" smtClean="0"/>
              <a:t>septial</a:t>
            </a:r>
            <a:r>
              <a:rPr lang="en-US" b="1" dirty="0" smtClean="0"/>
              <a:t> cartilage</a:t>
            </a:r>
            <a:r>
              <a:rPr lang="en-US" dirty="0" smtClean="0"/>
              <a:t> (anterior)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  <p:graphicFrame>
        <p:nvGraphicFramePr>
          <p:cNvPr id="2050" name="Object 2"/>
          <p:cNvGraphicFramePr>
            <a:graphicFrameLocks noChangeAspect="1"/>
          </p:cNvGraphicFramePr>
          <p:nvPr>
            <p:ph sz="half" idx="2"/>
          </p:nvPr>
        </p:nvGraphicFramePr>
        <p:xfrm>
          <a:off x="4648200" y="1828800"/>
          <a:ext cx="4038600" cy="3800704"/>
        </p:xfrm>
        <a:graphic>
          <a:graphicData uri="http://schemas.openxmlformats.org/presentationml/2006/ole">
            <p:oleObj spid="_x0000_s2050" name="צילום של Photo Editor" r:id="rId4" imgW="4258269" imgH="3723810" progId="">
              <p:embed/>
            </p:oleObj>
          </a:graphicData>
        </a:graphic>
      </p:graphicFrame>
      <p:sp>
        <p:nvSpPr>
          <p:cNvPr id="8" name="Text Box 16"/>
          <p:cNvSpPr txBox="1">
            <a:spLocks noChangeArrowheads="1"/>
          </p:cNvSpPr>
          <p:nvPr/>
        </p:nvSpPr>
        <p:spPr bwMode="auto">
          <a:xfrm>
            <a:off x="6019800" y="3047999"/>
            <a:ext cx="16002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b="1" dirty="0"/>
              <a:t>Perpendicular Plate </a:t>
            </a:r>
            <a:r>
              <a:rPr lang="en-US" sz="1400" b="1" dirty="0"/>
              <a:t>(ethmoid)</a:t>
            </a:r>
          </a:p>
        </p:txBody>
      </p:sp>
      <p:sp>
        <p:nvSpPr>
          <p:cNvPr id="9" name="Text Box 18"/>
          <p:cNvSpPr txBox="1">
            <a:spLocks noChangeArrowheads="1"/>
          </p:cNvSpPr>
          <p:nvPr/>
        </p:nvSpPr>
        <p:spPr bwMode="auto">
          <a:xfrm>
            <a:off x="5105400" y="3581400"/>
            <a:ext cx="11430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 dirty="0" err="1"/>
              <a:t>Septal</a:t>
            </a:r>
            <a:r>
              <a:rPr lang="en-US" b="1" dirty="0"/>
              <a:t> Cartilage</a:t>
            </a:r>
          </a:p>
        </p:txBody>
      </p:sp>
      <p:sp>
        <p:nvSpPr>
          <p:cNvPr id="10" name="Text Box 17"/>
          <p:cNvSpPr txBox="1">
            <a:spLocks noChangeArrowheads="1"/>
          </p:cNvSpPr>
          <p:nvPr/>
        </p:nvSpPr>
        <p:spPr bwMode="auto">
          <a:xfrm>
            <a:off x="6248400" y="4038600"/>
            <a:ext cx="8382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 dirty="0"/>
              <a:t>Vomer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8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The Nasal Septum</a:t>
            </a:r>
          </a:p>
        </p:txBody>
      </p:sp>
      <p:pic>
        <p:nvPicPr>
          <p:cNvPr id="108549" name="Picture 5" descr="snaz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5800" y="1219200"/>
            <a:ext cx="7772400" cy="5334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Lateral Walls of Nasal Cavity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>
              <a:buFontTx/>
              <a:buNone/>
            </a:pPr>
            <a:r>
              <a:rPr lang="en-US" dirty="0" smtClean="0"/>
              <a:t>Marked by 3 projections:</a:t>
            </a:r>
          </a:p>
          <a:p>
            <a:pPr lvl="1"/>
            <a:r>
              <a:rPr lang="en-US" dirty="0" smtClean="0"/>
              <a:t>Superior concha</a:t>
            </a:r>
          </a:p>
          <a:p>
            <a:pPr lvl="1"/>
            <a:r>
              <a:rPr lang="en-US" dirty="0" smtClean="0"/>
              <a:t>Middle concha</a:t>
            </a:r>
          </a:p>
          <a:p>
            <a:pPr lvl="1"/>
            <a:r>
              <a:rPr lang="en-US" dirty="0" smtClean="0"/>
              <a:t>Inferior concha</a:t>
            </a:r>
          </a:p>
          <a:p>
            <a:r>
              <a:rPr lang="en-US" dirty="0" smtClean="0"/>
              <a:t>The space below each concha is called a meatus.</a:t>
            </a:r>
            <a:endParaRPr lang="en-US" dirty="0"/>
          </a:p>
        </p:txBody>
      </p:sp>
      <p:graphicFrame>
        <p:nvGraphicFramePr>
          <p:cNvPr id="3074" name="Object 2"/>
          <p:cNvGraphicFramePr>
            <a:graphicFrameLocks noChangeAspect="1"/>
          </p:cNvGraphicFramePr>
          <p:nvPr>
            <p:ph sz="half" idx="2"/>
          </p:nvPr>
        </p:nvGraphicFramePr>
        <p:xfrm>
          <a:off x="4572000" y="1905000"/>
          <a:ext cx="4038600" cy="3505200"/>
        </p:xfrm>
        <a:graphic>
          <a:graphicData uri="http://schemas.openxmlformats.org/presentationml/2006/ole">
            <p:oleObj spid="_x0000_s3074" name="צילום של Photo Editor" r:id="rId4" imgW="3115110" imgH="1790476" progId="">
              <p:embed/>
            </p:oleObj>
          </a:graphicData>
        </a:graphic>
      </p:graphicFrame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Lateral Walls of Nasal Cavity </a:t>
            </a:r>
            <a:endParaRPr lang="en-US" dirty="0"/>
          </a:p>
        </p:txBody>
      </p:sp>
      <p:pic>
        <p:nvPicPr>
          <p:cNvPr id="7" name="Picture 5" descr="0710a_BonesofNasalCavity_1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1000" y="1600200"/>
            <a:ext cx="8381999" cy="5029200"/>
          </a:xfrm>
          <a:prstGeom prst="rect">
            <a:avLst/>
          </a:prstGeom>
          <a:solidFill>
            <a:schemeClr val="accent2"/>
          </a:solidFill>
          <a:ln w="9525">
            <a:solidFill>
              <a:schemeClr val="accent1"/>
            </a:solidFill>
            <a:miter lim="800000"/>
            <a:headEnd/>
            <a:tailEnd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Lateral Walls of Nasal Cavity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/>
          </a:bodyPr>
          <a:lstStyle/>
          <a:p>
            <a:pPr marL="457200" indent="-457200">
              <a:spcBef>
                <a:spcPct val="50000"/>
              </a:spcBef>
              <a:buFontTx/>
              <a:buAutoNum type="arabicPeriod"/>
            </a:pPr>
            <a:r>
              <a:rPr lang="en-US" sz="2400" b="1" dirty="0" smtClean="0"/>
              <a:t>Inferior meatus:  </a:t>
            </a:r>
            <a:r>
              <a:rPr lang="en-US" sz="2400" dirty="0" err="1" smtClean="0"/>
              <a:t>nasolacrimal</a:t>
            </a:r>
            <a:r>
              <a:rPr lang="en-US" sz="2400" dirty="0" smtClean="0"/>
              <a:t> duct</a:t>
            </a:r>
          </a:p>
          <a:p>
            <a:pPr marL="457200" indent="-457200">
              <a:spcBef>
                <a:spcPct val="50000"/>
              </a:spcBef>
              <a:buFontTx/>
              <a:buAutoNum type="arabicPeriod"/>
            </a:pPr>
            <a:r>
              <a:rPr lang="en-US" sz="2400" b="1" dirty="0" smtClean="0"/>
              <a:t>Middle meatus:</a:t>
            </a:r>
          </a:p>
          <a:p>
            <a:pPr marL="914400" lvl="1" indent="-457200">
              <a:spcBef>
                <a:spcPct val="50000"/>
              </a:spcBef>
              <a:buFontTx/>
              <a:buChar char="•"/>
            </a:pPr>
            <a:r>
              <a:rPr lang="en-US" dirty="0" smtClean="0"/>
              <a:t>Maxillary sinus</a:t>
            </a:r>
          </a:p>
          <a:p>
            <a:pPr marL="914400" lvl="1" indent="-457200">
              <a:spcBef>
                <a:spcPct val="50000"/>
              </a:spcBef>
              <a:buFontTx/>
              <a:buChar char="•"/>
            </a:pPr>
            <a:r>
              <a:rPr lang="en-US" dirty="0" smtClean="0"/>
              <a:t>Frontal sinus</a:t>
            </a:r>
          </a:p>
          <a:p>
            <a:pPr marL="914400" lvl="1" indent="-457200">
              <a:spcBef>
                <a:spcPct val="50000"/>
              </a:spcBef>
              <a:buFontTx/>
              <a:buChar char="•"/>
            </a:pPr>
            <a:r>
              <a:rPr lang="en-US" dirty="0" smtClean="0"/>
              <a:t>Anterior ethmoid sinuses</a:t>
            </a:r>
          </a:p>
          <a:p>
            <a:pPr marL="457200" indent="-457200">
              <a:spcBef>
                <a:spcPct val="50000"/>
              </a:spcBef>
              <a:buFont typeface="+mj-lt"/>
              <a:buAutoNum type="arabicPeriod"/>
            </a:pPr>
            <a:r>
              <a:rPr lang="en-US" sz="2400" b="1" dirty="0" smtClean="0"/>
              <a:t>Superior meatus:      </a:t>
            </a:r>
            <a:r>
              <a:rPr lang="en-US" sz="2400" dirty="0" smtClean="0"/>
              <a:t>posterior ethmoid sinuses</a:t>
            </a:r>
          </a:p>
          <a:p>
            <a:pPr marL="457200" indent="-457200">
              <a:spcBef>
                <a:spcPct val="50000"/>
              </a:spcBef>
              <a:buFont typeface="+mj-lt"/>
              <a:buAutoNum type="arabicPeriod"/>
            </a:pPr>
            <a:r>
              <a:rPr lang="en-US" sz="2400" b="1" dirty="0" smtClean="0"/>
              <a:t>Sphenoethmoidal recess: </a:t>
            </a:r>
            <a:r>
              <a:rPr lang="en-US" sz="2400" dirty="0" smtClean="0"/>
              <a:t>sphenoid sinus</a:t>
            </a:r>
          </a:p>
        </p:txBody>
      </p:sp>
      <p:pic>
        <p:nvPicPr>
          <p:cNvPr id="44033" name="Picture 1" descr="C:\Users\User\Desktop\Picture3.pn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95800" y="1981200"/>
            <a:ext cx="4419600" cy="37338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dirty="0"/>
              <a:t>Openings Into the Nasal </a:t>
            </a:r>
            <a:r>
              <a:rPr lang="en-US" dirty="0" smtClean="0"/>
              <a:t>Cavity</a:t>
            </a:r>
            <a:endParaRPr lang="en-US" dirty="0"/>
          </a:p>
        </p:txBody>
      </p:sp>
      <p:graphicFrame>
        <p:nvGraphicFramePr>
          <p:cNvPr id="32771" name="Object 3"/>
          <p:cNvGraphicFramePr>
            <a:graphicFrameLocks noChangeAspect="1"/>
          </p:cNvGraphicFramePr>
          <p:nvPr>
            <p:ph type="body" idx="1"/>
          </p:nvPr>
        </p:nvGraphicFramePr>
        <p:xfrm>
          <a:off x="2895600" y="1676400"/>
          <a:ext cx="5626100" cy="4525963"/>
        </p:xfrm>
        <a:graphic>
          <a:graphicData uri="http://schemas.openxmlformats.org/presentationml/2006/ole">
            <p:oleObj spid="_x0000_s6146" name="צילום של Photo Editor" r:id="rId4" imgW="2534004" imgH="2038095" progId="">
              <p:embed/>
            </p:oleObj>
          </a:graphicData>
        </a:graphic>
      </p:graphicFrame>
      <p:sp>
        <p:nvSpPr>
          <p:cNvPr id="32772" name="Text Box 4"/>
          <p:cNvSpPr txBox="1">
            <a:spLocks noChangeArrowheads="1"/>
          </p:cNvSpPr>
          <p:nvPr/>
        </p:nvSpPr>
        <p:spPr bwMode="auto">
          <a:xfrm>
            <a:off x="1905000" y="5943600"/>
            <a:ext cx="32766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b="1"/>
              <a:t>Nasolacrimal Canal drains into</a:t>
            </a:r>
            <a:r>
              <a:rPr lang="en-US"/>
              <a:t> </a:t>
            </a:r>
            <a:r>
              <a:rPr lang="en-US" b="1"/>
              <a:t>Inferior Meatus</a:t>
            </a:r>
          </a:p>
        </p:txBody>
      </p:sp>
      <p:sp>
        <p:nvSpPr>
          <p:cNvPr id="32773" name="Line 5"/>
          <p:cNvSpPr>
            <a:spLocks noChangeShapeType="1"/>
          </p:cNvSpPr>
          <p:nvPr/>
        </p:nvSpPr>
        <p:spPr bwMode="auto">
          <a:xfrm flipV="1">
            <a:off x="4038600" y="4343400"/>
            <a:ext cx="838200" cy="16764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32774" name="Text Box 6"/>
          <p:cNvSpPr txBox="1">
            <a:spLocks noChangeArrowheads="1"/>
          </p:cNvSpPr>
          <p:nvPr/>
        </p:nvSpPr>
        <p:spPr bwMode="auto">
          <a:xfrm>
            <a:off x="5257800" y="1219200"/>
            <a:ext cx="32004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 dirty="0"/>
              <a:t>Sphenoid sinus opens into sphenoethmoidal recess</a:t>
            </a:r>
          </a:p>
        </p:txBody>
      </p:sp>
      <p:sp>
        <p:nvSpPr>
          <p:cNvPr id="32775" name="Line 7"/>
          <p:cNvSpPr>
            <a:spLocks noChangeShapeType="1"/>
          </p:cNvSpPr>
          <p:nvPr/>
        </p:nvSpPr>
        <p:spPr bwMode="auto">
          <a:xfrm flipH="1">
            <a:off x="5867400" y="1752600"/>
            <a:ext cx="152400" cy="15240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32777" name="Text Box 9"/>
          <p:cNvSpPr txBox="1">
            <a:spLocks noChangeArrowheads="1"/>
          </p:cNvSpPr>
          <p:nvPr/>
        </p:nvSpPr>
        <p:spPr bwMode="auto">
          <a:xfrm>
            <a:off x="6019800" y="1828800"/>
            <a:ext cx="3124200" cy="91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/>
              <a:t>Posterior ethmoidal air cells open into superior meatus</a:t>
            </a:r>
          </a:p>
        </p:txBody>
      </p:sp>
      <p:sp>
        <p:nvSpPr>
          <p:cNvPr id="32778" name="Line 10"/>
          <p:cNvSpPr>
            <a:spLocks noChangeShapeType="1"/>
          </p:cNvSpPr>
          <p:nvPr/>
        </p:nvSpPr>
        <p:spPr bwMode="auto">
          <a:xfrm flipH="1">
            <a:off x="5867400" y="2514600"/>
            <a:ext cx="304800" cy="9906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32779" name="Text Box 11"/>
          <p:cNvSpPr txBox="1">
            <a:spLocks noChangeArrowheads="1"/>
          </p:cNvSpPr>
          <p:nvPr/>
        </p:nvSpPr>
        <p:spPr bwMode="auto">
          <a:xfrm>
            <a:off x="228600" y="1752600"/>
            <a:ext cx="3200400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 dirty="0"/>
              <a:t>Anterior &amp; middle ethmoid air cells, maxillary and frontal sinuses open into middle meatus</a:t>
            </a:r>
          </a:p>
        </p:txBody>
      </p:sp>
      <p:sp>
        <p:nvSpPr>
          <p:cNvPr id="32780" name="Line 12"/>
          <p:cNvSpPr>
            <a:spLocks noChangeShapeType="1"/>
          </p:cNvSpPr>
          <p:nvPr/>
        </p:nvSpPr>
        <p:spPr bwMode="auto">
          <a:xfrm>
            <a:off x="3124200" y="2362200"/>
            <a:ext cx="1905000" cy="1143000"/>
          </a:xfrm>
          <a:prstGeom prst="line">
            <a:avLst/>
          </a:prstGeom>
          <a:noFill/>
          <a:ln w="28575">
            <a:solidFill>
              <a:schemeClr val="tx1"/>
            </a:solidFill>
            <a:prstDash val="sysDot"/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Blood Supply to the Nasal Cavity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US" sz="2800" dirty="0" smtClean="0"/>
              <a:t>From branches of the maxillary artery, one of the terminal branches of the external carotid artery. </a:t>
            </a:r>
          </a:p>
          <a:p>
            <a:r>
              <a:rPr lang="en-US" sz="2800" dirty="0" smtClean="0"/>
              <a:t>The most important branch is the </a:t>
            </a:r>
            <a:r>
              <a:rPr lang="en-US" sz="2800" dirty="0" err="1" smtClean="0"/>
              <a:t>sphenopalatine</a:t>
            </a:r>
            <a:r>
              <a:rPr lang="en-US" sz="2800" dirty="0" smtClean="0"/>
              <a:t> artery.</a:t>
            </a:r>
          </a:p>
          <a:p>
            <a:r>
              <a:rPr lang="en-US" sz="2800" dirty="0" smtClean="0"/>
              <a:t>The </a:t>
            </a:r>
            <a:r>
              <a:rPr lang="en-US" sz="2800" dirty="0" err="1" smtClean="0"/>
              <a:t>sphenopalatine</a:t>
            </a:r>
            <a:r>
              <a:rPr lang="en-US" sz="2800" dirty="0" smtClean="0"/>
              <a:t> artery </a:t>
            </a:r>
            <a:r>
              <a:rPr lang="en-US" sz="2800" dirty="0" err="1" smtClean="0"/>
              <a:t>anastomoses</a:t>
            </a:r>
            <a:r>
              <a:rPr lang="en-US" sz="2800" dirty="0" smtClean="0"/>
              <a:t> with the </a:t>
            </a:r>
            <a:r>
              <a:rPr lang="en-US" sz="2800" dirty="0" err="1" smtClean="0"/>
              <a:t>septal</a:t>
            </a:r>
            <a:r>
              <a:rPr lang="en-US" sz="2800" dirty="0" smtClean="0"/>
              <a:t> branch of the superior labial branch of the facial artery in the region of the vestibule. </a:t>
            </a:r>
          </a:p>
          <a:p>
            <a:r>
              <a:rPr lang="en-US" sz="2800" dirty="0" smtClean="0"/>
              <a:t>The </a:t>
            </a:r>
            <a:r>
              <a:rPr lang="en-US" sz="2800" dirty="0" err="1" smtClean="0"/>
              <a:t>submucous</a:t>
            </a:r>
            <a:r>
              <a:rPr lang="en-US" sz="2800" dirty="0" smtClean="0"/>
              <a:t> venous plexus is drained by veins that accompany the arteries.</a:t>
            </a:r>
            <a:endParaRPr lang="en-US" sz="2800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8" name="Rectangle 4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 smtClean="0"/>
              <a:t>Blood Supply to the Nasal Cavity</a:t>
            </a:r>
            <a:endParaRPr lang="en-US" sz="4000" dirty="0"/>
          </a:p>
        </p:txBody>
      </p:sp>
      <p:sp>
        <p:nvSpPr>
          <p:cNvPr id="9" name="Content Placeholder 8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graphicFrame>
        <p:nvGraphicFramePr>
          <p:cNvPr id="31749" name="Object 5"/>
          <p:cNvGraphicFramePr>
            <a:graphicFrameLocks noChangeAspect="1"/>
          </p:cNvGraphicFramePr>
          <p:nvPr/>
        </p:nvGraphicFramePr>
        <p:xfrm>
          <a:off x="1905000" y="1905000"/>
          <a:ext cx="5562600" cy="3940175"/>
        </p:xfrm>
        <a:graphic>
          <a:graphicData uri="http://schemas.openxmlformats.org/presentationml/2006/ole">
            <p:oleObj spid="_x0000_s5122" name="צילום של Photo Editor" r:id="rId4" imgW="4505954" imgH="3191320" progId="">
              <p:embed/>
            </p:oleObj>
          </a:graphicData>
        </a:graphic>
      </p:graphicFrame>
      <p:sp>
        <p:nvSpPr>
          <p:cNvPr id="31750" name="Text Box 6"/>
          <p:cNvSpPr txBox="1">
            <a:spLocks noChangeArrowheads="1"/>
          </p:cNvSpPr>
          <p:nvPr/>
        </p:nvSpPr>
        <p:spPr bwMode="auto">
          <a:xfrm>
            <a:off x="228600" y="2590800"/>
            <a:ext cx="23622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 dirty="0" err="1"/>
              <a:t>Sphenopalatine</a:t>
            </a:r>
            <a:r>
              <a:rPr lang="en-US" b="1" dirty="0"/>
              <a:t> a.</a:t>
            </a:r>
          </a:p>
        </p:txBody>
      </p:sp>
      <p:sp>
        <p:nvSpPr>
          <p:cNvPr id="31751" name="Line 7"/>
          <p:cNvSpPr>
            <a:spLocks noChangeShapeType="1"/>
          </p:cNvSpPr>
          <p:nvPr/>
        </p:nvSpPr>
        <p:spPr bwMode="auto">
          <a:xfrm>
            <a:off x="2133600" y="2743200"/>
            <a:ext cx="1524000" cy="685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31752" name="Text Box 8"/>
          <p:cNvSpPr txBox="1">
            <a:spLocks noChangeArrowheads="1"/>
          </p:cNvSpPr>
          <p:nvPr/>
        </p:nvSpPr>
        <p:spPr bwMode="auto">
          <a:xfrm>
            <a:off x="7315200" y="4648200"/>
            <a:ext cx="14478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 dirty="0"/>
              <a:t>Maxillary a.</a:t>
            </a:r>
          </a:p>
        </p:txBody>
      </p:sp>
      <p:sp>
        <p:nvSpPr>
          <p:cNvPr id="31753" name="Line 9"/>
          <p:cNvSpPr>
            <a:spLocks noChangeShapeType="1"/>
          </p:cNvSpPr>
          <p:nvPr/>
        </p:nvSpPr>
        <p:spPr bwMode="auto">
          <a:xfrm flipH="1" flipV="1">
            <a:off x="6248400" y="4343400"/>
            <a:ext cx="1066800" cy="4572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31754" name="Text Box 10"/>
          <p:cNvSpPr txBox="1">
            <a:spLocks noChangeArrowheads="1"/>
          </p:cNvSpPr>
          <p:nvPr/>
        </p:nvSpPr>
        <p:spPr bwMode="auto">
          <a:xfrm>
            <a:off x="914400" y="6096000"/>
            <a:ext cx="701040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200"/>
              <a:t>Netter, Frank H., </a:t>
            </a:r>
            <a:r>
              <a:rPr lang="en-US" sz="1200" u="sng"/>
              <a:t>Atlas of Human Anatomy</a:t>
            </a:r>
            <a:r>
              <a:rPr lang="en-US" sz="1200"/>
              <a:t>. Ciba-Geigy Corporation, Summit, N.J.  1993. Plate 35.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Nose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en-US" dirty="0" smtClean="0"/>
          </a:p>
          <a:p>
            <a:r>
              <a:rPr lang="en-US" dirty="0" smtClean="0"/>
              <a:t>The nose consists of the </a:t>
            </a:r>
            <a:r>
              <a:rPr lang="en-US" b="1" i="1" dirty="0" smtClean="0"/>
              <a:t>external nose </a:t>
            </a:r>
            <a:r>
              <a:rPr lang="en-US" dirty="0" smtClean="0"/>
              <a:t>and the </a:t>
            </a:r>
            <a:r>
              <a:rPr lang="en-US" b="1" i="1" dirty="0" smtClean="0"/>
              <a:t>nasal cavity</a:t>
            </a:r>
            <a:r>
              <a:rPr lang="en-US" dirty="0" smtClean="0"/>
              <a:t>, </a:t>
            </a:r>
          </a:p>
          <a:p>
            <a:r>
              <a:rPr lang="en-US" dirty="0" smtClean="0"/>
              <a:t>Both are divided by a septum into right and left halves.</a:t>
            </a:r>
            <a:endParaRPr lang="en-US" dirty="0"/>
          </a:p>
        </p:txBody>
      </p:sp>
      <p:pic>
        <p:nvPicPr>
          <p:cNvPr id="22529" name="Picture 1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62500" y="2133600"/>
            <a:ext cx="3924300" cy="32535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Nerve Supply of the Nasal Cavity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US" dirty="0" smtClean="0"/>
              <a:t>The olfactory nerves from the olfactory mucous membrane ascend through the </a:t>
            </a:r>
            <a:r>
              <a:rPr lang="en-US" dirty="0" err="1" smtClean="0"/>
              <a:t>cribriform</a:t>
            </a:r>
            <a:r>
              <a:rPr lang="en-US" dirty="0" smtClean="0"/>
              <a:t> plate of the ethmoid bone to the olfactory bulbs .</a:t>
            </a:r>
          </a:p>
          <a:p>
            <a:r>
              <a:rPr lang="en-US" dirty="0" smtClean="0"/>
              <a:t>The nerves of ordinary sensation are branches of the ophthalmic division (V1) and the maxillary division (V2) of the trigeminal nerve.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4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Nerve Supply of the Nasal Cavity</a:t>
            </a:r>
            <a:endParaRPr lang="en-US" dirty="0"/>
          </a:p>
        </p:txBody>
      </p:sp>
      <p:graphicFrame>
        <p:nvGraphicFramePr>
          <p:cNvPr id="30725" name="Object 5"/>
          <p:cNvGraphicFramePr>
            <a:graphicFrameLocks noChangeAspect="1"/>
          </p:cNvGraphicFramePr>
          <p:nvPr/>
        </p:nvGraphicFramePr>
        <p:xfrm>
          <a:off x="2209800" y="2286000"/>
          <a:ext cx="4495800" cy="3543300"/>
        </p:xfrm>
        <a:graphic>
          <a:graphicData uri="http://schemas.openxmlformats.org/presentationml/2006/ole">
            <p:oleObj spid="_x0000_s4098" name="צילום של Photo Editor" r:id="rId4" imgW="4495238" imgH="3543795" progId="">
              <p:embed/>
            </p:oleObj>
          </a:graphicData>
        </a:graphic>
      </p:graphicFrame>
      <p:sp>
        <p:nvSpPr>
          <p:cNvPr id="30726" name="Text Box 6"/>
          <p:cNvSpPr txBox="1">
            <a:spLocks noChangeArrowheads="1"/>
          </p:cNvSpPr>
          <p:nvPr/>
        </p:nvSpPr>
        <p:spPr bwMode="auto">
          <a:xfrm>
            <a:off x="3810000" y="1828800"/>
            <a:ext cx="35814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/>
              <a:t>CN I – Olfactory Nerves (SVA)</a:t>
            </a:r>
          </a:p>
        </p:txBody>
      </p:sp>
      <p:sp>
        <p:nvSpPr>
          <p:cNvPr id="30727" name="Line 7"/>
          <p:cNvSpPr>
            <a:spLocks noChangeShapeType="1"/>
          </p:cNvSpPr>
          <p:nvPr/>
        </p:nvSpPr>
        <p:spPr bwMode="auto">
          <a:xfrm>
            <a:off x="4267200" y="2133600"/>
            <a:ext cx="0" cy="10668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30728" name="Text Box 8"/>
          <p:cNvSpPr txBox="1">
            <a:spLocks noChangeArrowheads="1"/>
          </p:cNvSpPr>
          <p:nvPr/>
        </p:nvSpPr>
        <p:spPr bwMode="auto">
          <a:xfrm>
            <a:off x="381000" y="2209800"/>
            <a:ext cx="25146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 dirty="0"/>
              <a:t>Anterior </a:t>
            </a:r>
            <a:r>
              <a:rPr lang="en-US" b="1" dirty="0" err="1"/>
              <a:t>ethmoidal</a:t>
            </a:r>
            <a:r>
              <a:rPr lang="en-US" b="1" dirty="0"/>
              <a:t> branch of V</a:t>
            </a:r>
            <a:r>
              <a:rPr lang="en-US" b="1" baseline="-25000" dirty="0"/>
              <a:t>1 </a:t>
            </a:r>
          </a:p>
        </p:txBody>
      </p:sp>
      <p:sp>
        <p:nvSpPr>
          <p:cNvPr id="30729" name="Line 9"/>
          <p:cNvSpPr>
            <a:spLocks noChangeShapeType="1"/>
          </p:cNvSpPr>
          <p:nvPr/>
        </p:nvSpPr>
        <p:spPr bwMode="auto">
          <a:xfrm>
            <a:off x="1447800" y="2819400"/>
            <a:ext cx="1676400" cy="5334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30730" name="Text Box 10"/>
          <p:cNvSpPr txBox="1">
            <a:spLocks noChangeArrowheads="1"/>
          </p:cNvSpPr>
          <p:nvPr/>
        </p:nvSpPr>
        <p:spPr bwMode="auto">
          <a:xfrm>
            <a:off x="6934200" y="4572000"/>
            <a:ext cx="19050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 dirty="0"/>
              <a:t>Posterior nasal branches of </a:t>
            </a:r>
            <a:r>
              <a:rPr lang="en-US" b="1" dirty="0" smtClean="0"/>
              <a:t>V</a:t>
            </a:r>
            <a:r>
              <a:rPr lang="en-US" b="1" baseline="-25000" dirty="0" smtClean="0"/>
              <a:t>2</a:t>
            </a:r>
            <a:endParaRPr lang="en-US" b="1" dirty="0"/>
          </a:p>
        </p:txBody>
      </p:sp>
      <p:sp>
        <p:nvSpPr>
          <p:cNvPr id="30731" name="Line 11"/>
          <p:cNvSpPr>
            <a:spLocks noChangeShapeType="1"/>
          </p:cNvSpPr>
          <p:nvPr/>
        </p:nvSpPr>
        <p:spPr bwMode="auto">
          <a:xfrm flipH="1" flipV="1">
            <a:off x="5105400" y="3886200"/>
            <a:ext cx="1752600" cy="7620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30732" name="Line 12"/>
          <p:cNvSpPr>
            <a:spLocks noChangeShapeType="1"/>
          </p:cNvSpPr>
          <p:nvPr/>
        </p:nvSpPr>
        <p:spPr bwMode="auto">
          <a:xfrm flipH="1" flipV="1">
            <a:off x="5181600" y="4191000"/>
            <a:ext cx="1676400" cy="4572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30733" name="Text Box 13"/>
          <p:cNvSpPr txBox="1">
            <a:spLocks noChangeArrowheads="1"/>
          </p:cNvSpPr>
          <p:nvPr/>
        </p:nvSpPr>
        <p:spPr bwMode="auto">
          <a:xfrm>
            <a:off x="228600" y="4800600"/>
            <a:ext cx="2286000" cy="91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 dirty="0"/>
              <a:t>Cut </a:t>
            </a:r>
            <a:r>
              <a:rPr lang="en-US" b="1" dirty="0" err="1"/>
              <a:t>nasopalatine</a:t>
            </a:r>
            <a:r>
              <a:rPr lang="en-US" b="1" dirty="0"/>
              <a:t> branch of V</a:t>
            </a:r>
            <a:r>
              <a:rPr lang="en-US" b="1" baseline="-25000" dirty="0"/>
              <a:t>2 </a:t>
            </a:r>
            <a:r>
              <a:rPr lang="en-US" b="1" dirty="0"/>
              <a:t>to septum </a:t>
            </a:r>
          </a:p>
        </p:txBody>
      </p:sp>
      <p:sp>
        <p:nvSpPr>
          <p:cNvPr id="30734" name="Line 14"/>
          <p:cNvSpPr>
            <a:spLocks noChangeShapeType="1"/>
          </p:cNvSpPr>
          <p:nvPr/>
        </p:nvSpPr>
        <p:spPr bwMode="auto">
          <a:xfrm flipV="1">
            <a:off x="2133600" y="3810000"/>
            <a:ext cx="3048000" cy="1143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Lymph Drainage of the Nasal Cavity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The lymph vessels draining the vestibule end in the </a:t>
            </a:r>
            <a:r>
              <a:rPr lang="en-US" b="1" i="1" dirty="0" smtClean="0"/>
              <a:t>submandibular nodes</a:t>
            </a:r>
            <a:r>
              <a:rPr lang="en-US" dirty="0" smtClean="0"/>
              <a:t>. </a:t>
            </a:r>
          </a:p>
          <a:p>
            <a:r>
              <a:rPr lang="en-US" dirty="0" smtClean="0"/>
              <a:t>The remainder of the nasal cavity is drained by vessels that pass to the </a:t>
            </a:r>
            <a:r>
              <a:rPr lang="en-US" b="1" i="1" dirty="0" smtClean="0"/>
              <a:t>upper deep cervical nodes</a:t>
            </a:r>
            <a:r>
              <a:rPr lang="en-US" dirty="0" smtClean="0"/>
              <a:t>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Clinical Notes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733800" cy="4525963"/>
          </a:xfrm>
        </p:spPr>
        <p:txBody>
          <a:bodyPr/>
          <a:lstStyle/>
          <a:p>
            <a:r>
              <a:rPr lang="en-US" dirty="0" smtClean="0"/>
              <a:t>Examination of the Nasal Cavity</a:t>
            </a:r>
          </a:p>
          <a:p>
            <a:r>
              <a:rPr lang="en-US" dirty="0" smtClean="0"/>
              <a:t>Trauma to the Nose</a:t>
            </a:r>
          </a:p>
          <a:p>
            <a:r>
              <a:rPr lang="en-US" dirty="0" smtClean="0"/>
              <a:t>Infection of the Nasal Cavity</a:t>
            </a:r>
          </a:p>
          <a:p>
            <a:r>
              <a:rPr lang="en-US" dirty="0" smtClean="0"/>
              <a:t>Foreign Bodies in the Nose</a:t>
            </a:r>
          </a:p>
          <a:p>
            <a:r>
              <a:rPr lang="en-US" dirty="0" smtClean="0"/>
              <a:t>Nose Bleeding (</a:t>
            </a:r>
            <a:r>
              <a:rPr lang="en-US" dirty="0" err="1" smtClean="0"/>
              <a:t>Epistaxis</a:t>
            </a:r>
            <a:r>
              <a:rPr lang="en-US" dirty="0" smtClean="0"/>
              <a:t>)</a:t>
            </a:r>
            <a:endParaRPr lang="en-US" dirty="0"/>
          </a:p>
        </p:txBody>
      </p:sp>
      <p:pic>
        <p:nvPicPr>
          <p:cNvPr id="57346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72200" y="1219200"/>
            <a:ext cx="2971800" cy="23621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734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72200" y="3581400"/>
            <a:ext cx="2971800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7348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038600" y="1295400"/>
            <a:ext cx="2105025" cy="3419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 Paranasal Sinuses</a:t>
            </a:r>
            <a:endPara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7170" name="Picture 2" descr="C:\Users\User\Desktop\Picture1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90600" y="1295400"/>
            <a:ext cx="7772400" cy="54102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Paranasal Sinuses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/>
        <p:txBody>
          <a:bodyPr>
            <a:noAutofit/>
          </a:bodyPr>
          <a:lstStyle/>
          <a:p>
            <a:r>
              <a:rPr lang="en-US" sz="2600" dirty="0" smtClean="0"/>
              <a:t>The paranasal sinuses are cavities found in the interior of the maxilla, frontal, sphenoid, and ethmoid bones . </a:t>
            </a:r>
          </a:p>
          <a:p>
            <a:r>
              <a:rPr lang="en-US" sz="2600" dirty="0" smtClean="0"/>
              <a:t>They are lined with </a:t>
            </a:r>
            <a:r>
              <a:rPr lang="en-US" sz="2600" dirty="0" err="1" smtClean="0"/>
              <a:t>mucoperiosteum</a:t>
            </a:r>
            <a:r>
              <a:rPr lang="en-US" sz="2600" dirty="0" smtClean="0"/>
              <a:t> and filled with air. </a:t>
            </a:r>
          </a:p>
          <a:p>
            <a:r>
              <a:rPr lang="en-US" sz="2600" dirty="0" smtClean="0"/>
              <a:t>They communicate with the nasal cavity through relatively small apertures.</a:t>
            </a:r>
            <a:endParaRPr lang="en-US" sz="2600" dirty="0"/>
          </a:p>
        </p:txBody>
      </p:sp>
      <p:pic>
        <p:nvPicPr>
          <p:cNvPr id="9" name="Picture 6" descr="0711b_ParanasalSinuses_1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19600" y="1600200"/>
            <a:ext cx="4495800" cy="4648200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Drainage of Mucus and Function of Paranasal Sinuses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sz="3000" dirty="0" smtClean="0"/>
              <a:t>The mucus produced by the mucous membrane is moved into the nose by </a:t>
            </a:r>
            <a:r>
              <a:rPr lang="en-US" sz="3000" dirty="0" err="1" smtClean="0"/>
              <a:t>ciliary</a:t>
            </a:r>
            <a:r>
              <a:rPr lang="en-US" sz="3000" dirty="0" smtClean="0"/>
              <a:t> action of the columnar cells. </a:t>
            </a:r>
          </a:p>
          <a:p>
            <a:r>
              <a:rPr lang="en-US" sz="3000" dirty="0" smtClean="0"/>
              <a:t>Drainage of the mucus is also achieved by the siphon action created during the blowing of the nose.</a:t>
            </a:r>
          </a:p>
          <a:p>
            <a:pPr>
              <a:spcBef>
                <a:spcPct val="50000"/>
              </a:spcBef>
            </a:pPr>
            <a:r>
              <a:rPr lang="en-US" sz="3000" dirty="0" smtClean="0"/>
              <a:t>Functions:</a:t>
            </a:r>
          </a:p>
          <a:p>
            <a:pPr lvl="1">
              <a:spcBef>
                <a:spcPct val="50000"/>
              </a:spcBef>
              <a:buFontTx/>
              <a:buAutoNum type="arabicPeriod"/>
            </a:pPr>
            <a:r>
              <a:rPr lang="en-US" sz="2600" dirty="0" smtClean="0"/>
              <a:t>Resonators of the voice</a:t>
            </a:r>
          </a:p>
          <a:p>
            <a:pPr lvl="1">
              <a:spcBef>
                <a:spcPct val="50000"/>
              </a:spcBef>
              <a:buFontTx/>
              <a:buAutoNum type="arabicPeriod"/>
            </a:pPr>
            <a:r>
              <a:rPr lang="en-US" sz="2600" dirty="0" smtClean="0"/>
              <a:t>They also reduce the skulls weight</a:t>
            </a:r>
          </a:p>
          <a:p>
            <a:pPr lvl="1">
              <a:spcBef>
                <a:spcPct val="50000"/>
              </a:spcBef>
              <a:buFontTx/>
              <a:buAutoNum type="arabicPeriod"/>
            </a:pPr>
            <a:r>
              <a:rPr lang="en-US" sz="2600" dirty="0" smtClean="0"/>
              <a:t>Help </a:t>
            </a:r>
            <a:r>
              <a:rPr lang="en-US" sz="2600" dirty="0" err="1" smtClean="0"/>
              <a:t>wam</a:t>
            </a:r>
            <a:r>
              <a:rPr lang="en-US" sz="2600" dirty="0" smtClean="0"/>
              <a:t> and moisten inhaled air </a:t>
            </a:r>
          </a:p>
          <a:p>
            <a:pPr lvl="1">
              <a:spcBef>
                <a:spcPct val="50000"/>
              </a:spcBef>
              <a:buFontTx/>
              <a:buAutoNum type="arabicPeriod"/>
            </a:pPr>
            <a:r>
              <a:rPr lang="en-US" sz="2600" dirty="0" smtClean="0"/>
              <a:t>Act as shock absorbers in trauma </a:t>
            </a:r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Maxillary Sinus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>
          <a:xfrm>
            <a:off x="457200" y="1295400"/>
            <a:ext cx="4038600" cy="5105400"/>
          </a:xfrm>
        </p:spPr>
        <p:txBody>
          <a:bodyPr>
            <a:noAutofit/>
          </a:bodyPr>
          <a:lstStyle/>
          <a:p>
            <a:r>
              <a:rPr lang="en-US" sz="2400" dirty="0" smtClean="0"/>
              <a:t>Pyramidal in shape</a:t>
            </a:r>
          </a:p>
          <a:p>
            <a:r>
              <a:rPr lang="en-US" sz="2400" dirty="0" smtClean="0"/>
              <a:t>Paired &amp; symmetric</a:t>
            </a:r>
          </a:p>
          <a:p>
            <a:r>
              <a:rPr lang="en-US" sz="2400" dirty="0" smtClean="0"/>
              <a:t> Located within the body of the maxilla behind the skin of the cheek.</a:t>
            </a:r>
          </a:p>
          <a:p>
            <a:r>
              <a:rPr lang="en-US" sz="2400" dirty="0" smtClean="0"/>
              <a:t>The roof is formed by the floor of the orbit, and the floor is related to the roots of the 2</a:t>
            </a:r>
            <a:r>
              <a:rPr lang="en-US" sz="2400" baseline="30000" dirty="0" smtClean="0"/>
              <a:t>nd</a:t>
            </a:r>
            <a:r>
              <a:rPr lang="en-US" sz="2400" dirty="0" smtClean="0"/>
              <a:t> premolars and 1</a:t>
            </a:r>
            <a:r>
              <a:rPr lang="en-US" sz="2400" baseline="30000" dirty="0" smtClean="0"/>
              <a:t>st</a:t>
            </a:r>
            <a:r>
              <a:rPr lang="en-US" sz="2400" dirty="0" smtClean="0"/>
              <a:t> molar teeth. </a:t>
            </a:r>
          </a:p>
          <a:p>
            <a:r>
              <a:rPr lang="en-US" sz="2400" dirty="0" smtClean="0"/>
              <a:t>The maxillary sinus opens into the middle meatus of the nose</a:t>
            </a:r>
            <a:endParaRPr lang="en-US" sz="2400" dirty="0"/>
          </a:p>
        </p:txBody>
      </p:sp>
      <p:pic>
        <p:nvPicPr>
          <p:cNvPr id="7" name="Picture 11" descr="Maxillary sinus diagram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 l="39624" t="23112" b="8963"/>
          <a:stretch>
            <a:fillRect/>
          </a:stretch>
        </p:blipFill>
        <p:spPr>
          <a:xfrm>
            <a:off x="4648200" y="1752600"/>
            <a:ext cx="4191000" cy="3814416"/>
          </a:xfrm>
          <a:noFill/>
          <a:ln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Frontal Sinuses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en-US" sz="2200" dirty="0" smtClean="0"/>
              <a:t>Rarely symmetrical</a:t>
            </a:r>
          </a:p>
          <a:p>
            <a:r>
              <a:rPr lang="en-US" sz="2200" dirty="0" smtClean="0"/>
              <a:t>Contained within the frontal bone .</a:t>
            </a:r>
          </a:p>
          <a:p>
            <a:r>
              <a:rPr lang="en-US" sz="2200" dirty="0" smtClean="0"/>
              <a:t>Separated from each other by a bony septum.</a:t>
            </a:r>
          </a:p>
          <a:p>
            <a:r>
              <a:rPr lang="en-US" sz="2200" dirty="0" smtClean="0"/>
              <a:t>Each sinus is roughly triangular</a:t>
            </a:r>
          </a:p>
          <a:p>
            <a:r>
              <a:rPr lang="en-US" sz="2200" dirty="0" smtClean="0"/>
              <a:t>Extending upward above the medial end of the eyebrow and backward into the medial part of the roof of the orbit.</a:t>
            </a:r>
          </a:p>
          <a:p>
            <a:r>
              <a:rPr lang="en-US" sz="2200" dirty="0" smtClean="0"/>
              <a:t>Opens into the middle meatus </a:t>
            </a:r>
            <a:endParaRPr lang="en-US" sz="2200" dirty="0"/>
          </a:p>
        </p:txBody>
      </p:sp>
      <p:pic>
        <p:nvPicPr>
          <p:cNvPr id="5" name="Picture 7" descr="Frontal sinus diagram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 l="32076" t="38206" b="8963"/>
          <a:stretch>
            <a:fillRect/>
          </a:stretch>
        </p:blipFill>
        <p:spPr>
          <a:xfrm>
            <a:off x="4648200" y="1905000"/>
            <a:ext cx="4191000" cy="3657600"/>
          </a:xfrm>
          <a:noFill/>
          <a:ln/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Sphenoidal Sinuses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Autofit/>
          </a:bodyPr>
          <a:lstStyle/>
          <a:p>
            <a:r>
              <a:rPr lang="en-US" dirty="0" smtClean="0"/>
              <a:t>Lie within the body of the sphenoid bone </a:t>
            </a:r>
          </a:p>
          <a:p>
            <a:r>
              <a:rPr lang="en-US" dirty="0" smtClean="0"/>
              <a:t>Below </a:t>
            </a:r>
            <a:r>
              <a:rPr lang="en-US" dirty="0" err="1" smtClean="0"/>
              <a:t>sella</a:t>
            </a:r>
            <a:r>
              <a:rPr lang="en-US" dirty="0" smtClean="0"/>
              <a:t> </a:t>
            </a:r>
            <a:r>
              <a:rPr lang="en-US" dirty="0" err="1" smtClean="0"/>
              <a:t>turcica</a:t>
            </a:r>
            <a:endParaRPr lang="en-US" dirty="0" smtClean="0"/>
          </a:p>
          <a:p>
            <a:pPr lvl="1"/>
            <a:r>
              <a:rPr lang="en-US" dirty="0" smtClean="0"/>
              <a:t>Extends between dorsum </a:t>
            </a:r>
            <a:r>
              <a:rPr lang="en-US" dirty="0" err="1" smtClean="0"/>
              <a:t>sellae</a:t>
            </a:r>
            <a:r>
              <a:rPr lang="en-US" dirty="0" smtClean="0"/>
              <a:t> and post </a:t>
            </a:r>
            <a:r>
              <a:rPr lang="en-US" dirty="0" err="1" smtClean="0"/>
              <a:t>clinoid</a:t>
            </a:r>
            <a:r>
              <a:rPr lang="en-US" dirty="0" smtClean="0"/>
              <a:t> processes</a:t>
            </a:r>
          </a:p>
          <a:p>
            <a:r>
              <a:rPr lang="en-US" dirty="0" smtClean="0"/>
              <a:t>Opens into the sphenoethmoidal recess above the superior concha</a:t>
            </a:r>
            <a:endParaRPr lang="en-US" dirty="0"/>
          </a:p>
        </p:txBody>
      </p:sp>
      <p:pic>
        <p:nvPicPr>
          <p:cNvPr id="5" name="Picture 7" descr="Sphenoid sinuses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 l="33961" t="39247" b="6447"/>
          <a:stretch>
            <a:fillRect/>
          </a:stretch>
        </p:blipFill>
        <p:spPr>
          <a:xfrm>
            <a:off x="4648200" y="1981200"/>
            <a:ext cx="4267200" cy="3581400"/>
          </a:xfrm>
          <a:noFill/>
          <a:ln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External Nose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The external nose has two elliptical orifices called the  </a:t>
            </a:r>
            <a:r>
              <a:rPr lang="en-US" b="1" i="1" dirty="0" smtClean="0"/>
              <a:t>naris (nostrils)</a:t>
            </a:r>
            <a:r>
              <a:rPr lang="en-US" dirty="0" smtClean="0"/>
              <a:t>, which are separated from each other by the </a:t>
            </a:r>
            <a:r>
              <a:rPr lang="en-US" b="1" i="1" dirty="0" smtClean="0"/>
              <a:t>nasal septum</a:t>
            </a:r>
            <a:r>
              <a:rPr lang="en-US" dirty="0" smtClean="0"/>
              <a:t>. </a:t>
            </a:r>
          </a:p>
          <a:p>
            <a:r>
              <a:rPr lang="en-US" dirty="0" smtClean="0"/>
              <a:t>The lateral margin, the </a:t>
            </a:r>
            <a:r>
              <a:rPr lang="en-US" b="1" i="1" dirty="0" smtClean="0"/>
              <a:t>ala </a:t>
            </a:r>
            <a:r>
              <a:rPr lang="en-US" b="1" i="1" dirty="0" err="1" smtClean="0"/>
              <a:t>nasi</a:t>
            </a:r>
            <a:r>
              <a:rPr lang="en-US" dirty="0" smtClean="0"/>
              <a:t>, is rounded and mobile.</a:t>
            </a:r>
            <a:endParaRPr lang="en-US" dirty="0"/>
          </a:p>
        </p:txBody>
      </p:sp>
      <p:pic>
        <p:nvPicPr>
          <p:cNvPr id="20483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95800" y="1981200"/>
            <a:ext cx="4495800" cy="365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Ethmoid Sinuses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 fontScale="70000" lnSpcReduction="20000"/>
          </a:bodyPr>
          <a:lstStyle/>
          <a:p>
            <a:pPr>
              <a:lnSpc>
                <a:spcPct val="120000"/>
              </a:lnSpc>
            </a:pPr>
            <a:r>
              <a:rPr lang="en-US" dirty="0" smtClean="0"/>
              <a:t>They are anterior, middle, and posterior</a:t>
            </a:r>
          </a:p>
          <a:p>
            <a:pPr>
              <a:lnSpc>
                <a:spcPct val="120000"/>
              </a:lnSpc>
            </a:pPr>
            <a:r>
              <a:rPr lang="en-US" dirty="0" smtClean="0"/>
              <a:t>They are contained within the ethmoid bone, between the nose and the orbit</a:t>
            </a:r>
          </a:p>
          <a:p>
            <a:pPr>
              <a:lnSpc>
                <a:spcPct val="120000"/>
              </a:lnSpc>
            </a:pPr>
            <a:r>
              <a:rPr lang="en-US" dirty="0" smtClean="0"/>
              <a:t>Anterior &amp; middle</a:t>
            </a:r>
          </a:p>
          <a:p>
            <a:pPr lvl="1">
              <a:lnSpc>
                <a:spcPct val="120000"/>
              </a:lnSpc>
            </a:pPr>
            <a:r>
              <a:rPr lang="en-US" dirty="0" smtClean="0"/>
              <a:t>Drains into middle nasal meatus</a:t>
            </a:r>
          </a:p>
          <a:p>
            <a:pPr>
              <a:lnSpc>
                <a:spcPct val="120000"/>
              </a:lnSpc>
            </a:pPr>
            <a:r>
              <a:rPr lang="en-US" dirty="0" smtClean="0"/>
              <a:t>Posterior </a:t>
            </a:r>
          </a:p>
          <a:p>
            <a:pPr lvl="1">
              <a:lnSpc>
                <a:spcPct val="120000"/>
              </a:lnSpc>
            </a:pPr>
            <a:r>
              <a:rPr lang="en-US" dirty="0" smtClean="0"/>
              <a:t>Drain into superior nasal meatus</a:t>
            </a:r>
          </a:p>
          <a:p>
            <a:pPr>
              <a:lnSpc>
                <a:spcPct val="120000"/>
              </a:lnSpc>
            </a:pPr>
            <a:r>
              <a:rPr lang="en-US" dirty="0" smtClean="0"/>
              <a:t>Separated from the orbit by a thin plate of bone so that infection can readily spread from the sinuses into the orbit</a:t>
            </a:r>
          </a:p>
          <a:p>
            <a:pPr>
              <a:lnSpc>
                <a:spcPct val="80000"/>
              </a:lnSpc>
            </a:pPr>
            <a:endParaRPr lang="en-US" dirty="0" smtClean="0"/>
          </a:p>
          <a:p>
            <a:endParaRPr lang="en-US" dirty="0"/>
          </a:p>
        </p:txBody>
      </p:sp>
      <p:pic>
        <p:nvPicPr>
          <p:cNvPr id="5" name="Picture 7" descr="Ethmoid sinuese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 l="33267" t="28145" b="11478"/>
          <a:stretch>
            <a:fillRect/>
          </a:stretch>
        </p:blipFill>
        <p:spPr>
          <a:xfrm>
            <a:off x="4648200" y="2057400"/>
            <a:ext cx="4267200" cy="3505199"/>
          </a:xfrm>
          <a:noFill/>
          <a:ln/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Sinus Drainage Schema</a:t>
            </a:r>
            <a:endParaRPr lang="en-US" dirty="0"/>
          </a:p>
        </p:txBody>
      </p:sp>
      <p:pic>
        <p:nvPicPr>
          <p:cNvPr id="9" name="Picture 2" descr="D:\Porter\sinusdrain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304800" y="1219200"/>
            <a:ext cx="8534400" cy="54864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Clinical Notes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Examination of the Paranasal Sinuses</a:t>
            </a:r>
          </a:p>
          <a:p>
            <a:r>
              <a:rPr lang="en-US" dirty="0" smtClean="0"/>
              <a:t>Sinusitis</a:t>
            </a:r>
          </a:p>
          <a:p>
            <a:r>
              <a:rPr lang="en-US" dirty="0" smtClean="0"/>
              <a:t>Basal skull fracture</a:t>
            </a:r>
            <a:endParaRPr lang="en-US" dirty="0"/>
          </a:p>
        </p:txBody>
      </p:sp>
      <p:pic>
        <p:nvPicPr>
          <p:cNvPr id="58371" name="Picture 3" descr="C:\Users\User\Desktop\Picture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600" y="3657600"/>
            <a:ext cx="2819400" cy="2514600"/>
          </a:xfrm>
          <a:prstGeom prst="rect">
            <a:avLst/>
          </a:prstGeom>
          <a:noFill/>
        </p:spPr>
      </p:pic>
      <p:pic>
        <p:nvPicPr>
          <p:cNvPr id="58372" name="Picture 4" descr="C:\Users\User\Desktop\ch119f1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553200" y="990600"/>
            <a:ext cx="2590800" cy="3299257"/>
          </a:xfrm>
          <a:prstGeom prst="rect">
            <a:avLst/>
          </a:prstGeom>
          <a:noFill/>
        </p:spPr>
      </p:pic>
      <p:pic>
        <p:nvPicPr>
          <p:cNvPr id="58373" name="Picture 5" descr="C:\Users\User\Desktop\ch119f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810000" y="1219200"/>
            <a:ext cx="2914650" cy="3257550"/>
          </a:xfrm>
          <a:prstGeom prst="rect">
            <a:avLst/>
          </a:prstGeom>
          <a:noFill/>
        </p:spPr>
      </p:pic>
      <p:pic>
        <p:nvPicPr>
          <p:cNvPr id="58374" name="Picture 6" descr="C:\Users\User\Desktop\sinusitis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324600" y="4495800"/>
            <a:ext cx="2628900" cy="2133600"/>
          </a:xfrm>
          <a:prstGeom prst="rect">
            <a:avLst/>
          </a:prstGeom>
          <a:noFill/>
        </p:spPr>
      </p:pic>
      <p:pic>
        <p:nvPicPr>
          <p:cNvPr id="58375" name="Picture 7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276600" y="4495800"/>
            <a:ext cx="3048000" cy="213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39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5"/>
          <p:cNvSpPr/>
          <p:nvPr/>
        </p:nvSpPr>
        <p:spPr>
          <a:xfrm>
            <a:off x="1922526" y="2967335"/>
            <a:ext cx="5298951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88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Thank you </a:t>
            </a:r>
            <a:endParaRPr lang="en-US" sz="88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External Nose</a:t>
            </a:r>
            <a:endParaRPr lang="en-US" dirty="0"/>
          </a:p>
        </p:txBody>
      </p:sp>
      <p:pic>
        <p:nvPicPr>
          <p:cNvPr id="6" name="Picture 7" descr="22_02a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 l="7500" t="2499" r="626" b="1250"/>
          <a:stretch>
            <a:fillRect/>
          </a:stretch>
        </p:blipFill>
        <p:spPr bwMode="auto">
          <a:xfrm>
            <a:off x="533400" y="1371600"/>
            <a:ext cx="8382000" cy="51054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External Nose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The framework of the external nose is made up above by the </a:t>
            </a:r>
            <a:r>
              <a:rPr lang="en-US" b="1" i="1" dirty="0" smtClean="0"/>
              <a:t>nasal bones</a:t>
            </a:r>
            <a:r>
              <a:rPr lang="en-US" dirty="0" smtClean="0"/>
              <a:t>, the </a:t>
            </a:r>
            <a:r>
              <a:rPr lang="en-US" b="1" i="1" dirty="0" smtClean="0"/>
              <a:t>frontal processes of the maxillae</a:t>
            </a:r>
            <a:r>
              <a:rPr lang="en-US" dirty="0" smtClean="0"/>
              <a:t>, and </a:t>
            </a:r>
            <a:r>
              <a:rPr lang="en-US" b="1" i="1" dirty="0" smtClean="0"/>
              <a:t>the nasal part of the frontal bone</a:t>
            </a:r>
            <a:r>
              <a:rPr lang="en-US" dirty="0" smtClean="0"/>
              <a:t>. </a:t>
            </a:r>
          </a:p>
          <a:p>
            <a:r>
              <a:rPr lang="en-US" dirty="0" smtClean="0"/>
              <a:t>Below, the framework is formed of plates of hyaline cartilage</a:t>
            </a:r>
            <a:endParaRPr lang="en-US" dirty="0"/>
          </a:p>
        </p:txBody>
      </p:sp>
      <p:pic>
        <p:nvPicPr>
          <p:cNvPr id="16386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8201" y="1600200"/>
            <a:ext cx="4114800" cy="472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External Nose</a:t>
            </a:r>
            <a:endParaRPr lang="en-US" dirty="0"/>
          </a:p>
        </p:txBody>
      </p:sp>
      <p:pic>
        <p:nvPicPr>
          <p:cNvPr id="4" name="Picture 1027" descr="22_02b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 l="9688" t="2499"/>
          <a:stretch>
            <a:fillRect/>
          </a:stretch>
        </p:blipFill>
        <p:spPr bwMode="auto">
          <a:xfrm>
            <a:off x="533401" y="1295400"/>
            <a:ext cx="8153400" cy="51816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Blood Supply of the External Nose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skin of the external nose is supplied by branches of the ophthalmic and the maxillary arteries.</a:t>
            </a:r>
          </a:p>
          <a:p>
            <a:r>
              <a:rPr lang="en-US" dirty="0" smtClean="0"/>
              <a:t>The skin of the ala and the lower part of the septum are supplied by branches from the facial artery.</a:t>
            </a:r>
            <a:endParaRPr lang="en-US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Nerve Supply of the External Nose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3600" dirty="0" smtClean="0"/>
              <a:t>The </a:t>
            </a:r>
            <a:r>
              <a:rPr lang="en-US" sz="3600" dirty="0" err="1" smtClean="0"/>
              <a:t>infratrochlear</a:t>
            </a:r>
            <a:r>
              <a:rPr lang="en-US" sz="3600" dirty="0" smtClean="0"/>
              <a:t> and external nasal branches of the ophthalmic nerve (CN V) and the </a:t>
            </a:r>
            <a:r>
              <a:rPr lang="en-US" sz="3600" dirty="0" err="1" smtClean="0"/>
              <a:t>infraorbital</a:t>
            </a:r>
            <a:r>
              <a:rPr lang="en-US" sz="3600" dirty="0" smtClean="0"/>
              <a:t> branch of the maxillary nerve (CN V).</a:t>
            </a:r>
            <a:endParaRPr lang="en-US" sz="360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Nasal Cavity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The nasal cavity has</a:t>
            </a:r>
          </a:p>
          <a:p>
            <a:pPr lvl="1"/>
            <a:r>
              <a:rPr lang="en-US" sz="2800" dirty="0" smtClean="0"/>
              <a:t>a floor, </a:t>
            </a:r>
          </a:p>
          <a:p>
            <a:pPr lvl="1"/>
            <a:r>
              <a:rPr lang="en-US" sz="2800" dirty="0" smtClean="0"/>
              <a:t>a roof, </a:t>
            </a:r>
          </a:p>
          <a:p>
            <a:pPr lvl="1"/>
            <a:r>
              <a:rPr lang="en-US" sz="2800" dirty="0" smtClean="0"/>
              <a:t>a lateral wall, </a:t>
            </a:r>
          </a:p>
          <a:p>
            <a:pPr lvl="1"/>
            <a:r>
              <a:rPr lang="en-US" sz="2800" dirty="0" smtClean="0"/>
              <a:t>a medial or </a:t>
            </a:r>
            <a:r>
              <a:rPr lang="en-US" sz="2800" dirty="0" err="1" smtClean="0"/>
              <a:t>septal</a:t>
            </a:r>
            <a:r>
              <a:rPr lang="en-US" sz="2800" dirty="0" smtClean="0"/>
              <a:t> wall.</a:t>
            </a:r>
            <a:endParaRPr lang="en-US" sz="2800" dirty="0"/>
          </a:p>
        </p:txBody>
      </p:sp>
      <p:pic>
        <p:nvPicPr>
          <p:cNvPr id="8193" name="Picture 1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91000" y="1600200"/>
            <a:ext cx="4724400" cy="403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205</TotalTime>
  <Words>1074</Words>
  <Application>Microsoft Office PowerPoint</Application>
  <PresentationFormat>On-screen Show (4:3)</PresentationFormat>
  <Paragraphs>174</Paragraphs>
  <Slides>33</Slides>
  <Notes>33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33</vt:i4>
      </vt:variant>
    </vt:vector>
  </HeadingPairs>
  <TitlesOfParts>
    <vt:vector size="35" baseType="lpstr">
      <vt:lpstr>Office Theme</vt:lpstr>
      <vt:lpstr>צילום של Photo Editor</vt:lpstr>
      <vt:lpstr>Anatomy of Nose and Paranasal Sinus</vt:lpstr>
      <vt:lpstr>The Nose</vt:lpstr>
      <vt:lpstr>External Nose</vt:lpstr>
      <vt:lpstr>External Nose</vt:lpstr>
      <vt:lpstr>External Nose</vt:lpstr>
      <vt:lpstr>External Nose</vt:lpstr>
      <vt:lpstr>Blood Supply of the External Nose</vt:lpstr>
      <vt:lpstr>Nerve Supply of the External Nose</vt:lpstr>
      <vt:lpstr>Nasal Cavity</vt:lpstr>
      <vt:lpstr>The Floor of Nasal Cavity </vt:lpstr>
      <vt:lpstr>The Roof of Nasal Cavity </vt:lpstr>
      <vt:lpstr>The Medial Wall of Nasal Cavity </vt:lpstr>
      <vt:lpstr>The Nasal Septum</vt:lpstr>
      <vt:lpstr>The Lateral Walls of Nasal Cavity </vt:lpstr>
      <vt:lpstr>The Lateral Walls of Nasal Cavity </vt:lpstr>
      <vt:lpstr>The Lateral Walls of Nasal Cavity </vt:lpstr>
      <vt:lpstr>Openings Into the Nasal Cavity</vt:lpstr>
      <vt:lpstr>Blood Supply to the Nasal Cavity</vt:lpstr>
      <vt:lpstr>Blood Supply to the Nasal Cavity</vt:lpstr>
      <vt:lpstr>Nerve Supply of the Nasal Cavity</vt:lpstr>
      <vt:lpstr>Nerve Supply of the Nasal Cavity</vt:lpstr>
      <vt:lpstr>Lymph Drainage of the Nasal Cavity</vt:lpstr>
      <vt:lpstr>Clinical Notes</vt:lpstr>
      <vt:lpstr>The Paranasal Sinuses</vt:lpstr>
      <vt:lpstr>The Paranasal Sinuses</vt:lpstr>
      <vt:lpstr>Drainage of Mucus and Function of Paranasal Sinuses</vt:lpstr>
      <vt:lpstr>Maxillary Sinus</vt:lpstr>
      <vt:lpstr>Frontal Sinuses</vt:lpstr>
      <vt:lpstr>Sphenoidal Sinuses</vt:lpstr>
      <vt:lpstr>Ethmoid Sinuses</vt:lpstr>
      <vt:lpstr>Sinus Drainage Schema</vt:lpstr>
      <vt:lpstr>Clinical Notes</vt:lpstr>
      <vt:lpstr>Slide 33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Anatomy of Nose and Paranasal Sinus</dc:title>
  <dc:creator>User</dc:creator>
  <cp:lastModifiedBy>Owner</cp:lastModifiedBy>
  <cp:revision>19</cp:revision>
  <dcterms:created xsi:type="dcterms:W3CDTF">2006-08-16T00:00:00Z</dcterms:created>
  <dcterms:modified xsi:type="dcterms:W3CDTF">2013-09-03T03:17:59Z</dcterms:modified>
</cp:coreProperties>
</file>