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6EC02C-91D7-4284-B795-26A939AC9A96}" v="231" dt="2018-10-19T10:20:11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مرام العمري" userId="4b75b16303ba61f7" providerId="LiveId" clId="{B46EC02C-91D7-4284-B795-26A939AC9A96}"/>
    <pc:docChg chg="undo custSel addSld modSld">
      <pc:chgData name="مرام العمري" userId="4b75b16303ba61f7" providerId="LiveId" clId="{B46EC02C-91D7-4284-B795-26A939AC9A96}" dt="2018-10-19T10:20:11.683" v="460" actId="20577"/>
      <pc:docMkLst>
        <pc:docMk/>
      </pc:docMkLst>
      <pc:sldChg chg="addSp modSp">
        <pc:chgData name="مرام العمري" userId="4b75b16303ba61f7" providerId="LiveId" clId="{B46EC02C-91D7-4284-B795-26A939AC9A96}" dt="2018-10-19T10:09:11.426" v="303" actId="1076"/>
        <pc:sldMkLst>
          <pc:docMk/>
          <pc:sldMk cId="4219083786" sldId="278"/>
        </pc:sldMkLst>
        <pc:spChg chg="mod">
          <ac:chgData name="مرام العمري" userId="4b75b16303ba61f7" providerId="LiveId" clId="{B46EC02C-91D7-4284-B795-26A939AC9A96}" dt="2018-10-19T10:07:56.267" v="279" actId="207"/>
          <ac:spMkLst>
            <pc:docMk/>
            <pc:sldMk cId="4219083786" sldId="278"/>
            <ac:spMk id="3" creationId="{5F41638D-E428-4284-B517-194BD3A80999}"/>
          </ac:spMkLst>
        </pc:spChg>
        <pc:spChg chg="add mod">
          <ac:chgData name="مرام العمري" userId="4b75b16303ba61f7" providerId="LiveId" clId="{B46EC02C-91D7-4284-B795-26A939AC9A96}" dt="2018-10-19T10:09:00.783" v="301" actId="1076"/>
          <ac:spMkLst>
            <pc:docMk/>
            <pc:sldMk cId="4219083786" sldId="278"/>
            <ac:spMk id="7" creationId="{806B4499-1BBF-4B8D-9D52-683FD3EDA9DD}"/>
          </ac:spMkLst>
        </pc:spChg>
        <pc:spChg chg="add mod">
          <ac:chgData name="مرام العمري" userId="4b75b16303ba61f7" providerId="LiveId" clId="{B46EC02C-91D7-4284-B795-26A939AC9A96}" dt="2018-10-19T10:09:11.426" v="303" actId="1076"/>
          <ac:spMkLst>
            <pc:docMk/>
            <pc:sldMk cId="4219083786" sldId="278"/>
            <ac:spMk id="8" creationId="{1455EF64-D6A9-4001-84D0-D41066B7F95D}"/>
          </ac:spMkLst>
        </pc:spChg>
        <pc:cxnChg chg="add mod">
          <ac:chgData name="مرام العمري" userId="4b75b16303ba61f7" providerId="LiveId" clId="{B46EC02C-91D7-4284-B795-26A939AC9A96}" dt="2018-10-19T10:08:25.225" v="282" actId="1076"/>
          <ac:cxnSpMkLst>
            <pc:docMk/>
            <pc:sldMk cId="4219083786" sldId="278"/>
            <ac:cxnSpMk id="5" creationId="{8092671D-B576-4B27-BCE7-8513F326BED4}"/>
          </ac:cxnSpMkLst>
        </pc:cxnChg>
        <pc:cxnChg chg="add mod">
          <ac:chgData name="مرام العمري" userId="4b75b16303ba61f7" providerId="LiveId" clId="{B46EC02C-91D7-4284-B795-26A939AC9A96}" dt="2018-10-19T10:08:34.692" v="284" actId="1076"/>
          <ac:cxnSpMkLst>
            <pc:docMk/>
            <pc:sldMk cId="4219083786" sldId="278"/>
            <ac:cxnSpMk id="6" creationId="{C5336ED0-83D2-4242-A397-2BE6F9657224}"/>
          </ac:cxnSpMkLst>
        </pc:cxnChg>
      </pc:sldChg>
      <pc:sldChg chg="modSp add">
        <pc:chgData name="مرام العمري" userId="4b75b16303ba61f7" providerId="LiveId" clId="{B46EC02C-91D7-4284-B795-26A939AC9A96}" dt="2018-10-19T10:12:00.139" v="336" actId="20577"/>
        <pc:sldMkLst>
          <pc:docMk/>
          <pc:sldMk cId="1732199347" sldId="279"/>
        </pc:sldMkLst>
        <pc:spChg chg="mod">
          <ac:chgData name="مرام العمري" userId="4b75b16303ba61f7" providerId="LiveId" clId="{B46EC02C-91D7-4284-B795-26A939AC9A96}" dt="2018-10-19T10:11:29.476" v="333" actId="20577"/>
          <ac:spMkLst>
            <pc:docMk/>
            <pc:sldMk cId="1732199347" sldId="279"/>
            <ac:spMk id="2" creationId="{79D5B4B8-D5FF-44C7-8811-651A82C6D08A}"/>
          </ac:spMkLst>
        </pc:spChg>
        <pc:spChg chg="mod">
          <ac:chgData name="مرام العمري" userId="4b75b16303ba61f7" providerId="LiveId" clId="{B46EC02C-91D7-4284-B795-26A939AC9A96}" dt="2018-10-19T10:12:00.139" v="336" actId="20577"/>
          <ac:spMkLst>
            <pc:docMk/>
            <pc:sldMk cId="1732199347" sldId="279"/>
            <ac:spMk id="3" creationId="{A0B3A5E5-8278-461D-BD1C-D621BBE4044C}"/>
          </ac:spMkLst>
        </pc:spChg>
      </pc:sldChg>
      <pc:sldChg chg="modSp add">
        <pc:chgData name="مرام العمري" userId="4b75b16303ba61f7" providerId="LiveId" clId="{B46EC02C-91D7-4284-B795-26A939AC9A96}" dt="2018-10-19T10:20:11.683" v="460" actId="20577"/>
        <pc:sldMkLst>
          <pc:docMk/>
          <pc:sldMk cId="1127421372" sldId="280"/>
        </pc:sldMkLst>
        <pc:spChg chg="mod">
          <ac:chgData name="مرام العمري" userId="4b75b16303ba61f7" providerId="LiveId" clId="{B46EC02C-91D7-4284-B795-26A939AC9A96}" dt="2018-10-19T10:20:11.683" v="460" actId="20577"/>
          <ac:spMkLst>
            <pc:docMk/>
            <pc:sldMk cId="1127421372" sldId="280"/>
            <ac:spMk id="3" creationId="{A0B3A5E5-8278-461D-BD1C-D621BBE4044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76CB9-16E6-4736-952C-E0453A8061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Annuities – Part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6E01D-D81A-48CE-9213-7F7ED72041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Continuous Annuities + Varying annuities </a:t>
            </a:r>
          </a:p>
        </p:txBody>
      </p:sp>
    </p:spTree>
    <p:extLst>
      <p:ext uri="{BB962C8B-B14F-4D97-AF65-F5344CB8AC3E}">
        <p14:creationId xmlns:p14="http://schemas.microsoft.com/office/powerpoint/2010/main" val="3349414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14A6F-6C7C-4188-B019-DC535B64E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79E5DF-3CA6-404F-AE23-B5B985F1C2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ten year annuity pays $50 per year payable continuously. Given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=0.04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Find the accumulated value at the end of ten years.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50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0.04∙10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0.04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=614.78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79E5DF-3CA6-404F-AE23-B5B985F1C2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909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17F17-28EA-4E1C-9630-789432C63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Relationship</a:t>
            </a:r>
            <a:br>
              <a:rPr lang="en-US" dirty="0"/>
            </a:br>
            <a:r>
              <a:rPr lang="en-US" dirty="0"/>
              <a:t>Continuous Annuities and Discrete Annuities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0FAE4F-B0EA-40C8-A734-697D0FD630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0FAE4F-B0EA-40C8-A734-697D0FD630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665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A0D49-15BC-4939-92DD-BFEC62346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E7184C-8661-47A1-91B8-2D4262E717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Annual Effective Interest Rate is 5% .Find the present value of an annuity of $25 per year payable continuously for 15 years.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25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0.05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=259.49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0.05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1.05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259.49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=265.92599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E7184C-8661-47A1-91B8-2D4262E717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4858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C0547-7ABC-4BE8-8DDB-CC5D27AA4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Varying Annuities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D57E0-0B85-4453-AC9A-0A77EC43C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Increasing Arithmetically</a:t>
            </a:r>
          </a:p>
          <a:p>
            <a:r>
              <a:rPr lang="en-US" dirty="0"/>
              <a:t>Decreasing Arithmetically</a:t>
            </a:r>
          </a:p>
          <a:p>
            <a:r>
              <a:rPr lang="en-US" dirty="0"/>
              <a:t>Increasing Geometrically</a:t>
            </a:r>
          </a:p>
          <a:p>
            <a:r>
              <a:rPr lang="en-US" dirty="0"/>
              <a:t>Decreasing Geometrically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76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4A4B3-74B4-4E15-9DDD-9B004F719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Increasing Arithmetically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937356-E041-403A-B2DF-F16A4E09AB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2"/>
                <a:ext cx="9601196" cy="195904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                  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acc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̈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acc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dirty="0"/>
                  <a:t>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acc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̈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acc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		1	2	3	4	5	6	7	8	9	…. n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937356-E041-403A-B2DF-F16A4E09AB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2"/>
                <a:ext cx="9601196" cy="195904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6E27559-0EB6-4817-A9A3-7B8541512EA5}"/>
              </a:ext>
            </a:extLst>
          </p:cNvPr>
          <p:cNvCxnSpPr>
            <a:cxnSpLocks/>
          </p:cNvCxnSpPr>
          <p:nvPr/>
        </p:nvCxnSpPr>
        <p:spPr>
          <a:xfrm>
            <a:off x="3187817" y="4236440"/>
            <a:ext cx="54109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7EA0BCA-E79C-42EB-AB0F-5ADF1BA8BB10}"/>
              </a:ext>
            </a:extLst>
          </p:cNvPr>
          <p:cNvSpPr txBox="1"/>
          <p:nvPr/>
        </p:nvSpPr>
        <p:spPr>
          <a:xfrm>
            <a:off x="3129094" y="4177420"/>
            <a:ext cx="6384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0	1	2	3	4	5	6	7	8	9       …    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C6661A-AC02-45B0-BE4C-B4E350B2258E}"/>
                  </a:ext>
                </a:extLst>
              </p:cNvPr>
              <p:cNvSpPr txBox="1"/>
              <p:nvPr/>
            </p:nvSpPr>
            <p:spPr>
              <a:xfrm>
                <a:off x="1700168" y="5092330"/>
                <a:ext cx="8526012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acc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∞|</m:t>
                              </m:r>
                            </m:e>
                          </m:acc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C6661A-AC02-45B0-BE4C-B4E350B22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168" y="5092330"/>
                <a:ext cx="8526012" cy="612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222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A0D49-15BC-4939-92DD-BFEC62346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E7184C-8661-47A1-91B8-2D4262E717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Annual Effective Interest Rate is 5% .Find the present value of an of the payments 10 , 20, …,90 at times 1,2,…,9 respectively .</a:t>
                </a:r>
              </a:p>
              <a:p>
                <a:pPr marL="0" indent="0">
                  <a:buNone/>
                </a:pPr>
                <a:endParaRPr lang="en-US" b="1" i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𝑻𝒓𝒚</m:t>
                      </m:r>
                      <m:r>
                        <a:rPr lang="en-US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𝑰𝒕</m:t>
                      </m:r>
                      <m:r>
                        <a:rPr lang="en-US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𝑭𝒐𝒓</m:t>
                      </m:r>
                      <m:r>
                        <a:rPr lang="en-US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𝒀𝒐𝒖𝒓𝒔𝒆𝒍𝒇</m:t>
                      </m:r>
                    </m:oMath>
                  </m:oMathPara>
                </a14:m>
                <a:endParaRPr lang="en-US" b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E7184C-8661-47A1-91B8-2D4262E717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1218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A0D49-15BC-4939-92DD-BFEC62346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E7184C-8661-47A1-91B8-2D4262E717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Annual Effective Interest Rate is 5% .Find the present value of an of the payments 10 , 20, …,90 at times 1,2,…,9 respectively .</a:t>
                </a:r>
              </a:p>
              <a:p>
                <a:pPr marL="0" indent="0">
                  <a:buNone/>
                </a:pPr>
                <a:endParaRPr lang="en-US" b="1" i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acc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̈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</m:acc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0.05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=332.35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E7184C-8661-47A1-91B8-2D4262E717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110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A0D49-15BC-4939-92DD-BFEC62346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E7184C-8661-47A1-91B8-2D4262E717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Annual Effective Interest Rate is 5% .Find the present value of an of the payments 10 , 20, …,90 at times 0,1,…,8 respectively .</a:t>
                </a:r>
              </a:p>
              <a:p>
                <a:pPr marL="0" indent="0" algn="ctr">
                  <a:buNone/>
                </a:pPr>
                <a:r>
                  <a:rPr lang="en-US" b="1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</a:rPr>
                  <a:t>Hint : Payments happens one period earlier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𝑻𝒓𝒚</m:t>
                      </m:r>
                      <m:r>
                        <a:rPr lang="en-US" b="1" i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𝑰𝒕</m:t>
                      </m:r>
                      <m:r>
                        <a:rPr lang="en-US" b="1" i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𝑭𝒐𝒓</m:t>
                      </m:r>
                      <m:r>
                        <a:rPr lang="en-US" b="1" i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𝒀𝒐𝒖𝒓𝒔𝒆𝒍𝒇</m:t>
                      </m:r>
                    </m:oMath>
                  </m:oMathPara>
                </a14:m>
                <a:endParaRPr lang="en-US" b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E7184C-8661-47A1-91B8-2D4262E717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8518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A0D49-15BC-4939-92DD-BFEC62346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E7184C-8661-47A1-91B8-2D4262E717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Annual Effective Interest Rate is 5% .Find the present value of an of the payments 10 , 20, …,90 at times 0,1,…,8 respectively .</a:t>
                </a:r>
              </a:p>
              <a:p>
                <a:pPr marL="0" indent="0" algn="ctr">
                  <a:buNone/>
                </a:pPr>
                <a:r>
                  <a:rPr lang="en-US" b="1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acc>
                              <m:accPr>
                                <m:chr m:val="̈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acc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̈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acc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b="1" i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acc>
                                <m:accPr>
                                  <m:chr m:val="̈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acc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̈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</m:acc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0.05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1.05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=348.9675</m:t>
                      </m:r>
                    </m:oMath>
                  </m:oMathPara>
                </a14:m>
                <a:endParaRPr lang="en-US" b="1" i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E7184C-8661-47A1-91B8-2D4262E717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1340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A508F-F06F-45D0-BACC-C0C8AFA9D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7B3BD0-6507-46FD-8D19-6318EA54B3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Annual Effective Interest Rate is 5% .Find the present value of a perpetuity of the payments 10 , 20, …at times 1,2,…respectively .</a:t>
                </a:r>
              </a:p>
              <a:p>
                <a:pPr marL="0" indent="0">
                  <a:buNone/>
                </a:pPr>
                <a:endParaRPr lang="en-US" b="1" i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𝑻𝒓𝒚</m:t>
                      </m:r>
                      <m:r>
                        <a:rPr lang="en-US" b="1" i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𝑰𝒕</m:t>
                      </m:r>
                      <m:r>
                        <a:rPr lang="en-US" b="1" i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𝑭𝒐𝒓</m:t>
                      </m:r>
                      <m:r>
                        <a:rPr lang="en-US" b="1" i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𝒀𝒐𝒖𝒓𝒔𝒆𝒍𝒇</m:t>
                      </m:r>
                    </m:oMath>
                  </m:oMathPara>
                </a14:m>
                <a:endParaRPr lang="en-US" b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7B3BD0-6507-46FD-8D19-6318EA54B3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956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BB8E6-C545-4920-B285-A2174B0AF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Annuities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102C5-0C1D-41B4-8CD7-3FB7EB4C3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an annuities where payments are paid continuously 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 payments be made continuously ?</a:t>
            </a:r>
          </a:p>
        </p:txBody>
      </p:sp>
    </p:spTree>
    <p:extLst>
      <p:ext uri="{BB962C8B-B14F-4D97-AF65-F5344CB8AC3E}">
        <p14:creationId xmlns:p14="http://schemas.microsoft.com/office/powerpoint/2010/main" val="2142820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A508F-F06F-45D0-BACC-C0C8AFA9D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7B3BD0-6507-46FD-8D19-6318EA54B3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Annual Effective Interest Rate is 5% .Find the present value of a perpetuity of the payments 10 , 20, …at times 1,2,…respectively .</a:t>
                </a:r>
              </a:p>
              <a:p>
                <a:pPr marL="0" indent="0">
                  <a:buNone/>
                </a:pPr>
                <a:endParaRPr lang="en-US" b="1" i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∞|</m:t>
                              </m:r>
                            </m:e>
                          </m:acc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0.05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0.05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=4200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7B3BD0-6507-46FD-8D19-6318EA54B3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790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4A4B3-74B4-4E15-9DDD-9B004F719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Decreasing Arithmetically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937356-E041-403A-B2DF-F16A4E09AB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2"/>
                <a:ext cx="9601196" cy="195904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                  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acc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acc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dirty="0"/>
                  <a:t>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acc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acc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		1	2	3	4	5	6	7	8	9	…. n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937356-E041-403A-B2DF-F16A4E09AB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2"/>
                <a:ext cx="9601196" cy="195904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6E27559-0EB6-4817-A9A3-7B8541512EA5}"/>
              </a:ext>
            </a:extLst>
          </p:cNvPr>
          <p:cNvCxnSpPr>
            <a:cxnSpLocks/>
          </p:cNvCxnSpPr>
          <p:nvPr/>
        </p:nvCxnSpPr>
        <p:spPr>
          <a:xfrm>
            <a:off x="3187817" y="4236440"/>
            <a:ext cx="54109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7EA0BCA-E79C-42EB-AB0F-5ADF1BA8BB10}"/>
              </a:ext>
            </a:extLst>
          </p:cNvPr>
          <p:cNvSpPr txBox="1"/>
          <p:nvPr/>
        </p:nvSpPr>
        <p:spPr>
          <a:xfrm>
            <a:off x="3129094" y="4177420"/>
            <a:ext cx="6384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0	1	2	3	4	5	6	7	8	9       …    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C6661A-AC02-45B0-BE4C-B4E350B2258E}"/>
                  </a:ext>
                </a:extLst>
              </p:cNvPr>
              <p:cNvSpPr txBox="1"/>
              <p:nvPr/>
            </p:nvSpPr>
            <p:spPr>
              <a:xfrm>
                <a:off x="1700168" y="5092330"/>
                <a:ext cx="8526012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acc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∞|</m:t>
                              </m:r>
                            </m:e>
                          </m:acc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C6661A-AC02-45B0-BE4C-B4E350B22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168" y="5092330"/>
                <a:ext cx="8526012" cy="612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522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A48F9-BDC7-4AFD-B4CD-E619B31CE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HW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192400-0DA3-4B1B-917A-101872AE99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Annuity makes an annual payments of 1500 , 1450 ,1400 …, 900.i=6%</a:t>
                </a:r>
              </a:p>
              <a:p>
                <a:pPr marL="0" indent="0">
                  <a:buNone/>
                </a:pPr>
                <a:r>
                  <a:rPr lang="en-US" dirty="0"/>
                  <a:t>Find the present value.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𝑻𝒓𝒚</m:t>
                      </m:r>
                      <m:r>
                        <a:rPr lang="en-US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𝑰𝒕</m:t>
                      </m:r>
                      <m:r>
                        <a:rPr lang="en-US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𝑭𝒐𝒓</m:t>
                      </m:r>
                      <m:r>
                        <a:rPr lang="en-US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𝒀𝒐𝒖𝒓𝒔𝒆𝒍𝒇</m:t>
                      </m:r>
                      <m:r>
                        <a:rPr lang="en-US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𝒔𝒖𝒃𝒎𝒊𝒕</m:t>
                      </m:r>
                      <m:r>
                        <a:rPr lang="en-US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𝒊𝒕</m:t>
                      </m:r>
                      <m:r>
                        <a:rPr lang="en-US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𝒏𝒆𝒙𝒕</m:t>
                      </m:r>
                      <m:r>
                        <a:rPr lang="en-US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𝒔𝒖𝒏𝒅𝒂𝒚</m:t>
                      </m:r>
                    </m:oMath>
                  </m:oMathPara>
                </a14:m>
                <a:endParaRPr lang="en-US" b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192400-0DA3-4B1B-917A-101872AE99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236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96E6D-08EF-499E-B5DB-90DC0F16B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29174"/>
            <a:ext cx="9601196" cy="1656825"/>
          </a:xfrm>
        </p:spPr>
        <p:txBody>
          <a:bodyPr>
            <a:normAutofit/>
          </a:bodyPr>
          <a:lstStyle/>
          <a:p>
            <a:r>
              <a:rPr lang="en-US" dirty="0"/>
              <a:t>Increasing Geometrically</a:t>
            </a:r>
            <a:br>
              <a:rPr lang="en-US" dirty="0"/>
            </a:br>
            <a:r>
              <a:rPr lang="en-US" dirty="0"/>
              <a:t>Decreasing Geometrically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41638D-E428-4284-B517-194BD3A809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i="1" dirty="0">
                    <a:latin typeface="Cambria Math" panose="02040503050406030204" pitchFamily="18" charset="0"/>
                  </a:rPr>
                  <a:t>Unlike arithmetically  varying annuities , geometric progression changes payments at an uneven pace 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  <m:sub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acc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                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acc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41638D-E428-4284-B517-194BD3A809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092671D-B576-4B27-BCE7-8513F326BED4}"/>
              </a:ext>
            </a:extLst>
          </p:cNvPr>
          <p:cNvCxnSpPr/>
          <p:nvPr/>
        </p:nvCxnSpPr>
        <p:spPr>
          <a:xfrm flipV="1">
            <a:off x="3078760" y="4110605"/>
            <a:ext cx="0" cy="35234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5336ED0-83D2-4242-A397-2BE6F9657224}"/>
              </a:ext>
            </a:extLst>
          </p:cNvPr>
          <p:cNvCxnSpPr/>
          <p:nvPr/>
        </p:nvCxnSpPr>
        <p:spPr>
          <a:xfrm flipV="1">
            <a:off x="8524614" y="4110605"/>
            <a:ext cx="0" cy="35234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06B4499-1BBF-4B8D-9D52-683FD3EDA9DD}"/>
              </a:ext>
            </a:extLst>
          </p:cNvPr>
          <p:cNvSpPr txBox="1"/>
          <p:nvPr/>
        </p:nvSpPr>
        <p:spPr>
          <a:xfrm>
            <a:off x="2449595" y="4395724"/>
            <a:ext cx="1728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payment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55EF64-D6A9-4001-84D0-D41066B7F95D}"/>
              </a:ext>
            </a:extLst>
          </p:cNvPr>
          <p:cNvSpPr txBox="1"/>
          <p:nvPr/>
        </p:nvSpPr>
        <p:spPr>
          <a:xfrm>
            <a:off x="7861892" y="4395724"/>
            <a:ext cx="1728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payment</a:t>
            </a:r>
          </a:p>
        </p:txBody>
      </p:sp>
    </p:spTree>
    <p:extLst>
      <p:ext uri="{BB962C8B-B14F-4D97-AF65-F5344CB8AC3E}">
        <p14:creationId xmlns:p14="http://schemas.microsoft.com/office/powerpoint/2010/main" val="4219083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5B4B8-D5FF-44C7-8811-651A82C6D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B3A5E5-8278-461D-BD1C-D621BBE404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2"/>
                <a:ext cx="9418320" cy="3318936"/>
              </a:xfrm>
            </p:spPr>
            <p:txBody>
              <a:bodyPr/>
              <a:lstStyle/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An annuity-immediate consists of a first payment of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$100, with subsequent payments increased by 10% over the previous one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until the 10th payment, after which subsequent payments decreases by 5%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over the previous one. If the effective rate of interest is 10% per payment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period, what is the present value of this annuity with 20 payments?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b="1" i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𝑻𝒓𝒚</m:t>
                      </m:r>
                      <m:r>
                        <a:rPr lang="en-US" b="1" i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𝑰𝒕</m:t>
                      </m:r>
                      <m:r>
                        <a:rPr lang="en-US" b="1" i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𝑭𝒐𝒓</m:t>
                      </m:r>
                      <m:r>
                        <a:rPr lang="en-US" b="1" i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𝒀𝒐𝒖𝒓𝒔𝒆𝒍𝒇</m:t>
                      </m:r>
                    </m:oMath>
                  </m:oMathPara>
                </a14:m>
                <a:endParaRPr lang="en-US" b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B3A5E5-8278-461D-BD1C-D621BBE404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2"/>
                <a:ext cx="9418320" cy="3318936"/>
              </a:xfrm>
              <a:blipFill>
                <a:blip r:embed="rId2"/>
                <a:stretch>
                  <a:fillRect l="-1036" t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2199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5B4B8-D5FF-44C7-8811-651A82C6D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B3A5E5-8278-461D-BD1C-D621BBE404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2"/>
                <a:ext cx="9418320" cy="3318936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An annuity-immediate consists of a first payment of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$100, with subsequent payments increased by 10% over the previous one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until the 10th payment, after which subsequent payments decreases by 5%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over the previous one. If the effective rate of interest is 10% per payment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period, what is the present value of this annuity with 20 payments?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b="1" i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𝑝𝑟𝑒𝑠𝑒𝑛𝑡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𝑓𝑖𝑟𝑠𝑡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10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𝑝𝑎𝑦𝑚𝑒𝑛𝑡𝑠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100 × 10</m:t>
                      </m:r>
                      <m:sSup>
                        <m:sSup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(1.1)</m:t>
                          </m:r>
                        </m:e>
                        <m:sup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= $909.09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𝑛𝑒𝑥𝑡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10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𝑝𝑎𝑦𝑚𝑒𝑛𝑡𝑠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=100</m:t>
                      </m:r>
                      <m:sSup>
                        <m:sSup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  <m:t>1.10</m:t>
                              </m:r>
                            </m:e>
                          </m:d>
                        </m:e>
                        <m:sup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0.95)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d>
                                <m:dPr>
                                  <m:ctrlPr>
                                    <a:rPr lang="en-US" sz="2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200" b="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b="0" i="1" dirty="0" smtClean="0">
                                          <a:latin typeface="Cambria Math" panose="02040503050406030204" pitchFamily="18" charset="0"/>
                                        </a:rPr>
                                        <m:t>0.95</m:t>
                                      </m:r>
                                    </m:num>
                                    <m:den>
                                      <m:r>
                                        <a:rPr lang="en-US" sz="2200" i="1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200" b="0" i="1" dirty="0" smtClean="0">
                                          <a:latin typeface="Cambria Math" panose="02040503050406030204" pitchFamily="18" charset="0"/>
                                        </a:rPr>
                                        <m:t>.1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1.05</m:t>
                              </m:r>
                            </m:den>
                          </m:f>
                        </m:e>
                      </m:d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1,148.64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𝑝𝑟𝑒𝑠𝑒𝑛𝑡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20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𝑝𝑎𝑦𝑚𝑒𝑛𝑡𝑠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909.09 + 1,148.64</m:t>
                      </m:r>
                      <m:sSup>
                        <m:sSup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  <m:t>1.10</m:t>
                              </m:r>
                            </m:e>
                          </m:d>
                        </m:e>
                        <m:sup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 = 1,351.94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B3A5E5-8278-461D-BD1C-D621BBE404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2"/>
                <a:ext cx="9418320" cy="3318936"/>
              </a:xfrm>
              <a:blipFill>
                <a:blip r:embed="rId2"/>
                <a:stretch>
                  <a:fillRect l="-712" t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421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6A126-23F6-4C51-8003-67A1997B9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Annuities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6DC0C-2295-4A4E-881A-A9696F18E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Is a theoretical tool , used as an approximation for annuities payable with great frequency (</a:t>
            </a:r>
            <a:r>
              <a:rPr lang="en-US" dirty="0" err="1"/>
              <a:t>e.g</a:t>
            </a:r>
            <a:r>
              <a:rPr lang="en-US" dirty="0"/>
              <a:t> daily ).</a:t>
            </a:r>
          </a:p>
        </p:txBody>
      </p:sp>
    </p:spTree>
    <p:extLst>
      <p:ext uri="{BB962C8B-B14F-4D97-AF65-F5344CB8AC3E}">
        <p14:creationId xmlns:p14="http://schemas.microsoft.com/office/powerpoint/2010/main" val="3245611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17F17-28EA-4E1C-9630-789432C63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Continuous Annuities VS. Discrete Annuities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0FAE4F-B0EA-40C8-A734-697D0FD630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dirty="0"/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 </m:t>
                    </m:r>
                  </m:oMath>
                </a14:m>
                <a:r>
                  <a:rPr lang="en-US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den>
                    </m:f>
                  </m:oMath>
                </a14:m>
                <a:r>
                  <a:rPr lang="en-US" dirty="0"/>
                  <a:t>                    </a:t>
                </a:r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REMEMBER: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                              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 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den>
                    </m:f>
                  </m:oMath>
                </a14:m>
                <a:r>
                  <a:rPr lang="en-US" dirty="0"/>
                  <a:t>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b="1" i="1" dirty="0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dirty="0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𝐥𝐧</m:t>
                    </m:r>
                    <m:r>
                      <a:rPr lang="en-US" b="1" i="1" dirty="0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1" i="1" dirty="0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0FAE4F-B0EA-40C8-A734-697D0FD630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0EACCE4-FAE1-49E5-B739-FE672274BB5C}"/>
              </a:ext>
            </a:extLst>
          </p:cNvPr>
          <p:cNvSpPr/>
          <p:nvPr/>
        </p:nvSpPr>
        <p:spPr>
          <a:xfrm>
            <a:off x="8170877" y="3296873"/>
            <a:ext cx="2306972" cy="1577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5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14A6F-6C7C-4188-B019-DC535B64E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79E5DF-3CA6-404F-AE23-B5B985F1C2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Annual Effective Interest Rate is 5% .Find the present value of an annuity of $25 per year payable continuously for 15 years.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             </a:t>
                </a:r>
                <a:r>
                  <a:rPr lang="en-US" b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𝑻𝒓𝒚</m:t>
                    </m:r>
                    <m:r>
                      <a:rPr lang="en-US" b="1" i="1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𝑰𝒕</m:t>
                    </m:r>
                    <m:r>
                      <a:rPr lang="en-US" b="1" i="1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𝑭𝒐𝒓</m:t>
                    </m:r>
                    <m:r>
                      <a:rPr lang="en-US" b="1" i="1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𝒀𝒐𝒖𝒓𝒔𝒆𝒍𝒇</m:t>
                    </m:r>
                  </m:oMath>
                </a14:m>
                <a:endParaRPr lang="en-US" b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79E5DF-3CA6-404F-AE23-B5B985F1C2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480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14A6F-6C7C-4188-B019-DC535B64E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79E5DF-3CA6-404F-AE23-B5B985F1C2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Annual Effective Interest Rate is 5% .Find the present value of an annuity of $25 per year payable continuously for 15 years.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𝜹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=?  , 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, 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% </m:t>
                      </m:r>
                    </m:oMath>
                  </m:oMathPara>
                </a14:m>
                <a:endParaRPr lang="en-US" b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79E5DF-3CA6-404F-AE23-B5B985F1C2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328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14A6F-6C7C-4188-B019-DC535B64E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79E5DF-3CA6-404F-AE23-B5B985F1C2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Annual Effective Interest Rate is 5% .Find the present value of an annuity of $25 per year payable continuously for 15 years.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𝜹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%)</m:t>
                      </m:r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b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79E5DF-3CA6-404F-AE23-B5B985F1C2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60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14A6F-6C7C-4188-B019-DC535B64E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79E5DF-3CA6-404F-AE23-B5B985F1C2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The Annual Effective Interest Rate is 5% .Find the present value of an annuity of $25 per year payable continuously for 15 years.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𝜹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%)</m:t>
                      </m:r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25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25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1.05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⁡(1.05)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𝟐𝟔𝟓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𝟗𝟑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79E5DF-3CA6-404F-AE23-B5B985F1C2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53" t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5196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14A6F-6C7C-4188-B019-DC535B64E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79E5DF-3CA6-404F-AE23-B5B985F1C2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ten year annuity pays $50 per year payable continuously. Given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=0.04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Find the accumulated value at the end of ten years.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𝑻𝒓𝒚</m:t>
                      </m:r>
                      <m:r>
                        <a:rPr lang="en-US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𝑰𝒕</m:t>
                      </m:r>
                      <m:r>
                        <a:rPr lang="en-US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𝑭𝒐𝒓</m:t>
                      </m:r>
                      <m:r>
                        <a:rPr lang="en-US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𝒀𝒐𝒖𝒓𝒔𝒆𝒍𝒇</m:t>
                      </m:r>
                    </m:oMath>
                  </m:oMathPara>
                </a14:m>
                <a:endParaRPr lang="en-US" b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79E5DF-3CA6-404F-AE23-B5B985F1C2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4860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283</TotalTime>
  <Words>906</Words>
  <Application>Microsoft Office PowerPoint</Application>
  <PresentationFormat>Widescreen</PresentationFormat>
  <Paragraphs>121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Cambria Math</vt:lpstr>
      <vt:lpstr>Garamond</vt:lpstr>
      <vt:lpstr>Organic</vt:lpstr>
      <vt:lpstr>Annuities – Part 2</vt:lpstr>
      <vt:lpstr>Continuous Annuities</vt:lpstr>
      <vt:lpstr>Continuous Annuities</vt:lpstr>
      <vt:lpstr>Continuous Annuities VS. Discrete Annuities</vt:lpstr>
      <vt:lpstr>Example 1</vt:lpstr>
      <vt:lpstr>Example 1</vt:lpstr>
      <vt:lpstr>Example 1</vt:lpstr>
      <vt:lpstr>Example 1</vt:lpstr>
      <vt:lpstr>Example 2</vt:lpstr>
      <vt:lpstr>Example 2</vt:lpstr>
      <vt:lpstr>Relationship Continuous Annuities and Discrete Annuities</vt:lpstr>
      <vt:lpstr>Example</vt:lpstr>
      <vt:lpstr>Varying Annuities</vt:lpstr>
      <vt:lpstr>Increasing Arithmetically</vt:lpstr>
      <vt:lpstr>Example</vt:lpstr>
      <vt:lpstr>Example 1</vt:lpstr>
      <vt:lpstr>Example 2</vt:lpstr>
      <vt:lpstr>Example 2</vt:lpstr>
      <vt:lpstr>Example 3</vt:lpstr>
      <vt:lpstr>Example 3</vt:lpstr>
      <vt:lpstr>Decreasing Arithmetically</vt:lpstr>
      <vt:lpstr>Example - HW</vt:lpstr>
      <vt:lpstr>Increasing Geometrically Decreasing Geometrically</vt:lpstr>
      <vt:lpstr>Example</vt:lpstr>
      <vt:lpstr>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Annuities – Part 2</dc:title>
  <dc:creator>مرام العمري</dc:creator>
  <cp:lastModifiedBy>مرام العمري</cp:lastModifiedBy>
  <cp:revision>11</cp:revision>
  <dcterms:created xsi:type="dcterms:W3CDTF">2018-10-06T19:57:30Z</dcterms:created>
  <dcterms:modified xsi:type="dcterms:W3CDTF">2018-10-19T10:20:14Z</dcterms:modified>
</cp:coreProperties>
</file>