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7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708CA8B-E449-49E6-AF8B-B066FC1C49F1}" type="datetimeFigureOut">
              <a:rPr lang="ar-SA" smtClean="0"/>
              <a:t>15/02/1436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4275DB4-C3F1-4424-8027-847F152475F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1361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75DB4-C3F1-4424-8027-847F152475F0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0516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1828800" y="2173288"/>
            <a:ext cx="4954588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429000"/>
            <a:ext cx="4953000" cy="1868488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E44790B7-CD86-4B14-8E2D-B7B1A55EF759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FFABC66-93DD-4102-8D44-9BC863724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4790B7-CD86-4B14-8E2D-B7B1A55EF759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ABC66-93DD-4102-8D44-9BC863724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7145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81000"/>
            <a:ext cx="4992687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4790B7-CD86-4B14-8E2D-B7B1A55EF759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ABC66-93DD-4102-8D44-9BC863724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4790B7-CD86-4B14-8E2D-B7B1A55EF759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ABC66-93DD-4102-8D44-9BC863724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4790B7-CD86-4B14-8E2D-B7B1A55EF759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ABC66-93DD-4102-8D44-9BC863724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6764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764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4790B7-CD86-4B14-8E2D-B7B1A55EF759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ABC66-93DD-4102-8D44-9BC863724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4790B7-CD86-4B14-8E2D-B7B1A55EF759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ABC66-93DD-4102-8D44-9BC863724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4790B7-CD86-4B14-8E2D-B7B1A55EF759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ABC66-93DD-4102-8D44-9BC863724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4790B7-CD86-4B14-8E2D-B7B1A55EF759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ABC66-93DD-4102-8D44-9BC863724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4790B7-CD86-4B14-8E2D-B7B1A55EF759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ABC66-93DD-4102-8D44-9BC863724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4790B7-CD86-4B14-8E2D-B7B1A55EF759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ABC66-93DD-4102-8D44-9BC863724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81000"/>
            <a:ext cx="68595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676400"/>
            <a:ext cx="6858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28600" y="6326188"/>
            <a:ext cx="190500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kumimoji="0" sz="1200"/>
            </a:lvl1pPr>
          </a:lstStyle>
          <a:p>
            <a:fld id="{E44790B7-CD86-4B14-8E2D-B7B1A55EF759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324600"/>
            <a:ext cx="28956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200"/>
            </a:lvl1pPr>
          </a:lstStyle>
          <a:p>
            <a:endParaRPr lang="en-US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0200" y="6324600"/>
            <a:ext cx="19050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 b="1"/>
            </a:lvl1pPr>
          </a:lstStyle>
          <a:p>
            <a:fld id="{5FFABC66-93DD-4102-8D44-9BC86372497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00000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00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lahmed@ksu.edu.sa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746760" y="1905000"/>
            <a:ext cx="3733800" cy="1828800"/>
          </a:xfrm>
        </p:spPr>
        <p:txBody>
          <a:bodyPr/>
          <a:lstStyle/>
          <a:p>
            <a:pPr rtl="0"/>
            <a:r>
              <a:rPr lang="en-US" sz="4800" dirty="0" smtClean="0"/>
              <a:t>Analysis of </a:t>
            </a:r>
            <a:br>
              <a:rPr lang="en-US" sz="4800" dirty="0" smtClean="0"/>
            </a:br>
            <a:r>
              <a:rPr lang="en-US" sz="4800" dirty="0" smtClean="0"/>
              <a:t>Variance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162800" y="6429236"/>
            <a:ext cx="1905000" cy="379413"/>
          </a:xfrm>
        </p:spPr>
        <p:txBody>
          <a:bodyPr/>
          <a:lstStyle/>
          <a:p>
            <a:fld id="{F0A36534-A445-4384-B331-50FF58D48B59}" type="slidenum">
              <a:rPr lang="en-US" smtClean="0">
                <a:solidFill>
                  <a:schemeClr val="bg1"/>
                </a:solidFill>
              </a:r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4.uwsp.edu/psych/stat/12/Image14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752600"/>
            <a:ext cx="337185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3.gstatic.com/images?q=tbn:ANd9GcSDu1RXxVjUwXCZO7RWjAqrYYyeenuKHIZt0b08WmuMs4EOUcb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657600"/>
            <a:ext cx="2667000" cy="12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42900" y="5105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Dr. Mohammed Alahmed</a:t>
            </a:r>
          </a:p>
          <a:p>
            <a:pPr algn="ctr"/>
            <a:r>
              <a:rPr lang="en-US" b="1" dirty="0"/>
              <a:t>Ph.D. in </a:t>
            </a:r>
            <a:r>
              <a:rPr lang="en-US" b="1" dirty="0" err="1"/>
              <a:t>BioStatistics</a:t>
            </a:r>
            <a:endParaRPr lang="en-US" b="1" dirty="0"/>
          </a:p>
          <a:p>
            <a:pPr algn="ctr"/>
            <a:r>
              <a:rPr lang="en-US" b="1" u="sng" dirty="0">
                <a:hlinkClick r:id="rId4"/>
              </a:rPr>
              <a:t>alahmed@ksu.edu.sa</a:t>
            </a:r>
            <a:endParaRPr lang="en-US" b="1" dirty="0"/>
          </a:p>
          <a:p>
            <a:pPr algn="ctr"/>
            <a:r>
              <a:rPr lang="en-US" b="1" dirty="0"/>
              <a:t>(011) 4674108</a:t>
            </a:r>
          </a:p>
        </p:txBody>
      </p:sp>
    </p:spTree>
    <p:extLst>
      <p:ext uri="{BB962C8B-B14F-4D97-AF65-F5344CB8AC3E}">
        <p14:creationId xmlns:p14="http://schemas.microsoft.com/office/powerpoint/2010/main" val="185336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81000"/>
            <a:ext cx="6859587" cy="533400"/>
          </a:xfrm>
        </p:spPr>
        <p:txBody>
          <a:bodyPr/>
          <a:lstStyle/>
          <a:p>
            <a:pPr rtl="0"/>
            <a:r>
              <a:rPr lang="en-US" dirty="0"/>
              <a:t>Notation for ANOVA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" indent="0" algn="l" rtl="0">
              <a:buNone/>
            </a:pPr>
            <a:r>
              <a:rPr lang="en-US" b="1" dirty="0" smtClean="0"/>
              <a:t>All groups:</a:t>
            </a:r>
          </a:p>
          <a:p>
            <a:pPr lvl="1" algn="l" rtl="0">
              <a:buFontTx/>
              <a:buChar char="•"/>
            </a:pPr>
            <a:r>
              <a:rPr lang="en-US" b="1" dirty="0" smtClean="0"/>
              <a:t> </a:t>
            </a:r>
            <a:r>
              <a:rPr lang="en-US" b="1" i="1" dirty="0">
                <a:solidFill>
                  <a:srgbClr val="C00000"/>
                </a:solidFill>
              </a:rPr>
              <a:t>n</a:t>
            </a:r>
            <a:r>
              <a:rPr lang="en-US" dirty="0"/>
              <a:t> = number of individuals all together</a:t>
            </a:r>
          </a:p>
          <a:p>
            <a:pPr lvl="1" algn="l" rtl="0">
              <a:buFontTx/>
              <a:buChar char="•"/>
            </a:pPr>
            <a:r>
              <a:rPr lang="en-US" dirty="0"/>
              <a:t> </a:t>
            </a:r>
            <a:r>
              <a:rPr lang="en-US" b="1" i="1" dirty="0" smtClean="0">
                <a:solidFill>
                  <a:srgbClr val="C00000"/>
                </a:solidFill>
              </a:rPr>
              <a:t>K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dirty="0"/>
              <a:t>= number of groups</a:t>
            </a:r>
            <a:endParaRPr lang="en-US" i="1" dirty="0"/>
          </a:p>
          <a:p>
            <a:pPr lvl="1" algn="l" rtl="0">
              <a:buFontTx/>
              <a:buChar char="•"/>
            </a:pPr>
            <a:r>
              <a:rPr lang="en-US" i="1" dirty="0"/>
              <a:t>   = </a:t>
            </a:r>
            <a:r>
              <a:rPr lang="en-US" dirty="0"/>
              <a:t>mean for entire data set is </a:t>
            </a:r>
            <a:endParaRPr lang="en-US" dirty="0" smtClean="0"/>
          </a:p>
          <a:p>
            <a:pPr marL="457200" lvl="1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b="1" dirty="0" smtClean="0"/>
              <a:t>Group </a:t>
            </a:r>
            <a:r>
              <a:rPr lang="en-US" b="1" i="1" dirty="0" err="1">
                <a:solidFill>
                  <a:srgbClr val="C00000"/>
                </a:solidFill>
              </a:rPr>
              <a:t>i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smtClean="0"/>
              <a:t>has:</a:t>
            </a:r>
            <a:endParaRPr lang="en-US" b="1" dirty="0"/>
          </a:p>
          <a:p>
            <a:pPr lvl="1" algn="l" rtl="0">
              <a:buFontTx/>
              <a:buChar char="•"/>
            </a:pPr>
            <a:r>
              <a:rPr lang="en-US" dirty="0"/>
              <a:t> </a:t>
            </a:r>
            <a:r>
              <a:rPr lang="en-US" b="1" i="1" dirty="0" err="1">
                <a:solidFill>
                  <a:srgbClr val="C00000"/>
                </a:solidFill>
              </a:rPr>
              <a:t>n</a:t>
            </a:r>
            <a:r>
              <a:rPr lang="en-US" b="1" i="1" baseline="-25000" dirty="0" err="1">
                <a:solidFill>
                  <a:srgbClr val="C00000"/>
                </a:solidFill>
              </a:rPr>
              <a:t>i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= # of individuals in </a:t>
            </a:r>
            <a:r>
              <a:rPr lang="en-US" dirty="0" smtClean="0"/>
              <a:t>group </a:t>
            </a:r>
            <a:r>
              <a:rPr lang="en-US" i="1" dirty="0" smtClean="0"/>
              <a:t>k</a:t>
            </a:r>
            <a:endParaRPr lang="en-US" i="1" dirty="0"/>
          </a:p>
          <a:p>
            <a:pPr lvl="1" algn="l" rtl="0">
              <a:buFontTx/>
              <a:buChar char="•"/>
            </a:pPr>
            <a:r>
              <a:rPr lang="en-US" dirty="0"/>
              <a:t> </a:t>
            </a:r>
            <a:r>
              <a:rPr lang="en-US" b="1" i="1" dirty="0" err="1">
                <a:solidFill>
                  <a:srgbClr val="C00000"/>
                </a:solidFill>
              </a:rPr>
              <a:t>x</a:t>
            </a:r>
            <a:r>
              <a:rPr lang="en-US" b="1" i="1" baseline="-25000" dirty="0" err="1">
                <a:solidFill>
                  <a:srgbClr val="C00000"/>
                </a:solidFill>
              </a:rPr>
              <a:t>ij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= value for individual </a:t>
            </a:r>
            <a:r>
              <a:rPr lang="en-US" i="1" dirty="0"/>
              <a:t>j</a:t>
            </a:r>
            <a:r>
              <a:rPr lang="en-US" dirty="0"/>
              <a:t> in group </a:t>
            </a:r>
            <a:r>
              <a:rPr lang="en-US" i="1" dirty="0" smtClean="0"/>
              <a:t>k</a:t>
            </a:r>
            <a:endParaRPr lang="en-US" dirty="0"/>
          </a:p>
          <a:p>
            <a:pPr lvl="1" algn="l" rtl="0">
              <a:buFontTx/>
              <a:buChar char="•"/>
            </a:pPr>
            <a:r>
              <a:rPr lang="en-US" dirty="0"/>
              <a:t>     = mean for group </a:t>
            </a:r>
            <a:r>
              <a:rPr lang="en-US" i="1" dirty="0"/>
              <a:t>k</a:t>
            </a:r>
            <a:endParaRPr lang="en-US" dirty="0"/>
          </a:p>
          <a:p>
            <a:pPr lvl="1" algn="l" rtl="0">
              <a:buFontTx/>
              <a:buChar char="•"/>
            </a:pPr>
            <a:r>
              <a:rPr lang="en-US" dirty="0"/>
              <a:t> </a:t>
            </a:r>
            <a:r>
              <a:rPr lang="en-US" b="1" i="1" dirty="0" err="1">
                <a:solidFill>
                  <a:srgbClr val="C00000"/>
                </a:solidFill>
              </a:rPr>
              <a:t>s</a:t>
            </a:r>
            <a:r>
              <a:rPr lang="en-US" b="1" i="1" baseline="-25000" dirty="0" err="1">
                <a:solidFill>
                  <a:srgbClr val="C00000"/>
                </a:solidFill>
              </a:rPr>
              <a:t>i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= standard deviation for group </a:t>
            </a:r>
            <a:r>
              <a:rPr lang="en-US" i="1" dirty="0" smtClean="0"/>
              <a:t>k</a:t>
            </a:r>
            <a:endParaRPr lang="en-US" dirty="0">
              <a:solidFill>
                <a:schemeClr val="accent2"/>
              </a:solidFill>
            </a:endParaRP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86600" y="64008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057400" y="2895600"/>
            <a:ext cx="609600" cy="2595563"/>
            <a:chOff x="2057400" y="2895600"/>
            <a:chExt cx="609600" cy="2595563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31859955"/>
                </p:ext>
              </p:extLst>
            </p:nvPr>
          </p:nvGraphicFramePr>
          <p:xfrm>
            <a:off x="2133600" y="4953000"/>
            <a:ext cx="409575" cy="538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47" name="Equation" r:id="rId3" imgW="164880" imgH="215640" progId="Equation.3">
                    <p:embed/>
                  </p:oleObj>
                </mc:Choice>
                <mc:Fallback>
                  <p:oleObj name="Equation" r:id="rId3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33600" y="4953000"/>
                          <a:ext cx="409575" cy="5381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93703504"/>
                </p:ext>
              </p:extLst>
            </p:nvPr>
          </p:nvGraphicFramePr>
          <p:xfrm>
            <a:off x="2057400" y="2895600"/>
            <a:ext cx="609600" cy="53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48" name="Equation" r:id="rId5" imgW="139680" imgH="215640" progId="Equation.3">
                    <p:embed/>
                  </p:oleObj>
                </mc:Choice>
                <mc:Fallback>
                  <p:oleObj name="Equation" r:id="rId5" imgW="1396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057400" y="2895600"/>
                          <a:ext cx="609600" cy="533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50200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81000"/>
            <a:ext cx="6859587" cy="685800"/>
          </a:xfrm>
        </p:spPr>
        <p:txBody>
          <a:bodyPr/>
          <a:lstStyle/>
          <a:p>
            <a:pPr rtl="0"/>
            <a:r>
              <a:rPr lang="en-US" dirty="0"/>
              <a:t>Sources of variability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7162800" cy="441960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ANOVA measures two sources of variation in the data and compares their relative </a:t>
            </a:r>
            <a:r>
              <a:rPr lang="en-US" sz="2400" dirty="0" smtClean="0"/>
              <a:t>sizes:</a:t>
            </a:r>
            <a:endParaRPr lang="en-US" sz="2400" dirty="0"/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 dirty="0"/>
              <a:t> variation BETWEEN </a:t>
            </a:r>
            <a:r>
              <a:rPr lang="en-US" sz="2400" dirty="0" smtClean="0"/>
              <a:t>groups:</a:t>
            </a:r>
            <a:endParaRPr lang="en-US" sz="2400" dirty="0"/>
          </a:p>
          <a:p>
            <a:pPr lvl="2" algn="l" rtl="0">
              <a:buFontTx/>
              <a:buChar char="•"/>
            </a:pPr>
            <a:r>
              <a:rPr lang="en-US" dirty="0"/>
              <a:t> for each data value look at </a:t>
            </a:r>
            <a:r>
              <a:rPr lang="en-US" dirty="0" smtClean="0"/>
              <a:t>the</a:t>
            </a:r>
          </a:p>
          <a:p>
            <a:pPr marL="914400" lvl="2" indent="0" algn="l" rtl="0">
              <a:buNone/>
            </a:pPr>
            <a:r>
              <a:rPr lang="en-US" dirty="0" smtClean="0"/>
              <a:t>    difference </a:t>
            </a:r>
            <a:r>
              <a:rPr lang="en-US" dirty="0"/>
              <a:t>between its group </a:t>
            </a:r>
            <a:endParaRPr lang="en-US" dirty="0" smtClean="0"/>
          </a:p>
          <a:p>
            <a:pPr marL="914400" lvl="2" indent="0" algn="l" rtl="0">
              <a:buNone/>
            </a:pPr>
            <a:r>
              <a:rPr lang="en-US" dirty="0" smtClean="0"/>
              <a:t>    mean </a:t>
            </a:r>
            <a:r>
              <a:rPr lang="en-US" dirty="0"/>
              <a:t>and the overall </a:t>
            </a:r>
            <a:r>
              <a:rPr lang="en-US" dirty="0" smtClean="0"/>
              <a:t>mean.</a:t>
            </a:r>
            <a:endParaRPr lang="en-US" dirty="0"/>
          </a:p>
          <a:p>
            <a:pPr marL="914400" lvl="2" indent="0" algn="l" rtl="0">
              <a:buNone/>
            </a:pPr>
            <a:endParaRPr lang="en-US" dirty="0"/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 dirty="0"/>
              <a:t> variation  WITHIN </a:t>
            </a:r>
            <a:r>
              <a:rPr lang="en-US" sz="2400" dirty="0" smtClean="0"/>
              <a:t>groups: </a:t>
            </a:r>
            <a:endParaRPr lang="en-US" sz="2400" dirty="0"/>
          </a:p>
          <a:p>
            <a:pPr lvl="2" algn="l" rtl="0">
              <a:buFontTx/>
              <a:buChar char="•"/>
            </a:pPr>
            <a:r>
              <a:rPr lang="en-US" dirty="0"/>
              <a:t> for each data value we look at </a:t>
            </a:r>
            <a:endParaRPr lang="en-US" dirty="0" smtClean="0"/>
          </a:p>
          <a:p>
            <a:pPr marL="914400" lvl="2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the </a:t>
            </a:r>
            <a:r>
              <a:rPr lang="en-US" dirty="0"/>
              <a:t>difference between that </a:t>
            </a:r>
            <a:endParaRPr lang="en-US" dirty="0" smtClean="0"/>
          </a:p>
          <a:p>
            <a:pPr marL="914400" lvl="2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value </a:t>
            </a:r>
            <a:r>
              <a:rPr lang="en-US" dirty="0"/>
              <a:t>and the mean of its </a:t>
            </a:r>
            <a:r>
              <a:rPr lang="en-US" dirty="0" smtClean="0"/>
              <a:t>group.</a:t>
            </a:r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86600" y="63246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2224909"/>
              </p:ext>
            </p:extLst>
          </p:nvPr>
        </p:nvGraphicFramePr>
        <p:xfrm>
          <a:off x="6477000" y="4572000"/>
          <a:ext cx="16430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Equation" r:id="rId3" imgW="571320" imgH="266400" progId="Equation.3">
                  <p:embed/>
                </p:oleObj>
              </mc:Choice>
              <mc:Fallback>
                <p:oleObj name="Equation" r:id="rId3" imgW="57132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4572000"/>
                        <a:ext cx="164306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5788130"/>
              </p:ext>
            </p:extLst>
          </p:nvPr>
        </p:nvGraphicFramePr>
        <p:xfrm>
          <a:off x="6477000" y="2819400"/>
          <a:ext cx="155257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Equation" r:id="rId5" imgW="507960" imgH="279360" progId="Equation.3">
                  <p:embed/>
                </p:oleObj>
              </mc:Choice>
              <mc:Fallback>
                <p:oleObj name="Equation" r:id="rId5" imgW="50796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2819400"/>
                        <a:ext cx="1552575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87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81000"/>
            <a:ext cx="6859587" cy="685800"/>
          </a:xfrm>
        </p:spPr>
        <p:txBody>
          <a:bodyPr/>
          <a:lstStyle/>
          <a:p>
            <a:pPr rtl="0"/>
            <a:r>
              <a:rPr lang="en-US" dirty="0"/>
              <a:t>F-statistic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sz="2400" dirty="0"/>
              <a:t>The F-statistic assesses whether you can conclude that statistical differences are present somewhere between the group means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/>
              <a:t>The </a:t>
            </a:r>
            <a:r>
              <a:rPr lang="en-US" sz="2400" dirty="0" smtClean="0"/>
              <a:t>F-statistic </a:t>
            </a:r>
            <a:r>
              <a:rPr lang="en-US" sz="2400" dirty="0"/>
              <a:t>is a ratio of the Between Group </a:t>
            </a:r>
            <a:r>
              <a:rPr lang="en-US" sz="2400" dirty="0" smtClean="0"/>
              <a:t>Variation </a:t>
            </a:r>
            <a:r>
              <a:rPr lang="en-US" sz="2400" dirty="0"/>
              <a:t>divided by the Within Group Variation:    </a:t>
            </a:r>
            <a:endParaRPr lang="en-US" sz="2400" dirty="0" smtClean="0"/>
          </a:p>
          <a:p>
            <a:pPr algn="l" rtl="0"/>
            <a:endParaRPr lang="en-US" sz="2400" dirty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This test statistic is compared to an </a:t>
            </a:r>
            <a:r>
              <a:rPr lang="en-US" sz="2400" dirty="0" smtClean="0"/>
              <a:t>F-table </a:t>
            </a:r>
            <a:r>
              <a:rPr lang="en-US" sz="2400" dirty="0"/>
              <a:t>with k-1 and n-k degrees of </a:t>
            </a:r>
            <a:r>
              <a:rPr lang="en-US" sz="2400" dirty="0" smtClean="0"/>
              <a:t>freedom</a:t>
            </a:r>
          </a:p>
          <a:p>
            <a:pPr algn="l" rtl="0"/>
            <a:r>
              <a:rPr lang="en-US" sz="2400" dirty="0" smtClean="0"/>
              <a:t>A </a:t>
            </a:r>
            <a:r>
              <a:rPr lang="en-US" sz="2400" dirty="0"/>
              <a:t>large F is evidence </a:t>
            </a:r>
            <a:r>
              <a:rPr lang="en-US" sz="2400" b="1" i="1" dirty="0">
                <a:solidFill>
                  <a:srgbClr val="00B050"/>
                </a:solidFill>
              </a:rPr>
              <a:t>against </a:t>
            </a:r>
            <a:r>
              <a:rPr lang="en-US" sz="2400" b="1" dirty="0">
                <a:solidFill>
                  <a:srgbClr val="00B050"/>
                </a:solidFill>
              </a:rPr>
              <a:t>H</a:t>
            </a:r>
            <a:r>
              <a:rPr lang="en-US" sz="2400" b="1" baseline="-25000" dirty="0">
                <a:solidFill>
                  <a:srgbClr val="00B050"/>
                </a:solidFill>
              </a:rPr>
              <a:t>0</a:t>
            </a:r>
            <a:r>
              <a:rPr lang="en-US" sz="2400" dirty="0"/>
              <a:t>, since it indicates that there is more difference between groups than within groups</a:t>
            </a:r>
            <a:r>
              <a:rPr lang="en-US" sz="2400" dirty="0" smtClean="0"/>
              <a:t>.  </a:t>
            </a:r>
            <a:endParaRPr lang="en-US" sz="2400" dirty="0"/>
          </a:p>
          <a:p>
            <a:pPr algn="l" rtl="0"/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86600" y="64008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4571135"/>
              </p:ext>
            </p:extLst>
          </p:nvPr>
        </p:nvGraphicFramePr>
        <p:xfrm>
          <a:off x="2133600" y="3276600"/>
          <a:ext cx="41529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3" imgW="1333440" imgH="393480" progId="Equation.3">
                  <p:embed/>
                </p:oleObj>
              </mc:Choice>
              <mc:Fallback>
                <p:oleObj name="Equation" r:id="rId3" imgW="1333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276600"/>
                        <a:ext cx="41529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39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81000"/>
            <a:ext cx="6859587" cy="609600"/>
          </a:xfrm>
        </p:spPr>
        <p:txBody>
          <a:bodyPr/>
          <a:lstStyle/>
          <a:p>
            <a:pPr algn="ctr" rtl="0"/>
            <a:r>
              <a:rPr lang="en-US" dirty="0" smtClean="0"/>
              <a:t>ANOVA Table</a:t>
            </a:r>
            <a:endParaRPr lang="en-US" dirty="0"/>
          </a:p>
        </p:txBody>
      </p:sp>
      <p:graphicFrame>
        <p:nvGraphicFramePr>
          <p:cNvPr id="4" name="Group 5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6784491"/>
              </p:ext>
            </p:extLst>
          </p:nvPr>
        </p:nvGraphicFramePr>
        <p:xfrm>
          <a:off x="533400" y="1447800"/>
          <a:ext cx="8305800" cy="2362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52600"/>
                <a:gridCol w="1295400"/>
                <a:gridCol w="1219200"/>
                <a:gridCol w="1219200"/>
                <a:gridCol w="1435100"/>
                <a:gridCol w="13843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Source of variation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df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p-value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Between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</a:t>
                      </a:r>
                      <a:r>
                        <a:rPr kumimoji="0" lang="en-US" sz="22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k - 1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MS</a:t>
                      </a:r>
                      <a:r>
                        <a:rPr kumimoji="0" lang="en-US" sz="2200" u="none" strike="noStrike" cap="none" normalizeH="0" baseline="-2500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MS</a:t>
                      </a:r>
                      <a:r>
                        <a:rPr kumimoji="0" lang="en-US" sz="22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/MS</a:t>
                      </a:r>
                      <a:r>
                        <a:rPr kumimoji="0" lang="en-US" sz="22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W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Within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</a:t>
                      </a:r>
                      <a:r>
                        <a:rPr kumimoji="0" lang="en-US" sz="22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W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 - k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MS</a:t>
                      </a:r>
                      <a:r>
                        <a:rPr kumimoji="0" lang="en-US" sz="2200" u="none" strike="noStrike" cap="none" normalizeH="0" baseline="-25000" smtClean="0">
                          <a:ln>
                            <a:noFill/>
                          </a:ln>
                          <a:effectLst/>
                        </a:rPr>
                        <a:t>W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Total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SS</a:t>
                      </a:r>
                      <a:r>
                        <a:rPr kumimoji="0" lang="en-US" sz="2200" u="none" strike="noStrike" cap="none" normalizeH="0" baseline="-25000" smtClean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 - 1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162800" y="6324600"/>
            <a:ext cx="1905000" cy="379413"/>
          </a:xfrm>
        </p:spPr>
        <p:txBody>
          <a:bodyPr/>
          <a:lstStyle/>
          <a:p>
            <a:fld id="{F0A36534-A445-4384-B331-50FF58D48B59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3629218"/>
              </p:ext>
            </p:extLst>
          </p:nvPr>
        </p:nvGraphicFramePr>
        <p:xfrm>
          <a:off x="609600" y="4038600"/>
          <a:ext cx="8229600" cy="136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3" imgW="2958840" imgH="469800" progId="Equation.3">
                  <p:embed/>
                </p:oleObj>
              </mc:Choice>
              <mc:Fallback>
                <p:oleObj name="Equation" r:id="rId3" imgW="29588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038600"/>
                        <a:ext cx="8229600" cy="13668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609601" y="5449669"/>
            <a:ext cx="2362200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dirty="0">
                <a:latin typeface="Arial" pitchFamily="34" charset="0"/>
              </a:rPr>
              <a:t>Total sum of </a:t>
            </a:r>
            <a:r>
              <a:rPr lang="en-US" dirty="0" smtClean="0">
                <a:latin typeface="Arial" pitchFamily="34" charset="0"/>
              </a:rPr>
              <a:t>squares </a:t>
            </a:r>
            <a:r>
              <a:rPr lang="en-US" dirty="0">
                <a:latin typeface="Arial" pitchFamily="34" charset="0"/>
              </a:rPr>
              <a:t>(</a:t>
            </a:r>
            <a:r>
              <a:rPr lang="en-US" b="1" dirty="0">
                <a:latin typeface="Arial" pitchFamily="34" charset="0"/>
              </a:rPr>
              <a:t>SS</a:t>
            </a:r>
            <a:r>
              <a:rPr lang="en-US" b="1" baseline="-25000" dirty="0">
                <a:latin typeface="Arial" pitchFamily="34" charset="0"/>
              </a:rPr>
              <a:t>T</a:t>
            </a:r>
            <a:r>
              <a:rPr lang="en-US" dirty="0">
                <a:latin typeface="Arial" pitchFamily="34" charset="0"/>
              </a:rPr>
              <a:t>)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400147" y="5454650"/>
            <a:ext cx="2467253" cy="64135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dirty="0">
                <a:latin typeface="Arial" pitchFamily="34" charset="0"/>
              </a:rPr>
              <a:t>Within group sum of squares (</a:t>
            </a:r>
            <a:r>
              <a:rPr lang="en-US" b="1" dirty="0">
                <a:latin typeface="Arial" pitchFamily="34" charset="0"/>
              </a:rPr>
              <a:t>SS</a:t>
            </a:r>
            <a:r>
              <a:rPr lang="en-US" b="1" baseline="-25000" dirty="0">
                <a:latin typeface="Arial" pitchFamily="34" charset="0"/>
              </a:rPr>
              <a:t>W</a:t>
            </a:r>
            <a:r>
              <a:rPr lang="en-US" dirty="0">
                <a:latin typeface="Arial" pitchFamily="34" charset="0"/>
              </a:rPr>
              <a:t>)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6324600" y="5454650"/>
            <a:ext cx="2514600" cy="64135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dirty="0">
                <a:latin typeface="Arial" pitchFamily="34" charset="0"/>
              </a:rPr>
              <a:t>Between group sum of squares (</a:t>
            </a:r>
            <a:r>
              <a:rPr lang="en-US" b="1" dirty="0">
                <a:latin typeface="Arial" pitchFamily="34" charset="0"/>
              </a:rPr>
              <a:t>SS</a:t>
            </a:r>
            <a:r>
              <a:rPr lang="en-US" b="1" baseline="-25000" dirty="0">
                <a:latin typeface="Arial" pitchFamily="34" charset="0"/>
              </a:rPr>
              <a:t>B</a:t>
            </a:r>
            <a:r>
              <a:rPr lang="en-US" dirty="0">
                <a:latin typeface="Arial" pitchFamily="34" charset="0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5867400" y="5410200"/>
            <a:ext cx="45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2971801" y="5373469"/>
            <a:ext cx="428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=</a:t>
            </a:r>
          </a:p>
        </p:txBody>
      </p:sp>
      <p:sp>
        <p:nvSpPr>
          <p:cNvPr id="11" name="Freeform 10"/>
          <p:cNvSpPr/>
          <p:nvPr/>
        </p:nvSpPr>
        <p:spPr>
          <a:xfrm>
            <a:off x="2494625" y="2263806"/>
            <a:ext cx="896645" cy="1606858"/>
          </a:xfrm>
          <a:custGeom>
            <a:avLst/>
            <a:gdLst>
              <a:gd name="connsiteX0" fmla="*/ 745725 w 896645"/>
              <a:gd name="connsiteY0" fmla="*/ 62144 h 1606858"/>
              <a:gd name="connsiteX1" fmla="*/ 692458 w 896645"/>
              <a:gd name="connsiteY1" fmla="*/ 35511 h 1606858"/>
              <a:gd name="connsiteX2" fmla="*/ 630315 w 896645"/>
              <a:gd name="connsiteY2" fmla="*/ 26633 h 1606858"/>
              <a:gd name="connsiteX3" fmla="*/ 603682 w 896645"/>
              <a:gd name="connsiteY3" fmla="*/ 17755 h 1606858"/>
              <a:gd name="connsiteX4" fmla="*/ 488272 w 896645"/>
              <a:gd name="connsiteY4" fmla="*/ 0 h 1606858"/>
              <a:gd name="connsiteX5" fmla="*/ 221942 w 896645"/>
              <a:gd name="connsiteY5" fmla="*/ 8877 h 1606858"/>
              <a:gd name="connsiteX6" fmla="*/ 133165 w 896645"/>
              <a:gd name="connsiteY6" fmla="*/ 62144 h 1606858"/>
              <a:gd name="connsiteX7" fmla="*/ 71022 w 896645"/>
              <a:gd name="connsiteY7" fmla="*/ 124287 h 1606858"/>
              <a:gd name="connsiteX8" fmla="*/ 62144 w 896645"/>
              <a:gd name="connsiteY8" fmla="*/ 168676 h 1606858"/>
              <a:gd name="connsiteX9" fmla="*/ 44389 w 896645"/>
              <a:gd name="connsiteY9" fmla="*/ 390617 h 1606858"/>
              <a:gd name="connsiteX10" fmla="*/ 35511 w 896645"/>
              <a:gd name="connsiteY10" fmla="*/ 470516 h 1606858"/>
              <a:gd name="connsiteX11" fmla="*/ 26633 w 896645"/>
              <a:gd name="connsiteY11" fmla="*/ 523782 h 1606858"/>
              <a:gd name="connsiteX12" fmla="*/ 17756 w 896645"/>
              <a:gd name="connsiteY12" fmla="*/ 585926 h 1606858"/>
              <a:gd name="connsiteX13" fmla="*/ 8878 w 896645"/>
              <a:gd name="connsiteY13" fmla="*/ 1038687 h 1606858"/>
              <a:gd name="connsiteX14" fmla="*/ 0 w 896645"/>
              <a:gd name="connsiteY14" fmla="*/ 1074198 h 1606858"/>
              <a:gd name="connsiteX15" fmla="*/ 8878 w 896645"/>
              <a:gd name="connsiteY15" fmla="*/ 1322773 h 1606858"/>
              <a:gd name="connsiteX16" fmla="*/ 17756 w 896645"/>
              <a:gd name="connsiteY16" fmla="*/ 1367161 h 1606858"/>
              <a:gd name="connsiteX17" fmla="*/ 35511 w 896645"/>
              <a:gd name="connsiteY17" fmla="*/ 1393794 h 1606858"/>
              <a:gd name="connsiteX18" fmla="*/ 44389 w 896645"/>
              <a:gd name="connsiteY18" fmla="*/ 1420427 h 1606858"/>
              <a:gd name="connsiteX19" fmla="*/ 79899 w 896645"/>
              <a:gd name="connsiteY19" fmla="*/ 1473693 h 1606858"/>
              <a:gd name="connsiteX20" fmla="*/ 115410 w 896645"/>
              <a:gd name="connsiteY20" fmla="*/ 1526959 h 1606858"/>
              <a:gd name="connsiteX21" fmla="*/ 159798 w 896645"/>
              <a:gd name="connsiteY21" fmla="*/ 1571347 h 1606858"/>
              <a:gd name="connsiteX22" fmla="*/ 186431 w 896645"/>
              <a:gd name="connsiteY22" fmla="*/ 1580225 h 1606858"/>
              <a:gd name="connsiteX23" fmla="*/ 328474 w 896645"/>
              <a:gd name="connsiteY23" fmla="*/ 1606858 h 1606858"/>
              <a:gd name="connsiteX24" fmla="*/ 621437 w 896645"/>
              <a:gd name="connsiteY24" fmla="*/ 1597980 h 1606858"/>
              <a:gd name="connsiteX25" fmla="*/ 665825 w 896645"/>
              <a:gd name="connsiteY25" fmla="*/ 1571347 h 1606858"/>
              <a:gd name="connsiteX26" fmla="*/ 692458 w 896645"/>
              <a:gd name="connsiteY26" fmla="*/ 1553592 h 1606858"/>
              <a:gd name="connsiteX27" fmla="*/ 727969 w 896645"/>
              <a:gd name="connsiteY27" fmla="*/ 1518081 h 1606858"/>
              <a:gd name="connsiteX28" fmla="*/ 736847 w 896645"/>
              <a:gd name="connsiteY28" fmla="*/ 1491448 h 1606858"/>
              <a:gd name="connsiteX29" fmla="*/ 772358 w 896645"/>
              <a:gd name="connsiteY29" fmla="*/ 1447060 h 1606858"/>
              <a:gd name="connsiteX30" fmla="*/ 781235 w 896645"/>
              <a:gd name="connsiteY30" fmla="*/ 1420427 h 1606858"/>
              <a:gd name="connsiteX31" fmla="*/ 798991 w 896645"/>
              <a:gd name="connsiteY31" fmla="*/ 1402672 h 1606858"/>
              <a:gd name="connsiteX32" fmla="*/ 816746 w 896645"/>
              <a:gd name="connsiteY32" fmla="*/ 1349406 h 1606858"/>
              <a:gd name="connsiteX33" fmla="*/ 825624 w 896645"/>
              <a:gd name="connsiteY33" fmla="*/ 1322773 h 1606858"/>
              <a:gd name="connsiteX34" fmla="*/ 834501 w 896645"/>
              <a:gd name="connsiteY34" fmla="*/ 1296140 h 1606858"/>
              <a:gd name="connsiteX35" fmla="*/ 852257 w 896645"/>
              <a:gd name="connsiteY35" fmla="*/ 1198485 h 1606858"/>
              <a:gd name="connsiteX36" fmla="*/ 870012 w 896645"/>
              <a:gd name="connsiteY36" fmla="*/ 1145219 h 1606858"/>
              <a:gd name="connsiteX37" fmla="*/ 878890 w 896645"/>
              <a:gd name="connsiteY37" fmla="*/ 967666 h 1606858"/>
              <a:gd name="connsiteX38" fmla="*/ 887767 w 896645"/>
              <a:gd name="connsiteY38" fmla="*/ 941033 h 1606858"/>
              <a:gd name="connsiteX39" fmla="*/ 896645 w 896645"/>
              <a:gd name="connsiteY39" fmla="*/ 807868 h 1606858"/>
              <a:gd name="connsiteX40" fmla="*/ 887767 w 896645"/>
              <a:gd name="connsiteY40" fmla="*/ 230819 h 1606858"/>
              <a:gd name="connsiteX41" fmla="*/ 878890 w 896645"/>
              <a:gd name="connsiteY41" fmla="*/ 195309 h 1606858"/>
              <a:gd name="connsiteX42" fmla="*/ 852257 w 896645"/>
              <a:gd name="connsiteY42" fmla="*/ 124287 h 1606858"/>
              <a:gd name="connsiteX43" fmla="*/ 843379 w 896645"/>
              <a:gd name="connsiteY43" fmla="*/ 88777 h 1606858"/>
              <a:gd name="connsiteX44" fmla="*/ 772358 w 896645"/>
              <a:gd name="connsiteY44" fmla="*/ 17755 h 1606858"/>
              <a:gd name="connsiteX45" fmla="*/ 745725 w 896645"/>
              <a:gd name="connsiteY45" fmla="*/ 8877 h 1606858"/>
              <a:gd name="connsiteX46" fmla="*/ 665825 w 896645"/>
              <a:gd name="connsiteY46" fmla="*/ 8877 h 160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896645" h="1606858">
                <a:moveTo>
                  <a:pt x="745725" y="62144"/>
                </a:moveTo>
                <a:cubicBezTo>
                  <a:pt x="727969" y="53266"/>
                  <a:pt x="711432" y="41349"/>
                  <a:pt x="692458" y="35511"/>
                </a:cubicBezTo>
                <a:cubicBezTo>
                  <a:pt x="672459" y="29357"/>
                  <a:pt x="650833" y="30737"/>
                  <a:pt x="630315" y="26633"/>
                </a:cubicBezTo>
                <a:cubicBezTo>
                  <a:pt x="621139" y="24798"/>
                  <a:pt x="612817" y="19785"/>
                  <a:pt x="603682" y="17755"/>
                </a:cubicBezTo>
                <a:cubicBezTo>
                  <a:pt x="581499" y="12825"/>
                  <a:pt x="508108" y="2833"/>
                  <a:pt x="488272" y="0"/>
                </a:cubicBezTo>
                <a:cubicBezTo>
                  <a:pt x="399495" y="2959"/>
                  <a:pt x="310009" y="-2711"/>
                  <a:pt x="221942" y="8877"/>
                </a:cubicBezTo>
                <a:cubicBezTo>
                  <a:pt x="199493" y="11831"/>
                  <a:pt x="151909" y="37152"/>
                  <a:pt x="133165" y="62144"/>
                </a:cubicBezTo>
                <a:cubicBezTo>
                  <a:pt x="85680" y="125457"/>
                  <a:pt x="120874" y="107671"/>
                  <a:pt x="71022" y="124287"/>
                </a:cubicBezTo>
                <a:cubicBezTo>
                  <a:pt x="68063" y="139083"/>
                  <a:pt x="63259" y="153628"/>
                  <a:pt x="62144" y="168676"/>
                </a:cubicBezTo>
                <a:cubicBezTo>
                  <a:pt x="45310" y="395927"/>
                  <a:pt x="74955" y="298913"/>
                  <a:pt x="44389" y="390617"/>
                </a:cubicBezTo>
                <a:cubicBezTo>
                  <a:pt x="41430" y="417250"/>
                  <a:pt x="39053" y="443954"/>
                  <a:pt x="35511" y="470516"/>
                </a:cubicBezTo>
                <a:cubicBezTo>
                  <a:pt x="33132" y="488358"/>
                  <a:pt x="29370" y="505991"/>
                  <a:pt x="26633" y="523782"/>
                </a:cubicBezTo>
                <a:cubicBezTo>
                  <a:pt x="23451" y="544464"/>
                  <a:pt x="20715" y="565211"/>
                  <a:pt x="17756" y="585926"/>
                </a:cubicBezTo>
                <a:cubicBezTo>
                  <a:pt x="14797" y="736846"/>
                  <a:pt x="14364" y="887837"/>
                  <a:pt x="8878" y="1038687"/>
                </a:cubicBezTo>
                <a:cubicBezTo>
                  <a:pt x="8435" y="1050880"/>
                  <a:pt x="0" y="1061997"/>
                  <a:pt x="0" y="1074198"/>
                </a:cubicBezTo>
                <a:cubicBezTo>
                  <a:pt x="0" y="1157109"/>
                  <a:pt x="3862" y="1240014"/>
                  <a:pt x="8878" y="1322773"/>
                </a:cubicBezTo>
                <a:cubicBezTo>
                  <a:pt x="9791" y="1337834"/>
                  <a:pt x="12458" y="1353033"/>
                  <a:pt x="17756" y="1367161"/>
                </a:cubicBezTo>
                <a:cubicBezTo>
                  <a:pt x="21502" y="1377151"/>
                  <a:pt x="30739" y="1384251"/>
                  <a:pt x="35511" y="1393794"/>
                </a:cubicBezTo>
                <a:cubicBezTo>
                  <a:pt x="39696" y="1402164"/>
                  <a:pt x="39844" y="1412247"/>
                  <a:pt x="44389" y="1420427"/>
                </a:cubicBezTo>
                <a:cubicBezTo>
                  <a:pt x="54752" y="1439081"/>
                  <a:pt x="73151" y="1453449"/>
                  <a:pt x="79899" y="1473693"/>
                </a:cubicBezTo>
                <a:cubicBezTo>
                  <a:pt x="95501" y="1520498"/>
                  <a:pt x="78465" y="1482625"/>
                  <a:pt x="115410" y="1526959"/>
                </a:cubicBezTo>
                <a:cubicBezTo>
                  <a:pt x="140775" y="1557398"/>
                  <a:pt x="122595" y="1552746"/>
                  <a:pt x="159798" y="1571347"/>
                </a:cubicBezTo>
                <a:cubicBezTo>
                  <a:pt x="168168" y="1575532"/>
                  <a:pt x="177403" y="1577763"/>
                  <a:pt x="186431" y="1580225"/>
                </a:cubicBezTo>
                <a:cubicBezTo>
                  <a:pt x="266107" y="1601955"/>
                  <a:pt x="247407" y="1596724"/>
                  <a:pt x="328474" y="1606858"/>
                </a:cubicBezTo>
                <a:cubicBezTo>
                  <a:pt x="426128" y="1603899"/>
                  <a:pt x="523888" y="1603399"/>
                  <a:pt x="621437" y="1597980"/>
                </a:cubicBezTo>
                <a:cubicBezTo>
                  <a:pt x="650433" y="1596369"/>
                  <a:pt x="646442" y="1586854"/>
                  <a:pt x="665825" y="1571347"/>
                </a:cubicBezTo>
                <a:cubicBezTo>
                  <a:pt x="674156" y="1564682"/>
                  <a:pt x="684357" y="1560536"/>
                  <a:pt x="692458" y="1553592"/>
                </a:cubicBezTo>
                <a:cubicBezTo>
                  <a:pt x="705168" y="1542698"/>
                  <a:pt x="727969" y="1518081"/>
                  <a:pt x="727969" y="1518081"/>
                </a:cubicBezTo>
                <a:cubicBezTo>
                  <a:pt x="730928" y="1509203"/>
                  <a:pt x="732662" y="1499818"/>
                  <a:pt x="736847" y="1491448"/>
                </a:cubicBezTo>
                <a:cubicBezTo>
                  <a:pt x="748047" y="1469048"/>
                  <a:pt x="755842" y="1463576"/>
                  <a:pt x="772358" y="1447060"/>
                </a:cubicBezTo>
                <a:cubicBezTo>
                  <a:pt x="775317" y="1438182"/>
                  <a:pt x="776420" y="1428451"/>
                  <a:pt x="781235" y="1420427"/>
                </a:cubicBezTo>
                <a:cubicBezTo>
                  <a:pt x="785541" y="1413250"/>
                  <a:pt x="795248" y="1410158"/>
                  <a:pt x="798991" y="1402672"/>
                </a:cubicBezTo>
                <a:cubicBezTo>
                  <a:pt x="807361" y="1385932"/>
                  <a:pt x="810828" y="1367161"/>
                  <a:pt x="816746" y="1349406"/>
                </a:cubicBezTo>
                <a:lnTo>
                  <a:pt x="825624" y="1322773"/>
                </a:lnTo>
                <a:lnTo>
                  <a:pt x="834501" y="1296140"/>
                </a:lnTo>
                <a:cubicBezTo>
                  <a:pt x="840754" y="1252368"/>
                  <a:pt x="840840" y="1236540"/>
                  <a:pt x="852257" y="1198485"/>
                </a:cubicBezTo>
                <a:cubicBezTo>
                  <a:pt x="857635" y="1180559"/>
                  <a:pt x="870012" y="1145219"/>
                  <a:pt x="870012" y="1145219"/>
                </a:cubicBezTo>
                <a:cubicBezTo>
                  <a:pt x="872971" y="1086035"/>
                  <a:pt x="873757" y="1026702"/>
                  <a:pt x="878890" y="967666"/>
                </a:cubicBezTo>
                <a:cubicBezTo>
                  <a:pt x="879701" y="958343"/>
                  <a:pt x="886734" y="950334"/>
                  <a:pt x="887767" y="941033"/>
                </a:cubicBezTo>
                <a:cubicBezTo>
                  <a:pt x="892680" y="896818"/>
                  <a:pt x="893686" y="852256"/>
                  <a:pt x="896645" y="807868"/>
                </a:cubicBezTo>
                <a:cubicBezTo>
                  <a:pt x="893686" y="615518"/>
                  <a:pt x="893341" y="423111"/>
                  <a:pt x="887767" y="230819"/>
                </a:cubicBezTo>
                <a:cubicBezTo>
                  <a:pt x="887414" y="218623"/>
                  <a:pt x="881537" y="207219"/>
                  <a:pt x="878890" y="195309"/>
                </a:cubicBezTo>
                <a:cubicBezTo>
                  <a:pt x="866092" y="137716"/>
                  <a:pt x="879674" y="165414"/>
                  <a:pt x="852257" y="124287"/>
                </a:cubicBezTo>
                <a:cubicBezTo>
                  <a:pt x="849298" y="112450"/>
                  <a:pt x="848836" y="99690"/>
                  <a:pt x="843379" y="88777"/>
                </a:cubicBezTo>
                <a:cubicBezTo>
                  <a:pt x="818164" y="38347"/>
                  <a:pt x="816017" y="36467"/>
                  <a:pt x="772358" y="17755"/>
                </a:cubicBezTo>
                <a:cubicBezTo>
                  <a:pt x="763757" y="14069"/>
                  <a:pt x="755051" y="9654"/>
                  <a:pt x="745725" y="8877"/>
                </a:cubicBezTo>
                <a:cubicBezTo>
                  <a:pt x="719184" y="6665"/>
                  <a:pt x="692458" y="8877"/>
                  <a:pt x="665825" y="8877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urved Connector 18"/>
          <p:cNvCxnSpPr/>
          <p:nvPr/>
        </p:nvCxnSpPr>
        <p:spPr>
          <a:xfrm rot="10800000" flipV="1">
            <a:off x="381001" y="2984500"/>
            <a:ext cx="2113631" cy="1739900"/>
          </a:xfrm>
          <a:prstGeom prst="curvedConnector3">
            <a:avLst>
              <a:gd name="adj1" fmla="val 107123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05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81000"/>
            <a:ext cx="6859587" cy="76200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sz="2800" dirty="0" smtClean="0"/>
              <a:t>A researcher wishes to try </a:t>
            </a:r>
            <a:r>
              <a:rPr lang="en-US" sz="2800" u="sng" dirty="0" smtClean="0"/>
              <a:t>three</a:t>
            </a:r>
            <a:r>
              <a:rPr lang="en-US" sz="2800" dirty="0" smtClean="0"/>
              <a:t> different techniques to lower the blood pressure of individuals diagnosed with high blood pressure. </a:t>
            </a:r>
          </a:p>
          <a:p>
            <a:pPr algn="l" rtl="0"/>
            <a:r>
              <a:rPr lang="en-US" sz="2800" dirty="0" smtClean="0"/>
              <a:t>The subjects are randomly assigned to three groups; the first group takes medication, the second group exercises, and the third group follows a special diet. </a:t>
            </a:r>
          </a:p>
          <a:p>
            <a:pPr algn="l" rtl="0"/>
            <a:r>
              <a:rPr lang="en-US" sz="2800" dirty="0" smtClean="0"/>
              <a:t>After four weeks, the reduction in each person’s blood pressure is recorded.</a:t>
            </a:r>
            <a:endParaRPr lang="ar-SA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86600" y="64008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61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85800"/>
            <a:ext cx="8229600" cy="72008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The data are:</a:t>
            </a:r>
          </a:p>
          <a:p>
            <a:pPr algn="l" rtl="0"/>
            <a:endParaRPr lang="ar-SA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86600" y="64008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440709"/>
              </p:ext>
            </p:extLst>
          </p:nvPr>
        </p:nvGraphicFramePr>
        <p:xfrm>
          <a:off x="1371600" y="1295400"/>
          <a:ext cx="6096000" cy="2225040"/>
        </p:xfrm>
        <a:graphic>
          <a:graphicData uri="http://schemas.openxmlformats.org/drawingml/2006/table">
            <a:tbl>
              <a:tblPr rtl="1" firstRow="1" bandRow="1">
                <a:tableStyleId>{775DCB02-9BB8-47FD-8907-85C794F793BA}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fr-FR" dirty="0" err="1" smtClean="0"/>
                        <a:t>Diet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FR" dirty="0" err="1" smtClean="0"/>
                        <a:t>Exercise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FR" dirty="0" err="1" smtClean="0"/>
                        <a:t>Medication</a:t>
                      </a:r>
                      <a:endParaRPr lang="fr-F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5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6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10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9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8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12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12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3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9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8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15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4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2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13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85800" y="3810000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At α = 0.05, test the claim that there is no difference among the means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4640997"/>
            <a:ext cx="7772400" cy="1405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The hypotheses to be tested are:</a:t>
            </a:r>
          </a:p>
          <a:p>
            <a:pPr lvl="1"/>
            <a:r>
              <a:rPr lang="en-US" sz="2400" dirty="0"/>
              <a:t>H</a:t>
            </a:r>
            <a:r>
              <a:rPr lang="en-US" sz="2400" baseline="-25000" dirty="0"/>
              <a:t>0</a:t>
            </a:r>
            <a:r>
              <a:rPr lang="en-US" sz="2400" dirty="0"/>
              <a:t>:    </a:t>
            </a:r>
            <a:r>
              <a:rPr lang="el-GR" sz="2400" dirty="0"/>
              <a:t>μ</a:t>
            </a:r>
            <a:r>
              <a:rPr lang="en-US" sz="2400" baseline="-25000" dirty="0"/>
              <a:t>1</a:t>
            </a:r>
            <a:r>
              <a:rPr lang="el-GR" sz="2400" dirty="0"/>
              <a:t> = μ</a:t>
            </a:r>
            <a:r>
              <a:rPr lang="en-US" sz="2400" baseline="-25000" dirty="0"/>
              <a:t>2</a:t>
            </a:r>
            <a:r>
              <a:rPr lang="el-GR" sz="2400" dirty="0"/>
              <a:t> = μ</a:t>
            </a:r>
            <a:r>
              <a:rPr lang="en-US" sz="2400" baseline="-25000" dirty="0"/>
              <a:t>3</a:t>
            </a:r>
          </a:p>
          <a:p>
            <a:pPr lvl="1"/>
            <a:r>
              <a:rPr lang="en-US" sz="2400" dirty="0"/>
              <a:t>H</a:t>
            </a:r>
            <a:r>
              <a:rPr lang="en-US" sz="2400" baseline="-25000" dirty="0"/>
              <a:t>1 </a:t>
            </a:r>
            <a:r>
              <a:rPr lang="en-US" sz="2400" dirty="0"/>
              <a:t>: At least one mean is different from the others</a:t>
            </a:r>
          </a:p>
          <a:p>
            <a:endParaRPr lang="ar-SA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188024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915" y="455422"/>
            <a:ext cx="4449285" cy="2363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1283468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Analyze → Compare Means → One-Way </a:t>
            </a:r>
            <a:r>
              <a:rPr lang="en-US" sz="2000" b="1" dirty="0" err="1"/>
              <a:t>Anova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74829" y="3218895"/>
            <a:ext cx="35399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In the One-Way ANOVA menu window, place “</a:t>
            </a:r>
            <a:r>
              <a:rPr lang="en-US" sz="2000" dirty="0" err="1"/>
              <a:t>Bp</a:t>
            </a:r>
            <a:r>
              <a:rPr lang="en-US" sz="2000" dirty="0"/>
              <a:t>” in the Dependent List box and  “</a:t>
            </a:r>
            <a:r>
              <a:rPr lang="en-US" sz="2000" dirty="0" smtClean="0"/>
              <a:t>Treatment” </a:t>
            </a:r>
            <a:r>
              <a:rPr lang="en-US" sz="2000" dirty="0"/>
              <a:t>in the Factor box</a:t>
            </a:r>
            <a:r>
              <a:rPr lang="en-US" sz="2000" dirty="0" smtClean="0"/>
              <a:t>,</a:t>
            </a:r>
            <a:endParaRPr lang="en-US" sz="2000" dirty="0"/>
          </a:p>
        </p:txBody>
      </p:sp>
      <p:pic>
        <p:nvPicPr>
          <p:cNvPr id="829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915" y="3200400"/>
            <a:ext cx="4486275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162800" y="63246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18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14904" y="609600"/>
            <a:ext cx="7943296" cy="1143000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 smtClean="0"/>
              <a:t>To complete the process described in the text, select OK in this window without doing anything else. The resulting output is the ANOVA table shown below.</a:t>
            </a:r>
            <a:endParaRPr lang="ar-SA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86601" y="6451917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66" y="1676400"/>
            <a:ext cx="7795034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8434" y="4038600"/>
            <a:ext cx="7924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As mentioned in the text, this result allows us only to conclude that at least one (true) treatment mean differs from the others; we can say nothing about the relative sizes of the (true) treatment means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Further tests can be performed to determine which treatment mean(s) differ and, consequently, determine which (true) treatment mean(s) might have the highest (or lowest) values</a:t>
            </a:r>
            <a:endParaRPr lang="ar-SA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7543801" y="2438400"/>
            <a:ext cx="990600" cy="609600"/>
          </a:xfrm>
          <a:custGeom>
            <a:avLst/>
            <a:gdLst>
              <a:gd name="connsiteX0" fmla="*/ 594804 w 727969"/>
              <a:gd name="connsiteY0" fmla="*/ 408373 h 479500"/>
              <a:gd name="connsiteX1" fmla="*/ 550415 w 727969"/>
              <a:gd name="connsiteY1" fmla="*/ 443884 h 479500"/>
              <a:gd name="connsiteX2" fmla="*/ 497149 w 727969"/>
              <a:gd name="connsiteY2" fmla="*/ 461639 h 479500"/>
              <a:gd name="connsiteX3" fmla="*/ 88776 w 727969"/>
              <a:gd name="connsiteY3" fmla="*/ 452761 h 479500"/>
              <a:gd name="connsiteX4" fmla="*/ 62143 w 727969"/>
              <a:gd name="connsiteY4" fmla="*/ 435006 h 479500"/>
              <a:gd name="connsiteX5" fmla="*/ 35510 w 727969"/>
              <a:gd name="connsiteY5" fmla="*/ 426128 h 479500"/>
              <a:gd name="connsiteX6" fmla="*/ 8877 w 727969"/>
              <a:gd name="connsiteY6" fmla="*/ 399495 h 479500"/>
              <a:gd name="connsiteX7" fmla="*/ 0 w 727969"/>
              <a:gd name="connsiteY7" fmla="*/ 372862 h 479500"/>
              <a:gd name="connsiteX8" fmla="*/ 8877 w 727969"/>
              <a:gd name="connsiteY8" fmla="*/ 186431 h 479500"/>
              <a:gd name="connsiteX9" fmla="*/ 35510 w 727969"/>
              <a:gd name="connsiteY9" fmla="*/ 133165 h 479500"/>
              <a:gd name="connsiteX10" fmla="*/ 62143 w 727969"/>
              <a:gd name="connsiteY10" fmla="*/ 124287 h 479500"/>
              <a:gd name="connsiteX11" fmla="*/ 133165 w 727969"/>
              <a:gd name="connsiteY11" fmla="*/ 71021 h 479500"/>
              <a:gd name="connsiteX12" fmla="*/ 159798 w 727969"/>
              <a:gd name="connsiteY12" fmla="*/ 53266 h 479500"/>
              <a:gd name="connsiteX13" fmla="*/ 204186 w 727969"/>
              <a:gd name="connsiteY13" fmla="*/ 0 h 479500"/>
              <a:gd name="connsiteX14" fmla="*/ 594804 w 727969"/>
              <a:gd name="connsiteY14" fmla="*/ 8878 h 479500"/>
              <a:gd name="connsiteX15" fmla="*/ 630314 w 727969"/>
              <a:gd name="connsiteY15" fmla="*/ 17755 h 479500"/>
              <a:gd name="connsiteX16" fmla="*/ 656947 w 727969"/>
              <a:gd name="connsiteY16" fmla="*/ 35511 h 479500"/>
              <a:gd name="connsiteX17" fmla="*/ 692458 w 727969"/>
              <a:gd name="connsiteY17" fmla="*/ 79899 h 479500"/>
              <a:gd name="connsiteX18" fmla="*/ 710213 w 727969"/>
              <a:gd name="connsiteY18" fmla="*/ 115410 h 479500"/>
              <a:gd name="connsiteX19" fmla="*/ 727969 w 727969"/>
              <a:gd name="connsiteY19" fmla="*/ 186431 h 479500"/>
              <a:gd name="connsiteX20" fmla="*/ 719091 w 727969"/>
              <a:gd name="connsiteY20" fmla="*/ 301841 h 479500"/>
              <a:gd name="connsiteX21" fmla="*/ 710213 w 727969"/>
              <a:gd name="connsiteY21" fmla="*/ 337351 h 479500"/>
              <a:gd name="connsiteX22" fmla="*/ 630314 w 727969"/>
              <a:gd name="connsiteY22" fmla="*/ 435006 h 479500"/>
              <a:gd name="connsiteX23" fmla="*/ 594804 w 727969"/>
              <a:gd name="connsiteY23" fmla="*/ 452761 h 479500"/>
              <a:gd name="connsiteX24" fmla="*/ 577048 w 727969"/>
              <a:gd name="connsiteY24" fmla="*/ 470517 h 479500"/>
              <a:gd name="connsiteX25" fmla="*/ 506027 w 727969"/>
              <a:gd name="connsiteY25" fmla="*/ 479394 h 4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27969" h="479500">
                <a:moveTo>
                  <a:pt x="594804" y="408373"/>
                </a:moveTo>
                <a:cubicBezTo>
                  <a:pt x="580008" y="420210"/>
                  <a:pt x="567050" y="434811"/>
                  <a:pt x="550415" y="443884"/>
                </a:cubicBezTo>
                <a:cubicBezTo>
                  <a:pt x="533985" y="452846"/>
                  <a:pt x="497149" y="461639"/>
                  <a:pt x="497149" y="461639"/>
                </a:cubicBezTo>
                <a:cubicBezTo>
                  <a:pt x="361025" y="458680"/>
                  <a:pt x="224678" y="461082"/>
                  <a:pt x="88776" y="452761"/>
                </a:cubicBezTo>
                <a:cubicBezTo>
                  <a:pt x="78126" y="452109"/>
                  <a:pt x="71686" y="439778"/>
                  <a:pt x="62143" y="435006"/>
                </a:cubicBezTo>
                <a:cubicBezTo>
                  <a:pt x="53773" y="430821"/>
                  <a:pt x="44388" y="429087"/>
                  <a:pt x="35510" y="426128"/>
                </a:cubicBezTo>
                <a:cubicBezTo>
                  <a:pt x="26632" y="417250"/>
                  <a:pt x="15841" y="409941"/>
                  <a:pt x="8877" y="399495"/>
                </a:cubicBezTo>
                <a:cubicBezTo>
                  <a:pt x="3686" y="391709"/>
                  <a:pt x="0" y="382220"/>
                  <a:pt x="0" y="372862"/>
                </a:cubicBezTo>
                <a:cubicBezTo>
                  <a:pt x="0" y="310648"/>
                  <a:pt x="3710" y="248430"/>
                  <a:pt x="8877" y="186431"/>
                </a:cubicBezTo>
                <a:cubicBezTo>
                  <a:pt x="10026" y="172647"/>
                  <a:pt x="25224" y="141394"/>
                  <a:pt x="35510" y="133165"/>
                </a:cubicBezTo>
                <a:cubicBezTo>
                  <a:pt x="42817" y="127319"/>
                  <a:pt x="53265" y="127246"/>
                  <a:pt x="62143" y="124287"/>
                </a:cubicBezTo>
                <a:cubicBezTo>
                  <a:pt x="94988" y="91444"/>
                  <a:pt x="72936" y="111174"/>
                  <a:pt x="133165" y="71021"/>
                </a:cubicBezTo>
                <a:cubicBezTo>
                  <a:pt x="142043" y="65103"/>
                  <a:pt x="152253" y="60811"/>
                  <a:pt x="159798" y="53266"/>
                </a:cubicBezTo>
                <a:cubicBezTo>
                  <a:pt x="193976" y="19088"/>
                  <a:pt x="179467" y="37079"/>
                  <a:pt x="204186" y="0"/>
                </a:cubicBezTo>
                <a:lnTo>
                  <a:pt x="594804" y="8878"/>
                </a:lnTo>
                <a:cubicBezTo>
                  <a:pt x="606994" y="9386"/>
                  <a:pt x="619100" y="12949"/>
                  <a:pt x="630314" y="17755"/>
                </a:cubicBezTo>
                <a:cubicBezTo>
                  <a:pt x="640121" y="21958"/>
                  <a:pt x="648615" y="28846"/>
                  <a:pt x="656947" y="35511"/>
                </a:cubicBezTo>
                <a:cubicBezTo>
                  <a:pt x="672299" y="47793"/>
                  <a:pt x="682742" y="62896"/>
                  <a:pt x="692458" y="79899"/>
                </a:cubicBezTo>
                <a:cubicBezTo>
                  <a:pt x="699024" y="91389"/>
                  <a:pt x="706028" y="102855"/>
                  <a:pt x="710213" y="115410"/>
                </a:cubicBezTo>
                <a:cubicBezTo>
                  <a:pt x="717930" y="138560"/>
                  <a:pt x="727969" y="186431"/>
                  <a:pt x="727969" y="186431"/>
                </a:cubicBezTo>
                <a:cubicBezTo>
                  <a:pt x="725010" y="224901"/>
                  <a:pt x="723599" y="263522"/>
                  <a:pt x="719091" y="301841"/>
                </a:cubicBezTo>
                <a:cubicBezTo>
                  <a:pt x="717665" y="313958"/>
                  <a:pt x="715669" y="326438"/>
                  <a:pt x="710213" y="337351"/>
                </a:cubicBezTo>
                <a:cubicBezTo>
                  <a:pt x="699019" y="359739"/>
                  <a:pt x="654566" y="422880"/>
                  <a:pt x="630314" y="435006"/>
                </a:cubicBezTo>
                <a:cubicBezTo>
                  <a:pt x="618477" y="440924"/>
                  <a:pt x="605815" y="445420"/>
                  <a:pt x="594804" y="452761"/>
                </a:cubicBezTo>
                <a:cubicBezTo>
                  <a:pt x="587840" y="457404"/>
                  <a:pt x="584741" y="467220"/>
                  <a:pt x="577048" y="470517"/>
                </a:cubicBezTo>
                <a:cubicBezTo>
                  <a:pt x="552273" y="481135"/>
                  <a:pt x="531088" y="479394"/>
                  <a:pt x="506027" y="47939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8200" y="3657600"/>
            <a:ext cx="5715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since p &lt;α, the null hypothesis is </a:t>
            </a:r>
            <a:r>
              <a:rPr lang="en-US" b="1" dirty="0" smtClean="0">
                <a:solidFill>
                  <a:srgbClr val="C00000"/>
                </a:solidFill>
              </a:rPr>
              <a:t>rejected</a:t>
            </a:r>
            <a:r>
              <a:rPr lang="en-US" b="1" dirty="0">
                <a:solidFill>
                  <a:srgbClr val="C0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2113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162800" cy="480060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Verifying the Assumptions for the One-Way ANOVA F-test </a:t>
            </a:r>
          </a:p>
          <a:p>
            <a:pPr algn="l" rtl="0"/>
            <a:r>
              <a:rPr lang="en-US" sz="2800" dirty="0" smtClean="0"/>
              <a:t>The assumptions for the one-way ANOVA F-test, as expressed in in the text, are: </a:t>
            </a:r>
          </a:p>
          <a:p>
            <a:pPr marL="914400" lvl="1" indent="-514350" algn="l" rtl="0">
              <a:buFont typeface="+mj-lt"/>
              <a:buAutoNum type="arabicPeriod"/>
            </a:pPr>
            <a:r>
              <a:rPr lang="en-US" sz="2400" dirty="0" smtClean="0"/>
              <a:t>The populations from which the samples were obtained must be normally or approximately normally distributed. </a:t>
            </a:r>
          </a:p>
          <a:p>
            <a:pPr marL="914400" lvl="1" indent="-514350" algn="l" rtl="0">
              <a:buFont typeface="+mj-lt"/>
              <a:buAutoNum type="arabicPeriod"/>
            </a:pPr>
            <a:r>
              <a:rPr lang="en-US" sz="2400" dirty="0" smtClean="0"/>
              <a:t>The samples must be independent of one another </a:t>
            </a:r>
          </a:p>
          <a:p>
            <a:pPr marL="914400" lvl="1" indent="-514350" algn="l" rtl="0">
              <a:buFont typeface="+mj-lt"/>
              <a:buAutoNum type="arabicPeriod"/>
            </a:pPr>
            <a:r>
              <a:rPr lang="en-US" sz="2400" dirty="0" smtClean="0"/>
              <a:t>The variances of the populations must be equal</a:t>
            </a:r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86600" y="64008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99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944562"/>
          </a:xfrm>
        </p:spPr>
        <p:txBody>
          <a:bodyPr>
            <a:noAutofit/>
          </a:bodyPr>
          <a:lstStyle/>
          <a:p>
            <a:pPr rtl="0"/>
            <a:r>
              <a:rPr lang="en-US" sz="2800" dirty="0"/>
              <a:t>Assessing the normality and constant variance </a:t>
            </a:r>
            <a:r>
              <a:rPr lang="en-US" sz="2800" dirty="0" smtClean="0"/>
              <a:t>assumptions</a:t>
            </a:r>
            <a:endParaRPr lang="ar-SA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86600" y="6420055"/>
            <a:ext cx="1905000" cy="379413"/>
          </a:xfrm>
        </p:spPr>
        <p:txBody>
          <a:bodyPr/>
          <a:lstStyle/>
          <a:p>
            <a:fld id="{F0A36534-A445-4384-B331-50FF58D48B59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755" y="990600"/>
            <a:ext cx="2805113" cy="2956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12" y="1992423"/>
            <a:ext cx="5592687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316" y="3505200"/>
            <a:ext cx="3987881" cy="282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3400" y="1524000"/>
            <a:ext cx="50452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Analyze → Descriptive Statistics → Explore</a:t>
            </a:r>
            <a:endParaRPr lang="ar-SA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4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457200"/>
            <a:ext cx="6859587" cy="685800"/>
          </a:xfrm>
        </p:spPr>
        <p:txBody>
          <a:bodyPr/>
          <a:lstStyle/>
          <a:p>
            <a:pPr rt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543800" cy="4953000"/>
          </a:xfrm>
        </p:spPr>
        <p:txBody>
          <a:bodyPr>
            <a:noAutofit/>
          </a:bodyPr>
          <a:lstStyle/>
          <a:p>
            <a:pPr algn="l" rtl="0"/>
            <a:r>
              <a:rPr lang="en-US" dirty="0">
                <a:latin typeface="Sabon-Roman"/>
              </a:rPr>
              <a:t>Analysis of variance (ANOVA), as the name implies, is a statistical technique that is intended to analyze variability in data in order to infer the inequality among population </a:t>
            </a:r>
            <a:r>
              <a:rPr lang="en-US" dirty="0" smtClean="0">
                <a:latin typeface="Sabon-Roman"/>
              </a:rPr>
              <a:t>means</a:t>
            </a:r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purpose of ANOVA is much the same as the </a:t>
            </a:r>
            <a:r>
              <a:rPr lang="en-US" dirty="0" smtClean="0"/>
              <a:t>t-tests </a:t>
            </a:r>
            <a:r>
              <a:rPr lang="en-US" dirty="0"/>
              <a:t>presented in the preceding </a:t>
            </a:r>
            <a:r>
              <a:rPr lang="en-US" dirty="0" smtClean="0"/>
              <a:t>sections.</a:t>
            </a:r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goal is to determine whether the mean differences that are obtained for sample data are sufficiently large to justify a conclusion that there are mean differences between the populations from which the samples were obtained.  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86600" y="64008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78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56" y="1219200"/>
            <a:ext cx="7228643" cy="2124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60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133" y="3399700"/>
            <a:ext cx="3609144" cy="185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60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730" y="3399700"/>
            <a:ext cx="3473088" cy="185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09456" y="286941"/>
            <a:ext cx="762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This table provides results of the test of the following hypotheses: </a:t>
            </a: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	</a:t>
            </a:r>
            <a:r>
              <a:rPr lang="en-US" i="1" dirty="0" smtClean="0">
                <a:solidFill>
                  <a:srgbClr val="C00000"/>
                </a:solidFill>
              </a:rPr>
              <a:t>H</a:t>
            </a:r>
            <a:r>
              <a:rPr lang="en-US" i="1" baseline="-25000" dirty="0" smtClean="0">
                <a:solidFill>
                  <a:srgbClr val="C00000"/>
                </a:solidFill>
              </a:rPr>
              <a:t>0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dirty="0">
                <a:solidFill>
                  <a:srgbClr val="C00000"/>
                </a:solidFill>
              </a:rPr>
              <a:t>: The population random variable is normally distributed </a:t>
            </a:r>
          </a:p>
          <a:p>
            <a:r>
              <a:rPr lang="en-US" i="1" dirty="0" smtClean="0">
                <a:solidFill>
                  <a:srgbClr val="C00000"/>
                </a:solidFill>
              </a:rPr>
              <a:t>	H</a:t>
            </a:r>
            <a:r>
              <a:rPr lang="en-US" i="1" baseline="-25000" dirty="0" smtClean="0">
                <a:solidFill>
                  <a:srgbClr val="C00000"/>
                </a:solidFill>
              </a:rPr>
              <a:t>1</a:t>
            </a:r>
            <a:r>
              <a:rPr lang="en-US" i="1" dirty="0">
                <a:solidFill>
                  <a:srgbClr val="C00000"/>
                </a:solidFill>
              </a:rPr>
              <a:t>: The population random variable is not normally distributed</a:t>
            </a:r>
          </a:p>
        </p:txBody>
      </p:sp>
      <p:sp>
        <p:nvSpPr>
          <p:cNvPr id="6" name="Freeform 5"/>
          <p:cNvSpPr/>
          <p:nvPr/>
        </p:nvSpPr>
        <p:spPr>
          <a:xfrm>
            <a:off x="7590408" y="1940511"/>
            <a:ext cx="545852" cy="878889"/>
          </a:xfrm>
          <a:custGeom>
            <a:avLst/>
            <a:gdLst>
              <a:gd name="connsiteX0" fmla="*/ 497149 w 545852"/>
              <a:gd name="connsiteY0" fmla="*/ 656948 h 878889"/>
              <a:gd name="connsiteX1" fmla="*/ 506027 w 545852"/>
              <a:gd name="connsiteY1" fmla="*/ 701336 h 878889"/>
              <a:gd name="connsiteX2" fmla="*/ 497149 w 545852"/>
              <a:gd name="connsiteY2" fmla="*/ 736847 h 878889"/>
              <a:gd name="connsiteX3" fmla="*/ 470516 w 545852"/>
              <a:gd name="connsiteY3" fmla="*/ 807868 h 878889"/>
              <a:gd name="connsiteX4" fmla="*/ 461639 w 545852"/>
              <a:gd name="connsiteY4" fmla="*/ 834501 h 878889"/>
              <a:gd name="connsiteX5" fmla="*/ 399495 w 545852"/>
              <a:gd name="connsiteY5" fmla="*/ 861134 h 878889"/>
              <a:gd name="connsiteX6" fmla="*/ 337351 w 545852"/>
              <a:gd name="connsiteY6" fmla="*/ 878889 h 878889"/>
              <a:gd name="connsiteX7" fmla="*/ 195309 w 545852"/>
              <a:gd name="connsiteY7" fmla="*/ 870012 h 878889"/>
              <a:gd name="connsiteX8" fmla="*/ 142042 w 545852"/>
              <a:gd name="connsiteY8" fmla="*/ 852256 h 878889"/>
              <a:gd name="connsiteX9" fmla="*/ 79899 w 545852"/>
              <a:gd name="connsiteY9" fmla="*/ 834501 h 878889"/>
              <a:gd name="connsiteX10" fmla="*/ 35510 w 545852"/>
              <a:gd name="connsiteY10" fmla="*/ 798990 h 878889"/>
              <a:gd name="connsiteX11" fmla="*/ 17755 w 545852"/>
              <a:gd name="connsiteY11" fmla="*/ 772357 h 878889"/>
              <a:gd name="connsiteX12" fmla="*/ 0 w 545852"/>
              <a:gd name="connsiteY12" fmla="*/ 710214 h 878889"/>
              <a:gd name="connsiteX13" fmla="*/ 8877 w 545852"/>
              <a:gd name="connsiteY13" fmla="*/ 266330 h 878889"/>
              <a:gd name="connsiteX14" fmla="*/ 17755 w 545852"/>
              <a:gd name="connsiteY14" fmla="*/ 230819 h 878889"/>
              <a:gd name="connsiteX15" fmla="*/ 53266 w 545852"/>
              <a:gd name="connsiteY15" fmla="*/ 159798 h 878889"/>
              <a:gd name="connsiteX16" fmla="*/ 71021 w 545852"/>
              <a:gd name="connsiteY16" fmla="*/ 124287 h 878889"/>
              <a:gd name="connsiteX17" fmla="*/ 97654 w 545852"/>
              <a:gd name="connsiteY17" fmla="*/ 71021 h 878889"/>
              <a:gd name="connsiteX18" fmla="*/ 150920 w 545852"/>
              <a:gd name="connsiteY18" fmla="*/ 17755 h 878889"/>
              <a:gd name="connsiteX19" fmla="*/ 221942 w 545852"/>
              <a:gd name="connsiteY19" fmla="*/ 0 h 878889"/>
              <a:gd name="connsiteX20" fmla="*/ 346229 w 545852"/>
              <a:gd name="connsiteY20" fmla="*/ 17755 h 878889"/>
              <a:gd name="connsiteX21" fmla="*/ 363984 w 545852"/>
              <a:gd name="connsiteY21" fmla="*/ 35511 h 878889"/>
              <a:gd name="connsiteX22" fmla="*/ 390617 w 545852"/>
              <a:gd name="connsiteY22" fmla="*/ 44388 h 878889"/>
              <a:gd name="connsiteX23" fmla="*/ 426128 w 545852"/>
              <a:gd name="connsiteY23" fmla="*/ 88777 h 878889"/>
              <a:gd name="connsiteX24" fmla="*/ 443883 w 545852"/>
              <a:gd name="connsiteY24" fmla="*/ 115410 h 878889"/>
              <a:gd name="connsiteX25" fmla="*/ 452761 w 545852"/>
              <a:gd name="connsiteY25" fmla="*/ 150920 h 878889"/>
              <a:gd name="connsiteX26" fmla="*/ 470516 w 545852"/>
              <a:gd name="connsiteY26" fmla="*/ 168676 h 878889"/>
              <a:gd name="connsiteX27" fmla="*/ 506027 w 545852"/>
              <a:gd name="connsiteY27" fmla="*/ 248575 h 878889"/>
              <a:gd name="connsiteX28" fmla="*/ 514905 w 545852"/>
              <a:gd name="connsiteY28" fmla="*/ 301841 h 878889"/>
              <a:gd name="connsiteX29" fmla="*/ 532660 w 545852"/>
              <a:gd name="connsiteY29" fmla="*/ 355107 h 878889"/>
              <a:gd name="connsiteX30" fmla="*/ 532660 w 545852"/>
              <a:gd name="connsiteY30" fmla="*/ 630315 h 878889"/>
              <a:gd name="connsiteX31" fmla="*/ 514905 w 545852"/>
              <a:gd name="connsiteY31" fmla="*/ 656948 h 878889"/>
              <a:gd name="connsiteX32" fmla="*/ 506027 w 545852"/>
              <a:gd name="connsiteY32" fmla="*/ 683581 h 878889"/>
              <a:gd name="connsiteX33" fmla="*/ 506027 w 545852"/>
              <a:gd name="connsiteY33" fmla="*/ 754602 h 87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45852" h="878889">
                <a:moveTo>
                  <a:pt x="497149" y="656948"/>
                </a:moveTo>
                <a:cubicBezTo>
                  <a:pt x="500108" y="671744"/>
                  <a:pt x="506027" y="686247"/>
                  <a:pt x="506027" y="701336"/>
                </a:cubicBezTo>
                <a:cubicBezTo>
                  <a:pt x="506027" y="713537"/>
                  <a:pt x="499796" y="724936"/>
                  <a:pt x="497149" y="736847"/>
                </a:cubicBezTo>
                <a:cubicBezTo>
                  <a:pt x="484351" y="794441"/>
                  <a:pt x="497935" y="766740"/>
                  <a:pt x="470516" y="807868"/>
                </a:cubicBezTo>
                <a:cubicBezTo>
                  <a:pt x="467557" y="816746"/>
                  <a:pt x="467485" y="827194"/>
                  <a:pt x="461639" y="834501"/>
                </a:cubicBezTo>
                <a:cubicBezTo>
                  <a:pt x="445622" y="854522"/>
                  <a:pt x="421607" y="854816"/>
                  <a:pt x="399495" y="861134"/>
                </a:cubicBezTo>
                <a:cubicBezTo>
                  <a:pt x="310382" y="886596"/>
                  <a:pt x="448312" y="851151"/>
                  <a:pt x="337351" y="878889"/>
                </a:cubicBezTo>
                <a:cubicBezTo>
                  <a:pt x="290004" y="875930"/>
                  <a:pt x="242314" y="876422"/>
                  <a:pt x="195309" y="870012"/>
                </a:cubicBezTo>
                <a:cubicBezTo>
                  <a:pt x="176764" y="867483"/>
                  <a:pt x="160199" y="856795"/>
                  <a:pt x="142042" y="852256"/>
                </a:cubicBezTo>
                <a:cubicBezTo>
                  <a:pt x="130659" y="849411"/>
                  <a:pt x="92638" y="840871"/>
                  <a:pt x="79899" y="834501"/>
                </a:cubicBezTo>
                <a:cubicBezTo>
                  <a:pt x="64517" y="826810"/>
                  <a:pt x="46520" y="812753"/>
                  <a:pt x="35510" y="798990"/>
                </a:cubicBezTo>
                <a:cubicBezTo>
                  <a:pt x="28845" y="790658"/>
                  <a:pt x="22527" y="781900"/>
                  <a:pt x="17755" y="772357"/>
                </a:cubicBezTo>
                <a:cubicBezTo>
                  <a:pt x="11385" y="759618"/>
                  <a:pt x="2845" y="721597"/>
                  <a:pt x="0" y="710214"/>
                </a:cubicBezTo>
                <a:cubicBezTo>
                  <a:pt x="2959" y="562253"/>
                  <a:pt x="3400" y="414220"/>
                  <a:pt x="8877" y="266330"/>
                </a:cubicBezTo>
                <a:cubicBezTo>
                  <a:pt x="9329" y="254137"/>
                  <a:pt x="14249" y="242506"/>
                  <a:pt x="17755" y="230819"/>
                </a:cubicBezTo>
                <a:cubicBezTo>
                  <a:pt x="35243" y="172526"/>
                  <a:pt x="23579" y="189483"/>
                  <a:pt x="53266" y="159798"/>
                </a:cubicBezTo>
                <a:cubicBezTo>
                  <a:pt x="59184" y="147961"/>
                  <a:pt x="65808" y="136451"/>
                  <a:pt x="71021" y="124287"/>
                </a:cubicBezTo>
                <a:cubicBezTo>
                  <a:pt x="83786" y="94503"/>
                  <a:pt x="74124" y="97492"/>
                  <a:pt x="97654" y="71021"/>
                </a:cubicBezTo>
                <a:cubicBezTo>
                  <a:pt x="114336" y="52254"/>
                  <a:pt x="127099" y="25695"/>
                  <a:pt x="150920" y="17755"/>
                </a:cubicBezTo>
                <a:cubicBezTo>
                  <a:pt x="191868" y="4107"/>
                  <a:pt x="168377" y="10713"/>
                  <a:pt x="221942" y="0"/>
                </a:cubicBezTo>
                <a:cubicBezTo>
                  <a:pt x="263371" y="5918"/>
                  <a:pt x="305629" y="7605"/>
                  <a:pt x="346229" y="17755"/>
                </a:cubicBezTo>
                <a:cubicBezTo>
                  <a:pt x="354349" y="19785"/>
                  <a:pt x="356807" y="31205"/>
                  <a:pt x="363984" y="35511"/>
                </a:cubicBezTo>
                <a:cubicBezTo>
                  <a:pt x="372008" y="40326"/>
                  <a:pt x="381739" y="41429"/>
                  <a:pt x="390617" y="44388"/>
                </a:cubicBezTo>
                <a:cubicBezTo>
                  <a:pt x="445278" y="126376"/>
                  <a:pt x="375521" y="25516"/>
                  <a:pt x="426128" y="88777"/>
                </a:cubicBezTo>
                <a:cubicBezTo>
                  <a:pt x="432793" y="97109"/>
                  <a:pt x="437965" y="106532"/>
                  <a:pt x="443883" y="115410"/>
                </a:cubicBezTo>
                <a:cubicBezTo>
                  <a:pt x="446842" y="127247"/>
                  <a:pt x="447305" y="140007"/>
                  <a:pt x="452761" y="150920"/>
                </a:cubicBezTo>
                <a:cubicBezTo>
                  <a:pt x="456504" y="158406"/>
                  <a:pt x="466773" y="161190"/>
                  <a:pt x="470516" y="168676"/>
                </a:cubicBezTo>
                <a:cubicBezTo>
                  <a:pt x="533904" y="295452"/>
                  <a:pt x="453800" y="170233"/>
                  <a:pt x="506027" y="248575"/>
                </a:cubicBezTo>
                <a:cubicBezTo>
                  <a:pt x="508986" y="266330"/>
                  <a:pt x="510539" y="284378"/>
                  <a:pt x="514905" y="301841"/>
                </a:cubicBezTo>
                <a:cubicBezTo>
                  <a:pt x="519444" y="319998"/>
                  <a:pt x="532660" y="355107"/>
                  <a:pt x="532660" y="355107"/>
                </a:cubicBezTo>
                <a:cubicBezTo>
                  <a:pt x="548901" y="468787"/>
                  <a:pt x="551549" y="460317"/>
                  <a:pt x="532660" y="630315"/>
                </a:cubicBezTo>
                <a:cubicBezTo>
                  <a:pt x="531482" y="640919"/>
                  <a:pt x="519677" y="647405"/>
                  <a:pt x="514905" y="656948"/>
                </a:cubicBezTo>
                <a:cubicBezTo>
                  <a:pt x="510720" y="665318"/>
                  <a:pt x="506874" y="674262"/>
                  <a:pt x="506027" y="683581"/>
                </a:cubicBezTo>
                <a:cubicBezTo>
                  <a:pt x="503884" y="707157"/>
                  <a:pt x="506027" y="730928"/>
                  <a:pt x="506027" y="754602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06133" y="5284113"/>
            <a:ext cx="37770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An ideal Normal QQ Plot will have plotted points that appear to approximately fit a </a:t>
            </a:r>
          </a:p>
          <a:p>
            <a:r>
              <a:rPr lang="en-US" sz="1400" b="1" dirty="0"/>
              <a:t>linear trend;</a:t>
            </a:r>
          </a:p>
        </p:txBody>
      </p:sp>
      <p:sp>
        <p:nvSpPr>
          <p:cNvPr id="8" name="Rectangle 7"/>
          <p:cNvSpPr/>
          <p:nvPr/>
        </p:nvSpPr>
        <p:spPr>
          <a:xfrm>
            <a:off x="4767608" y="5499556"/>
            <a:ext cx="371974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If the error bars are close to each other in length, as appears to be the case here, one </a:t>
            </a:r>
            <a:r>
              <a:rPr lang="en-US" sz="1400" b="1" dirty="0" smtClean="0"/>
              <a:t>might </a:t>
            </a:r>
            <a:r>
              <a:rPr lang="en-US" sz="1400" b="1" dirty="0"/>
              <a:t>expect the constant variance assumption to be approximately valid.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183760" y="64008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93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629834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The second table of use is that of the “Test of Homogeneity of Variances” shown below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066800" y="1295400"/>
            <a:ext cx="7086600" cy="1571625"/>
            <a:chOff x="1066800" y="1447800"/>
            <a:chExt cx="7086600" cy="1571625"/>
          </a:xfrm>
        </p:grpSpPr>
        <p:pic>
          <p:nvPicPr>
            <p:cNvPr id="8704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1447800"/>
              <a:ext cx="6858000" cy="157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" name="Straight Connector 5"/>
            <p:cNvCxnSpPr/>
            <p:nvPr/>
          </p:nvCxnSpPr>
          <p:spPr>
            <a:xfrm>
              <a:off x="1752600" y="2209800"/>
              <a:ext cx="6400800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752600" y="2438400"/>
              <a:ext cx="6400800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752600" y="2209800"/>
              <a:ext cx="0" cy="2047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153400" y="2209800"/>
              <a:ext cx="0" cy="2047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1046824" y="3124200"/>
            <a:ext cx="7182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The test to use here is the one that is “Based on Median”. This table provides results of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the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test of the following hypotheses: </a:t>
            </a: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	</a:t>
            </a:r>
            <a:r>
              <a:rPr lang="en-US" i="1" dirty="0" smtClean="0">
                <a:solidFill>
                  <a:srgbClr val="C00000"/>
                </a:solidFill>
              </a:rPr>
              <a:t>H</a:t>
            </a:r>
            <a:r>
              <a:rPr lang="en-US" i="1" baseline="-25000" dirty="0" smtClean="0">
                <a:solidFill>
                  <a:srgbClr val="C00000"/>
                </a:solidFill>
              </a:rPr>
              <a:t>0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dirty="0">
                <a:solidFill>
                  <a:srgbClr val="C00000"/>
                </a:solidFill>
              </a:rPr>
              <a:t>: The population variances are equal </a:t>
            </a:r>
          </a:p>
          <a:p>
            <a:r>
              <a:rPr lang="en-US" i="1" dirty="0" smtClean="0">
                <a:solidFill>
                  <a:srgbClr val="C00000"/>
                </a:solidFill>
              </a:rPr>
              <a:t>	H</a:t>
            </a:r>
            <a:r>
              <a:rPr lang="en-US" i="1" baseline="-25000" dirty="0" smtClean="0">
                <a:solidFill>
                  <a:srgbClr val="C00000"/>
                </a:solidFill>
              </a:rPr>
              <a:t>1</a:t>
            </a:r>
            <a:r>
              <a:rPr lang="en-US" i="1" dirty="0">
                <a:solidFill>
                  <a:srgbClr val="C00000"/>
                </a:solidFill>
              </a:rPr>
              <a:t>: The population variances are not equal.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66800" y="4419600"/>
            <a:ext cx="731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p-value given in the last column is sufficiently large to conclude </a:t>
            </a:r>
            <a:r>
              <a:rPr lang="en-US" dirty="0" smtClean="0"/>
              <a:t>that the assumption </a:t>
            </a:r>
            <a:r>
              <a:rPr lang="en-US" dirty="0"/>
              <a:t>of constant variances should not be rejected – </a:t>
            </a:r>
            <a:r>
              <a:rPr lang="en-US" b="1" dirty="0">
                <a:solidFill>
                  <a:srgbClr val="00B050"/>
                </a:solidFill>
              </a:rPr>
              <a:t>The constant variance </a:t>
            </a:r>
            <a:r>
              <a:rPr lang="en-US" b="1" dirty="0" smtClean="0">
                <a:solidFill>
                  <a:srgbClr val="00B050"/>
                </a:solidFill>
              </a:rPr>
              <a:t>assumption </a:t>
            </a:r>
            <a:r>
              <a:rPr lang="en-US" b="1" dirty="0">
                <a:solidFill>
                  <a:srgbClr val="00B050"/>
                </a:solidFill>
              </a:rPr>
              <a:t>may be assumed valid.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4400" y="5410200"/>
            <a:ext cx="7772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Verifying the validity of the independence assumption: </a:t>
            </a:r>
          </a:p>
          <a:p>
            <a:r>
              <a:rPr lang="en-US" dirty="0"/>
              <a:t>The validity of the independence assumption can be difficult to assess. The best approach </a:t>
            </a:r>
            <a:r>
              <a:rPr lang="en-US" dirty="0" smtClean="0"/>
              <a:t>is </a:t>
            </a:r>
            <a:r>
              <a:rPr lang="en-US" dirty="0"/>
              <a:t>to ensure that the independence of the samples is ensured by proper sampling and data </a:t>
            </a:r>
            <a:r>
              <a:rPr lang="en-US" dirty="0" smtClean="0"/>
              <a:t>collection </a:t>
            </a:r>
            <a:r>
              <a:rPr lang="en-US" dirty="0"/>
              <a:t>practices.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86600" y="6451599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48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81000"/>
            <a:ext cx="7011987" cy="1143000"/>
          </a:xfrm>
        </p:spPr>
        <p:txBody>
          <a:bodyPr>
            <a:noAutofit/>
          </a:bodyPr>
          <a:lstStyle/>
          <a:p>
            <a:pPr rtl="0"/>
            <a:r>
              <a:rPr lang="en-US" sz="2800" dirty="0"/>
              <a:t>Pair-wise Comparisons of Treatment Means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Where’s the Difference</a:t>
            </a:r>
            <a:r>
              <a:rPr lang="en-US" sz="2800" dirty="0" smtClean="0"/>
              <a:t>?</a:t>
            </a:r>
          </a:p>
          <a:p>
            <a:pPr lvl="1" algn="l" rtl="0"/>
            <a:r>
              <a:rPr lang="en-US" sz="2400" dirty="0"/>
              <a:t>Once ANOVA indicates that the groups do not all appear to have the same means, what do we do</a:t>
            </a:r>
            <a:r>
              <a:rPr lang="en-US" sz="2400" dirty="0" smtClean="0"/>
              <a:t>?</a:t>
            </a:r>
          </a:p>
          <a:p>
            <a:pPr lvl="1" algn="l" rtl="0"/>
            <a:r>
              <a:rPr lang="en-US" sz="2400" dirty="0"/>
              <a:t>We can do pair wise comparisons to determine which specific means are different, but we must still take into account the problem with multiple </a:t>
            </a:r>
            <a:r>
              <a:rPr lang="en-US" sz="2400" dirty="0" smtClean="0"/>
              <a:t>comparisons!</a:t>
            </a:r>
            <a:endParaRPr lang="en-US" sz="2400" dirty="0"/>
          </a:p>
          <a:p>
            <a:pPr lvl="1" algn="l" rtl="0"/>
            <a:endParaRPr lang="en-US" sz="2400" dirty="0"/>
          </a:p>
          <a:p>
            <a:pPr algn="l" rtl="0"/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86600" y="64008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84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90715"/>
            <a:ext cx="4486275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590800"/>
            <a:ext cx="4726127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>
          <a:xfrm rot="10800000">
            <a:off x="4648200" y="1828800"/>
            <a:ext cx="1143000" cy="2286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943600" y="1589156"/>
            <a:ext cx="15676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click on the </a:t>
            </a:r>
            <a:r>
              <a:rPr lang="en-US" sz="2000" b="1" dirty="0">
                <a:solidFill>
                  <a:srgbClr val="C00000"/>
                </a:solidFill>
              </a:rPr>
              <a:t>Post Hoc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88327" y="64008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97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835980" y="762000"/>
            <a:ext cx="7852300" cy="3962400"/>
            <a:chOff x="761999" y="715110"/>
            <a:chExt cx="8004772" cy="4267200"/>
          </a:xfrm>
        </p:grpSpPr>
        <p:pic>
          <p:nvPicPr>
            <p:cNvPr id="8909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999" y="715110"/>
              <a:ext cx="7951449" cy="426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1680171" y="1863972"/>
              <a:ext cx="7086600" cy="228600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604753" y="3259018"/>
              <a:ext cx="7086600" cy="228600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38200" y="4927937"/>
            <a:ext cx="777240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We conclude that there is a significant difference between the </a:t>
            </a:r>
            <a:r>
              <a:rPr lang="en-US" sz="2000" dirty="0" smtClean="0"/>
              <a:t>medication group and exercise group, </a:t>
            </a:r>
            <a:r>
              <a:rPr lang="en-US" sz="2000" dirty="0"/>
              <a:t>but no difference between </a:t>
            </a:r>
            <a:r>
              <a:rPr lang="en-US" sz="2000" dirty="0" smtClean="0"/>
              <a:t>the medication and diet and exercise and diet.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223760" y="6440487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reeform 2"/>
          <p:cNvSpPr/>
          <p:nvPr/>
        </p:nvSpPr>
        <p:spPr bwMode="auto">
          <a:xfrm>
            <a:off x="5735782" y="1482436"/>
            <a:ext cx="955963" cy="3144982"/>
          </a:xfrm>
          <a:custGeom>
            <a:avLst/>
            <a:gdLst>
              <a:gd name="connsiteX0" fmla="*/ 692727 w 955963"/>
              <a:gd name="connsiteY0" fmla="*/ 55419 h 3144982"/>
              <a:gd name="connsiteX1" fmla="*/ 512618 w 955963"/>
              <a:gd name="connsiteY1" fmla="*/ 13855 h 3144982"/>
              <a:gd name="connsiteX2" fmla="*/ 471054 w 955963"/>
              <a:gd name="connsiteY2" fmla="*/ 0 h 3144982"/>
              <a:gd name="connsiteX3" fmla="*/ 235527 w 955963"/>
              <a:gd name="connsiteY3" fmla="*/ 13855 h 3144982"/>
              <a:gd name="connsiteX4" fmla="*/ 193963 w 955963"/>
              <a:gd name="connsiteY4" fmla="*/ 27709 h 3144982"/>
              <a:gd name="connsiteX5" fmla="*/ 180109 w 955963"/>
              <a:gd name="connsiteY5" fmla="*/ 69273 h 3144982"/>
              <a:gd name="connsiteX6" fmla="*/ 124691 w 955963"/>
              <a:gd name="connsiteY6" fmla="*/ 193964 h 3144982"/>
              <a:gd name="connsiteX7" fmla="*/ 83127 w 955963"/>
              <a:gd name="connsiteY7" fmla="*/ 318655 h 3144982"/>
              <a:gd name="connsiteX8" fmla="*/ 69273 w 955963"/>
              <a:gd name="connsiteY8" fmla="*/ 360219 h 3144982"/>
              <a:gd name="connsiteX9" fmla="*/ 55418 w 955963"/>
              <a:gd name="connsiteY9" fmla="*/ 415637 h 3144982"/>
              <a:gd name="connsiteX10" fmla="*/ 41563 w 955963"/>
              <a:gd name="connsiteY10" fmla="*/ 484909 h 3144982"/>
              <a:gd name="connsiteX11" fmla="*/ 27709 w 955963"/>
              <a:gd name="connsiteY11" fmla="*/ 526473 h 3144982"/>
              <a:gd name="connsiteX12" fmla="*/ 13854 w 955963"/>
              <a:gd name="connsiteY12" fmla="*/ 678873 h 3144982"/>
              <a:gd name="connsiteX13" fmla="*/ 0 w 955963"/>
              <a:gd name="connsiteY13" fmla="*/ 734291 h 3144982"/>
              <a:gd name="connsiteX14" fmla="*/ 13854 w 955963"/>
              <a:gd name="connsiteY14" fmla="*/ 1399309 h 3144982"/>
              <a:gd name="connsiteX15" fmla="*/ 27709 w 955963"/>
              <a:gd name="connsiteY15" fmla="*/ 2466109 h 3144982"/>
              <a:gd name="connsiteX16" fmla="*/ 41563 w 955963"/>
              <a:gd name="connsiteY16" fmla="*/ 2507673 h 3144982"/>
              <a:gd name="connsiteX17" fmla="*/ 69273 w 955963"/>
              <a:gd name="connsiteY17" fmla="*/ 2604655 h 3144982"/>
              <a:gd name="connsiteX18" fmla="*/ 124691 w 955963"/>
              <a:gd name="connsiteY18" fmla="*/ 2854037 h 3144982"/>
              <a:gd name="connsiteX19" fmla="*/ 152400 w 955963"/>
              <a:gd name="connsiteY19" fmla="*/ 2895600 h 3144982"/>
              <a:gd name="connsiteX20" fmla="*/ 166254 w 955963"/>
              <a:gd name="connsiteY20" fmla="*/ 2937164 h 3144982"/>
              <a:gd name="connsiteX21" fmla="*/ 193963 w 955963"/>
              <a:gd name="connsiteY21" fmla="*/ 2978728 h 3144982"/>
              <a:gd name="connsiteX22" fmla="*/ 304800 w 955963"/>
              <a:gd name="connsiteY22" fmla="*/ 3075709 h 3144982"/>
              <a:gd name="connsiteX23" fmla="*/ 387927 w 955963"/>
              <a:gd name="connsiteY23" fmla="*/ 3103419 h 3144982"/>
              <a:gd name="connsiteX24" fmla="*/ 457200 w 955963"/>
              <a:gd name="connsiteY24" fmla="*/ 3117273 h 3144982"/>
              <a:gd name="connsiteX25" fmla="*/ 540327 w 955963"/>
              <a:gd name="connsiteY25" fmla="*/ 3144982 h 3144982"/>
              <a:gd name="connsiteX26" fmla="*/ 651163 w 955963"/>
              <a:gd name="connsiteY26" fmla="*/ 3103419 h 3144982"/>
              <a:gd name="connsiteX27" fmla="*/ 678873 w 955963"/>
              <a:gd name="connsiteY27" fmla="*/ 3061855 h 3144982"/>
              <a:gd name="connsiteX28" fmla="*/ 734291 w 955963"/>
              <a:gd name="connsiteY28" fmla="*/ 2937164 h 3144982"/>
              <a:gd name="connsiteX29" fmla="*/ 886691 w 955963"/>
              <a:gd name="connsiteY29" fmla="*/ 2479964 h 3144982"/>
              <a:gd name="connsiteX30" fmla="*/ 914400 w 955963"/>
              <a:gd name="connsiteY30" fmla="*/ 2396837 h 3144982"/>
              <a:gd name="connsiteX31" fmla="*/ 928254 w 955963"/>
              <a:gd name="connsiteY31" fmla="*/ 2355273 h 3144982"/>
              <a:gd name="connsiteX32" fmla="*/ 955963 w 955963"/>
              <a:gd name="connsiteY32" fmla="*/ 2244437 h 3144982"/>
              <a:gd name="connsiteX33" fmla="*/ 942109 w 955963"/>
              <a:gd name="connsiteY33" fmla="*/ 1163782 h 3144982"/>
              <a:gd name="connsiteX34" fmla="*/ 928254 w 955963"/>
              <a:gd name="connsiteY34" fmla="*/ 1052946 h 3144982"/>
              <a:gd name="connsiteX35" fmla="*/ 900545 w 955963"/>
              <a:gd name="connsiteY35" fmla="*/ 720437 h 3144982"/>
              <a:gd name="connsiteX36" fmla="*/ 886691 w 955963"/>
              <a:gd name="connsiteY36" fmla="*/ 332509 h 3144982"/>
              <a:gd name="connsiteX37" fmla="*/ 845127 w 955963"/>
              <a:gd name="connsiteY37" fmla="*/ 152400 h 3144982"/>
              <a:gd name="connsiteX38" fmla="*/ 803563 w 955963"/>
              <a:gd name="connsiteY38" fmla="*/ 138546 h 3144982"/>
              <a:gd name="connsiteX39" fmla="*/ 734291 w 955963"/>
              <a:gd name="connsiteY39" fmla="*/ 55419 h 3144982"/>
              <a:gd name="connsiteX40" fmla="*/ 706582 w 955963"/>
              <a:gd name="connsiteY40" fmla="*/ 13855 h 3144982"/>
              <a:gd name="connsiteX41" fmla="*/ 734291 w 955963"/>
              <a:gd name="connsiteY41" fmla="*/ 13855 h 3144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55963" h="3144982">
                <a:moveTo>
                  <a:pt x="692727" y="55419"/>
                </a:moveTo>
                <a:cubicBezTo>
                  <a:pt x="637779" y="44429"/>
                  <a:pt x="562742" y="30563"/>
                  <a:pt x="512618" y="13855"/>
                </a:cubicBezTo>
                <a:lnTo>
                  <a:pt x="471054" y="0"/>
                </a:lnTo>
                <a:cubicBezTo>
                  <a:pt x="392545" y="4618"/>
                  <a:pt x="313781" y="6030"/>
                  <a:pt x="235527" y="13855"/>
                </a:cubicBezTo>
                <a:cubicBezTo>
                  <a:pt x="220995" y="15308"/>
                  <a:pt x="204290" y="17382"/>
                  <a:pt x="193963" y="27709"/>
                </a:cubicBezTo>
                <a:cubicBezTo>
                  <a:pt x="183636" y="38036"/>
                  <a:pt x="186640" y="56211"/>
                  <a:pt x="180109" y="69273"/>
                </a:cubicBezTo>
                <a:cubicBezTo>
                  <a:pt x="114240" y="201014"/>
                  <a:pt x="196183" y="-20511"/>
                  <a:pt x="124691" y="193964"/>
                </a:cubicBezTo>
                <a:lnTo>
                  <a:pt x="83127" y="318655"/>
                </a:lnTo>
                <a:cubicBezTo>
                  <a:pt x="78509" y="332510"/>
                  <a:pt x="72815" y="346051"/>
                  <a:pt x="69273" y="360219"/>
                </a:cubicBezTo>
                <a:cubicBezTo>
                  <a:pt x="64655" y="378692"/>
                  <a:pt x="59549" y="397049"/>
                  <a:pt x="55418" y="415637"/>
                </a:cubicBezTo>
                <a:cubicBezTo>
                  <a:pt x="50310" y="438624"/>
                  <a:pt x="47274" y="462064"/>
                  <a:pt x="41563" y="484909"/>
                </a:cubicBezTo>
                <a:cubicBezTo>
                  <a:pt x="38021" y="499077"/>
                  <a:pt x="32327" y="512618"/>
                  <a:pt x="27709" y="526473"/>
                </a:cubicBezTo>
                <a:cubicBezTo>
                  <a:pt x="23091" y="577273"/>
                  <a:pt x="20596" y="628311"/>
                  <a:pt x="13854" y="678873"/>
                </a:cubicBezTo>
                <a:cubicBezTo>
                  <a:pt x="11337" y="697747"/>
                  <a:pt x="0" y="715250"/>
                  <a:pt x="0" y="734291"/>
                </a:cubicBezTo>
                <a:cubicBezTo>
                  <a:pt x="0" y="956012"/>
                  <a:pt x="10307" y="1177617"/>
                  <a:pt x="13854" y="1399309"/>
                </a:cubicBezTo>
                <a:cubicBezTo>
                  <a:pt x="19543" y="1754893"/>
                  <a:pt x="18821" y="2110590"/>
                  <a:pt x="27709" y="2466109"/>
                </a:cubicBezTo>
                <a:cubicBezTo>
                  <a:pt x="28074" y="2480708"/>
                  <a:pt x="37551" y="2493631"/>
                  <a:pt x="41563" y="2507673"/>
                </a:cubicBezTo>
                <a:cubicBezTo>
                  <a:pt x="76348" y="2629423"/>
                  <a:pt x="36060" y="2505019"/>
                  <a:pt x="69273" y="2604655"/>
                </a:cubicBezTo>
                <a:cubicBezTo>
                  <a:pt x="72625" y="2624769"/>
                  <a:pt x="94375" y="2808563"/>
                  <a:pt x="124691" y="2854037"/>
                </a:cubicBezTo>
                <a:lnTo>
                  <a:pt x="152400" y="2895600"/>
                </a:lnTo>
                <a:cubicBezTo>
                  <a:pt x="157018" y="2909455"/>
                  <a:pt x="159723" y="2924102"/>
                  <a:pt x="166254" y="2937164"/>
                </a:cubicBezTo>
                <a:cubicBezTo>
                  <a:pt x="173700" y="2952057"/>
                  <a:pt x="182998" y="2966197"/>
                  <a:pt x="193963" y="2978728"/>
                </a:cubicBezTo>
                <a:cubicBezTo>
                  <a:pt x="215542" y="3003390"/>
                  <a:pt x="266388" y="3058637"/>
                  <a:pt x="304800" y="3075709"/>
                </a:cubicBezTo>
                <a:cubicBezTo>
                  <a:pt x="331491" y="3087572"/>
                  <a:pt x="359286" y="3097691"/>
                  <a:pt x="387927" y="3103419"/>
                </a:cubicBezTo>
                <a:cubicBezTo>
                  <a:pt x="411018" y="3108037"/>
                  <a:pt x="434481" y="3111077"/>
                  <a:pt x="457200" y="3117273"/>
                </a:cubicBezTo>
                <a:cubicBezTo>
                  <a:pt x="485379" y="3124958"/>
                  <a:pt x="540327" y="3144982"/>
                  <a:pt x="540327" y="3144982"/>
                </a:cubicBezTo>
                <a:cubicBezTo>
                  <a:pt x="589892" y="3135069"/>
                  <a:pt x="615488" y="3139094"/>
                  <a:pt x="651163" y="3103419"/>
                </a:cubicBezTo>
                <a:cubicBezTo>
                  <a:pt x="662937" y="3091645"/>
                  <a:pt x="669636" y="3075710"/>
                  <a:pt x="678873" y="3061855"/>
                </a:cubicBezTo>
                <a:cubicBezTo>
                  <a:pt x="711848" y="2962931"/>
                  <a:pt x="690381" y="3003030"/>
                  <a:pt x="734291" y="2937164"/>
                </a:cubicBezTo>
                <a:lnTo>
                  <a:pt x="886691" y="2479964"/>
                </a:lnTo>
                <a:lnTo>
                  <a:pt x="914400" y="2396837"/>
                </a:lnTo>
                <a:cubicBezTo>
                  <a:pt x="919018" y="2382982"/>
                  <a:pt x="924712" y="2369441"/>
                  <a:pt x="928254" y="2355273"/>
                </a:cubicBezTo>
                <a:lnTo>
                  <a:pt x="955963" y="2244437"/>
                </a:lnTo>
                <a:cubicBezTo>
                  <a:pt x="951345" y="1884219"/>
                  <a:pt x="950485" y="1523933"/>
                  <a:pt x="942109" y="1163782"/>
                </a:cubicBezTo>
                <a:cubicBezTo>
                  <a:pt x="941243" y="1126559"/>
                  <a:pt x="931729" y="1090016"/>
                  <a:pt x="928254" y="1052946"/>
                </a:cubicBezTo>
                <a:cubicBezTo>
                  <a:pt x="917872" y="942211"/>
                  <a:pt x="900545" y="720437"/>
                  <a:pt x="900545" y="720437"/>
                </a:cubicBezTo>
                <a:cubicBezTo>
                  <a:pt x="895927" y="591128"/>
                  <a:pt x="894073" y="461690"/>
                  <a:pt x="886691" y="332509"/>
                </a:cubicBezTo>
                <a:cubicBezTo>
                  <a:pt x="886312" y="325882"/>
                  <a:pt x="867414" y="159829"/>
                  <a:pt x="845127" y="152400"/>
                </a:cubicBezTo>
                <a:lnTo>
                  <a:pt x="803563" y="138546"/>
                </a:lnTo>
                <a:cubicBezTo>
                  <a:pt x="734766" y="35350"/>
                  <a:pt x="823187" y="162095"/>
                  <a:pt x="734291" y="55419"/>
                </a:cubicBezTo>
                <a:cubicBezTo>
                  <a:pt x="723631" y="42627"/>
                  <a:pt x="706582" y="30506"/>
                  <a:pt x="706582" y="13855"/>
                </a:cubicBezTo>
                <a:cubicBezTo>
                  <a:pt x="706582" y="4619"/>
                  <a:pt x="725055" y="13855"/>
                  <a:pt x="734291" y="13855"/>
                </a:cubicBez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75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19200"/>
            <a:ext cx="7239000" cy="4572000"/>
          </a:xfrm>
        </p:spPr>
        <p:txBody>
          <a:bodyPr/>
          <a:lstStyle/>
          <a:p>
            <a:pPr algn="l" rtl="0"/>
            <a:r>
              <a:rPr lang="en-US" dirty="0"/>
              <a:t>The </a:t>
            </a:r>
            <a:r>
              <a:rPr lang="en-US" dirty="0" smtClean="0"/>
              <a:t>difference </a:t>
            </a:r>
            <a:r>
              <a:rPr lang="en-US" dirty="0"/>
              <a:t>between ANOVA and the t-tests is that ANOVA can be used in situations where there are </a:t>
            </a:r>
            <a:r>
              <a:rPr lang="en-US" b="1" i="1" dirty="0">
                <a:solidFill>
                  <a:srgbClr val="C00000"/>
                </a:solidFill>
              </a:rPr>
              <a:t>more than two </a:t>
            </a:r>
            <a:r>
              <a:rPr lang="en-US" dirty="0"/>
              <a:t>means being compared, whereas the t-tests are limited to situations where only two means are involved</a:t>
            </a:r>
            <a:r>
              <a:rPr lang="en-US" dirty="0" smtClean="0"/>
              <a:t>.</a:t>
            </a:r>
            <a:endParaRPr lang="en-US" dirty="0" smtClean="0">
              <a:latin typeface="Sabon-Roman"/>
            </a:endParaRPr>
          </a:p>
          <a:p>
            <a:pPr algn="l" rtl="0"/>
            <a:r>
              <a:rPr lang="en-US" dirty="0"/>
              <a:t>If more than two means are compared, repeated use of the independent-samples </a:t>
            </a:r>
            <a:r>
              <a:rPr lang="en-US" dirty="0" smtClean="0"/>
              <a:t>t-test  </a:t>
            </a:r>
            <a:r>
              <a:rPr lang="en-US" dirty="0"/>
              <a:t>will lead to a higher Type I error rate </a:t>
            </a:r>
            <a:r>
              <a:rPr lang="en-US" dirty="0" smtClean="0">
                <a:sym typeface="Symbol"/>
              </a:rPr>
              <a:t></a:t>
            </a:r>
            <a:r>
              <a:rPr lang="en-US" dirty="0" smtClean="0"/>
              <a:t> than </a:t>
            </a:r>
            <a:r>
              <a:rPr lang="en-US" dirty="0"/>
              <a:t>the </a:t>
            </a:r>
            <a:r>
              <a:rPr lang="en-US" dirty="0">
                <a:sym typeface="Symbol"/>
              </a:rPr>
              <a:t></a:t>
            </a:r>
            <a:r>
              <a:rPr lang="en-US" dirty="0"/>
              <a:t> level set for each </a:t>
            </a:r>
            <a:r>
              <a:rPr lang="en-US" dirty="0" smtClean="0"/>
              <a:t>t-test. (</a:t>
            </a:r>
            <a:r>
              <a:rPr lang="en-US" dirty="0" smtClean="0">
                <a:solidFill>
                  <a:srgbClr val="C00000"/>
                </a:solidFill>
              </a:rPr>
              <a:t>multiple comparison problem</a:t>
            </a:r>
            <a:r>
              <a:rPr lang="en-US" dirty="0" smtClean="0"/>
              <a:t>)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62800" y="6324600"/>
            <a:ext cx="1905000" cy="379413"/>
          </a:xfrm>
        </p:spPr>
        <p:txBody>
          <a:bodyPr/>
          <a:lstStyle/>
          <a:p>
            <a:fld id="{5FFABC66-93DD-4102-8D44-9BC863724973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40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6859587" cy="685800"/>
          </a:xfrm>
        </p:spPr>
        <p:txBody>
          <a:bodyPr>
            <a:normAutofit/>
          </a:bodyPr>
          <a:lstStyle/>
          <a:p>
            <a:pPr rtl="0"/>
            <a:r>
              <a:rPr lang="en-US" sz="3600" dirty="0"/>
              <a:t>The basic ANOVA </a:t>
            </a:r>
            <a:r>
              <a:rPr lang="en-US" sz="3600" dirty="0" smtClean="0"/>
              <a:t>situation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010400" cy="4343400"/>
          </a:xfrm>
        </p:spPr>
        <p:txBody>
          <a:bodyPr>
            <a:noAutofit/>
          </a:bodyPr>
          <a:lstStyle/>
          <a:p>
            <a:pPr algn="l" rtl="0"/>
            <a:r>
              <a:rPr lang="en-US" b="1" dirty="0" smtClean="0"/>
              <a:t>Variables </a:t>
            </a:r>
            <a:r>
              <a:rPr lang="en-US" b="1" dirty="0"/>
              <a:t>in </a:t>
            </a:r>
            <a:r>
              <a:rPr lang="en-US" b="1" dirty="0" smtClean="0"/>
              <a:t>ANOVA: </a:t>
            </a:r>
          </a:p>
          <a:p>
            <a:pPr lvl="1" algn="l" rtl="0"/>
            <a:r>
              <a:rPr lang="en-US" sz="2000" dirty="0" smtClean="0"/>
              <a:t>Dependent </a:t>
            </a:r>
            <a:r>
              <a:rPr lang="en-US" sz="2000" dirty="0"/>
              <a:t>variable is metric.</a:t>
            </a:r>
          </a:p>
          <a:p>
            <a:pPr lvl="1" algn="l" rtl="0"/>
            <a:r>
              <a:rPr lang="en-US" sz="2000" dirty="0"/>
              <a:t>Independent variable(s) is nominal with two or more levels – also called treatment, manipulation, or </a:t>
            </a:r>
            <a:r>
              <a:rPr lang="en-US" sz="2000" dirty="0" smtClean="0"/>
              <a:t>factor.</a:t>
            </a:r>
          </a:p>
          <a:p>
            <a:pPr marL="342900" lvl="1" indent="-342900" algn="l" rtl="0">
              <a:buFont typeface="Arial" pitchFamily="34" charset="0"/>
              <a:buChar char="•"/>
            </a:pPr>
            <a:r>
              <a:rPr lang="en-US" sz="2400" b="1" dirty="0" smtClean="0"/>
              <a:t>One-Way </a:t>
            </a:r>
            <a:r>
              <a:rPr lang="en-US" sz="2400" b="1" dirty="0"/>
              <a:t>ANOVA:</a:t>
            </a:r>
          </a:p>
          <a:p>
            <a:pPr lvl="1" algn="l" rtl="0"/>
            <a:r>
              <a:rPr lang="en-US" sz="2000" b="1" dirty="0" smtClean="0"/>
              <a:t>Two </a:t>
            </a:r>
            <a:r>
              <a:rPr lang="en-US" sz="2000" b="1" dirty="0"/>
              <a:t>variables</a:t>
            </a:r>
            <a:r>
              <a:rPr lang="en-US" sz="2000" dirty="0"/>
              <a:t>: 1 Categorical, 1 </a:t>
            </a:r>
            <a:r>
              <a:rPr lang="en-US" sz="2000" dirty="0" smtClean="0"/>
              <a:t>Quantitative </a:t>
            </a:r>
            <a:endParaRPr lang="en-US" sz="2000" dirty="0"/>
          </a:p>
          <a:p>
            <a:pPr lvl="1" algn="l" rtl="0"/>
            <a:r>
              <a:rPr lang="en-US" sz="2000" b="1" dirty="0"/>
              <a:t>Main Question</a:t>
            </a:r>
            <a:r>
              <a:rPr lang="en-US" sz="2000" dirty="0"/>
              <a:t>: Do the (means of) the quantitative variables depend on which group (given by categorical variable) the individual is in</a:t>
            </a:r>
            <a:r>
              <a:rPr lang="en-US" sz="2000" dirty="0" smtClean="0"/>
              <a:t>?</a:t>
            </a:r>
            <a:endParaRPr lang="en-US" sz="2000" dirty="0"/>
          </a:p>
          <a:p>
            <a:pPr lvl="1" algn="l" rtl="0"/>
            <a:r>
              <a:rPr lang="en-US" sz="2000" dirty="0"/>
              <a:t>If categorical variable has only 2 values: </a:t>
            </a:r>
          </a:p>
          <a:p>
            <a:pPr lvl="2" algn="l" rtl="0">
              <a:buFontTx/>
              <a:buChar char="•"/>
            </a:pPr>
            <a:r>
              <a:rPr lang="en-US" sz="1800" dirty="0"/>
              <a:t> </a:t>
            </a:r>
            <a:r>
              <a:rPr lang="en-US" sz="1800" b="1" dirty="0"/>
              <a:t>2-sample t-test </a:t>
            </a:r>
            <a:endParaRPr lang="en-US" sz="1800" dirty="0"/>
          </a:p>
          <a:p>
            <a:pPr lvl="1" algn="l" rtl="0"/>
            <a:r>
              <a:rPr lang="en-US" sz="2000" b="1" dirty="0">
                <a:solidFill>
                  <a:srgbClr val="C00000"/>
                </a:solidFill>
              </a:rPr>
              <a:t>ANOVA allows for 3 or more </a:t>
            </a:r>
            <a:r>
              <a:rPr lang="en-US" sz="2000" b="1" dirty="0" smtClean="0">
                <a:solidFill>
                  <a:srgbClr val="C00000"/>
                </a:solidFill>
              </a:rPr>
              <a:t>groups.</a:t>
            </a:r>
          </a:p>
          <a:p>
            <a:pPr lvl="1" algn="l" rtl="0"/>
            <a:endParaRPr lang="en-US" sz="2000" b="1" dirty="0" smtClean="0">
              <a:solidFill>
                <a:srgbClr val="00B050"/>
              </a:solidFill>
            </a:endParaRPr>
          </a:p>
          <a:p>
            <a:pPr algn="l" rtl="0"/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86600" y="64008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4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81000"/>
            <a:ext cx="6859587" cy="685800"/>
          </a:xfrm>
        </p:spPr>
        <p:txBody>
          <a:bodyPr/>
          <a:lstStyle/>
          <a:p>
            <a:pPr rtl="0"/>
            <a:r>
              <a:rPr lang="en-US" dirty="0" smtClean="0"/>
              <a:t>AVOVA Hypotheses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80000"/>
              </a:lnSpc>
              <a:buSzPct val="70000"/>
            </a:pPr>
            <a:r>
              <a:rPr lang="en-GB" sz="2700" dirty="0" smtClean="0">
                <a:sym typeface="Symbol" pitchFamily="18" charset="2"/>
              </a:rPr>
              <a:t>The null hypothesis:</a:t>
            </a:r>
          </a:p>
          <a:p>
            <a:pPr lvl="1" algn="l" rtl="0">
              <a:lnSpc>
                <a:spcPct val="80000"/>
              </a:lnSpc>
              <a:buSzPct val="70000"/>
            </a:pPr>
            <a:r>
              <a:rPr lang="en-GB" sz="2300" dirty="0" smtClean="0">
                <a:sym typeface="Symbol" pitchFamily="18" charset="2"/>
              </a:rPr>
              <a:t>The </a:t>
            </a:r>
            <a:r>
              <a:rPr lang="en-GB" sz="2300" dirty="0">
                <a:sym typeface="Symbol" pitchFamily="18" charset="2"/>
              </a:rPr>
              <a:t>means for all groups are the same (equal</a:t>
            </a:r>
            <a:r>
              <a:rPr lang="en-GB" sz="2300" dirty="0" smtClean="0">
                <a:sym typeface="Symbol" pitchFamily="18" charset="2"/>
              </a:rPr>
              <a:t>).</a:t>
            </a:r>
          </a:p>
          <a:p>
            <a:pPr marL="457200" lvl="1" indent="0" algn="l" rtl="0">
              <a:lnSpc>
                <a:spcPct val="80000"/>
              </a:lnSpc>
              <a:buSzPct val="70000"/>
              <a:buNone/>
            </a:pPr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		</a:t>
            </a:r>
            <a:r>
              <a:rPr lang="en-GB" sz="2400" b="1" i="1" dirty="0" smtClean="0">
                <a:sym typeface="Symbol" pitchFamily="18" charset="2"/>
              </a:rPr>
              <a:t>H</a:t>
            </a:r>
            <a:r>
              <a:rPr lang="en-GB" sz="2400" b="1" i="1" baseline="-25000" dirty="0" smtClean="0">
                <a:sym typeface="Symbol" pitchFamily="18" charset="2"/>
              </a:rPr>
              <a:t>0</a:t>
            </a:r>
            <a:r>
              <a:rPr lang="en-GB" sz="2400" b="1" i="1" dirty="0">
                <a:sym typeface="Symbol" pitchFamily="18" charset="2"/>
              </a:rPr>
              <a:t>:  </a:t>
            </a:r>
            <a:r>
              <a:rPr lang="en-GB" sz="2400" b="1" i="1" baseline="-25000" dirty="0">
                <a:sym typeface="Symbol" pitchFamily="18" charset="2"/>
              </a:rPr>
              <a:t>1</a:t>
            </a:r>
            <a:r>
              <a:rPr lang="en-GB" sz="2400" b="1" i="1" dirty="0">
                <a:sym typeface="Symbol" pitchFamily="18" charset="2"/>
              </a:rPr>
              <a:t> = </a:t>
            </a:r>
            <a:r>
              <a:rPr lang="en-GB" sz="2400" b="1" i="1" baseline="-25000" dirty="0">
                <a:sym typeface="Symbol" pitchFamily="18" charset="2"/>
              </a:rPr>
              <a:t>2</a:t>
            </a:r>
            <a:r>
              <a:rPr lang="en-GB" sz="2400" b="1" i="1" dirty="0">
                <a:sym typeface="Symbol" pitchFamily="18" charset="2"/>
              </a:rPr>
              <a:t> = ………. = </a:t>
            </a:r>
            <a:r>
              <a:rPr lang="en-GB" sz="2400" b="1" i="1" baseline="-25000" dirty="0" smtClean="0">
                <a:sym typeface="Symbol" pitchFamily="18" charset="2"/>
              </a:rPr>
              <a:t>k</a:t>
            </a:r>
          </a:p>
          <a:p>
            <a:pPr marL="457200" lvl="1" indent="0" algn="l" rtl="0">
              <a:lnSpc>
                <a:spcPct val="80000"/>
              </a:lnSpc>
              <a:buSzPct val="70000"/>
              <a:buNone/>
            </a:pPr>
            <a:endParaRPr lang="en-GB" sz="2400" b="1" i="1" dirty="0" smtClean="0">
              <a:sym typeface="Symbol" pitchFamily="18" charset="2"/>
            </a:endParaRPr>
          </a:p>
          <a:p>
            <a:pPr marL="342900" lvl="1" indent="-342900" algn="l" rtl="0">
              <a:lnSpc>
                <a:spcPct val="80000"/>
              </a:lnSpc>
              <a:buSzPct val="70000"/>
              <a:buFont typeface="Arial" pitchFamily="34" charset="0"/>
              <a:buChar char="•"/>
            </a:pPr>
            <a:r>
              <a:rPr lang="en-GB" sz="2700" dirty="0">
                <a:sym typeface="Symbol" pitchFamily="18" charset="2"/>
              </a:rPr>
              <a:t>The alternative hypothesis:</a:t>
            </a:r>
          </a:p>
          <a:p>
            <a:pPr lvl="1" algn="l" rtl="0">
              <a:lnSpc>
                <a:spcPct val="80000"/>
              </a:lnSpc>
              <a:buSzPct val="70000"/>
            </a:pPr>
            <a:r>
              <a:rPr lang="en-GB" sz="2300" dirty="0">
                <a:sym typeface="Symbol" pitchFamily="18" charset="2"/>
              </a:rPr>
              <a:t>The means are different for at least one pair of groups. </a:t>
            </a:r>
          </a:p>
          <a:p>
            <a:pPr marL="457200" lvl="1" indent="0" algn="l" rtl="0">
              <a:lnSpc>
                <a:spcPct val="80000"/>
              </a:lnSpc>
              <a:buSzPct val="70000"/>
              <a:buNone/>
            </a:pPr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		</a:t>
            </a:r>
            <a:r>
              <a:rPr lang="en-GB" sz="2400" b="1" i="1" dirty="0">
                <a:sym typeface="Symbol" pitchFamily="18" charset="2"/>
              </a:rPr>
              <a:t>H</a:t>
            </a:r>
            <a:r>
              <a:rPr lang="en-GB" sz="2400" b="1" i="1" baseline="-25000" dirty="0">
                <a:sym typeface="Symbol" pitchFamily="18" charset="2"/>
              </a:rPr>
              <a:t>1</a:t>
            </a:r>
            <a:r>
              <a:rPr lang="en-GB" sz="2400" b="1" i="1" dirty="0">
                <a:sym typeface="Symbol" pitchFamily="18" charset="2"/>
              </a:rPr>
              <a:t>:  </a:t>
            </a:r>
            <a:r>
              <a:rPr lang="en-GB" sz="2400" b="1" i="1" baseline="-25000" dirty="0">
                <a:sym typeface="Symbol" pitchFamily="18" charset="2"/>
              </a:rPr>
              <a:t>1</a:t>
            </a:r>
            <a:r>
              <a:rPr lang="en-GB" sz="2400" b="1" i="1" dirty="0">
                <a:sym typeface="Symbol" pitchFamily="18" charset="2"/>
              </a:rPr>
              <a:t>  </a:t>
            </a:r>
            <a:r>
              <a:rPr lang="en-GB" sz="2400" b="1" i="1" baseline="-25000" dirty="0">
                <a:sym typeface="Symbol" pitchFamily="18" charset="2"/>
              </a:rPr>
              <a:t>2</a:t>
            </a:r>
            <a:r>
              <a:rPr lang="en-GB" sz="2400" b="1" i="1" dirty="0">
                <a:sym typeface="Symbol" pitchFamily="18" charset="2"/>
              </a:rPr>
              <a:t>  ……….  </a:t>
            </a:r>
            <a:r>
              <a:rPr lang="en-GB" sz="2400" b="1" i="1" baseline="-25000" dirty="0">
                <a:sym typeface="Symbol" pitchFamily="18" charset="2"/>
              </a:rPr>
              <a:t>k</a:t>
            </a:r>
          </a:p>
          <a:p>
            <a:pPr marL="457200" lvl="1" indent="0" algn="l" rtl="0">
              <a:lnSpc>
                <a:spcPct val="80000"/>
              </a:lnSpc>
              <a:buSzPct val="70000"/>
              <a:buNone/>
            </a:pPr>
            <a:endParaRPr lang="en-GB" sz="2400" b="1" i="1" dirty="0">
              <a:sym typeface="Symbol" pitchFamily="18" charset="2"/>
            </a:endParaRPr>
          </a:p>
          <a:p>
            <a:pPr marL="342900" lvl="1" indent="-342900" algn="l" rtl="0">
              <a:lnSpc>
                <a:spcPct val="80000"/>
              </a:lnSpc>
              <a:buSzPct val="70000"/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If we reject </a:t>
            </a:r>
            <a:r>
              <a:rPr lang="en-GB" sz="2400" b="1" i="1" dirty="0">
                <a:sym typeface="Symbol" pitchFamily="18" charset="2"/>
              </a:rPr>
              <a:t>H</a:t>
            </a:r>
            <a:r>
              <a:rPr lang="en-GB" sz="2400" b="1" i="1" baseline="-25000" dirty="0">
                <a:sym typeface="Symbol" pitchFamily="18" charset="2"/>
              </a:rPr>
              <a:t>0 </a:t>
            </a:r>
            <a:r>
              <a:rPr lang="en-GB" sz="2400" b="1" i="1" baseline="-25000" dirty="0" smtClean="0"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How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do you determine which means are significantly different?</a:t>
            </a:r>
          </a:p>
          <a:p>
            <a:pPr lvl="1" algn="l" rtl="0">
              <a:lnSpc>
                <a:spcPct val="80000"/>
              </a:lnSpc>
              <a:buSzPct val="70000"/>
            </a:pPr>
            <a:endParaRPr lang="en-US" baseline="-25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86600" y="63246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05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3200" dirty="0"/>
              <a:t>Before we begin, we must consider the assumptions required to use ANOVA</a:t>
            </a:r>
          </a:p>
          <a:p>
            <a:pPr lvl="1" algn="l" rtl="0">
              <a:lnSpc>
                <a:spcPct val="90000"/>
              </a:lnSpc>
            </a:pPr>
            <a:r>
              <a:rPr lang="en-US" sz="2800" dirty="0"/>
              <a:t>The underlying distributions of the populations are </a:t>
            </a:r>
            <a:r>
              <a:rPr lang="en-US" sz="2800" dirty="0" smtClean="0"/>
              <a:t>normal.</a:t>
            </a:r>
            <a:endParaRPr lang="en-US" sz="2800" dirty="0"/>
          </a:p>
          <a:p>
            <a:pPr lvl="1" algn="l" rtl="0">
              <a:lnSpc>
                <a:spcPct val="90000"/>
              </a:lnSpc>
            </a:pPr>
            <a:r>
              <a:rPr lang="en-US" sz="2800" dirty="0"/>
              <a:t>The variance of each group is equal (This is critical for ANOVA</a:t>
            </a:r>
            <a:r>
              <a:rPr lang="en-US" sz="2800" dirty="0" smtClean="0"/>
              <a:t>).</a:t>
            </a:r>
            <a:endParaRPr lang="en-US" sz="2800" dirty="0">
              <a:solidFill>
                <a:schemeClr val="hlink"/>
              </a:solidFill>
            </a:endParaRPr>
          </a:p>
          <a:p>
            <a:pPr algn="l" rtl="0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86600" y="63246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51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4038600" cy="2362199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If all of the groups had the same means, the distributions for all of the populations would look exactly the same (overlaid graphs)</a:t>
            </a:r>
          </a:p>
          <a:p>
            <a:pPr algn="l" rtl="0"/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86600" y="6415028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864045"/>
              </p:ext>
            </p:extLst>
          </p:nvPr>
        </p:nvGraphicFramePr>
        <p:xfrm>
          <a:off x="4572000" y="762000"/>
          <a:ext cx="4114800" cy="231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" name="Bitmap Image" r:id="rId3" imgW="3638095" imgH="2991268" progId="Paint.Picture">
                  <p:embed/>
                </p:oleObj>
              </mc:Choice>
              <mc:Fallback>
                <p:oleObj name="Bitmap Image" r:id="rId3" imgW="3638095" imgH="299126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762000"/>
                        <a:ext cx="4114800" cy="231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3352800"/>
            <a:ext cx="3962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Now, if the means of the populations were different, the picture would look like this. Notice that the variability between the groups is much greater than within a group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625733"/>
              </p:ext>
            </p:extLst>
          </p:nvPr>
        </p:nvGraphicFramePr>
        <p:xfrm>
          <a:off x="4572000" y="3581400"/>
          <a:ext cx="4191000" cy="2559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Bitmap Image" r:id="rId5" imgW="6904762" imgH="2971429" progId="PBrush">
                  <p:embed/>
                </p:oleObj>
              </mc:Choice>
              <mc:Fallback>
                <p:oleObj name="Bitmap Image" r:id="rId5" imgW="6904762" imgH="2971429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581400"/>
                        <a:ext cx="4191000" cy="2559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778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81000"/>
            <a:ext cx="6859587" cy="685800"/>
          </a:xfrm>
        </p:spPr>
        <p:txBody>
          <a:bodyPr/>
          <a:lstStyle/>
          <a:p>
            <a:pPr rtl="0"/>
            <a:r>
              <a:rPr lang="en-US" dirty="0"/>
              <a:t>Sources of variance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676400"/>
            <a:ext cx="7086600" cy="441960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When we take samples from each group, there will be two sources of </a:t>
            </a:r>
            <a:r>
              <a:rPr lang="en-US" sz="2800" dirty="0" smtClean="0"/>
              <a:t>variability:</a:t>
            </a:r>
            <a:endParaRPr lang="en-US" sz="2800" dirty="0"/>
          </a:p>
          <a:p>
            <a:pPr lvl="1" algn="l" rtl="0"/>
            <a:r>
              <a:rPr lang="en-US" sz="2400" dirty="0"/>
              <a:t>Within group variability - when we sample from a group there will be variability from person to person in the same group</a:t>
            </a:r>
          </a:p>
          <a:p>
            <a:pPr lvl="1" algn="l" rtl="0"/>
            <a:r>
              <a:rPr lang="en-US" sz="2400" dirty="0"/>
              <a:t>Between group variability – the difference from group to group</a:t>
            </a:r>
          </a:p>
          <a:p>
            <a:pPr lvl="2" algn="l" rtl="0"/>
            <a:r>
              <a:rPr lang="en-US" dirty="0"/>
              <a:t>If the between group variability is large, the means of the </a:t>
            </a:r>
            <a:r>
              <a:rPr lang="en-US" dirty="0" smtClean="0"/>
              <a:t>groups </a:t>
            </a:r>
            <a:r>
              <a:rPr lang="en-US" dirty="0"/>
              <a:t>are likely not </a:t>
            </a:r>
            <a:r>
              <a:rPr lang="en-US" dirty="0" smtClean="0"/>
              <a:t>to </a:t>
            </a:r>
            <a:r>
              <a:rPr lang="en-US" dirty="0" err="1" smtClean="0"/>
              <a:t>bethe</a:t>
            </a:r>
            <a:r>
              <a:rPr lang="en-US" dirty="0" smtClean="0"/>
              <a:t> same</a:t>
            </a:r>
          </a:p>
          <a:p>
            <a:pPr lvl="2" algn="l" rtl="0"/>
            <a:r>
              <a:rPr lang="en-US" dirty="0"/>
              <a:t>We can use the two types of variability to determine if the means are likely different</a:t>
            </a:r>
          </a:p>
          <a:p>
            <a:pPr lvl="2" algn="l" rtl="0"/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3246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46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90600"/>
            <a:ext cx="7239000" cy="2057400"/>
          </a:xfrm>
        </p:spPr>
        <p:txBody>
          <a:bodyPr>
            <a:normAutofit/>
          </a:bodyPr>
          <a:lstStyle/>
          <a:p>
            <a:pPr algn="l" rtl="0"/>
            <a:r>
              <a:rPr lang="en-US" sz="2400" b="1" dirty="0">
                <a:solidFill>
                  <a:srgbClr val="0070C0"/>
                </a:solidFill>
              </a:rPr>
              <a:t>Blue </a:t>
            </a:r>
            <a:r>
              <a:rPr lang="en-US" sz="2400" dirty="0"/>
              <a:t>arrow: within group, </a:t>
            </a:r>
            <a:r>
              <a:rPr lang="en-US" sz="2400" b="1" dirty="0">
                <a:solidFill>
                  <a:srgbClr val="FF0000"/>
                </a:solidFill>
              </a:rPr>
              <a:t>red</a:t>
            </a:r>
            <a:r>
              <a:rPr lang="en-US" sz="2400" dirty="0"/>
              <a:t> arrow: between group</a:t>
            </a:r>
          </a:p>
          <a:p>
            <a:pPr algn="l" rtl="0"/>
            <a:r>
              <a:rPr lang="en-US" sz="2400" dirty="0"/>
              <a:t>Notice that when the distribution are separate, the between group variability is much greater than the within group</a:t>
            </a:r>
          </a:p>
          <a:p>
            <a:pPr algn="l" rtl="0"/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85660" y="6400800"/>
            <a:ext cx="1905000" cy="3794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fld id="{F0A36534-A445-4384-B331-50FF58D48B59}" type="slidenum">
              <a:rPr lang="en-US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7800" y="3111500"/>
            <a:ext cx="6705600" cy="2679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6705600" y="4375150"/>
            <a:ext cx="1066800" cy="152400"/>
          </a:xfrm>
          <a:prstGeom prst="leftRightArrow">
            <a:avLst>
              <a:gd name="adj1" fmla="val 50000"/>
              <a:gd name="adj2" fmla="val 140000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2286000" y="5791200"/>
            <a:ext cx="4572000" cy="228600"/>
          </a:xfrm>
          <a:prstGeom prst="leftRightArrow">
            <a:avLst>
              <a:gd name="adj1" fmla="val 50000"/>
              <a:gd name="adj2" fmla="val 40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5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5">
  <a:themeElements>
    <a:clrScheme name="Default Design 1">
      <a:dk1>
        <a:srgbClr val="336699"/>
      </a:dk1>
      <a:lt1>
        <a:srgbClr val="FFFFFF"/>
      </a:lt1>
      <a:dk2>
        <a:srgbClr val="0066FF"/>
      </a:dk2>
      <a:lt2>
        <a:srgbClr val="AFB5D2"/>
      </a:lt2>
      <a:accent1>
        <a:srgbClr val="66CCFF"/>
      </a:accent1>
      <a:accent2>
        <a:srgbClr val="99FFCC"/>
      </a:accent2>
      <a:accent3>
        <a:srgbClr val="FFFFFF"/>
      </a:accent3>
      <a:accent4>
        <a:srgbClr val="2A5682"/>
      </a:accent4>
      <a:accent5>
        <a:srgbClr val="B8E2FF"/>
      </a:accent5>
      <a:accent6>
        <a:srgbClr val="8AE7B9"/>
      </a:accent6>
      <a:hlink>
        <a:srgbClr val="FF99FF"/>
      </a:hlink>
      <a:folHlink>
        <a:srgbClr val="CCCCFF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Theme5</Template>
  <TotalTime>265</TotalTime>
  <Words>1402</Words>
  <Application>Microsoft Office PowerPoint</Application>
  <PresentationFormat>On-screen Show (4:3)</PresentationFormat>
  <Paragraphs>182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Theme5</vt:lpstr>
      <vt:lpstr>Bitmap Image</vt:lpstr>
      <vt:lpstr>Equation</vt:lpstr>
      <vt:lpstr>Analysis of  Variance</vt:lpstr>
      <vt:lpstr>Introduction</vt:lpstr>
      <vt:lpstr>PowerPoint Presentation</vt:lpstr>
      <vt:lpstr>The basic ANOVA situation</vt:lpstr>
      <vt:lpstr>AVOVA Hypotheses</vt:lpstr>
      <vt:lpstr>PowerPoint Presentation</vt:lpstr>
      <vt:lpstr>PowerPoint Presentation</vt:lpstr>
      <vt:lpstr>Sources of variance</vt:lpstr>
      <vt:lpstr>PowerPoint Presentation</vt:lpstr>
      <vt:lpstr>Notation for ANOVA</vt:lpstr>
      <vt:lpstr>Sources of variability</vt:lpstr>
      <vt:lpstr>F-statistic</vt:lpstr>
      <vt:lpstr>ANOVA Table</vt:lpstr>
      <vt:lpstr>Example</vt:lpstr>
      <vt:lpstr>PowerPoint Presentation</vt:lpstr>
      <vt:lpstr>PowerPoint Presentation</vt:lpstr>
      <vt:lpstr>PowerPoint Presentation</vt:lpstr>
      <vt:lpstr>PowerPoint Presentation</vt:lpstr>
      <vt:lpstr>Assessing the normality and constant variance assumptions</vt:lpstr>
      <vt:lpstr>PowerPoint Presentation</vt:lpstr>
      <vt:lpstr>PowerPoint Presentation</vt:lpstr>
      <vt:lpstr>Pair-wise Comparisons of Treatment Means 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 Variance</dc:title>
  <dc:creator>User</dc:creator>
  <cp:lastModifiedBy>Dr. Waheed Al-Hindi</cp:lastModifiedBy>
  <cp:revision>17</cp:revision>
  <dcterms:created xsi:type="dcterms:W3CDTF">2013-12-16T20:02:06Z</dcterms:created>
  <dcterms:modified xsi:type="dcterms:W3CDTF">2014-12-07T15:41:01Z</dcterms:modified>
</cp:coreProperties>
</file>