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5" r:id="rId7"/>
    <p:sldId id="266" r:id="rId8"/>
    <p:sldId id="260" r:id="rId9"/>
    <p:sldId id="267" r:id="rId10"/>
    <p:sldId id="261" r:id="rId11"/>
    <p:sldId id="268" r:id="rId12"/>
    <p:sldId id="269" r:id="rId13"/>
    <p:sldId id="262" r:id="rId14"/>
    <p:sldId id="270" r:id="rId15"/>
    <p:sldId id="271" r:id="rId16"/>
    <p:sldId id="275" r:id="rId17"/>
    <p:sldId id="263" r:id="rId18"/>
    <p:sldId id="272" r:id="rId19"/>
    <p:sldId id="273" r:id="rId20"/>
    <p:sldId id="276" r:id="rId21"/>
    <p:sldId id="274" r:id="rId22"/>
    <p:sldId id="277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17/05/1433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17/05/1433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17/05/1433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17/05/1433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B8ABB09-4A1D-463E-8065-109CC2B7EFAA}" type="datetimeFigureOut">
              <a:rPr lang="ar-SA" smtClean="0"/>
              <a:pPr/>
              <a:t>17/05/1433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B8ABB09-4A1D-463E-8065-109CC2B7EFAA}" type="datetimeFigureOut">
              <a:rPr lang="ar-SA" smtClean="0"/>
              <a:pPr/>
              <a:t>17/05/1433</a:t>
            </a:fld>
            <a:endParaRPr lang="ar-SA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17/05/1433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17/05/1433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17/05/1433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B8ABB09-4A1D-463E-8065-109CC2B7EFAA}" type="datetimeFigureOut">
              <a:rPr lang="ar-SA" smtClean="0"/>
              <a:pPr/>
              <a:t>17/05/1433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17/05/1433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667000" y="1428736"/>
            <a:ext cx="6477000" cy="1828800"/>
          </a:xfrm>
        </p:spPr>
        <p:txBody>
          <a:bodyPr/>
          <a:lstStyle/>
          <a:p>
            <a:r>
              <a:rPr lang="en-US" dirty="0" smtClean="0">
                <a:solidFill>
                  <a:srgbClr val="FF0066"/>
                </a:solidFill>
              </a:rPr>
              <a:t>Antibiotic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By:Afnan</a:t>
            </a:r>
            <a:r>
              <a:rPr lang="en-US" dirty="0" smtClean="0"/>
              <a:t> </a:t>
            </a:r>
            <a:r>
              <a:rPr lang="en-US" dirty="0" err="1" smtClean="0"/>
              <a:t>Bakhsh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66"/>
                </a:solidFill>
              </a:rPr>
              <a:t>1) Kirby-Bauer method:</a:t>
            </a:r>
            <a:endParaRPr lang="en-US" dirty="0" smtClean="0">
              <a:solidFill>
                <a:srgbClr val="FF0066"/>
              </a:solidFill>
            </a:endParaRPr>
          </a:p>
          <a:p>
            <a:pPr algn="l" rtl="0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We use: </a:t>
            </a:r>
          </a:p>
          <a:p>
            <a:pPr lvl="0" algn="l" rtl="0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Muller Hinton agar (MH)</a:t>
            </a:r>
          </a:p>
          <a:p>
            <a:pPr lvl="0" algn="l" rtl="0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Test bacteria (from the patient)</a:t>
            </a:r>
          </a:p>
          <a:p>
            <a:pPr lvl="0" algn="l" rtl="0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Antibiotics discs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Result:</a:t>
            </a:r>
          </a:p>
          <a:p>
            <a:pPr lvl="0" algn="l" rtl="0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If the bacteria are </a:t>
            </a:r>
            <a:r>
              <a:rPr lang="en-US" u="sng" dirty="0" smtClean="0">
                <a:solidFill>
                  <a:schemeClr val="accent4">
                    <a:lumMod val="50000"/>
                  </a:schemeClr>
                </a:solidFill>
              </a:rPr>
              <a:t>sensitive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to the antibiotic we will see inhibition zone.</a:t>
            </a:r>
          </a:p>
          <a:p>
            <a:pPr lvl="0" algn="l" rtl="0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If the bacteria are </a:t>
            </a:r>
            <a:r>
              <a:rPr lang="en-US" u="sng" dirty="0" smtClean="0">
                <a:solidFill>
                  <a:schemeClr val="accent4">
                    <a:lumMod val="50000"/>
                  </a:schemeClr>
                </a:solidFill>
              </a:rPr>
              <a:t>resistance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to the antibiotic we will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NOT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see the inhibition zone.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antibiotika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5720" y="1571612"/>
            <a:ext cx="4546600" cy="32131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5" name="Picture 4" descr="antibiotika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071810"/>
            <a:ext cx="3714744" cy="3615539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-928726" y="-285776"/>
            <a:ext cx="11501518" cy="742955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551766" cy="497207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66"/>
                </a:solidFill>
              </a:rPr>
              <a:t>2) </a:t>
            </a:r>
            <a:r>
              <a:rPr lang="en-US" b="1" u="sng" dirty="0" err="1" smtClean="0">
                <a:solidFill>
                  <a:srgbClr val="FF0066"/>
                </a:solidFill>
              </a:rPr>
              <a:t>Stoke's</a:t>
            </a:r>
            <a:r>
              <a:rPr lang="en-US" b="1" u="sng" dirty="0" smtClean="0">
                <a:solidFill>
                  <a:srgbClr val="FF0066"/>
                </a:solidFill>
              </a:rPr>
              <a:t> method:</a:t>
            </a:r>
            <a:endParaRPr lang="en-US" dirty="0" smtClean="0">
              <a:solidFill>
                <a:srgbClr val="FF0066"/>
              </a:solidFill>
            </a:endParaRPr>
          </a:p>
          <a:p>
            <a:pPr algn="l" rtl="0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We use: </a:t>
            </a:r>
          </a:p>
          <a:p>
            <a:pPr lvl="0" algn="l" rtl="0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1-Muller Hinton agar (MH)</a:t>
            </a:r>
          </a:p>
          <a:p>
            <a:pPr lvl="0" algn="l" rtl="0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2-Test bacteria (from the patient) and 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              Control bacteria (from the reference lab)</a:t>
            </a:r>
          </a:p>
          <a:p>
            <a:pPr lvl="0" algn="l" rtl="0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3-Antibiotics discs</a:t>
            </a:r>
          </a:p>
          <a:p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643306" y="4429132"/>
            <a:ext cx="49149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18750" t="14307" r="16251" b="14027"/>
          <a:stretch>
            <a:fillRect/>
          </a:stretch>
        </p:blipFill>
        <p:spPr>
          <a:xfrm>
            <a:off x="0" y="1571612"/>
            <a:ext cx="4313077" cy="3567122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 l="26250" t="14999" r="20000" b="14999"/>
          <a:stretch>
            <a:fillRect/>
          </a:stretch>
        </p:blipFill>
        <p:spPr bwMode="auto">
          <a:xfrm>
            <a:off x="5029200" y="1600201"/>
            <a:ext cx="4130675" cy="35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عنصر نائب للمحتوى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66"/>
                </a:solidFill>
              </a:rPr>
              <a:t>Results of </a:t>
            </a:r>
            <a:r>
              <a:rPr lang="en-US" b="1" dirty="0" err="1" smtClean="0">
                <a:solidFill>
                  <a:srgbClr val="FF0066"/>
                </a:solidFill>
              </a:rPr>
              <a:t>Stockes</a:t>
            </a:r>
            <a:r>
              <a:rPr lang="en-US" b="1" dirty="0" smtClean="0">
                <a:solidFill>
                  <a:srgbClr val="FF0066"/>
                </a:solidFill>
              </a:rPr>
              <a:t> Method: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57158" y="1643050"/>
            <a:ext cx="8010524" cy="5000660"/>
          </a:xfrm>
        </p:spPr>
        <p:txBody>
          <a:bodyPr>
            <a:normAutofit fontScale="77500" lnSpcReduction="20000"/>
          </a:bodyPr>
          <a:lstStyle/>
          <a:p>
            <a:pPr algn="l" rtl="0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Result:</a:t>
            </a:r>
          </a:p>
          <a:p>
            <a:pPr lvl="0" algn="l" rtl="0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If the inhibition zone of the test organism is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bigger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or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equal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to the inhibition zone of the control organism that means that the bacteria is </a:t>
            </a:r>
            <a:r>
              <a:rPr lang="en-US" u="sng" dirty="0" smtClean="0">
                <a:solidFill>
                  <a:schemeClr val="accent4">
                    <a:lumMod val="50000"/>
                  </a:schemeClr>
                </a:solidFill>
              </a:rPr>
              <a:t>sensitive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to the antibiotic. </a:t>
            </a:r>
          </a:p>
          <a:p>
            <a:pPr lvl="0" algn="l" rtl="0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If the inhibition zone of the test organism is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smaller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to the inhibition zone of the control organism that means that the bacteria is </a:t>
            </a:r>
            <a:r>
              <a:rPr lang="en-US" u="sng" dirty="0" smtClean="0">
                <a:solidFill>
                  <a:schemeClr val="accent4">
                    <a:lumMod val="50000"/>
                  </a:schemeClr>
                </a:solidFill>
              </a:rPr>
              <a:t>resistance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to the antibiotic. </a:t>
            </a:r>
          </a:p>
          <a:p>
            <a:pPr algn="ctr">
              <a:lnSpc>
                <a:spcPct val="200000"/>
              </a:lnSpc>
              <a:buFont typeface="Wingdings" pitchFamily="2" charset="2"/>
              <a:buNone/>
            </a:pPr>
            <a:endParaRPr lang="ar-SA" b="1" dirty="0" smtClean="0"/>
          </a:p>
          <a:p>
            <a:pPr algn="ctr">
              <a:lnSpc>
                <a:spcPct val="200000"/>
              </a:lnSpc>
              <a:buFont typeface="Wingdings" pitchFamily="2" charset="2"/>
              <a:buNone/>
            </a:pPr>
            <a:r>
              <a:rPr lang="en-US" b="1" dirty="0" smtClean="0"/>
              <a:t>T &gt; C    or     T = C    </a:t>
            </a:r>
            <a:r>
              <a:rPr lang="en-US" b="1" dirty="0" smtClean="0">
                <a:sym typeface="Wingdings" pitchFamily="2" charset="2"/>
              </a:rPr>
              <a:t>   Sensitive</a:t>
            </a:r>
          </a:p>
          <a:p>
            <a:pPr algn="ctr">
              <a:lnSpc>
                <a:spcPct val="200000"/>
              </a:lnSpc>
              <a:buFont typeface="Wingdings" pitchFamily="2" charset="2"/>
              <a:buNone/>
            </a:pPr>
            <a:endParaRPr lang="en-US" sz="1000" b="1" dirty="0" smtClean="0">
              <a:sym typeface="Wingdings" pitchFamily="2" charset="2"/>
            </a:endParaRPr>
          </a:p>
          <a:p>
            <a:pPr algn="ctr">
              <a:lnSpc>
                <a:spcPct val="200000"/>
              </a:lnSpc>
              <a:buFont typeface="Wingdings" pitchFamily="2" charset="2"/>
              <a:buNone/>
            </a:pPr>
            <a:r>
              <a:rPr lang="en-US" b="1" dirty="0" smtClean="0">
                <a:sym typeface="Wingdings" pitchFamily="2" charset="2"/>
              </a:rPr>
              <a:t>T&lt; C    Resistance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428596" y="214290"/>
            <a:ext cx="8358246" cy="6483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r>
              <a:rPr lang="en-GB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Broth Dilution Method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ar-SA" dirty="0" smtClean="0"/>
              <a:t> </a:t>
            </a:r>
            <a:endParaRPr lang="en-US" dirty="0" smtClean="0"/>
          </a:p>
          <a:p>
            <a:pPr algn="l" rtl="0">
              <a:buNone/>
            </a:pPr>
            <a:r>
              <a:rPr lang="en-US" b="1" dirty="0" smtClean="0">
                <a:solidFill>
                  <a:srgbClr val="FF0066"/>
                </a:solidFill>
              </a:rPr>
              <a:t>MIC (minimum inhibitory concentration):</a:t>
            </a:r>
            <a:endParaRPr lang="en-US" dirty="0" smtClean="0">
              <a:solidFill>
                <a:srgbClr val="FF0066"/>
              </a:solidFill>
            </a:endParaRPr>
          </a:p>
          <a:p>
            <a:pPr lvl="0" algn="l" rtl="0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This test to know the minimum concentration of antibiotic that can inhibit or kill the bacteria growth.</a:t>
            </a:r>
          </a:p>
          <a:p>
            <a:pPr lvl="0" algn="l" rtl="0">
              <a:buNone/>
            </a:pP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MIC of the test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is the </a:t>
            </a:r>
            <a:r>
              <a:rPr lang="en-US" u="sng" dirty="0" smtClean="0">
                <a:solidFill>
                  <a:schemeClr val="accent4">
                    <a:lumMod val="50000"/>
                  </a:schemeClr>
                </a:solidFill>
              </a:rPr>
              <a:t>last tube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that shows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No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growth.</a:t>
            </a:r>
          </a:p>
          <a:p>
            <a:pPr rtl="0"/>
            <a:r>
              <a:rPr lang="ar-SA" dirty="0" smtClean="0"/>
              <a:t> 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6" descr="mic_macdil_tet-7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4282" y="1571612"/>
            <a:ext cx="5332226" cy="3000396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5" name="Picture 7" descr="mic_macrodil_tet_break-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3357562"/>
            <a:ext cx="2390804" cy="301148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184275" y="1785937"/>
            <a:ext cx="701040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Sir Alexander Fleming</a:t>
            </a:r>
            <a:br>
              <a:rPr lang="en-GB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(1881 –1955)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857752" y="1643050"/>
            <a:ext cx="3714776" cy="1614485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GB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“One sometimes finds what one is not</a:t>
            </a:r>
          </a:p>
          <a:p>
            <a:pPr>
              <a:defRPr/>
            </a:pPr>
            <a:r>
              <a:rPr lang="en-GB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looking for“</a:t>
            </a:r>
            <a:br>
              <a:rPr lang="en-GB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n-GB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</a:t>
            </a:r>
            <a:r>
              <a:rPr lang="en-GB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Penicillin</a:t>
            </a:r>
            <a:endParaRPr lang="en-US" dirty="0" smtClean="0">
              <a:solidFill>
                <a:srgbClr val="FF0066"/>
              </a:solidFill>
            </a:endParaRPr>
          </a:p>
          <a:p>
            <a:endParaRPr lang="ar-SA" dirty="0"/>
          </a:p>
        </p:txBody>
      </p:sp>
      <p:pic>
        <p:nvPicPr>
          <p:cNvPr id="4" name="Picture 5" descr="flem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3581400"/>
            <a:ext cx="3886200" cy="2973388"/>
          </a:xfrm>
          <a:prstGeom prst="rect">
            <a:avLst/>
          </a:prstGeom>
          <a:noFill/>
          <a:ln w="25400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5" name="TextBox 6"/>
          <p:cNvSpPr txBox="1"/>
          <p:nvPr/>
        </p:nvSpPr>
        <p:spPr>
          <a:xfrm>
            <a:off x="990600" y="4800600"/>
            <a:ext cx="2971800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n-GB" b="1" dirty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 observed inhibition of staphylococci on an agar </a:t>
            </a:r>
          </a:p>
          <a:p>
            <a:pPr algn="just">
              <a:spcBef>
                <a:spcPct val="50000"/>
              </a:spcBef>
              <a:defRPr/>
            </a:pPr>
            <a:r>
              <a:rPr lang="en-GB" b="1" dirty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plate contaminated </a:t>
            </a:r>
          </a:p>
          <a:p>
            <a:pPr algn="just">
              <a:spcBef>
                <a:spcPct val="50000"/>
              </a:spcBef>
              <a:defRPr/>
            </a:pPr>
            <a:r>
              <a:rPr lang="en-GB" b="1" dirty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by a</a:t>
            </a:r>
            <a:r>
              <a:rPr lang="en-GB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b="1" i="1" dirty="0" err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Penicillium</a:t>
            </a:r>
            <a:r>
              <a:rPr lang="en-GB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b="1" dirty="0" err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mold</a:t>
            </a:r>
            <a:endParaRPr lang="en-GB" b="1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" name="Picture 8" descr="http://www.accessexcellence.org/AE/AEC/CC/images/s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209800"/>
            <a:ext cx="23860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85926"/>
            <a:ext cx="7929585" cy="4261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143108" y="214290"/>
            <a:ext cx="4652938" cy="19288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6600" dirty="0" smtClean="0">
                <a:solidFill>
                  <a:srgbClr val="FF0066"/>
                </a:solidFill>
              </a:rPr>
              <a:t>Thank You</a:t>
            </a:r>
            <a:endParaRPr lang="ar-SA" sz="6600" dirty="0">
              <a:solidFill>
                <a:srgbClr val="FF0066"/>
              </a:solidFill>
            </a:endParaRPr>
          </a:p>
        </p:txBody>
      </p:sp>
      <p:pic>
        <p:nvPicPr>
          <p:cNvPr id="4" name="صورة 3" descr="0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2500306"/>
            <a:ext cx="4492752" cy="2993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il_fi" descr="http://micro.digitalproteus.com/pics/morphologyshapes.jpg"/>
          <p:cNvPicPr>
            <a:picLocks noGrp="1"/>
          </p:cNvPicPr>
          <p:nvPr>
            <p:ph sz="quarter" idx="1"/>
          </p:nvPr>
        </p:nvPicPr>
        <p:blipFill>
          <a:blip r:embed="rId2" cstate="print">
            <a:lum bright="21000" contrast="24000"/>
          </a:blip>
          <a:srcRect/>
          <a:stretch>
            <a:fillRect/>
          </a:stretch>
        </p:blipFill>
        <p:spPr bwMode="auto">
          <a:xfrm>
            <a:off x="2827651" y="1600200"/>
            <a:ext cx="372364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99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1571612"/>
            <a:ext cx="8229600" cy="4525963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dirty="0" smtClean="0"/>
              <a:t> </a:t>
            </a:r>
          </a:p>
          <a:p>
            <a:pPr algn="l">
              <a:buNone/>
            </a:pPr>
            <a:r>
              <a:rPr lang="en-US" b="1" dirty="0" smtClean="0">
                <a:solidFill>
                  <a:srgbClr val="FF0066"/>
                </a:solidFill>
              </a:rPr>
              <a:t>Antibiotic</a:t>
            </a:r>
            <a:r>
              <a:rPr lang="en-US" b="1" dirty="0" smtClean="0"/>
              <a:t>:</a:t>
            </a:r>
            <a:r>
              <a:rPr lang="en-US" dirty="0" smtClean="0"/>
              <a:t> 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It’s a compound produced by living organism which inhibit or kills other organism.</a:t>
            </a:r>
          </a:p>
          <a:p>
            <a:endParaRPr lang="en-US" dirty="0" smtClean="0"/>
          </a:p>
          <a:p>
            <a:pPr algn="l"/>
            <a:endParaRPr lang="en-US" dirty="0" smtClean="0"/>
          </a:p>
          <a:p>
            <a:pPr algn="l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It can be:</a:t>
            </a:r>
          </a:p>
          <a:p>
            <a:pPr algn="l">
              <a:buNone/>
            </a:pPr>
            <a:r>
              <a:rPr lang="en-US" b="1" dirty="0" smtClean="0">
                <a:solidFill>
                  <a:srgbClr val="FF0066"/>
                </a:solidFill>
              </a:rPr>
              <a:t>Bactericidal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antibiotic that </a:t>
            </a:r>
            <a:r>
              <a:rPr lang="en-US" u="sng" dirty="0" smtClean="0">
                <a:solidFill>
                  <a:schemeClr val="accent4">
                    <a:lumMod val="50000"/>
                  </a:schemeClr>
                </a:solidFill>
              </a:rPr>
              <a:t>kills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the bacteria. </a:t>
            </a:r>
          </a:p>
          <a:p>
            <a:pPr algn="l">
              <a:buNone/>
            </a:pPr>
            <a:r>
              <a:rPr lang="en-US" b="1" dirty="0" err="1" smtClean="0">
                <a:solidFill>
                  <a:srgbClr val="FF0066"/>
                </a:solidFill>
              </a:rPr>
              <a:t>Bacteriostatic</a:t>
            </a:r>
            <a:r>
              <a:rPr lang="en-US" b="1" dirty="0" smtClean="0"/>
              <a:t>: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antibiotic that </a:t>
            </a:r>
            <a:r>
              <a:rPr lang="en-US" u="sng" dirty="0" smtClean="0">
                <a:solidFill>
                  <a:schemeClr val="accent4">
                    <a:lumMod val="50000"/>
                  </a:schemeClr>
                </a:solidFill>
              </a:rPr>
              <a:t>inhibits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the growth of bacteria. </a:t>
            </a:r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ar-SA" b="1" dirty="0" smtClean="0">
                <a:solidFill>
                  <a:srgbClr val="FF0066"/>
                </a:solidFill>
              </a:rPr>
              <a:t>                   </a:t>
            </a:r>
            <a:r>
              <a:rPr lang="en-US" b="1" dirty="0" smtClean="0">
                <a:solidFill>
                  <a:srgbClr val="FF0066"/>
                </a:solidFill>
              </a:rPr>
              <a:t>Types of antibiotics:</a:t>
            </a:r>
            <a:endParaRPr lang="en-US" dirty="0" smtClean="0">
              <a:solidFill>
                <a:srgbClr val="FF0066"/>
              </a:solidFill>
            </a:endParaRPr>
          </a:p>
          <a:p>
            <a:pPr algn="l">
              <a:buNone/>
            </a:pPr>
            <a:endParaRPr lang="en-US" b="1" u="sng" dirty="0" smtClean="0">
              <a:solidFill>
                <a:srgbClr val="FF0066"/>
              </a:solidFill>
            </a:endParaRPr>
          </a:p>
          <a:p>
            <a:pPr algn="l">
              <a:buNone/>
            </a:pPr>
            <a:r>
              <a:rPr lang="en-US" b="1" u="sng" dirty="0" smtClean="0">
                <a:solidFill>
                  <a:srgbClr val="FF0066"/>
                </a:solidFill>
              </a:rPr>
              <a:t>1- broad-spectrum: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If it is effective against both gram +</a:t>
            </a:r>
            <a:r>
              <a:rPr lang="en-US" dirty="0" err="1" smtClean="0">
                <a:solidFill>
                  <a:schemeClr val="accent4">
                    <a:lumMod val="50000"/>
                  </a:schemeClr>
                </a:solidFill>
              </a:rPr>
              <a:t>ve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and gram −</a:t>
            </a:r>
            <a:r>
              <a:rPr lang="en-US" dirty="0" err="1" smtClean="0">
                <a:solidFill>
                  <a:schemeClr val="accent4">
                    <a:lumMod val="50000"/>
                  </a:schemeClr>
                </a:solidFill>
              </a:rPr>
              <a:t>ve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organisms.</a:t>
            </a:r>
          </a:p>
          <a:p>
            <a:pPr algn="l">
              <a:buNone/>
            </a:pPr>
            <a:r>
              <a:rPr lang="en-US" b="1" u="sng" dirty="0" smtClean="0">
                <a:solidFill>
                  <a:srgbClr val="FF0066"/>
                </a:solidFill>
              </a:rPr>
              <a:t>2- narrow-spectrum: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If it is effective against gram +</a:t>
            </a:r>
            <a:r>
              <a:rPr lang="en-US" dirty="0" err="1" smtClean="0">
                <a:solidFill>
                  <a:schemeClr val="accent4">
                    <a:lumMod val="50000"/>
                  </a:schemeClr>
                </a:solidFill>
              </a:rPr>
              <a:t>ve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only or gram −</a:t>
            </a:r>
            <a:r>
              <a:rPr lang="en-US" dirty="0" err="1" smtClean="0">
                <a:solidFill>
                  <a:schemeClr val="accent4">
                    <a:lumMod val="50000"/>
                  </a:schemeClr>
                </a:solidFill>
              </a:rPr>
              <a:t>ve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organisms only.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85720" y="1714488"/>
            <a:ext cx="7500958" cy="4310074"/>
          </a:xfrm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b="1" dirty="0" smtClean="0">
                <a:solidFill>
                  <a:srgbClr val="FF0066"/>
                </a:solidFill>
              </a:rPr>
              <a:t>Antibiotics mechanisms of action against bacteria:</a:t>
            </a:r>
            <a:endParaRPr lang="en-US" dirty="0" smtClean="0">
              <a:solidFill>
                <a:srgbClr val="FF0066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Inhibition of DNA synthesis.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Inhibition of protein synthesis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Inhibition of cell wall synthesis</a:t>
            </a:r>
          </a:p>
          <a:p>
            <a:pPr marL="514350" lvl="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Inhibition of cell membrane function</a:t>
            </a:r>
          </a:p>
          <a:p>
            <a:pPr rtl="0">
              <a:buNone/>
            </a:pPr>
            <a:r>
              <a:rPr lang="en-US" dirty="0" smtClean="0"/>
              <a:t> </a:t>
            </a:r>
          </a:p>
          <a:p>
            <a:pPr rtl="0">
              <a:buNone/>
            </a:pPr>
            <a:r>
              <a:rPr lang="en-US" dirty="0" smtClean="0"/>
              <a:t> 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835317" y="1600200"/>
            <a:ext cx="7708316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Why do we do sensitivity testing??</a:t>
            </a:r>
            <a:endParaRPr lang="ar-SA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1-To know which drug we use to the patient.</a:t>
            </a:r>
          </a:p>
          <a:p>
            <a:pPr algn="l"/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l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2-To Know the dose of antibiotic.</a:t>
            </a:r>
          </a:p>
          <a:p>
            <a:pPr algn="l"/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It is important to use the lowest effective concentration of the antibiotic to avoid toxicity in patient. </a:t>
            </a:r>
            <a:endParaRPr lang="ar-SA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245632" cy="4829196"/>
          </a:xfrm>
        </p:spPr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b="1" dirty="0" smtClean="0">
                <a:solidFill>
                  <a:srgbClr val="FF0066"/>
                </a:solidFill>
              </a:rPr>
              <a:t>Antibiotic susceptibility test:</a:t>
            </a:r>
            <a:endParaRPr lang="en-US" dirty="0" smtClean="0">
              <a:solidFill>
                <a:srgbClr val="FF0066"/>
              </a:solidFill>
            </a:endParaRPr>
          </a:p>
          <a:p>
            <a:pPr algn="l" rtl="0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We have to test the susceptibility of bacteria to several antibiotics to check if the bacteria is sensitive or resistant to the used antibiotic.</a:t>
            </a:r>
          </a:p>
          <a:p>
            <a:pPr algn="l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b="1" dirty="0" smtClean="0">
                <a:solidFill>
                  <a:srgbClr val="FF0066"/>
                </a:solidFill>
              </a:rPr>
              <a:t>Methods of Antibiotic susceptibility test:</a:t>
            </a:r>
          </a:p>
          <a:p>
            <a:pPr marL="457200" indent="-457200" algn="l">
              <a:spcBef>
                <a:spcPct val="50000"/>
              </a:spcBef>
              <a:buNone/>
              <a:defRPr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1)   Broth dilution</a:t>
            </a:r>
          </a:p>
          <a:p>
            <a:pPr algn="l" rtl="0">
              <a:buNone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2)   Agar diffusion (solid) :</a:t>
            </a:r>
            <a:endParaRPr lang="en-US" dirty="0" smtClean="0"/>
          </a:p>
          <a:p>
            <a:pPr algn="l" rtl="0">
              <a:buNone/>
            </a:pPr>
            <a:r>
              <a:rPr lang="en-US" b="1" u="sng" dirty="0" smtClean="0"/>
              <a:t>1) Kirby-Bauer method:</a:t>
            </a:r>
            <a:endParaRPr lang="en-US" dirty="0" smtClean="0"/>
          </a:p>
          <a:p>
            <a:pPr algn="l">
              <a:buNone/>
            </a:pPr>
            <a:r>
              <a:rPr lang="en-US" b="1" u="sng" dirty="0" smtClean="0"/>
              <a:t>2) </a:t>
            </a:r>
            <a:r>
              <a:rPr lang="en-US" b="1" u="sng" dirty="0" err="1" smtClean="0"/>
              <a:t>Stoke's</a:t>
            </a:r>
            <a:r>
              <a:rPr lang="en-US" b="1" u="sng" dirty="0" smtClean="0"/>
              <a:t> method</a:t>
            </a:r>
            <a:endParaRPr lang="en-GB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 rtl="0">
              <a:buNone/>
            </a:pPr>
            <a:r>
              <a:rPr lang="en-US" b="1" u="sng" dirty="0" smtClean="0"/>
              <a:t>: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Termenology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dirty="0" smtClean="0">
                <a:solidFill>
                  <a:srgbClr val="FF0066"/>
                </a:solidFill>
              </a:rPr>
              <a:t>Sensitive (=Susceptible): </a:t>
            </a:r>
          </a:p>
          <a:p>
            <a:pPr lvl="1" algn="l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Organism  is inhibited by this antibiotic.</a:t>
            </a:r>
          </a:p>
          <a:p>
            <a:pPr lvl="1" algn="l">
              <a:buNone/>
            </a:pPr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l">
              <a:buNone/>
            </a:pPr>
            <a:r>
              <a:rPr lang="en-US" dirty="0" smtClean="0">
                <a:solidFill>
                  <a:srgbClr val="FF0066"/>
                </a:solidFill>
              </a:rPr>
              <a:t>Resistant: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  <a:p>
            <a:pPr lvl="1" algn="l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Organism is not inhibited by this antibiotic.</a:t>
            </a:r>
          </a:p>
          <a:p>
            <a:pPr lvl="1" algn="l">
              <a:buNone/>
            </a:pPr>
            <a:endParaRPr lang="en-US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l">
              <a:buNone/>
            </a:pPr>
            <a:r>
              <a:rPr lang="en-US" dirty="0" smtClean="0">
                <a:solidFill>
                  <a:srgbClr val="FF0066"/>
                </a:solidFill>
              </a:rPr>
              <a:t>Intermediate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:</a:t>
            </a:r>
          </a:p>
          <a:p>
            <a:pPr lvl="1" algn="l">
              <a:buNone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Organism response to antibiotic may be lower than for the sensitive isolates. And usually the drug should be used in higher than normal dosage.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62</TotalTime>
  <Words>424</Words>
  <PresentationFormat>عرض على الشاشة (3:4)‏</PresentationFormat>
  <Paragraphs>80</Paragraphs>
  <Slides>22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ألوان متوسطة</vt:lpstr>
      <vt:lpstr>Antibiotic </vt:lpstr>
      <vt:lpstr>Sir Alexander Fleming (1881 –1955)</vt:lpstr>
      <vt:lpstr>الشريحة 3</vt:lpstr>
      <vt:lpstr>الشريحة 4</vt:lpstr>
      <vt:lpstr>الشريحة 5</vt:lpstr>
      <vt:lpstr>الشريحة 6</vt:lpstr>
      <vt:lpstr>Why do we do sensitivity testing??</vt:lpstr>
      <vt:lpstr>الشريحة 8</vt:lpstr>
      <vt:lpstr>Termenology</vt:lpstr>
      <vt:lpstr>الشريحة 10</vt:lpstr>
      <vt:lpstr>الشريحة 11</vt:lpstr>
      <vt:lpstr>الشريحة 12</vt:lpstr>
      <vt:lpstr>الشريحة 13</vt:lpstr>
      <vt:lpstr>الشريحة 14</vt:lpstr>
      <vt:lpstr>Results of Stockes Method:</vt:lpstr>
      <vt:lpstr>الشريحة 16</vt:lpstr>
      <vt:lpstr>:Broth Dilution Method</vt:lpstr>
      <vt:lpstr>الشريحة 18</vt:lpstr>
      <vt:lpstr>الشريحة 19</vt:lpstr>
      <vt:lpstr>الشريحة 20</vt:lpstr>
      <vt:lpstr>الشريحة 21</vt:lpstr>
      <vt:lpstr>الشريحة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Antibiotic </dc:title>
  <cp:lastModifiedBy>Customer</cp:lastModifiedBy>
  <cp:revision>10</cp:revision>
  <dcterms:modified xsi:type="dcterms:W3CDTF">2012-04-07T22:26:12Z</dcterms:modified>
</cp:coreProperties>
</file>