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0EE8DE9-7EC7-4A9A-8AA9-4C87FD0CBAC8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78FF0FE-83C5-4D16-ADE4-803D9DA5A1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8153400" cy="1927225"/>
          </a:xfrm>
        </p:spPr>
        <p:txBody>
          <a:bodyPr>
            <a:normAutofit/>
          </a:bodyPr>
          <a:lstStyle/>
          <a:p>
            <a:pPr algn="r" rtl="1"/>
            <a:r>
              <a:rPr lang="ar-SA" sz="4400" dirty="0" smtClean="0"/>
              <a:t>التوثیق في البحوث والدراسات التربوية وفقا لدلیل</a:t>
            </a:r>
            <a:r>
              <a:rPr lang="en-US" sz="4400" dirty="0" smtClean="0"/>
              <a:t>APA </a:t>
            </a:r>
            <a:r>
              <a:rPr lang="ar-SA" sz="4400" dirty="0" smtClean="0"/>
              <a:t> للنشر(٢٠٠٠)</a:t>
            </a:r>
            <a:r>
              <a:rPr lang="en-US" sz="4400" dirty="0" smtClean="0"/>
              <a:t> </a:t>
            </a:r>
            <a:r>
              <a:rPr lang="ar-SA" sz="4400" dirty="0" smtClean="0"/>
              <a:t> دليل الباحث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657600"/>
            <a:ext cx="8153400" cy="2819400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Department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Special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Ed.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College of Education </a:t>
            </a:r>
            <a:endParaRPr lang="ar-SA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King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Saud University 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      		</a:t>
            </a:r>
          </a:p>
          <a:p>
            <a:endParaRPr lang="ar-SA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7784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- توثيق </a:t>
            </a:r>
            <a:r>
              <a:rPr lang="ar-SA" b="1" dirty="0"/>
              <a:t>كتاب مترجم في المتن:</a:t>
            </a:r>
            <a:br>
              <a:rPr lang="ar-SA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smtClean="0"/>
              <a:t>يذكر </a:t>
            </a:r>
            <a:r>
              <a:rPr lang="ar-SA" dirty="0"/>
              <a:t>تاريخ العمل الأصلي أولا، ثم تاريخ العمل المترجم.</a:t>
            </a:r>
          </a:p>
          <a:p>
            <a:pPr marL="0" indent="0" algn="r" rtl="1">
              <a:buNone/>
            </a:pPr>
            <a:r>
              <a:rPr lang="ar-SA" dirty="0"/>
              <a:t>* مثال:</a:t>
            </a:r>
          </a:p>
          <a:p>
            <a:pPr marL="0" indent="0" algn="r" rtl="1">
              <a:buNone/>
            </a:pPr>
            <a:r>
              <a:rPr lang="ar-SA" dirty="0"/>
              <a:t> ذكر </a:t>
            </a:r>
            <a:r>
              <a:rPr lang="ar-SA" dirty="0" smtClean="0"/>
              <a:t>كروشكانك (1971/ 1993) ...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50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- </a:t>
            </a:r>
            <a:r>
              <a:rPr lang="ar-SA" b="1" dirty="0"/>
              <a:t>توثيق عمل مأخوذ من مصدر ثانوي</a:t>
            </a:r>
            <a:r>
              <a:rPr lang="ar-SA" dirty="0"/>
              <a:t>:</a:t>
            </a:r>
            <a:br>
              <a:rPr lang="ar-S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01000" cy="4800600"/>
          </a:xfrm>
        </p:spPr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مثلا </a:t>
            </a:r>
            <a:r>
              <a:rPr lang="ar-SA" dirty="0"/>
              <a:t>عندما يحصل الباحث على معلومات حول نظرية لرائد في التربية، لنقل </a:t>
            </a:r>
            <a:r>
              <a:rPr lang="ar-SA" dirty="0" smtClean="0"/>
              <a:t>مثلا</a:t>
            </a:r>
          </a:p>
          <a:p>
            <a:pPr marL="0" indent="0" algn="r" rtl="1">
              <a:buNone/>
            </a:pPr>
            <a:r>
              <a:rPr lang="ar-SA" dirty="0" smtClean="0"/>
              <a:t>رنزولي، في كتاب لكاتب غير رنزولي يقوم الباحث بتوثيقها كالتالي:</a:t>
            </a:r>
            <a:endParaRPr lang="en-US" dirty="0" smtClean="0"/>
          </a:p>
          <a:p>
            <a:pPr marL="0" indent="0" algn="r" rtl="1">
              <a:buNone/>
            </a:pPr>
            <a:endParaRPr lang="en-US" dirty="0" smtClean="0"/>
          </a:p>
          <a:p>
            <a:pPr marL="0" indent="0" algn="r" rtl="1">
              <a:buNone/>
            </a:pPr>
            <a:r>
              <a:rPr lang="ar-SA" sz="2000" dirty="0"/>
              <a:t> </a:t>
            </a:r>
            <a:r>
              <a:rPr lang="ar-SA" sz="2000" dirty="0" smtClean="0"/>
              <a:t>       وباستخدام </a:t>
            </a:r>
            <a:r>
              <a:rPr lang="ar-SA" sz="2000" dirty="0"/>
              <a:t>رنزولي المحكات الثلاثة (القدرة العقلية العالية، </a:t>
            </a:r>
            <a:r>
              <a:rPr lang="ar-SA" sz="2000" dirty="0" smtClean="0"/>
              <a:t>والإبداع، ٢٠ </a:t>
            </a:r>
            <a:r>
              <a:rPr lang="ar-SA" sz="2000" dirty="0"/>
              <a:t>% من مجموع الطلاب، - والمثابرة) وسع معايير القبول بحيث شملت من </a:t>
            </a:r>
            <a:r>
              <a:rPr lang="ar-SA" sz="2000" dirty="0" smtClean="0"/>
              <a:t>١٥في </a:t>
            </a:r>
            <a:r>
              <a:rPr lang="ar-SA" sz="2000" dirty="0"/>
              <a:t>حين شكل المعيار التقليدي القديم والمستند إلى درجات اختبارات الذكاء </a:t>
            </a:r>
            <a:r>
              <a:rPr lang="ar-SA" sz="2000" dirty="0" smtClean="0"/>
              <a:t>نسبة</a:t>
            </a:r>
            <a:r>
              <a:rPr lang="ar-SA" sz="2000" dirty="0"/>
              <a:t> </a:t>
            </a:r>
            <a:r>
              <a:rPr lang="ar-SA" sz="2000" dirty="0" smtClean="0"/>
              <a:t>(٢-</a:t>
            </a:r>
            <a:r>
              <a:rPr lang="en-US" sz="2000" dirty="0" smtClean="0"/>
              <a:t> </a:t>
            </a:r>
            <a:r>
              <a:rPr lang="ar-SA" sz="2000" dirty="0" smtClean="0"/>
              <a:t>٥%) </a:t>
            </a:r>
            <a:r>
              <a:rPr lang="ar-SA" sz="2000" dirty="0"/>
              <a:t>فقط من مجموع الطلاب، وبتوسيع هذه النسبة يمكن إعطاء </a:t>
            </a:r>
            <a:r>
              <a:rPr lang="ar-SA" sz="2000" dirty="0" smtClean="0"/>
              <a:t>فرصة</a:t>
            </a:r>
            <a:r>
              <a:rPr lang="en-US" sz="2000" dirty="0" smtClean="0"/>
              <a:t> </a:t>
            </a:r>
            <a:r>
              <a:rPr lang="ar-SA" sz="2000" dirty="0" smtClean="0"/>
              <a:t>أكبر </a:t>
            </a:r>
            <a:r>
              <a:rPr lang="ar-SA" sz="2000" dirty="0"/>
              <a:t>لاكتشاف الطلاب المتميزين (أورد في: الحروب، </a:t>
            </a:r>
            <a:r>
              <a:rPr lang="ar-SA" sz="2000" dirty="0" smtClean="0"/>
              <a:t>١٩٩٩</a:t>
            </a:r>
            <a:r>
              <a:rPr lang="en-US" sz="2000" dirty="0" smtClean="0"/>
              <a:t>.(</a:t>
            </a:r>
            <a:endParaRPr lang="ar-SA" sz="2000" dirty="0" smtClean="0"/>
          </a:p>
          <a:p>
            <a:pPr marL="0" indent="0" algn="r" rtl="1">
              <a:buNone/>
            </a:pPr>
            <a:endParaRPr lang="ar-SA" sz="2000" dirty="0"/>
          </a:p>
          <a:p>
            <a:pPr marL="0" indent="0" algn="r" rtl="1">
              <a:buNone/>
            </a:pPr>
            <a:r>
              <a:rPr lang="ar-SA" b="1" dirty="0" smtClean="0"/>
              <a:t>ملاحظة</a:t>
            </a:r>
            <a:r>
              <a:rPr lang="ar-SA" dirty="0"/>
              <a:t>: في قائمة المراجع يوثق المرجع الثانوي فقط.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49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- </a:t>
            </a:r>
            <a:r>
              <a:rPr lang="ar-SA" b="1" dirty="0"/>
              <a:t>توثيق </a:t>
            </a:r>
            <a:r>
              <a:rPr lang="ar-SA" b="1" dirty="0" smtClean="0"/>
              <a:t>أكثر </a:t>
            </a:r>
            <a:r>
              <a:rPr lang="ar-SA" b="1" dirty="0"/>
              <a:t>من عمل في المتن</a:t>
            </a:r>
            <a:r>
              <a:rPr lang="ar-SA" dirty="0"/>
              <a:t>:</a:t>
            </a:r>
            <a:br>
              <a:rPr lang="ar-S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توضع </a:t>
            </a:r>
            <a:r>
              <a:rPr lang="ar-SA" dirty="0"/>
              <a:t>المراجع بين قوسين وفقا لترتيبها في صفحة المراجع، بمعنى </a:t>
            </a:r>
            <a:r>
              <a:rPr lang="ar-SA" dirty="0" smtClean="0"/>
              <a:t>آخر، أن</a:t>
            </a:r>
            <a:endParaRPr lang="ar-SA" dirty="0"/>
          </a:p>
          <a:p>
            <a:pPr marL="0" indent="0" algn="r" rtl="1">
              <a:buNone/>
            </a:pPr>
            <a:r>
              <a:rPr lang="ar-SA" dirty="0"/>
              <a:t>ترتب المراجع بين قوسين </a:t>
            </a:r>
            <a:r>
              <a:rPr lang="ar-SA" dirty="0" smtClean="0"/>
              <a:t>ترتيبًا أبجديًا </a:t>
            </a:r>
            <a:r>
              <a:rPr lang="ar-SA" dirty="0"/>
              <a:t>حسب أسماء المؤلفين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 لمراجع عربية:</a:t>
            </a:r>
          </a:p>
          <a:p>
            <a:pPr marL="0" indent="0" algn="r" rtl="1">
              <a:buNone/>
            </a:pPr>
            <a:r>
              <a:rPr lang="ar-SA" sz="2000" dirty="0" smtClean="0"/>
              <a:t>ويحول </a:t>
            </a:r>
            <a:r>
              <a:rPr lang="ar-SA" sz="2000" dirty="0"/>
              <a:t>قصور عملية التقويم وضعها دون معرفة المؤسسات التعليمية </a:t>
            </a:r>
            <a:r>
              <a:rPr lang="ar-SA" sz="2000" dirty="0" smtClean="0"/>
              <a:t>بمدى نجاحها </a:t>
            </a:r>
            <a:r>
              <a:rPr lang="ar-SA" sz="2000" dirty="0"/>
              <a:t>في تحقيق أهدافها (أبو لبدة، </a:t>
            </a:r>
            <a:r>
              <a:rPr lang="ar-SA" sz="2000" dirty="0" smtClean="0"/>
              <a:t>١٩٨٧؛ </a:t>
            </a:r>
            <a:r>
              <a:rPr lang="ar-SA" sz="2000" dirty="0"/>
              <a:t>الطويل، </a:t>
            </a:r>
            <a:r>
              <a:rPr lang="ar-SA" sz="2000" dirty="0" smtClean="0"/>
              <a:t>١٩٨٦؛ عجاوي وخضر</a:t>
            </a:r>
            <a:r>
              <a:rPr lang="ar-SA" sz="2000" dirty="0"/>
              <a:t>، </a:t>
            </a:r>
            <a:r>
              <a:rPr lang="ar-SA" sz="2000" dirty="0" smtClean="0"/>
              <a:t>١٩٨٧).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 لمراجع أجنبية: أشار عدد من الباحثين</a:t>
            </a:r>
          </a:p>
          <a:p>
            <a:pPr marL="0" indent="0" algn="r" rtl="1">
              <a:buNone/>
            </a:pPr>
            <a:r>
              <a:rPr lang="sv-SE" sz="2000" dirty="0"/>
              <a:t>(Balda, 1980; Kamil, 1988; Pepperberg &amp; Funk, 1990)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01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ثانياً</a:t>
            </a:r>
            <a:r>
              <a:rPr lang="ar-SA" b="1" dirty="0"/>
              <a:t>: التوثيق في قائمة المراجع</a:t>
            </a:r>
            <a:br>
              <a:rPr lang="ar-SA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dirty="0" smtClean="0"/>
              <a:t>أ </a:t>
            </a:r>
            <a:r>
              <a:rPr lang="ar-SA" b="1" dirty="0"/>
              <a:t>- أمثلة لتوثيق كتب كمراجع</a:t>
            </a:r>
            <a:r>
              <a:rPr lang="ar-SA" b="1" dirty="0" smtClean="0"/>
              <a:t>:</a:t>
            </a:r>
          </a:p>
          <a:p>
            <a:pPr marL="0" indent="0" algn="r" rtl="1">
              <a:buNone/>
            </a:pPr>
            <a:endParaRPr lang="ar-SA" b="1" dirty="0"/>
          </a:p>
          <a:p>
            <a:pPr algn="r" rtl="1">
              <a:buFontTx/>
              <a:buChar char="-"/>
            </a:pPr>
            <a:r>
              <a:rPr lang="ar-SA" b="1" dirty="0" smtClean="0"/>
              <a:t>التوثيق </a:t>
            </a:r>
            <a:r>
              <a:rPr lang="ar-SA" b="1" dirty="0"/>
              <a:t>لمرجع لمؤلف واحد</a:t>
            </a:r>
            <a:r>
              <a:rPr lang="ar-SA" b="1" dirty="0" smtClean="0"/>
              <a:t>:</a:t>
            </a:r>
            <a:endParaRPr lang="en-US" b="1" dirty="0" smtClean="0"/>
          </a:p>
          <a:p>
            <a:pPr algn="r" rtl="1">
              <a:buFontTx/>
              <a:buChar char="-"/>
            </a:pPr>
            <a:endParaRPr lang="ar-SA" b="1" dirty="0" smtClean="0"/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عربي:</a:t>
            </a:r>
          </a:p>
          <a:p>
            <a:pPr marL="0" indent="0" algn="r" rtl="1">
              <a:buNone/>
            </a:pPr>
            <a:r>
              <a:rPr lang="ar-SA" dirty="0"/>
              <a:t>خير الله، سيد </a:t>
            </a:r>
            <a:r>
              <a:rPr lang="ar-SA" dirty="0" smtClean="0"/>
              <a:t>(١٩٨١). </a:t>
            </a:r>
            <a:r>
              <a:rPr lang="ar-SA" b="1" dirty="0"/>
              <a:t>بحوث نفسية وتربوية</a:t>
            </a:r>
            <a:r>
              <a:rPr lang="ar-SA" dirty="0"/>
              <a:t>. بيروت: دار النهضة العربية</a:t>
            </a:r>
            <a:r>
              <a:rPr lang="ar-SA" dirty="0" smtClean="0"/>
              <a:t>.</a:t>
            </a:r>
            <a:endParaRPr lang="en-US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 لمرجع أجنبي:</a:t>
            </a:r>
          </a:p>
          <a:p>
            <a:pPr marL="0" indent="0" rtl="1">
              <a:buNone/>
            </a:pPr>
            <a:r>
              <a:rPr lang="en-US" sz="2000" dirty="0"/>
              <a:t>Freeman, F. (1962</a:t>
            </a:r>
            <a:r>
              <a:rPr lang="en-US" sz="2000" i="1" dirty="0"/>
              <a:t>). Theory and practice of psychological testing</a:t>
            </a:r>
            <a:r>
              <a:rPr lang="en-US" sz="2000" dirty="0"/>
              <a:t>. </a:t>
            </a:r>
            <a:r>
              <a:rPr lang="en-US" sz="2000" dirty="0" smtClean="0"/>
              <a:t>New</a:t>
            </a:r>
          </a:p>
          <a:p>
            <a:pPr marL="0" indent="0" rtl="1">
              <a:buNone/>
            </a:pPr>
            <a:r>
              <a:rPr lang="en-US" sz="2000" dirty="0" smtClean="0"/>
              <a:t>York: Rinehart and Winston.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4098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5029200"/>
          </a:xfrm>
        </p:spPr>
        <p:txBody>
          <a:bodyPr>
            <a:normAutofit lnSpcReduction="10000"/>
          </a:bodyPr>
          <a:lstStyle/>
          <a:p>
            <a:pPr algn="r" rtl="1">
              <a:buFontTx/>
              <a:buChar char="-"/>
            </a:pPr>
            <a:r>
              <a:rPr lang="ar-SA" b="1" dirty="0" smtClean="0"/>
              <a:t>التوثيق </a:t>
            </a:r>
            <a:r>
              <a:rPr lang="ar-SA" b="1" dirty="0"/>
              <a:t>لمرجع لمؤلفين</a:t>
            </a:r>
            <a:r>
              <a:rPr lang="ar-SA" b="1" dirty="0" smtClean="0"/>
              <a:t>:</a:t>
            </a:r>
            <a:endParaRPr lang="en-US" b="1" dirty="0" smtClean="0"/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عربي:</a:t>
            </a:r>
          </a:p>
          <a:p>
            <a:pPr marL="0" indent="0" algn="r" rtl="1">
              <a:buNone/>
            </a:pPr>
            <a:r>
              <a:rPr lang="ar-SA" dirty="0"/>
              <a:t>حواشين، زيدان وحواشين، مفيد </a:t>
            </a:r>
            <a:r>
              <a:rPr lang="ar-SA" dirty="0" smtClean="0"/>
              <a:t>(١٩٩٨). </a:t>
            </a:r>
            <a:r>
              <a:rPr lang="ar-SA" b="1" dirty="0"/>
              <a:t>تعليم الأطفال الموهوبين</a:t>
            </a:r>
            <a:r>
              <a:rPr lang="ar-SA" dirty="0"/>
              <a:t>. عمان: دار</a:t>
            </a:r>
          </a:p>
          <a:p>
            <a:pPr marL="0" indent="0" algn="r" rtl="1">
              <a:buNone/>
            </a:pPr>
            <a:r>
              <a:rPr lang="ar-SA" dirty="0"/>
              <a:t>الفكر</a:t>
            </a:r>
            <a:r>
              <a:rPr lang="ar-SA" dirty="0" smtClean="0"/>
              <a:t>.</a:t>
            </a:r>
            <a:endParaRPr lang="en-US" dirty="0" smtClean="0"/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أجنبي:</a:t>
            </a:r>
          </a:p>
          <a:p>
            <a:pPr marL="0" indent="0">
              <a:buNone/>
            </a:pPr>
            <a:r>
              <a:rPr lang="en-US" sz="2000" dirty="0"/>
              <a:t>Beck, C. A., &amp; Sales, B. D. (2001). </a:t>
            </a:r>
            <a:r>
              <a:rPr lang="en-US" sz="2000" i="1" dirty="0"/>
              <a:t>Family mediation: </a:t>
            </a:r>
            <a:r>
              <a:rPr lang="en-US" sz="2000" i="1" dirty="0" smtClean="0"/>
              <a:t>Facts, myths</a:t>
            </a:r>
            <a:r>
              <a:rPr lang="en-US" sz="2000" i="1" dirty="0"/>
              <a:t>, and future prospects</a:t>
            </a:r>
            <a:r>
              <a:rPr lang="en-US" sz="2000" dirty="0"/>
              <a:t>. Washington, DC: </a:t>
            </a:r>
            <a:r>
              <a:rPr lang="en-US" sz="2000" dirty="0" smtClean="0"/>
              <a:t>American Psychological Association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 algn="r" rtl="1">
              <a:buNone/>
            </a:pPr>
            <a:r>
              <a:rPr lang="ar-SA" b="1" dirty="0"/>
              <a:t>- التوثيق لمرجع لثلاثة مؤلفين فأكثر:</a:t>
            </a:r>
          </a:p>
          <a:p>
            <a:pPr marL="0" indent="0" algn="r" rtl="1">
              <a:buNone/>
            </a:pPr>
            <a:r>
              <a:rPr lang="ar-SA" dirty="0"/>
              <a:t>* مثال لمرجع عربي:</a:t>
            </a:r>
          </a:p>
          <a:p>
            <a:pPr marL="0" indent="0" algn="r" rtl="1">
              <a:buNone/>
            </a:pPr>
            <a:r>
              <a:rPr lang="ar-SA" dirty="0"/>
              <a:t>عبدالحميد، جابر و زاهر، فوزي والشيخ، سليمان </a:t>
            </a:r>
            <a:r>
              <a:rPr lang="ar-SA" dirty="0" smtClean="0"/>
              <a:t>(١٩٩٤). </a:t>
            </a:r>
            <a:r>
              <a:rPr lang="ar-SA" b="1" dirty="0"/>
              <a:t>مهارات التدريس</a:t>
            </a:r>
            <a:r>
              <a:rPr lang="ar-SA" dirty="0"/>
              <a:t>.</a:t>
            </a:r>
          </a:p>
          <a:p>
            <a:pPr marL="0" indent="0" algn="r" rtl="1">
              <a:buNone/>
            </a:pPr>
            <a:r>
              <a:rPr lang="ar-SA" dirty="0"/>
              <a:t>القاهرة: دار النهضة العربية.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1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/>
              <a:t>- التوثيق لكتاب محرر</a:t>
            </a:r>
            <a:r>
              <a:rPr lang="ar-SA" sz="3600" dirty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/>
          <a:lstStyle/>
          <a:p>
            <a:pPr marL="0" indent="0" algn="r" rtl="1">
              <a:buNone/>
            </a:pPr>
            <a:r>
              <a:rPr lang="ar-SA" dirty="0"/>
              <a:t>* مثال لمرجع عربي:</a:t>
            </a:r>
          </a:p>
          <a:p>
            <a:pPr marL="0" indent="0" algn="r" rtl="1">
              <a:buNone/>
            </a:pPr>
            <a:r>
              <a:rPr lang="ar-SA" dirty="0"/>
              <a:t>عيسى، مصباح و العمري، توفيق و ملحم، اياد (محررون). </a:t>
            </a:r>
            <a:r>
              <a:rPr lang="ar-SA" dirty="0" smtClean="0"/>
              <a:t>(١٩٨٢). </a:t>
            </a:r>
            <a:r>
              <a:rPr lang="ar-SA" b="1" dirty="0" smtClean="0"/>
              <a:t>مراكز</a:t>
            </a:r>
            <a:r>
              <a:rPr lang="en-US" b="1" dirty="0" smtClean="0"/>
              <a:t> </a:t>
            </a:r>
            <a:r>
              <a:rPr lang="ar-SA" b="1" dirty="0" smtClean="0"/>
              <a:t>مصادر </a:t>
            </a:r>
            <a:r>
              <a:rPr lang="ar-SA" b="1" dirty="0"/>
              <a:t>التعلم وإدارة التقنيات التربوية</a:t>
            </a:r>
            <a:r>
              <a:rPr lang="ar-SA" dirty="0"/>
              <a:t>. الكويت: مكتبة الفلاح</a:t>
            </a:r>
            <a:r>
              <a:rPr lang="ar-SA" dirty="0" smtClean="0"/>
              <a:t>.</a:t>
            </a:r>
            <a:endParaRPr lang="en-US" dirty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 لمرجع أجنبي:</a:t>
            </a:r>
          </a:p>
          <a:p>
            <a:pPr marL="0" indent="0" algn="l">
              <a:buNone/>
            </a:pPr>
            <a:r>
              <a:rPr lang="en-US" sz="2000" dirty="0"/>
              <a:t>Gibbs, J. T., &amp; Huang, L. N. (Eds.). (1991). </a:t>
            </a:r>
            <a:r>
              <a:rPr lang="en-US" sz="2000" i="1" dirty="0"/>
              <a:t>Children of </a:t>
            </a:r>
            <a:r>
              <a:rPr lang="en-US" sz="2000" i="1" dirty="0" smtClean="0"/>
              <a:t>color:</a:t>
            </a:r>
          </a:p>
          <a:p>
            <a:pPr marL="0" indent="0" algn="l">
              <a:buNone/>
            </a:pPr>
            <a:r>
              <a:rPr lang="en-US" sz="2000" i="1" dirty="0" smtClean="0"/>
              <a:t>Psychological interventions with minority youth. </a:t>
            </a:r>
            <a:r>
              <a:rPr lang="en-US" sz="2000" dirty="0" smtClean="0"/>
              <a:t>San Francisco: </a:t>
            </a:r>
            <a:r>
              <a:rPr lang="en-US" sz="2000" dirty="0" err="1" smtClean="0"/>
              <a:t>Jossey</a:t>
            </a:r>
            <a:r>
              <a:rPr lang="en-US" sz="2000" dirty="0" smtClean="0"/>
              <a:t>-Bass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98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- </a:t>
            </a:r>
            <a:r>
              <a:rPr lang="ar-SA" b="1" dirty="0"/>
              <a:t>التوثيق لمرجع بدون </a:t>
            </a:r>
            <a:r>
              <a:rPr lang="ar-SA" b="1" dirty="0" smtClean="0"/>
              <a:t>مؤلف</a:t>
            </a:r>
            <a:r>
              <a:rPr lang="ar-SA" b="1" dirty="0"/>
              <a:t/>
            </a:r>
            <a:br>
              <a:rPr lang="ar-SA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en-US" dirty="0" smtClean="0"/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عربي:</a:t>
            </a:r>
          </a:p>
          <a:p>
            <a:pPr marL="0" indent="0" algn="r" rtl="1">
              <a:buNone/>
            </a:pPr>
            <a:r>
              <a:rPr lang="ar-SA" b="1" dirty="0"/>
              <a:t>علم النفس العام</a:t>
            </a:r>
            <a:r>
              <a:rPr lang="ar-SA" dirty="0"/>
              <a:t>. </a:t>
            </a:r>
            <a:r>
              <a:rPr lang="ar-SA" dirty="0" smtClean="0"/>
              <a:t>( ١٩٥٢). </a:t>
            </a:r>
            <a:r>
              <a:rPr lang="ar-SA" dirty="0"/>
              <a:t>عمان: المطبعة الوطنية</a:t>
            </a:r>
            <a:r>
              <a:rPr lang="ar-SA" dirty="0" smtClean="0"/>
              <a:t>.</a:t>
            </a:r>
            <a:endParaRPr lang="en-US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 لمرجع أجنبي:</a:t>
            </a:r>
          </a:p>
          <a:p>
            <a:pPr marL="0" indent="0" algn="l">
              <a:buNone/>
            </a:pPr>
            <a:r>
              <a:rPr lang="en-US" i="1" dirty="0"/>
              <a:t>Merriam-Webster’s Collegiate Dictionary </a:t>
            </a:r>
            <a:r>
              <a:rPr lang="en-US" dirty="0"/>
              <a:t>(</a:t>
            </a:r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ed</a:t>
            </a:r>
            <a:r>
              <a:rPr lang="en-US" dirty="0"/>
              <a:t>.). (1993).</a:t>
            </a:r>
          </a:p>
          <a:p>
            <a:pPr marL="0" indent="0" algn="l">
              <a:buNone/>
            </a:pPr>
            <a:r>
              <a:rPr lang="en-US" dirty="0"/>
              <a:t>Springfield, MA: Merriam-Webster</a:t>
            </a:r>
            <a:r>
              <a:rPr lang="en-US" dirty="0" smtClean="0"/>
              <a:t>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74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- </a:t>
            </a:r>
            <a:r>
              <a:rPr lang="ar-SA" b="1" dirty="0"/>
              <a:t>التوثيق لمرجع لمؤسسة كمؤلف </a:t>
            </a:r>
            <a:r>
              <a:rPr lang="ar-SA" b="1" dirty="0" smtClean="0"/>
              <a:t>وناشر</a:t>
            </a:r>
            <a:r>
              <a:rPr lang="ar-SA" b="1" dirty="0"/>
              <a:t/>
            </a:r>
            <a:br>
              <a:rPr lang="ar-SA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عربي:</a:t>
            </a:r>
          </a:p>
          <a:p>
            <a:pPr marL="0" indent="0" algn="r" rtl="1">
              <a:buNone/>
            </a:pPr>
            <a:r>
              <a:rPr lang="ar-SA" dirty="0"/>
              <a:t>المنظمة العربية للتربية والثقافة والعلوم. ( ١٩٩٦ ). </a:t>
            </a:r>
            <a:r>
              <a:rPr lang="ar-SA" b="1" dirty="0"/>
              <a:t>دليل أساليب الكشف </a:t>
            </a:r>
            <a:r>
              <a:rPr lang="ar-SA" b="1" dirty="0" smtClean="0"/>
              <a:t>عن</a:t>
            </a:r>
          </a:p>
          <a:p>
            <a:pPr marL="0" indent="0" algn="r" rtl="1">
              <a:buNone/>
            </a:pPr>
            <a:r>
              <a:rPr lang="ar-SA" b="1" dirty="0" smtClean="0"/>
              <a:t>الموهوبين في التعليم الأساسي</a:t>
            </a:r>
            <a:r>
              <a:rPr lang="ar-SA" dirty="0" smtClean="0"/>
              <a:t>. تونس: المؤلف.</a:t>
            </a:r>
            <a:endParaRPr lang="en-US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أجنبي:</a:t>
            </a:r>
          </a:p>
          <a:p>
            <a:pPr marL="0" indent="0">
              <a:buNone/>
            </a:pPr>
            <a:r>
              <a:rPr lang="en-US" dirty="0"/>
              <a:t>Special Libraries Association. (1963). </a:t>
            </a:r>
            <a:r>
              <a:rPr lang="en-US" i="1" dirty="0"/>
              <a:t>Directory of Business </a:t>
            </a:r>
            <a:r>
              <a:rPr lang="en-US" i="1" dirty="0" smtClean="0"/>
              <a:t>and Financial </a:t>
            </a:r>
            <a:r>
              <a:rPr lang="en-US" i="1" dirty="0"/>
              <a:t>Services</a:t>
            </a:r>
            <a:r>
              <a:rPr lang="en-US" dirty="0"/>
              <a:t>. New York: Special Libraries </a:t>
            </a:r>
            <a:r>
              <a:rPr lang="en-US" dirty="0" smtClean="0"/>
              <a:t>Association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735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/>
              <a:t>- التوثيق لكتاب مترجم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876800"/>
          </a:xfrm>
        </p:spPr>
        <p:txBody>
          <a:bodyPr/>
          <a:lstStyle/>
          <a:p>
            <a:pPr marL="0" indent="0" algn="r" rtl="1">
              <a:buNone/>
            </a:pPr>
            <a:r>
              <a:rPr lang="ar-SA" dirty="0"/>
              <a:t>* مثال لمرجع مترجم إلى العربية</a:t>
            </a:r>
            <a:r>
              <a:rPr lang="ar-SA" dirty="0" smtClean="0"/>
              <a:t>:</a:t>
            </a:r>
            <a:endParaRPr lang="en-US" dirty="0" smtClean="0"/>
          </a:p>
          <a:p>
            <a:pPr marL="0" indent="0" algn="r" rtl="1">
              <a:buNone/>
            </a:pPr>
            <a:r>
              <a:rPr lang="ar-SA" dirty="0"/>
              <a:t>كروكشانك، ف. </a:t>
            </a:r>
            <a:r>
              <a:rPr lang="ar-SA" dirty="0" smtClean="0"/>
              <a:t>(١٩٩٣). </a:t>
            </a:r>
            <a:r>
              <a:rPr lang="ar-SA" b="1" dirty="0"/>
              <a:t>تربية الموهوب والمتخلف </a:t>
            </a:r>
            <a:r>
              <a:rPr lang="ar-SA" dirty="0"/>
              <a:t>(ترجمة يوسف ميخائيل).</a:t>
            </a:r>
          </a:p>
          <a:p>
            <a:pPr marL="0" indent="0" algn="r" rtl="1">
              <a:buNone/>
            </a:pPr>
            <a:r>
              <a:rPr lang="ar-SA" dirty="0" smtClean="0"/>
              <a:t>القاهرة</a:t>
            </a:r>
            <a:r>
              <a:rPr lang="ar-SA" dirty="0"/>
              <a:t>: مكتبة الأنجلو المصرية. (العمل الأصلي نشر في عام </a:t>
            </a:r>
            <a:r>
              <a:rPr lang="ar-SA" dirty="0" smtClean="0"/>
              <a:t>١٩٧</a:t>
            </a:r>
            <a:r>
              <a:rPr lang="ar-SA" dirty="0"/>
              <a:t>١</a:t>
            </a:r>
            <a:r>
              <a:rPr lang="en-US" dirty="0" smtClean="0"/>
              <a:t>.(</a:t>
            </a:r>
          </a:p>
          <a:p>
            <a:pPr marL="0" indent="0">
              <a:buNone/>
            </a:pPr>
            <a:endParaRPr lang="en-US" dirty="0"/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مترجم إلى الإنجليزية:</a:t>
            </a:r>
          </a:p>
          <a:p>
            <a:pPr marL="0" indent="0">
              <a:buNone/>
            </a:pPr>
            <a:r>
              <a:rPr lang="en-US" dirty="0"/>
              <a:t>Laplace, P. S. (1951). </a:t>
            </a:r>
            <a:r>
              <a:rPr lang="en-US" i="1" dirty="0"/>
              <a:t>A philosophical essay </a:t>
            </a:r>
            <a:r>
              <a:rPr lang="en-US" i="1" dirty="0" smtClean="0"/>
              <a:t>on probabilities </a:t>
            </a:r>
            <a:r>
              <a:rPr lang="en-US" dirty="0"/>
              <a:t>(F. </a:t>
            </a:r>
            <a:r>
              <a:rPr lang="en-US" dirty="0" smtClean="0"/>
              <a:t>W. Truscott </a:t>
            </a:r>
            <a:r>
              <a:rPr lang="en-US" dirty="0"/>
              <a:t>&amp; F. L. Emory, Trans.). New York: Dover. (Original </a:t>
            </a:r>
            <a:r>
              <a:rPr lang="en-US" dirty="0" smtClean="0"/>
              <a:t>work published </a:t>
            </a:r>
            <a:r>
              <a:rPr lang="en-US" dirty="0"/>
              <a:t>1814).</a:t>
            </a:r>
          </a:p>
        </p:txBody>
      </p:sp>
    </p:spTree>
    <p:extLst>
      <p:ext uri="{BB962C8B-B14F-4D97-AF65-F5344CB8AC3E}">
        <p14:creationId xmlns:p14="http://schemas.microsoft.com/office/powerpoint/2010/main" val="23429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/>
              <a:t>- مقالة أو فصل في كتاب محرر</a:t>
            </a:r>
            <a:r>
              <a:rPr lang="ar-SA" sz="3600" b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عربي</a:t>
            </a:r>
            <a:r>
              <a:rPr lang="ar-SA" b="1" dirty="0"/>
              <a:t>:</a:t>
            </a:r>
          </a:p>
          <a:p>
            <a:pPr marL="0" indent="0" algn="r" rtl="1">
              <a:buNone/>
            </a:pPr>
            <a:r>
              <a:rPr lang="ar-SA" dirty="0"/>
              <a:t>الهمشري، عمر ( ١٩٨٥ ). التصنيف. في هاني العمد (محرر)، </a:t>
            </a:r>
            <a:r>
              <a:rPr lang="ar-SA" b="1" dirty="0"/>
              <a:t>المعالجة الفنية</a:t>
            </a:r>
          </a:p>
          <a:p>
            <a:pPr marL="0" indent="0" algn="r" rtl="1">
              <a:buNone/>
            </a:pPr>
            <a:r>
              <a:rPr lang="ar-SA" b="1" dirty="0" smtClean="0"/>
              <a:t>للمعلومات</a:t>
            </a:r>
            <a:r>
              <a:rPr lang="en-US" b="1" dirty="0" smtClean="0"/>
              <a:t> </a:t>
            </a:r>
            <a:r>
              <a:rPr lang="ar-SA" dirty="0"/>
              <a:t>(ص ص ١٥</a:t>
            </a:r>
            <a:r>
              <a:rPr lang="en-US" dirty="0"/>
              <a:t>- </a:t>
            </a:r>
            <a:r>
              <a:rPr lang="ar-SA" dirty="0"/>
              <a:t>٣٠ </a:t>
            </a:r>
            <a:r>
              <a:rPr lang="ar-SA" dirty="0" smtClean="0"/>
              <a:t>)</a:t>
            </a:r>
            <a:r>
              <a:rPr lang="en-US" dirty="0" smtClean="0"/>
              <a:t> </a:t>
            </a:r>
            <a:r>
              <a:rPr lang="ar-SA" dirty="0" smtClean="0"/>
              <a:t>عمان: جمعية المكتبات الأردنية. </a:t>
            </a:r>
            <a:endParaRPr lang="en-US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أجنبي:</a:t>
            </a:r>
          </a:p>
          <a:p>
            <a:pPr marL="0" indent="0">
              <a:buNone/>
            </a:pPr>
            <a:r>
              <a:rPr lang="en-US" dirty="0"/>
              <a:t>Bjork, R. A. (1989). Retrieval inhibition as an adaptive</a:t>
            </a:r>
          </a:p>
          <a:p>
            <a:pPr marL="0" indent="0">
              <a:buNone/>
            </a:pPr>
            <a:r>
              <a:rPr lang="en-US" dirty="0"/>
              <a:t>mechanism in human memory. In H. L. </a:t>
            </a:r>
            <a:r>
              <a:rPr lang="en-US" dirty="0" err="1"/>
              <a:t>Roediger</a:t>
            </a:r>
            <a:r>
              <a:rPr lang="en-US" dirty="0"/>
              <a:t> &amp; F. M. </a:t>
            </a:r>
            <a:r>
              <a:rPr lang="en-US" dirty="0" err="1" smtClean="0"/>
              <a:t>Craik</a:t>
            </a:r>
            <a:r>
              <a:rPr lang="en-US" dirty="0" smtClean="0"/>
              <a:t> (Eds</a:t>
            </a:r>
            <a:r>
              <a:rPr lang="en-US" dirty="0"/>
              <a:t>.), </a:t>
            </a:r>
            <a:r>
              <a:rPr lang="en-US" i="1" dirty="0"/>
              <a:t>Varieties of memory and consciousness </a:t>
            </a:r>
            <a:r>
              <a:rPr lang="en-US" dirty="0"/>
              <a:t>(pp. 309-330</a:t>
            </a:r>
            <a:r>
              <a:rPr lang="en-US" dirty="0" smtClean="0"/>
              <a:t>). Hillsdale</a:t>
            </a:r>
            <a:r>
              <a:rPr lang="en-US" dirty="0"/>
              <a:t>, NJ: Erlbaum.</a:t>
            </a:r>
          </a:p>
        </p:txBody>
      </p:sp>
    </p:spTree>
    <p:extLst>
      <p:ext uri="{BB962C8B-B14F-4D97-AF65-F5344CB8AC3E}">
        <p14:creationId xmlns:p14="http://schemas.microsoft.com/office/powerpoint/2010/main" val="409273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 smtClean="0"/>
              <a:t>أجنده المقدمة لعرض اليوم: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/>
              <a:t>مقدمة</a:t>
            </a:r>
          </a:p>
          <a:p>
            <a:pPr algn="r" rtl="1"/>
            <a:r>
              <a:rPr lang="ar-SA" b="1" dirty="0" smtClean="0"/>
              <a:t>+ </a:t>
            </a:r>
            <a:r>
              <a:rPr lang="ar-SA" b="1" dirty="0"/>
              <a:t>التوثيق في متن </a:t>
            </a:r>
            <a:r>
              <a:rPr lang="ar-SA" b="1" dirty="0" smtClean="0"/>
              <a:t>الرسالة</a:t>
            </a:r>
            <a:endParaRPr lang="en-US" b="1" dirty="0" smtClean="0"/>
          </a:p>
          <a:p>
            <a:pPr algn="r" rtl="1"/>
            <a:r>
              <a:rPr lang="ar-SA" b="1" dirty="0" smtClean="0"/>
              <a:t>+ </a:t>
            </a:r>
            <a:r>
              <a:rPr lang="ar-SA" b="1" dirty="0"/>
              <a:t>التوثيق في قائمة </a:t>
            </a:r>
            <a:r>
              <a:rPr lang="ar-SA" b="1" dirty="0" smtClean="0"/>
              <a:t>المراجع</a:t>
            </a:r>
            <a:endParaRPr lang="en-US" b="1" dirty="0" smtClean="0"/>
          </a:p>
          <a:p>
            <a:pPr marL="0" indent="0" algn="r" rtl="1">
              <a:buNone/>
            </a:pPr>
            <a:r>
              <a:rPr lang="en-US" dirty="0" smtClean="0"/>
              <a:t>     </a:t>
            </a:r>
            <a:r>
              <a:rPr lang="ar-SA" dirty="0" smtClean="0"/>
              <a:t>أ </a:t>
            </a:r>
            <a:r>
              <a:rPr lang="ar-SA" dirty="0"/>
              <a:t>- </a:t>
            </a:r>
            <a:r>
              <a:rPr lang="ar-SA" dirty="0" smtClean="0"/>
              <a:t>توثيق </a:t>
            </a:r>
            <a:r>
              <a:rPr lang="ar-SA" dirty="0"/>
              <a:t>كتب </a:t>
            </a:r>
            <a:r>
              <a:rPr lang="ar-SA" dirty="0" smtClean="0"/>
              <a:t>كمراجع</a:t>
            </a:r>
          </a:p>
          <a:p>
            <a:pPr marL="0" indent="0" algn="r" rtl="1">
              <a:buNone/>
            </a:pPr>
            <a:r>
              <a:rPr lang="en-US" dirty="0" smtClean="0"/>
              <a:t>     </a:t>
            </a:r>
            <a:r>
              <a:rPr lang="ar-SA" dirty="0" smtClean="0"/>
              <a:t>ب </a:t>
            </a:r>
            <a:r>
              <a:rPr lang="ar-SA" dirty="0"/>
              <a:t>- توثيق مقالات منشورة في الدوريات </a:t>
            </a:r>
            <a:r>
              <a:rPr lang="ar-SA" dirty="0" smtClean="0"/>
              <a:t>العلمية</a:t>
            </a:r>
          </a:p>
          <a:p>
            <a:pPr marL="0" indent="0" algn="r" rtl="1">
              <a:buNone/>
            </a:pPr>
            <a:r>
              <a:rPr lang="ar-SA" dirty="0" smtClean="0"/>
              <a:t>     ج </a:t>
            </a:r>
            <a:r>
              <a:rPr lang="ar-SA" dirty="0"/>
              <a:t>- توثيق رسائل الماجستير </a:t>
            </a:r>
            <a:r>
              <a:rPr lang="ar-SA" dirty="0" smtClean="0"/>
              <a:t>والدكتوراه </a:t>
            </a:r>
            <a:r>
              <a:rPr lang="ar-SA" dirty="0"/>
              <a:t>غير </a:t>
            </a:r>
            <a:r>
              <a:rPr lang="ar-SA" dirty="0" smtClean="0"/>
              <a:t>المنشورة</a:t>
            </a:r>
          </a:p>
          <a:p>
            <a:pPr marL="0" indent="0" algn="r" rtl="1">
              <a:buNone/>
            </a:pPr>
            <a:r>
              <a:rPr lang="ar-SA" dirty="0" smtClean="0"/>
              <a:t>     د </a:t>
            </a:r>
            <a:r>
              <a:rPr lang="ar-SA" dirty="0"/>
              <a:t>- التوثيق لتقرير من مركز مصادر المعلومات </a:t>
            </a:r>
            <a:r>
              <a:rPr lang="ar-SA" dirty="0" smtClean="0"/>
              <a:t>التربوية</a:t>
            </a:r>
            <a:r>
              <a:rPr lang="en-US" dirty="0" smtClean="0"/>
              <a:t>:</a:t>
            </a:r>
            <a:r>
              <a:rPr lang="ar-SA" dirty="0" smtClean="0"/>
              <a:t> </a:t>
            </a:r>
            <a:r>
              <a:rPr lang="en-US" dirty="0" smtClean="0"/>
              <a:t>(ERIC)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     هـ </a:t>
            </a:r>
            <a:r>
              <a:rPr lang="ar-SA" dirty="0"/>
              <a:t>- التوثيق لمراجع من </a:t>
            </a:r>
            <a:r>
              <a:rPr lang="ar-SA" dirty="0" smtClean="0"/>
              <a:t>الإنترنت</a:t>
            </a:r>
          </a:p>
          <a:p>
            <a:pPr marL="0" indent="0" algn="r" rtl="1">
              <a:buNone/>
            </a:pPr>
            <a:r>
              <a:rPr lang="ar-SA" dirty="0" smtClean="0"/>
              <a:t>     و </a:t>
            </a:r>
            <a:r>
              <a:rPr lang="ar-SA" dirty="0"/>
              <a:t>- توثيق التقارير </a:t>
            </a:r>
            <a:r>
              <a:rPr lang="ar-SA" dirty="0" smtClean="0"/>
              <a:t>كمراجع</a:t>
            </a:r>
          </a:p>
          <a:p>
            <a:pPr algn="r" rtl="1"/>
            <a:r>
              <a:rPr lang="ar-SA" b="1" dirty="0" smtClean="0"/>
              <a:t>+ ترتيب المراجع في صفحة المراجع</a:t>
            </a:r>
            <a:endParaRPr lang="en-US" b="1" dirty="0" smtClean="0"/>
          </a:p>
          <a:p>
            <a:pPr algn="r" rt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94984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/>
              <a:t>ب - توثيق مقالات منشورة في الدوريات العلمية: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dirty="0" smtClean="0"/>
              <a:t>توثيق </a:t>
            </a:r>
            <a:r>
              <a:rPr lang="ar-SA" b="1" dirty="0"/>
              <a:t>المرجع لمؤلف </a:t>
            </a:r>
            <a:r>
              <a:rPr lang="ar-SA" b="1" dirty="0" smtClean="0"/>
              <a:t>واحد</a:t>
            </a:r>
            <a:endParaRPr lang="en-US" b="1" dirty="0" smtClean="0"/>
          </a:p>
          <a:p>
            <a:pPr marL="0" indent="0" algn="r" rtl="1">
              <a:buNone/>
            </a:pPr>
            <a:r>
              <a:rPr lang="ar-SA" dirty="0"/>
              <a:t>* مثال لمرجع عربي:</a:t>
            </a:r>
          </a:p>
          <a:p>
            <a:pPr marL="0" indent="0" algn="r" rtl="1">
              <a:buNone/>
            </a:pPr>
            <a:r>
              <a:rPr lang="ar-SA" dirty="0"/>
              <a:t>زحلوق، مها. ( ١٩٩٥ ). عوامل التفوق العقلي وطرائق كشفه. </a:t>
            </a:r>
            <a:r>
              <a:rPr lang="ar-SA" b="1" dirty="0"/>
              <a:t>المعلم العربي</a:t>
            </a:r>
            <a:r>
              <a:rPr lang="ar-SA" dirty="0" smtClean="0"/>
              <a:t>،</a:t>
            </a:r>
            <a:r>
              <a:rPr lang="ar-SA" dirty="0"/>
              <a:t> </a:t>
            </a:r>
            <a:r>
              <a:rPr lang="ar-SA" b="1" dirty="0" smtClean="0"/>
              <a:t>١</a:t>
            </a:r>
            <a:r>
              <a:rPr lang="ar-SA" dirty="0" smtClean="0"/>
              <a:t>(١)، </a:t>
            </a:r>
            <a:r>
              <a:rPr lang="ar-SA" dirty="0"/>
              <a:t>١</a:t>
            </a:r>
            <a:r>
              <a:rPr lang="ar-SA" dirty="0" smtClean="0"/>
              <a:t>١-١٩.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مثال </a:t>
            </a:r>
            <a:r>
              <a:rPr lang="ar-SA" dirty="0"/>
              <a:t>لمرجع أجنبي</a:t>
            </a:r>
            <a:r>
              <a:rPr lang="ar-SA" dirty="0" smtClean="0"/>
              <a:t>:</a:t>
            </a:r>
          </a:p>
          <a:p>
            <a:pPr marL="0" indent="0">
              <a:buNone/>
            </a:pPr>
            <a:r>
              <a:rPr lang="en-US" dirty="0" err="1"/>
              <a:t>Mellers</a:t>
            </a:r>
            <a:r>
              <a:rPr lang="en-US" dirty="0"/>
              <a:t>, B. A. (2000). Choice and the relative pleasure of</a:t>
            </a:r>
          </a:p>
          <a:p>
            <a:pPr marL="0" indent="0">
              <a:buNone/>
            </a:pPr>
            <a:r>
              <a:rPr lang="fr-FR" dirty="0" err="1"/>
              <a:t>consequences</a:t>
            </a:r>
            <a:r>
              <a:rPr lang="fr-FR" dirty="0"/>
              <a:t>. </a:t>
            </a:r>
            <a:r>
              <a:rPr lang="fr-FR" i="1" dirty="0" err="1"/>
              <a:t>Psychological</a:t>
            </a:r>
            <a:r>
              <a:rPr lang="fr-FR" i="1" dirty="0"/>
              <a:t> Bulletin, 126</a:t>
            </a:r>
            <a:r>
              <a:rPr lang="fr-FR" dirty="0"/>
              <a:t>, 910-924.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998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dirty="0"/>
              <a:t>- توثيق المرجع لمؤلفين</a:t>
            </a:r>
          </a:p>
          <a:p>
            <a:pPr marL="0" indent="0" algn="r" rtl="1">
              <a:buNone/>
            </a:pPr>
            <a:r>
              <a:rPr lang="ar-SA" dirty="0"/>
              <a:t>* مثال لمرجع عربي</a:t>
            </a:r>
            <a:r>
              <a:rPr lang="ar-SA" b="1" dirty="0"/>
              <a:t>:</a:t>
            </a:r>
          </a:p>
          <a:p>
            <a:pPr marL="0" indent="0" algn="r" rtl="1">
              <a:buNone/>
            </a:pPr>
            <a:r>
              <a:rPr lang="ar-SA" dirty="0"/>
              <a:t>المعاجيني، أسامة وهويدي، محمد. ( </a:t>
            </a:r>
            <a:r>
              <a:rPr lang="ar-SA" dirty="0" smtClean="0"/>
              <a:t>١٩٩٥). </a:t>
            </a:r>
            <a:r>
              <a:rPr lang="ar-SA" dirty="0"/>
              <a:t>الفروق بين الطلبة المتفوقين</a:t>
            </a:r>
          </a:p>
          <a:p>
            <a:pPr marL="0" indent="0" algn="r" rtl="1">
              <a:buNone/>
            </a:pPr>
            <a:r>
              <a:rPr lang="ar-SA" dirty="0"/>
              <a:t>والعاديين في المرحلة الإعدادية بالبحرين على مقياس تقدير الخصائص السلوكية</a:t>
            </a:r>
          </a:p>
          <a:p>
            <a:pPr marL="0" indent="0" algn="r" rtl="1">
              <a:buNone/>
            </a:pPr>
            <a:r>
              <a:rPr lang="ar-SA" dirty="0" smtClean="0"/>
              <a:t>للطلبة </a:t>
            </a:r>
            <a:r>
              <a:rPr lang="ar-SA" dirty="0"/>
              <a:t>المتفوقين. </a:t>
            </a:r>
            <a:r>
              <a:rPr lang="ar-SA" b="1" dirty="0"/>
              <a:t>المجلة </a:t>
            </a:r>
            <a:r>
              <a:rPr lang="ar-SA" b="1" dirty="0" smtClean="0"/>
              <a:t>التربوي، ٩</a:t>
            </a:r>
            <a:r>
              <a:rPr lang="ar-SA" dirty="0" smtClean="0"/>
              <a:t>(</a:t>
            </a:r>
            <a:r>
              <a:rPr lang="ar-SA" dirty="0"/>
              <a:t>٣٥</a:t>
            </a:r>
            <a:r>
              <a:rPr lang="ar-SA" dirty="0" smtClean="0"/>
              <a:t>)، ١٠٥- ١٣٩.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/>
              <a:t>* مثال لمرجع أجنبي:</a:t>
            </a:r>
          </a:p>
          <a:p>
            <a:pPr marL="0" indent="0" algn="l">
              <a:buNone/>
            </a:pPr>
            <a:r>
              <a:rPr lang="en-US" sz="2300" dirty="0" err="1"/>
              <a:t>Klimoski</a:t>
            </a:r>
            <a:r>
              <a:rPr lang="en-US" sz="2300" dirty="0"/>
              <a:t>, R., &amp; Palmer, S. (1993). The ADA and the hiring process </a:t>
            </a:r>
            <a:r>
              <a:rPr lang="en-US" sz="2300" dirty="0" smtClean="0"/>
              <a:t>in</a:t>
            </a:r>
            <a:r>
              <a:rPr lang="ar-SA" sz="2300" dirty="0" smtClean="0"/>
              <a:t> </a:t>
            </a:r>
            <a:r>
              <a:rPr lang="en-US" sz="2300" dirty="0" smtClean="0"/>
              <a:t>organizations</a:t>
            </a:r>
            <a:r>
              <a:rPr lang="en-US" sz="2300" dirty="0"/>
              <a:t>. </a:t>
            </a:r>
            <a:r>
              <a:rPr lang="en-US" sz="2300" i="1" dirty="0"/>
              <a:t>Consulting Psychology Journal: Practice and </a:t>
            </a:r>
            <a:r>
              <a:rPr lang="en-US" sz="2300" i="1" dirty="0" smtClean="0"/>
              <a:t>Research,</a:t>
            </a:r>
            <a:r>
              <a:rPr lang="ar-SA" sz="2300" i="1" dirty="0" smtClean="0"/>
              <a:t> </a:t>
            </a:r>
            <a:r>
              <a:rPr lang="en-US" sz="2300" i="1" dirty="0" smtClean="0"/>
              <a:t>45</a:t>
            </a:r>
            <a:r>
              <a:rPr lang="en-US" sz="2300" dirty="0" smtClean="0"/>
              <a:t>(2</a:t>
            </a:r>
            <a:r>
              <a:rPr lang="en-US" sz="2300" dirty="0"/>
              <a:t>), 10-36.</a:t>
            </a:r>
            <a:endParaRPr lang="ar-SA" sz="2300" b="1" dirty="0" smtClean="0"/>
          </a:p>
        </p:txBody>
      </p:sp>
    </p:spTree>
    <p:extLst>
      <p:ext uri="{BB962C8B-B14F-4D97-AF65-F5344CB8AC3E}">
        <p14:creationId xmlns:p14="http://schemas.microsoft.com/office/powerpoint/2010/main" val="37587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Tx/>
              <a:buChar char="-"/>
            </a:pPr>
            <a:r>
              <a:rPr lang="ar-SA" b="1" dirty="0" smtClean="0"/>
              <a:t>توثيق </a:t>
            </a:r>
            <a:r>
              <a:rPr lang="ar-SA" b="1" dirty="0"/>
              <a:t>المرجع لثلاثة إلى ستة </a:t>
            </a:r>
            <a:r>
              <a:rPr lang="ar-SA" b="1" dirty="0" smtClean="0"/>
              <a:t>مؤلفين</a:t>
            </a:r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عربي:</a:t>
            </a:r>
          </a:p>
          <a:p>
            <a:pPr marL="0" indent="0" algn="r" rtl="1">
              <a:buNone/>
            </a:pPr>
            <a:r>
              <a:rPr lang="ar-SA" dirty="0"/>
              <a:t>نشواتي، عبدالمجيد ولطفيه، لطفي وأبوحلو، يعقوب. ( </a:t>
            </a:r>
            <a:r>
              <a:rPr lang="ar-SA" dirty="0" smtClean="0"/>
              <a:t>١٩٨٥). </a:t>
            </a:r>
            <a:r>
              <a:rPr lang="ar-SA" dirty="0"/>
              <a:t>الابتكار وعلاقته</a:t>
            </a:r>
          </a:p>
          <a:p>
            <a:pPr marL="0" indent="0" algn="r" rtl="1">
              <a:buNone/>
            </a:pPr>
            <a:r>
              <a:rPr lang="ar-SA" dirty="0" smtClean="0"/>
              <a:t>بالذكاء </a:t>
            </a:r>
            <a:r>
              <a:rPr lang="ar-SA" dirty="0"/>
              <a:t>والتحصيل. </a:t>
            </a:r>
            <a:r>
              <a:rPr lang="ar-SA" b="1" dirty="0"/>
              <a:t>المجلة العربية للبحوث </a:t>
            </a:r>
            <a:r>
              <a:rPr lang="ar-SA" b="1" dirty="0" smtClean="0"/>
              <a:t>التربوية، ٥</a:t>
            </a:r>
            <a:r>
              <a:rPr lang="ar-SA" dirty="0"/>
              <a:t>(١</a:t>
            </a:r>
            <a:r>
              <a:rPr lang="ar-SA" dirty="0" smtClean="0"/>
              <a:t>)، ٣٩-٥١.</a:t>
            </a:r>
          </a:p>
          <a:p>
            <a:pPr marL="0" indent="0" algn="r" rtl="1">
              <a:buNone/>
            </a:pPr>
            <a:endParaRPr lang="ar-SA" b="1" dirty="0"/>
          </a:p>
          <a:p>
            <a:pPr algn="r" rtl="1"/>
            <a:r>
              <a:rPr lang="ar-SA" dirty="0"/>
              <a:t>* مثال لمرجع أجنبي:</a:t>
            </a:r>
          </a:p>
          <a:p>
            <a:pPr marL="0" indent="0">
              <a:buNone/>
            </a:pPr>
            <a:r>
              <a:rPr lang="en-US" sz="2000" dirty="0" err="1"/>
              <a:t>Saywitz</a:t>
            </a:r>
            <a:r>
              <a:rPr lang="en-US" sz="2000" dirty="0"/>
              <a:t>, K. J., </a:t>
            </a:r>
            <a:r>
              <a:rPr lang="en-US" sz="2000" dirty="0" err="1"/>
              <a:t>Mannarino</a:t>
            </a:r>
            <a:r>
              <a:rPr lang="en-US" sz="2000" dirty="0"/>
              <a:t>, A. P., Berliner, L., &amp; Cohen, J. A</a:t>
            </a:r>
            <a:r>
              <a:rPr lang="en-US" sz="2000" dirty="0" smtClean="0"/>
              <a:t>.</a:t>
            </a:r>
            <a:r>
              <a:rPr lang="ar-SA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/>
              <a:t>2000). Treatment for sexually abused children and </a:t>
            </a:r>
            <a:r>
              <a:rPr lang="en-US" sz="2000" dirty="0" smtClean="0"/>
              <a:t>adolescents.</a:t>
            </a:r>
            <a:r>
              <a:rPr lang="ar-SA" sz="2000" dirty="0" smtClean="0"/>
              <a:t> </a:t>
            </a:r>
            <a:r>
              <a:rPr lang="en-US" sz="2000" i="1" dirty="0" smtClean="0"/>
              <a:t>American </a:t>
            </a:r>
            <a:r>
              <a:rPr lang="en-US" sz="2000" i="1" dirty="0"/>
              <a:t>Psychologist</a:t>
            </a:r>
            <a:r>
              <a:rPr lang="en-US" sz="2000" dirty="0"/>
              <a:t>, </a:t>
            </a:r>
            <a:r>
              <a:rPr lang="en-US" sz="2000" i="1" dirty="0"/>
              <a:t>55</a:t>
            </a:r>
            <a:r>
              <a:rPr lang="en-US" sz="2000" dirty="0"/>
              <a:t>, 1040-1049</a:t>
            </a:r>
            <a:r>
              <a:rPr lang="en-US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82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SA" b="1" dirty="0"/>
              <a:t>- توثيق المرجع لأكثر من ستة مؤلفين</a:t>
            </a:r>
          </a:p>
          <a:p>
            <a:pPr marL="0" indent="0" algn="r" rtl="1">
              <a:buNone/>
            </a:pPr>
            <a:r>
              <a:rPr lang="ar-SA" dirty="0" smtClean="0"/>
              <a:t>مثال </a:t>
            </a:r>
            <a:r>
              <a:rPr lang="ar-SA" dirty="0"/>
              <a:t>لمرجع عربي</a:t>
            </a:r>
            <a:r>
              <a:rPr lang="ar-SA" dirty="0" smtClean="0"/>
              <a:t>:</a:t>
            </a:r>
          </a:p>
          <a:p>
            <a:pPr marL="0" indent="0" algn="r" rtl="1">
              <a:buNone/>
            </a:pPr>
            <a:r>
              <a:rPr lang="ar-SA" dirty="0"/>
              <a:t>العاني، نزار والهيتي، خلف والزبيدي، عبدالقوي وغانم، عزة والنود، يحي</a:t>
            </a:r>
          </a:p>
          <a:p>
            <a:pPr marL="0" indent="0" algn="r" rtl="1">
              <a:buNone/>
            </a:pPr>
            <a:r>
              <a:rPr lang="ar-SA" dirty="0"/>
              <a:t>والبيلي، خميس وآخرون ( ١٩٩٥ ). تقنين اختبار المصفوفات المتتابعة الملون</a:t>
            </a:r>
          </a:p>
          <a:p>
            <a:pPr marL="0" indent="0" algn="r" rtl="1">
              <a:buNone/>
            </a:pPr>
            <a:r>
              <a:rPr lang="ar-SA" dirty="0"/>
              <a:t>لرافن الأطفال في مرحلة التعليم الأساسي اليمنية. </a:t>
            </a:r>
            <a:r>
              <a:rPr lang="ar-SA" b="1" dirty="0"/>
              <a:t>حولية كلية التربية </a:t>
            </a:r>
            <a:r>
              <a:rPr lang="ar-SA" b="1" dirty="0" smtClean="0"/>
              <a:t>بجامعة</a:t>
            </a:r>
            <a:r>
              <a:rPr lang="ar-SA" dirty="0" smtClean="0"/>
              <a:t> </a:t>
            </a:r>
            <a:r>
              <a:rPr lang="ar-SA" b="1" dirty="0" smtClean="0"/>
              <a:t>صنعاء، ٤</a:t>
            </a:r>
            <a:r>
              <a:rPr lang="ar-SA" dirty="0" smtClean="0"/>
              <a:t>(١٢)، ٤٧٧- ٥١٦.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 لمرجع أجنبي:</a:t>
            </a:r>
          </a:p>
          <a:p>
            <a:pPr marL="0" indent="0">
              <a:buNone/>
            </a:pPr>
            <a:r>
              <a:rPr lang="de-DE" dirty="0"/>
              <a:t>Wolchik, S. A., West, S. G., Sandler, I. N., Tein, J., Coatsworth,</a:t>
            </a:r>
          </a:p>
          <a:p>
            <a:pPr marL="0" indent="0">
              <a:buNone/>
            </a:pPr>
            <a:r>
              <a:rPr lang="en-US" dirty="0"/>
              <a:t>D., </a:t>
            </a:r>
            <a:r>
              <a:rPr lang="en-US" dirty="0" err="1"/>
              <a:t>Lengua</a:t>
            </a:r>
            <a:r>
              <a:rPr lang="en-US" dirty="0"/>
              <a:t>, L., et al. (2000). An experimental evaluation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r>
              <a:rPr lang="en-US" dirty="0" smtClean="0"/>
              <a:t>theory-based mother and mother-child programs for children of</a:t>
            </a:r>
          </a:p>
          <a:p>
            <a:pPr marL="0" indent="0">
              <a:buNone/>
            </a:pPr>
            <a:r>
              <a:rPr lang="en-US" dirty="0" err="1" smtClean="0"/>
              <a:t>divorce.</a:t>
            </a:r>
            <a:r>
              <a:rPr lang="en-US" i="1" dirty="0" err="1" smtClean="0"/>
              <a:t>Journal</a:t>
            </a:r>
            <a:r>
              <a:rPr lang="en-US" i="1" dirty="0" smtClean="0"/>
              <a:t> </a:t>
            </a:r>
            <a:r>
              <a:rPr lang="en-US" i="1" dirty="0"/>
              <a:t>of Consulting and Clinical Psychology</a:t>
            </a:r>
            <a:r>
              <a:rPr lang="en-US" dirty="0"/>
              <a:t>, </a:t>
            </a:r>
            <a:r>
              <a:rPr lang="en-US" i="1" dirty="0"/>
              <a:t>68</a:t>
            </a:r>
            <a:r>
              <a:rPr lang="en-US" dirty="0"/>
              <a:t>, 843-</a:t>
            </a:r>
          </a:p>
          <a:p>
            <a:pPr marL="0" indent="0">
              <a:buNone/>
            </a:pPr>
            <a:r>
              <a:rPr lang="en-US" dirty="0"/>
              <a:t>856.</a:t>
            </a:r>
          </a:p>
        </p:txBody>
      </p:sp>
    </p:spTree>
    <p:extLst>
      <p:ext uri="{BB962C8B-B14F-4D97-AF65-F5344CB8AC3E}">
        <p14:creationId xmlns:p14="http://schemas.microsoft.com/office/powerpoint/2010/main" val="3842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3200" b="1" dirty="0" smtClean="0"/>
              <a:t/>
            </a:r>
            <a:br>
              <a:rPr lang="ar-SA" sz="3200" b="1" dirty="0" smtClean="0"/>
            </a:br>
            <a:r>
              <a:rPr lang="ar-SA" sz="3200" b="1" dirty="0" smtClean="0"/>
              <a:t>التوثيق </a:t>
            </a:r>
            <a:r>
              <a:rPr lang="ar-SA" sz="3200" b="1" dirty="0"/>
              <a:t>لأوراق عمل عرضت في ملتقيات علمية كالمؤتمرات والندوات: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عربي:</a:t>
            </a:r>
          </a:p>
          <a:p>
            <a:pPr marL="0" indent="0" algn="r" rtl="1">
              <a:buNone/>
            </a:pPr>
            <a:r>
              <a:rPr lang="ar-SA" dirty="0"/>
              <a:t>لوري، علي عبدالرحمن </a:t>
            </a:r>
            <a:r>
              <a:rPr lang="ar-SA" dirty="0" smtClean="0"/>
              <a:t>(١٩٩٩، </a:t>
            </a:r>
            <a:r>
              <a:rPr lang="ar-SA" dirty="0"/>
              <a:t>نوفمبر). </a:t>
            </a:r>
            <a:r>
              <a:rPr lang="ar-SA" b="1" dirty="0"/>
              <a:t>أثر استخدام نموذج تابا التعليمي على</a:t>
            </a:r>
          </a:p>
          <a:p>
            <a:pPr marL="0" indent="0" algn="r" rtl="1">
              <a:buNone/>
            </a:pPr>
            <a:r>
              <a:rPr lang="ar-SA" b="1" dirty="0"/>
              <a:t>مهارات التفكير العليا</a:t>
            </a:r>
            <a:r>
              <a:rPr lang="ar-SA" dirty="0"/>
              <a:t>. ورقة مقدمة إلى مؤتمر الطفل الموهوب استثمار للمستقبل.</a:t>
            </a:r>
          </a:p>
          <a:p>
            <a:pPr marL="0" indent="0" algn="r" rtl="1">
              <a:buNone/>
            </a:pPr>
            <a:r>
              <a:rPr lang="ar-SA" dirty="0"/>
              <a:t>المنامة، مملكة البحرين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 لمرجع أجنبي:</a:t>
            </a:r>
          </a:p>
          <a:p>
            <a:pPr marL="0" indent="0">
              <a:buNone/>
            </a:pPr>
            <a:r>
              <a:rPr lang="en-US" sz="2000" dirty="0" err="1"/>
              <a:t>Lanktree</a:t>
            </a:r>
            <a:r>
              <a:rPr lang="en-US" sz="2000" dirty="0"/>
              <a:t>, C., &amp; </a:t>
            </a:r>
            <a:r>
              <a:rPr lang="en-US" sz="2000" dirty="0" err="1"/>
              <a:t>Briere</a:t>
            </a:r>
            <a:r>
              <a:rPr lang="en-US" sz="2000" dirty="0"/>
              <a:t>, J. (1991, January). </a:t>
            </a:r>
            <a:r>
              <a:rPr lang="en-US" sz="2000" i="1" dirty="0"/>
              <a:t>Early data on </a:t>
            </a:r>
            <a:r>
              <a:rPr lang="en-US" sz="2000" i="1" dirty="0" smtClean="0"/>
              <a:t>the</a:t>
            </a:r>
            <a:r>
              <a:rPr lang="ar-SA" sz="2000" i="1" dirty="0" smtClean="0"/>
              <a:t> </a:t>
            </a:r>
            <a:r>
              <a:rPr lang="en-US" sz="2000" i="1" dirty="0" smtClean="0"/>
              <a:t>Trauma </a:t>
            </a:r>
            <a:r>
              <a:rPr lang="en-US" sz="2000" i="1" dirty="0" err="1"/>
              <a:t>Symtom</a:t>
            </a:r>
            <a:r>
              <a:rPr lang="en-US" sz="2000" i="1" dirty="0"/>
              <a:t> Checklist for Children</a:t>
            </a:r>
            <a:r>
              <a:rPr lang="en-US" sz="2000" dirty="0"/>
              <a:t>. Paper presented at </a:t>
            </a:r>
            <a:r>
              <a:rPr lang="en-US" sz="2000" dirty="0" smtClean="0"/>
              <a:t>the</a:t>
            </a:r>
            <a:r>
              <a:rPr lang="ar-SA" sz="2000" dirty="0" smtClean="0"/>
              <a:t> </a:t>
            </a:r>
            <a:r>
              <a:rPr lang="en-US" sz="2000" dirty="0" smtClean="0"/>
              <a:t>meeting </a:t>
            </a:r>
            <a:r>
              <a:rPr lang="en-US" sz="2000" dirty="0"/>
              <a:t>of the American Professional Society on the Abuse </a:t>
            </a:r>
            <a:r>
              <a:rPr lang="en-US" sz="2000" dirty="0" smtClean="0"/>
              <a:t>of</a:t>
            </a:r>
            <a:r>
              <a:rPr lang="ar-SA" sz="2000" dirty="0" smtClean="0"/>
              <a:t> </a:t>
            </a:r>
            <a:r>
              <a:rPr lang="en-US" sz="2000" dirty="0" smtClean="0"/>
              <a:t>Children</a:t>
            </a:r>
            <a:r>
              <a:rPr lang="en-US" sz="2000" dirty="0"/>
              <a:t>, San Diego, </a:t>
            </a:r>
            <a:r>
              <a:rPr lang="en-US" sz="2000" dirty="0" smtClean="0"/>
              <a:t>CA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520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b="1" dirty="0"/>
              <a:t/>
            </a:r>
            <a:br>
              <a:rPr lang="ar-SA" b="1" dirty="0"/>
            </a:br>
            <a:r>
              <a:rPr lang="ar-SA" b="1" dirty="0" smtClean="0"/>
              <a:t>ج </a:t>
            </a:r>
            <a:r>
              <a:rPr lang="ar-SA" b="1" dirty="0"/>
              <a:t>- توثيق رسائل الماجستير والدكتوراه غير المنشورة:</a:t>
            </a:r>
            <a:br>
              <a:rPr lang="ar-SA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مثال </a:t>
            </a:r>
            <a:r>
              <a:rPr lang="ar-SA" dirty="0"/>
              <a:t>لرسالة دكتوراه بالعربي</a:t>
            </a:r>
            <a:r>
              <a:rPr lang="ar-SA" dirty="0" smtClean="0"/>
              <a:t>:</a:t>
            </a:r>
          </a:p>
          <a:p>
            <a:pPr marL="0" indent="0" algn="r" rtl="1">
              <a:buNone/>
            </a:pPr>
            <a:r>
              <a:rPr lang="ar-SA" dirty="0"/>
              <a:t>مرعي، توفيق احمد </a:t>
            </a:r>
            <a:r>
              <a:rPr lang="ar-SA" dirty="0" smtClean="0"/>
              <a:t>(١٩٨١). </a:t>
            </a:r>
            <a:r>
              <a:rPr lang="ar-SA" b="1" dirty="0"/>
              <a:t>الكفايات التعليمية </a:t>
            </a:r>
            <a:r>
              <a:rPr lang="ar-SA" b="1" dirty="0" smtClean="0"/>
              <a:t>الأدائية </a:t>
            </a:r>
            <a:r>
              <a:rPr lang="ar-SA" b="1" dirty="0"/>
              <a:t>الأساسية عند معلم</a:t>
            </a:r>
          </a:p>
          <a:p>
            <a:pPr marL="0" indent="0" algn="r" rtl="1">
              <a:buNone/>
            </a:pPr>
            <a:r>
              <a:rPr lang="ar-SA" b="1" dirty="0"/>
              <a:t>المدرسة الابتدائية في الأردن في ضوء النظم واقتراح برامج لتطويرها</a:t>
            </a:r>
            <a:r>
              <a:rPr lang="ar-SA" dirty="0"/>
              <a:t>. رسالة</a:t>
            </a:r>
          </a:p>
          <a:p>
            <a:pPr marL="0" indent="0" algn="r" rtl="1">
              <a:buNone/>
            </a:pPr>
            <a:r>
              <a:rPr lang="ar-SA" dirty="0"/>
              <a:t>دكتوراه غير منشورة، جامعة عين شمس، القاهرة، جمهورية مصر العربية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/>
              <a:t>* مثال لرسالة دكتوراه بالإنجليزي:</a:t>
            </a:r>
          </a:p>
          <a:p>
            <a:pPr marL="0" indent="0">
              <a:buNone/>
            </a:pPr>
            <a:r>
              <a:rPr lang="en-US" sz="2200" dirty="0" err="1"/>
              <a:t>Wilfley</a:t>
            </a:r>
            <a:r>
              <a:rPr lang="en-US" sz="2200" dirty="0"/>
              <a:t>, D. E. (1989). </a:t>
            </a:r>
            <a:r>
              <a:rPr lang="en-US" sz="2200" i="1" dirty="0"/>
              <a:t>Interpersonal analyses of bulimia</a:t>
            </a:r>
            <a:r>
              <a:rPr lang="en-US" sz="2200" dirty="0"/>
              <a:t>: </a:t>
            </a:r>
            <a:r>
              <a:rPr lang="en-US" sz="2200" i="1" dirty="0" err="1" smtClean="0"/>
              <a:t>ormalweight</a:t>
            </a:r>
            <a:r>
              <a:rPr lang="ar-SA" sz="2200" i="1" dirty="0" smtClean="0"/>
              <a:t> </a:t>
            </a:r>
            <a:r>
              <a:rPr lang="en-US" sz="2200" i="1" dirty="0" smtClean="0"/>
              <a:t>and </a:t>
            </a:r>
            <a:r>
              <a:rPr lang="en-US" sz="2200" i="1" dirty="0"/>
              <a:t>obese</a:t>
            </a:r>
            <a:r>
              <a:rPr lang="en-US" sz="2200" dirty="0"/>
              <a:t>. Unpublished doctoral dissertation, </a:t>
            </a:r>
            <a:r>
              <a:rPr lang="en-US" sz="2200" dirty="0" smtClean="0"/>
              <a:t>University</a:t>
            </a:r>
            <a:r>
              <a:rPr lang="ar-SA" sz="2200" dirty="0" smtClean="0"/>
              <a:t> </a:t>
            </a:r>
            <a:r>
              <a:rPr lang="en-US" sz="2200" dirty="0" smtClean="0"/>
              <a:t>of </a:t>
            </a:r>
            <a:r>
              <a:rPr lang="en-US" sz="2200" dirty="0"/>
              <a:t>Missouri, Columbia</a:t>
            </a:r>
            <a:r>
              <a:rPr lang="en-US" sz="2200" dirty="0" smtClean="0"/>
              <a:t>.</a:t>
            </a:r>
            <a:endParaRPr lang="ar-SA" sz="2200" dirty="0" smtClean="0"/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9655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/>
              <a:t>* مثال لرسالة ماجستير بالعربي:</a:t>
            </a:r>
          </a:p>
          <a:p>
            <a:pPr marL="0" indent="0" algn="r" rtl="1">
              <a:buNone/>
            </a:pPr>
            <a:r>
              <a:rPr lang="ar-SA" dirty="0"/>
              <a:t>الخاجة، نعيمة. ( ١٩٩٣ ). </a:t>
            </a:r>
            <a:r>
              <a:rPr lang="ar-SA" b="1" dirty="0"/>
              <a:t>أثر استخدام استراتيجيات مقترحة في تدريس القراءة</a:t>
            </a:r>
          </a:p>
          <a:p>
            <a:pPr marL="0" indent="0" algn="r" rtl="1">
              <a:buNone/>
            </a:pPr>
            <a:r>
              <a:rPr lang="ar-SA" b="1" dirty="0"/>
              <a:t>على تنمية قدرات التفكير الابتكاري لدى عينة من طالبات الصف الأول الثانوي</a:t>
            </a:r>
          </a:p>
          <a:p>
            <a:pPr marL="0" indent="0" algn="r" rtl="1">
              <a:buNone/>
            </a:pPr>
            <a:r>
              <a:rPr lang="ar-SA" b="1" dirty="0"/>
              <a:t>العلمي بدولة البحرين. </a:t>
            </a:r>
            <a:r>
              <a:rPr lang="ar-SA" dirty="0"/>
              <a:t>رسالة ماجستير غير منشورة، جامعة البحرين، الصخير،</a:t>
            </a:r>
          </a:p>
          <a:p>
            <a:pPr marL="0" indent="0" algn="r" rtl="1">
              <a:buNone/>
            </a:pPr>
            <a:r>
              <a:rPr lang="ar-SA" dirty="0"/>
              <a:t>دولة البحرين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مثال </a:t>
            </a:r>
            <a:r>
              <a:rPr lang="ar-SA" dirty="0"/>
              <a:t>لرسالة ماجستير بالإنجليزي</a:t>
            </a:r>
            <a:r>
              <a:rPr lang="ar-SA" dirty="0" smtClean="0"/>
              <a:t>:</a:t>
            </a:r>
          </a:p>
          <a:p>
            <a:pPr marL="0" indent="0">
              <a:buNone/>
            </a:pPr>
            <a:r>
              <a:rPr lang="en-US" sz="2000" dirty="0"/>
              <a:t>Almeida, D. M. (1990). </a:t>
            </a:r>
            <a:r>
              <a:rPr lang="en-US" sz="2000" i="1" dirty="0"/>
              <a:t>Fathers’ participation in family </a:t>
            </a:r>
            <a:r>
              <a:rPr lang="en-US" sz="2000" i="1" dirty="0" smtClean="0"/>
              <a:t>work:</a:t>
            </a:r>
          </a:p>
          <a:p>
            <a:pPr marL="0" indent="0">
              <a:buNone/>
            </a:pPr>
            <a:r>
              <a:rPr lang="en-US" sz="2000" i="1" dirty="0" smtClean="0"/>
              <a:t>Consequences for fathers’ stress and father-child relations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 smtClean="0"/>
              <a:t>Unpublished </a:t>
            </a:r>
            <a:r>
              <a:rPr lang="en-US" sz="2000" dirty="0"/>
              <a:t>master’s thesis, University of Victoria, Victoria,</a:t>
            </a:r>
          </a:p>
          <a:p>
            <a:pPr marL="0" indent="0">
              <a:buNone/>
            </a:pPr>
            <a:r>
              <a:rPr lang="en-US" sz="2000" dirty="0"/>
              <a:t>British Columbia, Canada.</a:t>
            </a:r>
          </a:p>
        </p:txBody>
      </p:sp>
    </p:spTree>
    <p:extLst>
      <p:ext uri="{BB962C8B-B14F-4D97-AF65-F5344CB8AC3E}">
        <p14:creationId xmlns:p14="http://schemas.microsoft.com/office/powerpoint/2010/main" val="270816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ar-SA" sz="2800" b="1" dirty="0" smtClean="0"/>
              <a:t>             </a:t>
            </a:r>
            <a:r>
              <a:rPr lang="en-US" sz="2800" b="1" dirty="0"/>
              <a:t>:(ERIC) </a:t>
            </a:r>
            <a:r>
              <a:rPr lang="ar-SA" sz="2800" b="1" dirty="0"/>
              <a:t>د - التوثيق لتقرير من مركز مصادر المعلومات التربوية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en-US" sz="2200" dirty="0" smtClean="0"/>
              <a:t>Mead, J. V. (1992). </a:t>
            </a:r>
            <a:r>
              <a:rPr lang="en-US" sz="2200" i="1" dirty="0" smtClean="0"/>
              <a:t>Looking at old photographs: </a:t>
            </a:r>
            <a:r>
              <a:rPr lang="en-US" sz="2200" i="1" dirty="0" err="1" smtClean="0"/>
              <a:t>Invesitgating</a:t>
            </a:r>
            <a:r>
              <a:rPr lang="ar-SA" sz="2200" i="1" dirty="0" smtClean="0"/>
              <a:t> </a:t>
            </a:r>
            <a:r>
              <a:rPr lang="en-US" sz="2200" i="1" dirty="0" smtClean="0"/>
              <a:t>the </a:t>
            </a:r>
            <a:r>
              <a:rPr lang="en-US" sz="2200" i="1" dirty="0"/>
              <a:t>teacher tales that novice teachers bring with them </a:t>
            </a:r>
            <a:r>
              <a:rPr lang="en-US" sz="2200" dirty="0"/>
              <a:t>(</a:t>
            </a:r>
            <a:r>
              <a:rPr lang="en-US" sz="2200" dirty="0" smtClean="0"/>
              <a:t>Report</a:t>
            </a:r>
            <a:r>
              <a:rPr lang="ar-SA" sz="2200" dirty="0" smtClean="0"/>
              <a:t> </a:t>
            </a:r>
            <a:r>
              <a:rPr lang="en-US" sz="2200" dirty="0" smtClean="0"/>
              <a:t>No</a:t>
            </a:r>
            <a:r>
              <a:rPr lang="en-US" sz="2200" dirty="0"/>
              <a:t>. NCRTL-RR-92-4). East Lansing, MI: National Center </a:t>
            </a:r>
            <a:r>
              <a:rPr lang="en-US" sz="2200" dirty="0" smtClean="0"/>
              <a:t>for</a:t>
            </a:r>
            <a:r>
              <a:rPr lang="ar-SA" sz="2200" dirty="0" smtClean="0"/>
              <a:t> </a:t>
            </a:r>
            <a:r>
              <a:rPr lang="en-US" sz="2200" dirty="0" smtClean="0"/>
              <a:t>Research </a:t>
            </a:r>
            <a:r>
              <a:rPr lang="en-US" sz="2200" dirty="0"/>
              <a:t>on Teacher Learning</a:t>
            </a:r>
            <a:r>
              <a:rPr lang="en-US" sz="2200" dirty="0" smtClean="0"/>
              <a:t>.(</a:t>
            </a:r>
            <a:r>
              <a:rPr lang="en-US" sz="2200" dirty="0"/>
              <a:t>ERIC Document </a:t>
            </a:r>
            <a:r>
              <a:rPr lang="en-US" sz="2200" dirty="0" smtClean="0"/>
              <a:t>Reproduction</a:t>
            </a:r>
            <a:r>
              <a:rPr lang="ar-SA" sz="2200" dirty="0" smtClean="0"/>
              <a:t> </a:t>
            </a:r>
            <a:r>
              <a:rPr lang="en-US" sz="2200" dirty="0" smtClean="0"/>
              <a:t>Service </a:t>
            </a:r>
            <a:r>
              <a:rPr lang="en-US" sz="2200" dirty="0"/>
              <a:t>No. ED346082)</a:t>
            </a:r>
          </a:p>
        </p:txBody>
      </p:sp>
    </p:spTree>
    <p:extLst>
      <p:ext uri="{BB962C8B-B14F-4D97-AF65-F5344CB8AC3E}">
        <p14:creationId xmlns:p14="http://schemas.microsoft.com/office/powerpoint/2010/main" val="272612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 smtClean="0"/>
              <a:t>هـ </a:t>
            </a:r>
            <a:r>
              <a:rPr lang="ar-SA" sz="3600" b="1" dirty="0"/>
              <a:t>- التوثيق لمراجع من الإنترنت: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/>
          <a:lstStyle/>
          <a:p>
            <a:pPr marL="0" indent="0" algn="r" rtl="1">
              <a:buNone/>
            </a:pPr>
            <a:r>
              <a:rPr lang="ar-SA" dirty="0"/>
              <a:t>١ – توثيق مقالة من دورية علمية تصدر </a:t>
            </a:r>
            <a:r>
              <a:rPr lang="ar-SA" dirty="0" smtClean="0"/>
              <a:t>بالورق</a:t>
            </a:r>
          </a:p>
          <a:p>
            <a:pPr marL="0" indent="0" algn="r" rtl="1">
              <a:buNone/>
            </a:pPr>
            <a:r>
              <a:rPr lang="ar-SA" dirty="0"/>
              <a:t>٢ – توثيق مقالة تصدر فقط في </a:t>
            </a:r>
            <a:r>
              <a:rPr lang="ar-SA" dirty="0" smtClean="0"/>
              <a:t>الإنترنت</a:t>
            </a:r>
          </a:p>
          <a:p>
            <a:pPr marL="0" indent="0" algn="r" rtl="1">
              <a:buNone/>
            </a:pPr>
            <a:r>
              <a:rPr lang="ar-SA" dirty="0"/>
              <a:t>٣ – توثيق وثائق من </a:t>
            </a:r>
            <a:r>
              <a:rPr lang="ar-SA" dirty="0" smtClean="0"/>
              <a:t>الإنترنت</a:t>
            </a:r>
          </a:p>
          <a:p>
            <a:pPr marL="0" indent="0" algn="r" rtl="1">
              <a:buNone/>
            </a:pPr>
            <a:r>
              <a:rPr lang="ar-SA" dirty="0"/>
              <a:t>٤ – توثيق جزء من وثيقة </a:t>
            </a:r>
            <a:r>
              <a:rPr lang="ar-SA" dirty="0" smtClean="0"/>
              <a:t>إنترنت</a:t>
            </a:r>
          </a:p>
          <a:p>
            <a:pPr marL="0" indent="0" algn="r" rtl="1">
              <a:buNone/>
            </a:pPr>
            <a:r>
              <a:rPr lang="ar-SA" dirty="0"/>
              <a:t>٥ – توثيق وثيقة بدون مؤلف و </a:t>
            </a:r>
            <a:r>
              <a:rPr lang="ar-SA" dirty="0" smtClean="0"/>
              <a:t>تاريخ</a:t>
            </a:r>
          </a:p>
          <a:p>
            <a:pPr marL="0" indent="0" algn="r" rtl="1">
              <a:buNone/>
            </a:pPr>
            <a:r>
              <a:rPr lang="ar-SA" dirty="0"/>
              <a:t>٦ – توثيق وثيقة من موقع شبكة جامعة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11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/>
              <a:t>و - توثيق التقارير كمراجع: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/>
          <a:lstStyle/>
          <a:p>
            <a:pPr marL="0" indent="0" algn="r" rtl="1">
              <a:buNone/>
            </a:pPr>
            <a:r>
              <a:rPr lang="ar-SA" dirty="0"/>
              <a:t>١ - توثيق تقرير صادر عن جهة رسمية موجود على شبكة </a:t>
            </a:r>
            <a:r>
              <a:rPr lang="ar-SA" dirty="0" smtClean="0"/>
              <a:t>الإنترنت</a:t>
            </a:r>
          </a:p>
          <a:p>
            <a:pPr marL="0" indent="0" algn="r" rtl="1">
              <a:buNone/>
            </a:pPr>
            <a:r>
              <a:rPr lang="ar-SA" dirty="0"/>
              <a:t>٢ – توثيق تقرير صادر عن هيئة خاصة ومتواجد في شبكة </a:t>
            </a:r>
            <a:r>
              <a:rPr lang="ar-SA" dirty="0" smtClean="0"/>
              <a:t>الإنترنت</a:t>
            </a:r>
          </a:p>
          <a:p>
            <a:pPr marL="0" indent="0" algn="r" rtl="1">
              <a:buNone/>
            </a:pPr>
            <a:r>
              <a:rPr lang="ar-SA" dirty="0"/>
              <a:t>٣ – توثيق تقرير مستخرج من موقع الإنترنت لمؤسسة </a:t>
            </a:r>
            <a:r>
              <a:rPr lang="ar-SA" dirty="0" smtClean="0"/>
              <a:t>جامعية</a:t>
            </a:r>
          </a:p>
          <a:p>
            <a:pPr marL="0" indent="0" algn="r" rtl="1">
              <a:buNone/>
            </a:pPr>
            <a:r>
              <a:rPr lang="ar-SA" dirty="0"/>
              <a:t>٤ - توثيق تقرير </a:t>
            </a:r>
            <a:r>
              <a:rPr lang="ar-SA" dirty="0" smtClean="0"/>
              <a:t>محصول </a:t>
            </a:r>
            <a:r>
              <a:rPr lang="ar-SA" dirty="0"/>
              <a:t>عليه من </a:t>
            </a:r>
            <a:r>
              <a:rPr lang="ar-SA" dirty="0" smtClean="0"/>
              <a:t>جامعة</a:t>
            </a:r>
          </a:p>
          <a:p>
            <a:pPr marL="0" indent="0" algn="r" rtl="1">
              <a:buNone/>
            </a:pPr>
            <a:r>
              <a:rPr lang="ar-SA" dirty="0"/>
              <a:t>٥ - توثيق تقرير </a:t>
            </a:r>
            <a:r>
              <a:rPr lang="ar-SA" dirty="0" smtClean="0"/>
              <a:t>محصول </a:t>
            </a:r>
            <a:r>
              <a:rPr lang="ar-SA" dirty="0"/>
              <a:t>عليه من مؤسسة </a:t>
            </a:r>
            <a:r>
              <a:rPr lang="ar-SA" dirty="0" smtClean="0"/>
              <a:t>حكومية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23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مقدمة</a:t>
            </a:r>
            <a:r>
              <a:rPr lang="ar-SA" b="1" dirty="0"/>
              <a:t/>
            </a:r>
            <a:br>
              <a:rPr lang="ar-SA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من </a:t>
            </a:r>
            <a:r>
              <a:rPr lang="ar-SA" dirty="0"/>
              <a:t>أ</a:t>
            </a:r>
            <a:r>
              <a:rPr lang="ar-SA" dirty="0" smtClean="0"/>
              <a:t>جل </a:t>
            </a:r>
            <a:r>
              <a:rPr lang="ar-SA" dirty="0"/>
              <a:t>توحيد توثيق المراجع في متن (صلب) التقرير و نهاية التقرير (صفحة</a:t>
            </a:r>
          </a:p>
          <a:p>
            <a:pPr marL="0" indent="0" algn="r" rtl="1">
              <a:buNone/>
            </a:pPr>
            <a:r>
              <a:rPr lang="ar-SA" dirty="0"/>
              <a:t>المراجع) وضع هذا </a:t>
            </a:r>
            <a:r>
              <a:rPr lang="ar-SA" dirty="0" smtClean="0"/>
              <a:t>الدليل؛ </a:t>
            </a:r>
            <a:r>
              <a:rPr lang="ar-SA" dirty="0"/>
              <a:t>ليقلل من المشاكل التي يقع فيها الكثير من </a:t>
            </a:r>
            <a:r>
              <a:rPr lang="ar-SA" dirty="0" smtClean="0"/>
              <a:t>طلبة الماجستير </a:t>
            </a:r>
            <a:r>
              <a:rPr lang="ar-SA" dirty="0"/>
              <a:t>حين يقومون بتوثيق المراجع التي استخدموها في بحوثهم. وللتقليل </a:t>
            </a:r>
            <a:r>
              <a:rPr lang="ar-SA" dirty="0" smtClean="0"/>
              <a:t>من اختلاف وجهات </a:t>
            </a:r>
            <a:r>
              <a:rPr lang="ar-SA" dirty="0"/>
              <a:t>النظر حول كيفية التوثيق في متن الرسالة وصفحة </a:t>
            </a:r>
            <a:r>
              <a:rPr lang="ar-SA" dirty="0" smtClean="0"/>
              <a:t>المراجع، تم الرجوع </a:t>
            </a:r>
            <a:r>
              <a:rPr lang="ar-SA" dirty="0"/>
              <a:t>إلى دليل نشر جمعية علم النفس </a:t>
            </a:r>
            <a:r>
              <a:rPr lang="ar-SA" dirty="0" smtClean="0"/>
              <a:t>الأمريكية </a:t>
            </a:r>
            <a:r>
              <a:rPr lang="en-US" dirty="0" smtClean="0"/>
              <a:t>American </a:t>
            </a:r>
            <a:r>
              <a:rPr lang="en-US" dirty="0"/>
              <a:t>Psychological</a:t>
            </a:r>
            <a:r>
              <a:rPr lang="ar-SA" dirty="0"/>
              <a:t> </a:t>
            </a:r>
            <a:r>
              <a:rPr lang="en-US" dirty="0" smtClean="0"/>
              <a:t>Association: Publication Manual</a:t>
            </a:r>
            <a:r>
              <a:rPr lang="ar-SA" dirty="0" smtClean="0"/>
              <a:t> الطبعة </a:t>
            </a:r>
            <a:r>
              <a:rPr lang="ar-SA" dirty="0"/>
              <a:t>الخامسة عام </a:t>
            </a:r>
            <a:r>
              <a:rPr lang="ar-SA" dirty="0" smtClean="0"/>
              <a:t>2001.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9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/>
              <a:t>ترتيب المراجع في صفحة المراجع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-SA" dirty="0"/>
              <a:t>١ – ترتب المراجع ترتيبا أبجديا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r>
              <a:rPr lang="ar-SA" dirty="0"/>
              <a:t>٢ – ترتب المراجع لمؤلف واحد وفقا لسنة النشر، فالمرجع الأقدم يوضع قبل</a:t>
            </a:r>
          </a:p>
          <a:p>
            <a:pPr marL="0" indent="0" algn="r" rtl="1">
              <a:buNone/>
            </a:pPr>
            <a:r>
              <a:rPr lang="ar-SA" dirty="0"/>
              <a:t>المرجع الأحدث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r>
              <a:rPr lang="ar-SA" dirty="0"/>
              <a:t>٣ – المرجع الفردي للمؤلف يوضع قبل المرجع المشترك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r>
              <a:rPr lang="ar-SA" dirty="0"/>
              <a:t>٤ – ترتب مراجع نفس المؤلف بعمل فردي صدرت في نفس العام حسب ترتيب</a:t>
            </a:r>
          </a:p>
          <a:p>
            <a:pPr marL="0" indent="0" algn="r" rtl="1">
              <a:buNone/>
            </a:pPr>
            <a:r>
              <a:rPr lang="ar-SA" dirty="0"/>
              <a:t>الحرف </a:t>
            </a:r>
            <a:r>
              <a:rPr lang="ar-SA" dirty="0" smtClean="0"/>
              <a:t>الأول </a:t>
            </a:r>
            <a:r>
              <a:rPr lang="ar-SA" dirty="0"/>
              <a:t>لعنوان المقالة. وإذا وجد تشابه بين الحروف الأولى في العنوانين</a:t>
            </a:r>
          </a:p>
          <a:p>
            <a:pPr marL="0" indent="0" algn="r" rtl="1">
              <a:buNone/>
            </a:pPr>
            <a:r>
              <a:rPr lang="ar-SA" dirty="0"/>
              <a:t>ينظر إلى الحروف التي تليها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86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SA" dirty="0"/>
              <a:t>٥ – ترتب المراجع التي تتشابه في اسم الباحث </a:t>
            </a:r>
            <a:r>
              <a:rPr lang="ar-SA" dirty="0" smtClean="0"/>
              <a:t>الأول </a:t>
            </a:r>
            <a:r>
              <a:rPr lang="ar-SA" dirty="0"/>
              <a:t>وتختلف في اسم الباحث</a:t>
            </a:r>
          </a:p>
          <a:p>
            <a:pPr marL="0" indent="0" algn="r" rtl="1">
              <a:buNone/>
            </a:pPr>
            <a:r>
              <a:rPr lang="ar-SA" dirty="0"/>
              <a:t>الثاني وفقا للترتيب الأبجدي للحرف </a:t>
            </a:r>
            <a:r>
              <a:rPr lang="ar-SA" dirty="0" smtClean="0"/>
              <a:t>الأول </a:t>
            </a:r>
            <a:r>
              <a:rPr lang="ar-SA" dirty="0"/>
              <a:t>من الاسم الأخير للباحث الثاني. وإذا</a:t>
            </a:r>
          </a:p>
          <a:p>
            <a:pPr marL="0" indent="0" algn="r" rtl="1">
              <a:buNone/>
            </a:pPr>
            <a:r>
              <a:rPr lang="ar-SA" dirty="0"/>
              <a:t>كان هناك تشابه في اسم الباحث </a:t>
            </a:r>
            <a:r>
              <a:rPr lang="ar-SA" dirty="0" smtClean="0"/>
              <a:t>الثاني، </a:t>
            </a:r>
            <a:r>
              <a:rPr lang="ar-SA" dirty="0"/>
              <a:t>فينظر إلى الحرف </a:t>
            </a:r>
            <a:r>
              <a:rPr lang="ar-SA" dirty="0" smtClean="0"/>
              <a:t>الأول </a:t>
            </a:r>
            <a:r>
              <a:rPr lang="ar-SA" dirty="0"/>
              <a:t>في الاسم الأخير</a:t>
            </a:r>
          </a:p>
          <a:p>
            <a:pPr marL="0" indent="0" algn="r" rtl="1">
              <a:buNone/>
            </a:pPr>
            <a:r>
              <a:rPr lang="ar-SA" dirty="0"/>
              <a:t>للباحث الثالث وهكذا. وإذا لم يكن هناك باحث ثالث فينظر إلى الحرف </a:t>
            </a:r>
            <a:r>
              <a:rPr lang="ar-SA" dirty="0" smtClean="0"/>
              <a:t>الأول </a:t>
            </a:r>
            <a:r>
              <a:rPr lang="ar-SA" dirty="0"/>
              <a:t>من</a:t>
            </a:r>
          </a:p>
          <a:p>
            <a:pPr marL="0" indent="0" algn="r" rtl="1">
              <a:buNone/>
            </a:pPr>
            <a:r>
              <a:rPr lang="ar-SA" dirty="0"/>
              <a:t>الاسم </a:t>
            </a:r>
            <a:r>
              <a:rPr lang="ar-SA" dirty="0" smtClean="0"/>
              <a:t>الأول </a:t>
            </a:r>
            <a:r>
              <a:rPr lang="ar-SA" dirty="0"/>
              <a:t>للمؤلف الثاني وهكذا حتى </a:t>
            </a:r>
            <a:r>
              <a:rPr lang="ar-SA" dirty="0" smtClean="0"/>
              <a:t>أن </a:t>
            </a:r>
            <a:r>
              <a:rPr lang="ar-SA" dirty="0"/>
              <a:t>نحصل على حرف يفرق بين أسماء</a:t>
            </a:r>
          </a:p>
          <a:p>
            <a:pPr marL="0" indent="0" algn="r" rtl="1">
              <a:buNone/>
            </a:pPr>
            <a:r>
              <a:rPr lang="ar-SA" dirty="0"/>
              <a:t>المؤلفين لنتمكن من ترتيب المراجع ترتيبا أبجديا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٦ – ترتيب المراجع لنفس المؤلفين حسب تاريخ المرجع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٧ – ترتب المراجع المتشابه في الاسم الأخير للباحث وفقا لترتيب الحرف الاول</a:t>
            </a:r>
          </a:p>
          <a:p>
            <a:pPr marL="0" indent="0" algn="r" rtl="1">
              <a:buNone/>
            </a:pPr>
            <a:r>
              <a:rPr lang="ar-SA" dirty="0"/>
              <a:t>من الاسم </a:t>
            </a:r>
            <a:r>
              <a:rPr lang="ar-SA" dirty="0" smtClean="0"/>
              <a:t>الأول </a:t>
            </a:r>
            <a:r>
              <a:rPr lang="ar-SA" dirty="0"/>
              <a:t>وإذا كان هناك تشابه في الحرف </a:t>
            </a:r>
            <a:r>
              <a:rPr lang="ar-SA" dirty="0" smtClean="0"/>
              <a:t>الأول، </a:t>
            </a:r>
            <a:r>
              <a:rPr lang="ar-SA" dirty="0"/>
              <a:t>فينظر إلى الحرف الثاني</a:t>
            </a:r>
          </a:p>
          <a:p>
            <a:pPr marL="0" indent="0" algn="r" rtl="1">
              <a:buNone/>
            </a:pPr>
            <a:r>
              <a:rPr lang="ar-SA" dirty="0"/>
              <a:t>وهكذا.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8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المرجع: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التوثیق </a:t>
            </a:r>
            <a:r>
              <a:rPr lang="ar-SA" dirty="0"/>
              <a:t>في البحوث والدراسات التربوية وفقا </a:t>
            </a:r>
            <a:r>
              <a:rPr lang="ar-SA" dirty="0" smtClean="0"/>
              <a:t>لدلیل </a:t>
            </a:r>
            <a:r>
              <a:rPr lang="en-US" dirty="0"/>
              <a:t>APA </a:t>
            </a:r>
            <a:r>
              <a:rPr lang="ar-SA" dirty="0" smtClean="0"/>
              <a:t> للنشر</a:t>
            </a:r>
            <a:r>
              <a:rPr lang="ar-SA" dirty="0"/>
              <a:t>( ٢٠٠٠ </a:t>
            </a:r>
            <a:r>
              <a:rPr lang="ar-SA" dirty="0" smtClean="0"/>
              <a:t>)		إعداد</a:t>
            </a:r>
            <a:r>
              <a:rPr lang="ar-SA" dirty="0"/>
              <a:t>: </a:t>
            </a:r>
            <a:r>
              <a:rPr lang="ar-SA" dirty="0" smtClean="0"/>
              <a:t>د.علي عبدالرحمن </a:t>
            </a:r>
            <a:r>
              <a:rPr lang="ar-SA" dirty="0"/>
              <a:t>الجاسم . مملكة البحرين . جامعة الخلیج </a:t>
            </a:r>
            <a:r>
              <a:rPr lang="ar-SA" dirty="0" smtClean="0"/>
              <a:t>العربي. 	شبكة المعلم الإلكتروني </a:t>
            </a:r>
            <a:r>
              <a:rPr lang="en-US" dirty="0" smtClean="0"/>
              <a:t>moalem.net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63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ar-SA" altLang="en-US" sz="6600" b="1" dirty="0" smtClean="0">
              <a:solidFill>
                <a:srgbClr val="C00000"/>
              </a:solidFill>
              <a:latin typeface="Arial" charset="0"/>
            </a:endParaRPr>
          </a:p>
          <a:p>
            <a:pPr marL="0" indent="0" algn="ctr">
              <a:buNone/>
            </a:pPr>
            <a:r>
              <a:rPr lang="ar-SA" altLang="en-US" sz="6600" b="1" dirty="0" smtClean="0">
                <a:solidFill>
                  <a:srgbClr val="C00000"/>
                </a:solidFill>
                <a:latin typeface="Arial" charset="0"/>
              </a:rPr>
              <a:t>شكراً </a:t>
            </a:r>
            <a:r>
              <a:rPr lang="ar-SA" altLang="en-US" sz="6600" b="1" dirty="0" smtClean="0">
                <a:solidFill>
                  <a:srgbClr val="C00000"/>
                </a:solidFill>
                <a:latin typeface="Arial" charset="0"/>
              </a:rPr>
              <a:t>لاستماعكم!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3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/>
              <a:t>أنواع التوثيق في البحوث والدراسات التربوية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dirty="0"/>
              <a:t>ينقسم التوثيق في البحث إلى نوعين </a:t>
            </a:r>
            <a:r>
              <a:rPr lang="ar-SA" b="1" dirty="0" smtClean="0"/>
              <a:t>رئيسين، </a:t>
            </a:r>
            <a:r>
              <a:rPr lang="ar-SA" b="1" dirty="0"/>
              <a:t>هما</a:t>
            </a:r>
            <a:r>
              <a:rPr lang="ar-SA" b="1" dirty="0" smtClean="0"/>
              <a:t>:</a:t>
            </a:r>
          </a:p>
          <a:p>
            <a:pPr marL="0" indent="0" algn="r" rtl="1">
              <a:buNone/>
            </a:pPr>
            <a:r>
              <a:rPr lang="ar-SA" dirty="0" smtClean="0"/>
              <a:t>أولاً</a:t>
            </a:r>
            <a:r>
              <a:rPr lang="ar-SA" dirty="0"/>
              <a:t>: التوثيق في متن </a:t>
            </a:r>
            <a:r>
              <a:rPr lang="ar-SA" dirty="0" smtClean="0"/>
              <a:t>الرسالة.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ثانياً: التوثيق في صفحة المراجع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u="sng" dirty="0"/>
              <a:t>علماً أن المراجع الموثقة في المتن يجب أن تتطابق مع المراجع الموثقة في </a:t>
            </a:r>
            <a:r>
              <a:rPr lang="ar-SA" u="sng" dirty="0" smtClean="0"/>
              <a:t>قائمة</a:t>
            </a:r>
          </a:p>
          <a:p>
            <a:pPr marL="0" indent="0" algn="r" rtl="1">
              <a:buNone/>
            </a:pPr>
            <a:r>
              <a:rPr lang="ar-SA" u="sng" dirty="0" smtClean="0"/>
              <a:t>المراجع.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5498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/>
              <a:t>أولاً: التوثيق في متن الرسالة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dirty="0"/>
              <a:t>- التوثيق لمرجع لأول مرة: </a:t>
            </a:r>
            <a:r>
              <a:rPr lang="ar-SA" dirty="0"/>
              <a:t>يجب كتابة فقط الاسم الأخير للباحث </a:t>
            </a:r>
            <a:r>
              <a:rPr lang="ar-SA" dirty="0" smtClean="0"/>
              <a:t>ملحوقًا</a:t>
            </a:r>
            <a:endParaRPr lang="ar-SA" dirty="0"/>
          </a:p>
          <a:p>
            <a:pPr marL="0" indent="0" algn="r" rtl="1">
              <a:buNone/>
            </a:pPr>
            <a:r>
              <a:rPr lang="ar-SA" dirty="0"/>
              <a:t>بسنة النشر بين قوسين</a:t>
            </a:r>
            <a:r>
              <a:rPr lang="ar-SA" dirty="0" smtClean="0"/>
              <a:t>.</a:t>
            </a:r>
            <a:endParaRPr lang="en-US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- </a:t>
            </a:r>
            <a:r>
              <a:rPr lang="ar-SA" b="1" dirty="0"/>
              <a:t>لمؤلف واحد</a:t>
            </a:r>
            <a:r>
              <a:rPr lang="ar-SA" dirty="0"/>
              <a:t>:</a:t>
            </a:r>
          </a:p>
          <a:p>
            <a:pPr marL="0" indent="0" algn="r" rtl="1">
              <a:buNone/>
            </a:pPr>
            <a:r>
              <a:rPr lang="ar-SA" dirty="0"/>
              <a:t>* مثال لمرجع عربي:</a:t>
            </a:r>
          </a:p>
          <a:p>
            <a:pPr marL="0" indent="0" algn="r" rtl="1">
              <a:buNone/>
            </a:pPr>
            <a:r>
              <a:rPr lang="ar-SA" dirty="0"/>
              <a:t>قام الخليلي ( ١٩٨٦ ) بدراسة حدد فيها …</a:t>
            </a:r>
          </a:p>
          <a:p>
            <a:pPr marL="0" indent="0" algn="r" rtl="1">
              <a:buNone/>
            </a:pPr>
            <a:endParaRPr lang="en-US" dirty="0" smtClean="0"/>
          </a:p>
          <a:p>
            <a:pPr marL="0" indent="0" algn="r" rtl="1">
              <a:buNone/>
            </a:pPr>
            <a:r>
              <a:rPr lang="ar-SA" dirty="0" smtClean="0"/>
              <a:t>* مثال </a:t>
            </a:r>
            <a:r>
              <a:rPr lang="ar-SA" dirty="0"/>
              <a:t>لمرجع أجنبي</a:t>
            </a:r>
            <a:r>
              <a:rPr lang="ar-SA" dirty="0" smtClean="0"/>
              <a:t>:</a:t>
            </a:r>
            <a:endParaRPr lang="en-US" dirty="0"/>
          </a:p>
          <a:p>
            <a:pPr marL="0" indent="0" algn="r" rtl="1">
              <a:buNone/>
            </a:pPr>
            <a:r>
              <a:rPr lang="ar-SA" dirty="0" smtClean="0"/>
              <a:t>وقد </a:t>
            </a:r>
            <a:r>
              <a:rPr lang="ar-SA" dirty="0"/>
              <a:t>أشارت </a:t>
            </a:r>
            <a:r>
              <a:rPr lang="ar-SA" dirty="0" err="1" smtClean="0"/>
              <a:t>جلبريت</a:t>
            </a:r>
            <a:r>
              <a:rPr lang="ar-SA" dirty="0" smtClean="0"/>
              <a:t> (1985) </a:t>
            </a:r>
            <a:r>
              <a:rPr lang="en-US" dirty="0" smtClean="0"/>
              <a:t> </a:t>
            </a:r>
            <a:r>
              <a:rPr lang="en-US" dirty="0" err="1" smtClean="0"/>
              <a:t>Galbrait</a:t>
            </a:r>
            <a:r>
              <a:rPr lang="ar-SA" dirty="0" smtClean="0"/>
              <a:t>...</a:t>
            </a:r>
          </a:p>
          <a:p>
            <a:pPr marL="0" indent="0" algn="r" rtl="1">
              <a:buNone/>
            </a:pPr>
            <a:r>
              <a:rPr lang="en-US" dirty="0" smtClean="0"/>
              <a:t>  </a:t>
            </a:r>
            <a:r>
              <a:rPr lang="ar-SA" dirty="0" smtClean="0"/>
              <a:t> 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050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Tx/>
              <a:buChar char="-"/>
            </a:pPr>
            <a:r>
              <a:rPr lang="ar-SA" b="1" dirty="0" smtClean="0"/>
              <a:t>لمؤلفين </a:t>
            </a:r>
            <a:r>
              <a:rPr lang="ar-SA" b="1" dirty="0"/>
              <a:t>اثنين</a:t>
            </a:r>
            <a:r>
              <a:rPr lang="ar-SA" dirty="0"/>
              <a:t>: يجب ذكر أسماء المؤلفين/الباحثين في كل مرة يذكر </a:t>
            </a:r>
            <a:r>
              <a:rPr lang="ar-SA" dirty="0" smtClean="0"/>
              <a:t>فيها</a:t>
            </a:r>
            <a:r>
              <a:rPr lang="en-US" dirty="0" smtClean="0"/>
              <a:t> </a:t>
            </a:r>
            <a:r>
              <a:rPr lang="ar-SA" dirty="0" smtClean="0"/>
              <a:t>المرجع.</a:t>
            </a:r>
            <a:endParaRPr lang="en-US" dirty="0" smtClean="0"/>
          </a:p>
          <a:p>
            <a:pPr algn="r" rtl="1">
              <a:buFontTx/>
              <a:buChar char="-"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 لمرجع عربي:</a:t>
            </a:r>
          </a:p>
          <a:p>
            <a:pPr marL="0" indent="0" algn="r" rtl="1">
              <a:buNone/>
            </a:pPr>
            <a:r>
              <a:rPr lang="ar-SA" dirty="0"/>
              <a:t>قام الخليلي وملكاوي ( ١٩٨٥ ) بدراسة حول </a:t>
            </a:r>
            <a:r>
              <a:rPr lang="ar-SA" dirty="0" smtClean="0"/>
              <a:t>…</a:t>
            </a:r>
            <a:endParaRPr lang="en-US" dirty="0" smtClean="0"/>
          </a:p>
          <a:p>
            <a:pPr marL="0" indent="0" algn="r" rtl="1">
              <a:buNone/>
            </a:pPr>
            <a:endParaRPr lang="en-US" dirty="0"/>
          </a:p>
          <a:p>
            <a:pPr marL="0" indent="0" algn="r">
              <a:buNone/>
            </a:pPr>
            <a:r>
              <a:rPr lang="ar-SA" dirty="0"/>
              <a:t>* مثال لمرجع أجنبي:</a:t>
            </a:r>
          </a:p>
          <a:p>
            <a:pPr marL="0" indent="0" algn="r">
              <a:buNone/>
            </a:pPr>
            <a:r>
              <a:rPr lang="ar-SA" dirty="0"/>
              <a:t>العينة </a:t>
            </a:r>
            <a:r>
              <a:rPr lang="ar-SA" dirty="0" smtClean="0"/>
              <a:t>عشوائيًا </a:t>
            </a:r>
            <a:r>
              <a:rPr lang="ar-SA" dirty="0"/>
              <a:t>إلى </a:t>
            </a:r>
            <a:r>
              <a:rPr lang="en-US" dirty="0" smtClean="0"/>
              <a:t> Hall </a:t>
            </a:r>
            <a:r>
              <a:rPr lang="en-US" dirty="0"/>
              <a:t>and </a:t>
            </a:r>
            <a:r>
              <a:rPr lang="en-US" dirty="0" smtClean="0"/>
              <a:t>McCurdy (</a:t>
            </a:r>
            <a:r>
              <a:rPr lang="ar-SA" dirty="0" smtClean="0"/>
              <a:t>قسم </a:t>
            </a:r>
            <a:r>
              <a:rPr lang="ar-SA" dirty="0"/>
              <a:t>هال ومكوردي ( 1990</a:t>
            </a:r>
          </a:p>
          <a:p>
            <a:pPr marL="0" indent="0" algn="r">
              <a:buNone/>
            </a:pPr>
            <a:r>
              <a:rPr lang="ar-SA" dirty="0"/>
              <a:t>مجموعتين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40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810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pPr marL="0" indent="0" algn="r" rtl="1">
              <a:buNone/>
            </a:pPr>
            <a:r>
              <a:rPr lang="ar-SA" dirty="0"/>
              <a:t>- </a:t>
            </a:r>
            <a:r>
              <a:rPr lang="ar-SA" b="1" dirty="0"/>
              <a:t>لثلاثة مؤلفين </a:t>
            </a:r>
            <a:r>
              <a:rPr lang="ar-SA" b="1" dirty="0" smtClean="0"/>
              <a:t>وأكثر</a:t>
            </a:r>
            <a:r>
              <a:rPr lang="ar-SA" dirty="0"/>
              <a:t>: يجب ذكر جميع أسماء المؤلفين/الباحثين عند ذكر</a:t>
            </a:r>
          </a:p>
          <a:p>
            <a:pPr marL="0" indent="0" algn="r" rtl="1">
              <a:buNone/>
            </a:pPr>
            <a:r>
              <a:rPr lang="ar-SA" dirty="0"/>
              <a:t>المرجع لأول مرة في المتن وفي المرات التالية </a:t>
            </a:r>
            <a:r>
              <a:rPr lang="ar-SA" dirty="0" smtClean="0"/>
              <a:t>يكتفى </a:t>
            </a:r>
            <a:r>
              <a:rPr lang="ar-SA" dirty="0"/>
              <a:t>بذكر اسم المؤلف/الباحث</a:t>
            </a:r>
          </a:p>
          <a:p>
            <a:pPr marL="0" indent="0" algn="r" rtl="1">
              <a:buNone/>
            </a:pPr>
            <a:r>
              <a:rPr lang="ar-SA" dirty="0"/>
              <a:t>الأول ملحقا بكلمة </a:t>
            </a:r>
            <a:r>
              <a:rPr lang="ar-SA" dirty="0" smtClean="0"/>
              <a:t>(وآخرون).</a:t>
            </a:r>
            <a:endParaRPr lang="en-US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 لمرجع عربي:</a:t>
            </a:r>
          </a:p>
          <a:p>
            <a:pPr marL="0" indent="0" algn="r" rtl="1">
              <a:buNone/>
            </a:pPr>
            <a:r>
              <a:rPr lang="ar-SA" dirty="0"/>
              <a:t>. عندما يذكر المرجع لأول مرة:</a:t>
            </a:r>
          </a:p>
          <a:p>
            <a:pPr marL="0" indent="0" algn="r" rtl="1">
              <a:buNone/>
            </a:pPr>
            <a:r>
              <a:rPr lang="en-US" dirty="0" smtClean="0"/>
              <a:t> </a:t>
            </a:r>
            <a:r>
              <a:rPr lang="ar-SA" dirty="0"/>
              <a:t> </a:t>
            </a:r>
            <a:r>
              <a:rPr lang="ar-SA" dirty="0" smtClean="0"/>
              <a:t>       قام </a:t>
            </a:r>
            <a:r>
              <a:rPr lang="ar-SA" dirty="0"/>
              <a:t>الخليلي ومحمود والصمدي ( </a:t>
            </a:r>
            <a:r>
              <a:rPr lang="ar-SA" dirty="0" smtClean="0"/>
              <a:t>١٩٨٥</a:t>
            </a:r>
            <a:r>
              <a:rPr lang="en-US" dirty="0" smtClean="0"/>
              <a:t>…(</a:t>
            </a:r>
            <a:endParaRPr lang="en-US" dirty="0"/>
          </a:p>
          <a:p>
            <a:pPr marL="0" indent="0" algn="r" rtl="1">
              <a:buNone/>
            </a:pPr>
            <a:r>
              <a:rPr lang="ar-SA" dirty="0"/>
              <a:t>. عندما يذكر المرجع مرات أخرى:</a:t>
            </a:r>
          </a:p>
          <a:p>
            <a:pPr marL="0" indent="0" algn="r" rtl="1">
              <a:buNone/>
            </a:pPr>
            <a:r>
              <a:rPr lang="en-US" dirty="0" smtClean="0"/>
              <a:t>  </a:t>
            </a:r>
            <a:r>
              <a:rPr lang="ar-SA" dirty="0" smtClean="0"/>
              <a:t>       قام </a:t>
            </a:r>
            <a:r>
              <a:rPr lang="ar-SA" dirty="0"/>
              <a:t>الخليلي وآخرون </a:t>
            </a:r>
            <a:r>
              <a:rPr lang="ar-SA" dirty="0" smtClean="0"/>
              <a:t>(١٩٨٥) ...</a:t>
            </a: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* </a:t>
            </a:r>
            <a:r>
              <a:rPr lang="ar-SA" dirty="0"/>
              <a:t>مثال لمرجع أجنبي:</a:t>
            </a:r>
          </a:p>
          <a:p>
            <a:pPr marL="0" indent="0" algn="r" rtl="1">
              <a:buNone/>
            </a:pPr>
            <a:r>
              <a:rPr lang="ar-SA" dirty="0" smtClean="0"/>
              <a:t>  </a:t>
            </a:r>
            <a:r>
              <a:rPr lang="en-US" dirty="0" smtClean="0"/>
              <a:t>       </a:t>
            </a:r>
            <a:r>
              <a:rPr lang="ar-SA" dirty="0" smtClean="0"/>
              <a:t>أشارت </a:t>
            </a:r>
            <a:r>
              <a:rPr lang="ar-SA" dirty="0"/>
              <a:t>نتائج دراسة </a:t>
            </a:r>
            <a:r>
              <a:rPr lang="ar-SA" dirty="0" err="1"/>
              <a:t>بيتزو</a:t>
            </a:r>
            <a:r>
              <a:rPr lang="ar-SA" dirty="0"/>
              <a:t> </a:t>
            </a:r>
            <a:r>
              <a:rPr lang="ar-SA" dirty="0" smtClean="0"/>
              <a:t>وآخرين (1997</a:t>
            </a:r>
            <a:r>
              <a:rPr lang="en-US" dirty="0" smtClean="0"/>
              <a:t> … </a:t>
            </a:r>
            <a:r>
              <a:rPr lang="en-US" dirty="0" err="1" smtClean="0"/>
              <a:t>Butzo</a:t>
            </a:r>
            <a:r>
              <a:rPr lang="en-US" dirty="0" smtClean="0"/>
              <a:t> </a:t>
            </a:r>
            <a:r>
              <a:rPr lang="en-US" dirty="0"/>
              <a:t>et al</a:t>
            </a:r>
            <a:r>
              <a:rPr lang="en-US" dirty="0" smtClean="0"/>
              <a:t>. (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20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/>
              <a:t>- توثيق الأجزاء الخاصة بمصدر معين (الاقتباس</a:t>
            </a:r>
            <a:r>
              <a:rPr lang="ar-SA" sz="3600" b="1" dirty="0" smtClean="0"/>
              <a:t>):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تعتمد </a:t>
            </a:r>
            <a:r>
              <a:rPr lang="ar-SA" dirty="0"/>
              <a:t>طريقة تضمين الاقتباس المباشر في متن البحث </a:t>
            </a:r>
            <a:r>
              <a:rPr lang="ar-SA" dirty="0" smtClean="0"/>
              <a:t>على </a:t>
            </a:r>
            <a:r>
              <a:rPr lang="ar-SA" dirty="0"/>
              <a:t>طول النص المقتبس</a:t>
            </a:r>
            <a:r>
              <a:rPr lang="ar-SA" dirty="0" smtClean="0"/>
              <a:t>.</a:t>
            </a:r>
            <a:endParaRPr lang="en-US" dirty="0" smtClean="0"/>
          </a:p>
          <a:p>
            <a:pPr marL="0" indent="0" algn="r" rtl="1">
              <a:buNone/>
            </a:pPr>
            <a:endParaRPr lang="en-US" dirty="0"/>
          </a:p>
          <a:p>
            <a:pPr marL="0" indent="0" algn="r">
              <a:buNone/>
            </a:pPr>
            <a:r>
              <a:rPr lang="ar-SA" dirty="0" smtClean="0"/>
              <a:t>أ - إذا كان النص أقل من (٤٠) كلمة فانه يكتب ضمن سياق النص اللغوي ولكنه</a:t>
            </a:r>
          </a:p>
          <a:p>
            <a:pPr marL="0" indent="0" algn="r">
              <a:buNone/>
            </a:pPr>
            <a:r>
              <a:rPr lang="ar-SA" dirty="0" smtClean="0"/>
              <a:t>يميز </a:t>
            </a:r>
            <a:r>
              <a:rPr lang="ar-SA" dirty="0"/>
              <a:t>بأقواس صغيرة مقلوبة عند بدايته وعند نهايته ويذكر رقم الصفحة أو</a:t>
            </a:r>
          </a:p>
          <a:p>
            <a:pPr marL="0" indent="0" algn="r">
              <a:buNone/>
            </a:pPr>
            <a:r>
              <a:rPr lang="ar-SA" dirty="0" smtClean="0"/>
              <a:t>الصفحات </a:t>
            </a:r>
            <a:r>
              <a:rPr lang="ar-SA" dirty="0"/>
              <a:t>التي اقتبس منها</a:t>
            </a:r>
            <a:r>
              <a:rPr lang="ar-SA" dirty="0" smtClean="0"/>
              <a:t>.</a:t>
            </a:r>
          </a:p>
          <a:p>
            <a:pPr marL="0" indent="0" algn="r">
              <a:buNone/>
            </a:pPr>
            <a:endParaRPr lang="ar-SA" dirty="0"/>
          </a:p>
          <a:p>
            <a:pPr marL="0" indent="0" algn="r">
              <a:buNone/>
            </a:pPr>
            <a:r>
              <a:rPr lang="ar-SA" dirty="0" smtClean="0"/>
              <a:t>* مثال:</a:t>
            </a:r>
          </a:p>
          <a:p>
            <a:pPr marL="0" indent="0" algn="r">
              <a:buNone/>
            </a:pPr>
            <a:r>
              <a:rPr lang="ar-SA" dirty="0" smtClean="0"/>
              <a:t>أشار </a:t>
            </a:r>
            <a:r>
              <a:rPr lang="ar-SA" dirty="0"/>
              <a:t>عوده وملكاوي ( ١٩٨٧ ، ص ٧٥ ) "أن البحث التطبيقي يشترك مع البحث</a:t>
            </a:r>
          </a:p>
          <a:p>
            <a:pPr marL="0" indent="0" algn="r">
              <a:buNone/>
            </a:pPr>
            <a:r>
              <a:rPr lang="ar-SA" dirty="0"/>
              <a:t>الأساسي في تطبيق المنهج العلمي في البحث، </a:t>
            </a:r>
            <a:r>
              <a:rPr lang="ar-SA" dirty="0" smtClean="0"/>
              <a:t>إلا </a:t>
            </a:r>
            <a:r>
              <a:rPr lang="ar-SA" dirty="0"/>
              <a:t>أن هدفه الأساسي هو تحسين</a:t>
            </a:r>
          </a:p>
          <a:p>
            <a:pPr marL="0" indent="0" algn="r">
              <a:buNone/>
            </a:pPr>
            <a:r>
              <a:rPr lang="ar-SA" dirty="0"/>
              <a:t>الواقع العلمي من خلال اختبار النظريات في مواقف حقيقية".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92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/>
              <a:t>ب - أما إذا كان طول النص المقتبس أكثر من </a:t>
            </a:r>
            <a:r>
              <a:rPr lang="ar-SA" dirty="0" smtClean="0"/>
              <a:t>(٤٠) </a:t>
            </a:r>
            <a:r>
              <a:rPr lang="ar-SA" dirty="0"/>
              <a:t>كلمة فلا بد من </a:t>
            </a:r>
            <a:r>
              <a:rPr lang="ar-SA" dirty="0" smtClean="0"/>
              <a:t>إبرازه بشكل </a:t>
            </a:r>
            <a:r>
              <a:rPr lang="ar-SA" dirty="0"/>
              <a:t>واضح ومميز عن سياق لغة البحث بكتابته في فقرة منفصلة </a:t>
            </a:r>
            <a:r>
              <a:rPr lang="ar-SA" dirty="0" smtClean="0"/>
              <a:t>وبضغطه بمقدار </a:t>
            </a:r>
            <a:r>
              <a:rPr lang="ar-SA" dirty="0"/>
              <a:t>خمس مسافات عن بداية ونهاية الأسطر العادية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/>
              <a:t>* مثال:</a:t>
            </a:r>
          </a:p>
          <a:p>
            <a:pPr marL="0" indent="0" algn="r" rtl="1">
              <a:buNone/>
            </a:pPr>
            <a:r>
              <a:rPr lang="ar-SA" dirty="0" smtClean="0"/>
              <a:t>وينظر </a:t>
            </a:r>
            <a:r>
              <a:rPr lang="ar-SA" dirty="0"/>
              <a:t>عوده وملكاوي </a:t>
            </a:r>
            <a:r>
              <a:rPr lang="ar-SA" dirty="0" smtClean="0"/>
              <a:t>(١٩٨٧ </a:t>
            </a:r>
            <a:r>
              <a:rPr lang="ar-SA" dirty="0"/>
              <a:t>، ص ص </a:t>
            </a:r>
            <a:r>
              <a:rPr lang="ar-SA" dirty="0" smtClean="0"/>
              <a:t>٨٥ -٨٦) </a:t>
            </a:r>
            <a:r>
              <a:rPr lang="ar-SA" dirty="0"/>
              <a:t>إلى البحث التربوي ضمن </a:t>
            </a:r>
          </a:p>
          <a:p>
            <a:pPr marL="0" indent="0" algn="r" rtl="1">
              <a:buNone/>
            </a:pPr>
            <a:r>
              <a:rPr lang="ar-SA" dirty="0"/>
              <a:t>إطار مفهوم العلم. وقد خلصا إلى تعريفه من خلال هذا الإطار بقولهما:</a:t>
            </a:r>
          </a:p>
          <a:p>
            <a:pPr marL="0" indent="0" algn="r" rtl="1">
              <a:buNone/>
            </a:pPr>
            <a:r>
              <a:rPr lang="ar-SA" dirty="0" smtClean="0"/>
              <a:t>      </a:t>
            </a:r>
            <a:r>
              <a:rPr lang="ar-SA" sz="2000" dirty="0" smtClean="0"/>
              <a:t>"</a:t>
            </a:r>
            <a:r>
              <a:rPr lang="ar-SA" sz="2000" dirty="0"/>
              <a:t>يقع مفهوم البحث ضمن إطار مفهوم العلم، ويتبادر للذهن فورا </a:t>
            </a:r>
            <a:r>
              <a:rPr lang="ar-SA" sz="2000" dirty="0" smtClean="0"/>
              <a:t>أن</a:t>
            </a:r>
            <a:r>
              <a:rPr lang="en-US" sz="2000" dirty="0" smtClean="0"/>
              <a:t> </a:t>
            </a:r>
            <a:r>
              <a:rPr lang="ar-SA" sz="2000" dirty="0" smtClean="0"/>
              <a:t>المقصود </a:t>
            </a:r>
            <a:endParaRPr lang="en-US" sz="2000" dirty="0" smtClean="0"/>
          </a:p>
          <a:p>
            <a:pPr marL="0" indent="0" algn="r" rtl="1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ar-SA" sz="2000" dirty="0" smtClean="0"/>
              <a:t>هو </a:t>
            </a:r>
            <a:r>
              <a:rPr lang="ar-SA" sz="2000" dirty="0"/>
              <a:t>البحث العلمي، أي البحث الذي يتبع الطريقة العلمية </a:t>
            </a:r>
            <a:r>
              <a:rPr lang="ar-SA" sz="2000" dirty="0" smtClean="0"/>
              <a:t>أو</a:t>
            </a:r>
            <a:r>
              <a:rPr lang="en-US" sz="2000" dirty="0" smtClean="0"/>
              <a:t> </a:t>
            </a:r>
            <a:r>
              <a:rPr lang="ar-SA" sz="2000" dirty="0" smtClean="0"/>
              <a:t>المنهج </a:t>
            </a:r>
            <a:r>
              <a:rPr lang="ar-SA" sz="2000" dirty="0"/>
              <a:t>العلمي </a:t>
            </a:r>
            <a:r>
              <a:rPr lang="ar-SA" sz="2000" dirty="0" smtClean="0"/>
              <a:t>بغرض</a:t>
            </a:r>
            <a:endParaRPr lang="en-US" sz="2000" dirty="0" smtClean="0"/>
          </a:p>
          <a:p>
            <a:pPr marL="0" indent="0" algn="r" rtl="1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ar-SA" sz="2000" dirty="0" smtClean="0"/>
              <a:t> </a:t>
            </a:r>
            <a:r>
              <a:rPr lang="ar-SA" sz="2000" dirty="0"/>
              <a:t>تحقيق أهداف العلم، </a:t>
            </a:r>
            <a:r>
              <a:rPr lang="ar-SA" sz="2000" dirty="0" smtClean="0"/>
              <a:t>فإنه </a:t>
            </a:r>
            <a:r>
              <a:rPr lang="ar-SA" sz="2000" dirty="0"/>
              <a:t>يمكن تعريف </a:t>
            </a:r>
            <a:r>
              <a:rPr lang="ar-SA" sz="2000" dirty="0" smtClean="0"/>
              <a:t>البحث التربوي بأنه جهد منظم وموجه بغرض</a:t>
            </a:r>
            <a:endParaRPr lang="en-US" sz="2000" dirty="0" smtClean="0"/>
          </a:p>
          <a:p>
            <a:pPr marL="0" indent="0" algn="r" rtl="1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ar-SA" sz="2000" dirty="0" smtClean="0"/>
              <a:t> </a:t>
            </a:r>
            <a:r>
              <a:rPr lang="en-US" sz="2000" dirty="0" smtClean="0"/>
              <a:t> </a:t>
            </a:r>
            <a:r>
              <a:rPr lang="ar-SA" sz="2000" dirty="0" smtClean="0"/>
              <a:t>التوصل إلى حلول للمشكلات التربوية في المجالات المختلفة".</a:t>
            </a: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61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196</TotalTime>
  <Words>2348</Words>
  <Application>Microsoft Office PowerPoint</Application>
  <PresentationFormat>On-screen Show (4:3)</PresentationFormat>
  <Paragraphs>263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Clarity</vt:lpstr>
      <vt:lpstr>التوثیق في البحوث والدراسات التربوية وفقا لدلیلAPA  للنشر(٢٠٠٠)  دليل الباحث</vt:lpstr>
      <vt:lpstr>أجنده المقدمة لعرض اليوم:</vt:lpstr>
      <vt:lpstr> مقدمة </vt:lpstr>
      <vt:lpstr>أنواع التوثيق في البحوث والدراسات التربوية</vt:lpstr>
      <vt:lpstr>أولاً: التوثيق في متن الرسالة</vt:lpstr>
      <vt:lpstr>PowerPoint Presentation</vt:lpstr>
      <vt:lpstr>PowerPoint Presentation</vt:lpstr>
      <vt:lpstr>- توثيق الأجزاء الخاصة بمصدر معين (الاقتباس):</vt:lpstr>
      <vt:lpstr>PowerPoint Presentation</vt:lpstr>
      <vt:lpstr> - توثيق كتاب مترجم في المتن: </vt:lpstr>
      <vt:lpstr> - توثيق عمل مأخوذ من مصدر ثانوي: </vt:lpstr>
      <vt:lpstr> - توثيق أكثر من عمل في المتن: </vt:lpstr>
      <vt:lpstr> ثانياً: التوثيق في قائمة المراجع </vt:lpstr>
      <vt:lpstr>PowerPoint Presentation</vt:lpstr>
      <vt:lpstr>- التوثيق لكتاب محرر:</vt:lpstr>
      <vt:lpstr> - التوثيق لمرجع بدون مؤلف </vt:lpstr>
      <vt:lpstr> - التوثيق لمرجع لمؤسسة كمؤلف وناشر </vt:lpstr>
      <vt:lpstr>- التوثيق لكتاب مترجم</vt:lpstr>
      <vt:lpstr>- مقالة أو فصل في كتاب محرر:</vt:lpstr>
      <vt:lpstr>ب - توثيق مقالات منشورة في الدوريات العلمية:</vt:lpstr>
      <vt:lpstr>PowerPoint Presentation</vt:lpstr>
      <vt:lpstr>PowerPoint Presentation</vt:lpstr>
      <vt:lpstr>PowerPoint Presentation</vt:lpstr>
      <vt:lpstr> التوثيق لأوراق عمل عرضت في ملتقيات علمية كالمؤتمرات والندوات:</vt:lpstr>
      <vt:lpstr> ج - توثيق رسائل الماجستير والدكتوراه غير المنشورة: </vt:lpstr>
      <vt:lpstr>PowerPoint Presentation</vt:lpstr>
      <vt:lpstr>             :(ERIC) د - التوثيق لتقرير من مركز مصادر المعلومات التربوية</vt:lpstr>
      <vt:lpstr>هـ - التوثيق لمراجع من الإنترنت:</vt:lpstr>
      <vt:lpstr>و - توثيق التقارير كمراجع:</vt:lpstr>
      <vt:lpstr>ترتيب المراجع في صفحة المراجع</vt:lpstr>
      <vt:lpstr>PowerPoint Presentation</vt:lpstr>
      <vt:lpstr>المرجع: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التوثیق في البحوث والدراسات التربوية وفقا لدلیلAPA  للنشر(٢٠٠٠)  دليل الباحث</dc:title>
  <dc:creator>Abdulrahman Abaoud</dc:creator>
  <cp:lastModifiedBy>Abdulrahman Abaoud</cp:lastModifiedBy>
  <cp:revision>28</cp:revision>
  <dcterms:created xsi:type="dcterms:W3CDTF">2014-03-22T17:04:03Z</dcterms:created>
  <dcterms:modified xsi:type="dcterms:W3CDTF">2014-04-11T18:20:30Z</dcterms:modified>
</cp:coreProperties>
</file>