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57"/>
  </p:notesMasterIdLst>
  <p:sldIdLst>
    <p:sldId id="256" r:id="rId2"/>
    <p:sldId id="721" r:id="rId3"/>
    <p:sldId id="722" r:id="rId4"/>
    <p:sldId id="749" r:id="rId5"/>
    <p:sldId id="750" r:id="rId6"/>
    <p:sldId id="752" r:id="rId7"/>
    <p:sldId id="753" r:id="rId8"/>
    <p:sldId id="754" r:id="rId9"/>
    <p:sldId id="756" r:id="rId10"/>
    <p:sldId id="757" r:id="rId11"/>
    <p:sldId id="758" r:id="rId12"/>
    <p:sldId id="759" r:id="rId13"/>
    <p:sldId id="760" r:id="rId14"/>
    <p:sldId id="761" r:id="rId15"/>
    <p:sldId id="762" r:id="rId16"/>
    <p:sldId id="763" r:id="rId17"/>
    <p:sldId id="774" r:id="rId18"/>
    <p:sldId id="777" r:id="rId19"/>
    <p:sldId id="778" r:id="rId20"/>
    <p:sldId id="779" r:id="rId21"/>
    <p:sldId id="781" r:id="rId22"/>
    <p:sldId id="802" r:id="rId23"/>
    <p:sldId id="803" r:id="rId24"/>
    <p:sldId id="804" r:id="rId25"/>
    <p:sldId id="805" r:id="rId26"/>
    <p:sldId id="806" r:id="rId27"/>
    <p:sldId id="807" r:id="rId28"/>
    <p:sldId id="808" r:id="rId29"/>
    <p:sldId id="809" r:id="rId30"/>
    <p:sldId id="810" r:id="rId31"/>
    <p:sldId id="811" r:id="rId32"/>
    <p:sldId id="812" r:id="rId33"/>
    <p:sldId id="813" r:id="rId34"/>
    <p:sldId id="814" r:id="rId35"/>
    <p:sldId id="815" r:id="rId36"/>
    <p:sldId id="816" r:id="rId37"/>
    <p:sldId id="817" r:id="rId38"/>
    <p:sldId id="818" r:id="rId39"/>
    <p:sldId id="782" r:id="rId40"/>
    <p:sldId id="783" r:id="rId41"/>
    <p:sldId id="785" r:id="rId42"/>
    <p:sldId id="786" r:id="rId43"/>
    <p:sldId id="787" r:id="rId44"/>
    <p:sldId id="788" r:id="rId45"/>
    <p:sldId id="789" r:id="rId46"/>
    <p:sldId id="790" r:id="rId47"/>
    <p:sldId id="791" r:id="rId48"/>
    <p:sldId id="793" r:id="rId49"/>
    <p:sldId id="794" r:id="rId50"/>
    <p:sldId id="795" r:id="rId51"/>
    <p:sldId id="796" r:id="rId52"/>
    <p:sldId id="797" r:id="rId53"/>
    <p:sldId id="798" r:id="rId54"/>
    <p:sldId id="799" r:id="rId55"/>
    <p:sldId id="800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7631F"/>
    <a:srgbClr val="DF0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88" autoAdjust="0"/>
    <p:restoredTop sz="94681" autoAdjust="0"/>
  </p:normalViewPr>
  <p:slideViewPr>
    <p:cSldViewPr>
      <p:cViewPr varScale="1">
        <p:scale>
          <a:sx n="74" d="100"/>
          <a:sy n="74" d="100"/>
        </p:scale>
        <p:origin x="15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8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38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8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8323D4D8-5787-487B-BC4F-83D0E0C61FA3}" type="slidenum">
              <a:rPr lang="en-GB" altLang="ar-SA"/>
              <a:pPr/>
              <a:t>‹#›</a:t>
            </a:fld>
            <a:endParaRPr lang="en-GB" altLang="ar-SA"/>
          </a:p>
        </p:txBody>
      </p:sp>
    </p:spTree>
    <p:extLst>
      <p:ext uri="{BB962C8B-B14F-4D97-AF65-F5344CB8AC3E}">
        <p14:creationId xmlns:p14="http://schemas.microsoft.com/office/powerpoint/2010/main" val="110878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997194-4F4A-4ED2-BE0E-76188D5B261B}" type="slidenum">
              <a:rPr lang="en-GB" altLang="ar-SA">
                <a:latin typeface="Times New Roman" panose="02020603050405020304" pitchFamily="18" charset="0"/>
              </a:rPr>
              <a:pPr eaLnBrk="1" hangingPunct="1"/>
              <a:t>1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08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768C325-229D-4C2C-8CCF-20000BAF8605}" type="slidenum">
              <a:rPr lang="en-GB" altLang="ar-SA">
                <a:latin typeface="Times New Roman" panose="02020603050405020304" pitchFamily="18" charset="0"/>
              </a:rPr>
              <a:pPr eaLnBrk="1" hangingPunct="1"/>
              <a:t>10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16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B400EAE-3EB0-4442-96DE-C87CD13171B0}" type="slidenum">
              <a:rPr lang="en-US" altLang="ar-SA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68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321D026-C1ED-43E7-9D3B-4D3CDD55B740}" type="slidenum">
              <a:rPr lang="en-GB" altLang="ar-SA">
                <a:latin typeface="Times New Roman" panose="02020603050405020304" pitchFamily="18" charset="0"/>
              </a:rPr>
              <a:pPr eaLnBrk="1" hangingPunct="1"/>
              <a:t>12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30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A52EE84-1F8A-41BE-8448-A8CE9BDB3BB8}" type="slidenum">
              <a:rPr lang="en-GB" altLang="ar-SA">
                <a:latin typeface="Times New Roman" panose="02020603050405020304" pitchFamily="18" charset="0"/>
              </a:rPr>
              <a:pPr eaLnBrk="1" hangingPunct="1"/>
              <a:t>13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92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59765E-A1E4-4997-A9F2-83F9C38AADDA}" type="slidenum">
              <a:rPr lang="en-GB" altLang="ar-SA">
                <a:latin typeface="Times New Roman" panose="02020603050405020304" pitchFamily="18" charset="0"/>
              </a:rPr>
              <a:pPr eaLnBrk="1" hangingPunct="1"/>
              <a:t>14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142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6882C5C-BD97-40CF-B2EA-899C96FA6EB3}" type="slidenum">
              <a:rPr lang="en-GB" altLang="ar-SA">
                <a:latin typeface="Times New Roman" panose="02020603050405020304" pitchFamily="18" charset="0"/>
              </a:rPr>
              <a:pPr eaLnBrk="1" hangingPunct="1"/>
              <a:t>15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59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66B59D2-DA61-42BA-9380-3E8CD21B9022}" type="slidenum">
              <a:rPr lang="en-GB" altLang="ar-SA">
                <a:latin typeface="Times New Roman" panose="02020603050405020304" pitchFamily="18" charset="0"/>
              </a:rPr>
              <a:pPr eaLnBrk="1" hangingPunct="1"/>
              <a:t>16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284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F26BE48-6CC2-407F-8EDA-6D1E1484C7F0}" type="slidenum">
              <a:rPr lang="en-GB" altLang="ar-SA">
                <a:latin typeface="Times New Roman" panose="02020603050405020304" pitchFamily="18" charset="0"/>
              </a:rPr>
              <a:pPr eaLnBrk="1" hangingPunct="1"/>
              <a:t>17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743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DDA1662-382C-4399-8272-F8F906AAEC21}" type="slidenum">
              <a:rPr lang="en-GB" altLang="ar-SA">
                <a:latin typeface="Times New Roman" panose="02020603050405020304" pitchFamily="18" charset="0"/>
              </a:rPr>
              <a:pPr eaLnBrk="1" hangingPunct="1"/>
              <a:t>18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021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E1D49E-7EE7-4E15-A527-54C73EB09041}" type="slidenum">
              <a:rPr lang="en-GB" altLang="ar-SA">
                <a:latin typeface="Times New Roman" panose="02020603050405020304" pitchFamily="18" charset="0"/>
              </a:rPr>
              <a:pPr eaLnBrk="1" hangingPunct="1"/>
              <a:t>19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214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2C4DDE6-6434-4B17-B1AF-66D40DBCB199}" type="slidenum">
              <a:rPr lang="en-GB" altLang="ar-SA">
                <a:latin typeface="Times New Roman" panose="02020603050405020304" pitchFamily="18" charset="0"/>
              </a:rPr>
              <a:pPr eaLnBrk="1" hangingPunct="1"/>
              <a:t>2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849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AE4EA47-949B-4D24-B9BD-B41B0A2DC5E0}" type="slidenum">
              <a:rPr lang="en-GB" altLang="ar-SA">
                <a:latin typeface="Times New Roman" panose="02020603050405020304" pitchFamily="18" charset="0"/>
              </a:rPr>
              <a:pPr eaLnBrk="1" hangingPunct="1"/>
              <a:t>20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545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701CB96-B470-4FD2-A999-BCB3BFC1ABDA}" type="slidenum">
              <a:rPr lang="en-GB" altLang="ar-SA">
                <a:latin typeface="Times New Roman" panose="02020603050405020304" pitchFamily="18" charset="0"/>
              </a:rPr>
              <a:pPr eaLnBrk="1" hangingPunct="1"/>
              <a:t>21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9301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50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391828C-D9FD-4FBE-8A85-E0AC94651558}" type="slidenum">
              <a:rPr lang="en-US" altLang="ar-SA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002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8E9F929-91D1-42B8-BE6A-E75906181002}" type="slidenum">
              <a:rPr lang="en-GB" altLang="ar-SA">
                <a:latin typeface="Times New Roman" panose="02020603050405020304" pitchFamily="18" charset="0"/>
              </a:rPr>
              <a:pPr eaLnBrk="1" hangingPunct="1"/>
              <a:t>4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591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C64394C-170D-4158-ACAE-8FDA57239B58}" type="slidenum">
              <a:rPr lang="en-GB" altLang="ar-SA">
                <a:latin typeface="Times New Roman" panose="02020603050405020304" pitchFamily="18" charset="0"/>
              </a:rPr>
              <a:pPr eaLnBrk="1" hangingPunct="1"/>
              <a:t>5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59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1F580E8-3F59-4751-8AAF-71C9A510ABCE}" type="slidenum">
              <a:rPr lang="en-US" altLang="ar-SA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717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7DBAFD3-26FE-4BF0-B3C3-EA69DE36181A}" type="slidenum">
              <a:rPr lang="en-GB" altLang="ar-SA">
                <a:latin typeface="Times New Roman" panose="02020603050405020304" pitchFamily="18" charset="0"/>
              </a:rPr>
              <a:pPr eaLnBrk="1" hangingPunct="1"/>
              <a:t>7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919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F8B036F-CCEB-4C2F-9DA9-239BC1DCC559}" type="slidenum">
              <a:rPr lang="en-GB" altLang="ar-SA">
                <a:latin typeface="Times New Roman" panose="02020603050405020304" pitchFamily="18" charset="0"/>
              </a:rPr>
              <a:pPr eaLnBrk="1" hangingPunct="1"/>
              <a:t>8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257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7AAFE8D-FB8C-41C0-A905-E367244A9961}" type="slidenum">
              <a:rPr lang="en-GB" altLang="ar-SA">
                <a:latin typeface="Times New Roman" panose="02020603050405020304" pitchFamily="18" charset="0"/>
              </a:rPr>
              <a:pPr eaLnBrk="1" hangingPunct="1"/>
              <a:t>9</a:t>
            </a:fld>
            <a:endParaRPr lang="en-GB" altLang="ar-SA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9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549F2EDC-1153-409B-A96C-89F2878E9B64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43138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5583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293907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593204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318204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75382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528149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2505CEA-3B39-452C-9B2C-63CA893EEDD5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159421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716A3C3-5666-42D4-A75B-DF258D4A1D15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0154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FA6CE67-7DC8-4DC9-A5C8-34A6D7C87DC8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67232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D2B269B-F9C1-4836-B98A-B2FA84039964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3302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E20505-46D1-4E8B-B252-53DCBFFFED30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29281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0741A3F-0F0C-4855-A337-6AD152C7CEB0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33652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7265EDF-A8F7-4A85-B900-F731D21FC14A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80103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9DF8BB9-6B4F-48E8-9AD2-9A88B4D5306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20556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544727C-DF21-468C-AB70-60059AADA526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77849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48EBBE6-1DAF-49BF-8DAB-E1AA9375523C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99508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2B85E0F-3892-4DA4-B25E-7BCA66179B2F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14681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438400"/>
            <a:ext cx="8915400" cy="1600200"/>
          </a:xfrm>
        </p:spPr>
        <p:txBody>
          <a:bodyPr/>
          <a:lstStyle/>
          <a:p>
            <a:pPr algn="ctr" eaLnBrk="1" hangingPunct="1"/>
            <a:r>
              <a:rPr lang="en-US" altLang="ar-SA" sz="4800" smtClean="0"/>
              <a:t>Java Applets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06488"/>
            <a:ext cx="9067800" cy="563563"/>
          </a:xfrm>
        </p:spPr>
        <p:txBody>
          <a:bodyPr/>
          <a:lstStyle/>
          <a:p>
            <a:pPr algn="ctr"/>
            <a:r>
              <a:rPr lang="en-US" altLang="ar-SA" sz="3000" dirty="0" smtClean="0"/>
              <a:t>How Applets Differ from Swing GUIs? (Cont’d)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36490" y="2209800"/>
            <a:ext cx="8686800" cy="5135563"/>
          </a:xfrm>
        </p:spPr>
        <p:txBody>
          <a:bodyPr/>
          <a:lstStyle/>
          <a:p>
            <a:r>
              <a:rPr lang="en-US" altLang="ar-SA" dirty="0" smtClean="0"/>
              <a:t>Applets do not use the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setSize</a:t>
            </a:r>
            <a:r>
              <a:rPr lang="en-US" altLang="ar-SA" dirty="0" smtClean="0"/>
              <a:t> method</a:t>
            </a:r>
          </a:p>
          <a:p>
            <a:pPr lvl="1"/>
            <a:r>
              <a:rPr lang="en-US" altLang="ar-SA" dirty="0" smtClean="0"/>
              <a:t>The HTML document takes care of sizing the applet</a:t>
            </a:r>
          </a:p>
          <a:p>
            <a:endParaRPr lang="en-US" altLang="ar-SA" dirty="0" smtClean="0"/>
          </a:p>
          <a:p>
            <a:r>
              <a:rPr lang="en-US" altLang="ar-SA" dirty="0" smtClean="0"/>
              <a:t>Applets do not have a close-window button</a:t>
            </a:r>
          </a:p>
          <a:p>
            <a:pPr lvl="1"/>
            <a:r>
              <a:rPr lang="en-US" altLang="ar-SA" dirty="0" smtClean="0"/>
              <a:t>Therefore, they do not have a </a:t>
            </a:r>
            <a:r>
              <a:rPr lang="en-US" altLang="ar-SA" b="1" dirty="0" err="1" smtClean="0">
                <a:solidFill>
                  <a:srgbClr val="FF0000"/>
                </a:solidFill>
                <a:latin typeface="Courier New" panose="02070309020205020404" pitchFamily="49" charset="0"/>
              </a:rPr>
              <a:t>setDefaultCloseOperation</a:t>
            </a:r>
            <a:r>
              <a:rPr lang="en-US" altLang="ar-SA" dirty="0" smtClean="0"/>
              <a:t> method</a:t>
            </a:r>
          </a:p>
          <a:p>
            <a:pPr lvl="1"/>
            <a:endParaRPr lang="en-US" altLang="ar-SA" dirty="0" smtClean="0"/>
          </a:p>
          <a:p>
            <a:pPr lvl="1"/>
            <a:r>
              <a:rPr lang="en-US" altLang="ar-SA" dirty="0" smtClean="0"/>
              <a:t>When the HTML document containing the applet is closed, then the applet is automatically closed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566738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90600"/>
            <a:ext cx="9144000" cy="639763"/>
          </a:xfrm>
        </p:spPr>
        <p:txBody>
          <a:bodyPr/>
          <a:lstStyle/>
          <a:p>
            <a:r>
              <a:rPr lang="en-US" altLang="ar-SA" dirty="0" smtClean="0"/>
              <a:t>Running an Applet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2197" y="2286000"/>
            <a:ext cx="9144000" cy="5135563"/>
          </a:xfrm>
        </p:spPr>
        <p:txBody>
          <a:bodyPr/>
          <a:lstStyle/>
          <a:p>
            <a:r>
              <a:rPr lang="en-US" altLang="ar-SA" dirty="0" smtClean="0"/>
              <a:t>An applet class is compiled in the same way as any other Java class</a:t>
            </a:r>
          </a:p>
          <a:p>
            <a:endParaRPr lang="en-US" altLang="ar-SA" dirty="0" smtClean="0"/>
          </a:p>
          <a:p>
            <a:pPr lvl="1"/>
            <a:r>
              <a:rPr lang="en-US" altLang="ar-SA" dirty="0" smtClean="0"/>
              <a:t>However, an applet is run differently from other Java programs</a:t>
            </a:r>
          </a:p>
          <a:p>
            <a:endParaRPr lang="en-US" altLang="ar-SA" dirty="0" smtClean="0"/>
          </a:p>
          <a:p>
            <a:r>
              <a:rPr lang="en-US" altLang="ar-SA" dirty="0" smtClean="0"/>
              <a:t>The normal way to run an applet is to embed it in an HTML document</a:t>
            </a:r>
          </a:p>
          <a:p>
            <a:pPr lvl="1"/>
            <a:endParaRPr lang="en-US" altLang="ar-SA" dirty="0" smtClean="0"/>
          </a:p>
          <a:p>
            <a:pPr lvl="1"/>
            <a:r>
              <a:rPr lang="en-US" altLang="ar-SA" dirty="0" smtClean="0"/>
              <a:t>The applet is then run and viewed through a Web browser 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0" y="2362200"/>
            <a:ext cx="91440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dirty="0" smtClean="0"/>
              <a:t>An applet can also be viewed using an </a:t>
            </a:r>
            <a:r>
              <a:rPr lang="en-US" altLang="ar-SA" i="1" dirty="0" smtClean="0"/>
              <a:t>applet viewer</a:t>
            </a:r>
          </a:p>
          <a:p>
            <a:pPr lvl="1">
              <a:lnSpc>
                <a:spcPct val="90000"/>
              </a:lnSpc>
            </a:pPr>
            <a:r>
              <a:rPr lang="en-US" altLang="ar-SA" dirty="0" smtClean="0"/>
              <a:t>An applet viewer is a program designed to run an applet as a stand-alone program</a:t>
            </a:r>
          </a:p>
          <a:p>
            <a:pPr>
              <a:lnSpc>
                <a:spcPct val="90000"/>
              </a:lnSpc>
            </a:pPr>
            <a:endParaRPr lang="en-US" altLang="ar-SA" dirty="0" smtClean="0"/>
          </a:p>
          <a:p>
            <a:pPr>
              <a:lnSpc>
                <a:spcPct val="90000"/>
              </a:lnSpc>
            </a:pPr>
            <a:r>
              <a:rPr lang="en-US" altLang="ar-SA" dirty="0" smtClean="0"/>
              <a:t>The Java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appletviewer</a:t>
            </a:r>
            <a:r>
              <a:rPr lang="en-US" altLang="ar-SA" dirty="0" smtClean="0"/>
              <a:t> can be used to run an applet: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ar-SA" b="1" dirty="0" smtClean="0">
                <a:latin typeface="Courier New" panose="02070309020205020404" pitchFamily="49" charset="0"/>
              </a:rPr>
              <a:t>       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appletviewer</a:t>
            </a:r>
            <a:r>
              <a:rPr lang="en-US" altLang="ar-SA" b="1" dirty="0" smtClean="0">
                <a:latin typeface="Courier New" panose="02070309020205020404" pitchFamily="49" charset="0"/>
              </a:rPr>
              <a:t> FirstApplet.html</a:t>
            </a:r>
          </a:p>
          <a:p>
            <a:pPr>
              <a:lnSpc>
                <a:spcPct val="90000"/>
              </a:lnSpc>
            </a:pPr>
            <a:endParaRPr lang="en-US" altLang="ar-SA" dirty="0" smtClean="0"/>
          </a:p>
          <a:p>
            <a:pPr>
              <a:lnSpc>
                <a:spcPct val="90000"/>
              </a:lnSpc>
            </a:pPr>
            <a:r>
              <a:rPr lang="en-US" altLang="ar-SA" dirty="0" smtClean="0"/>
              <a:t>It may be necessary, however, to create the HTML document, and place the applet in it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3400" y="10668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4000" b="1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Running an Applet (Cont’d)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22337"/>
            <a:ext cx="9067800" cy="639763"/>
          </a:xfrm>
        </p:spPr>
        <p:txBody>
          <a:bodyPr/>
          <a:lstStyle/>
          <a:p>
            <a:r>
              <a:rPr lang="en-US" altLang="ar-SA" dirty="0" smtClean="0"/>
              <a:t>Menus in a </a:t>
            </a:r>
            <a:r>
              <a:rPr lang="en-US" altLang="ar-SA" dirty="0" err="1" smtClean="0">
                <a:latin typeface="Courier New" panose="02070309020205020404" pitchFamily="49" charset="0"/>
              </a:rPr>
              <a:t>JApplet</a:t>
            </a:r>
            <a:endParaRPr lang="en-US" altLang="ar-SA" dirty="0" smtClean="0">
              <a:latin typeface="Courier New" panose="02070309020205020404" pitchFamily="49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4786" y="2438400"/>
            <a:ext cx="8686800" cy="5211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dirty="0" smtClean="0"/>
              <a:t>Menus are constructed and added to a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/>
              <a:t> as they are for a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Jframe</a:t>
            </a:r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r>
              <a:rPr lang="en-US" altLang="ar-SA" dirty="0" smtClean="0">
                <a:solidFill>
                  <a:schemeClr val="tx1"/>
                </a:solidFill>
              </a:rPr>
              <a:t>has a method named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setJMenuBar</a:t>
            </a:r>
            <a:r>
              <a:rPr lang="en-US" altLang="ar-SA" dirty="0" smtClean="0">
                <a:solidFill>
                  <a:schemeClr val="tx1"/>
                </a:solidFill>
              </a:rPr>
              <a:t> that behaves the same as the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setJMenuBar</a:t>
            </a:r>
            <a:r>
              <a:rPr lang="en-US" altLang="ar-SA" dirty="0" smtClean="0">
                <a:solidFill>
                  <a:schemeClr val="tx1"/>
                </a:solidFill>
              </a:rPr>
              <a:t> method of a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JFrame</a:t>
            </a:r>
            <a:endParaRPr lang="en-US" altLang="ar-SA" b="1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90000"/>
              </a:lnSpc>
            </a:pPr>
            <a:endParaRPr lang="en-US" altLang="ar-SA" b="1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</a:rPr>
              <a:t> can also have menu bars added to a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</a:rPr>
              <a:t> or to a panel that is part of the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</a:rPr>
              <a:t> using the </a:t>
            </a:r>
            <a:r>
              <a:rPr lang="en-US" altLang="ar-S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add</a:t>
            </a:r>
            <a:r>
              <a:rPr lang="en-US" altLang="ar-SA" dirty="0" smtClean="0">
                <a:solidFill>
                  <a:schemeClr val="tx1"/>
                </a:solidFill>
              </a:rPr>
              <a:t> method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84237"/>
            <a:ext cx="9067800" cy="639763"/>
          </a:xfrm>
        </p:spPr>
        <p:txBody>
          <a:bodyPr/>
          <a:lstStyle/>
          <a:p>
            <a:pPr algn="ctr"/>
            <a:r>
              <a:rPr lang="en-US" altLang="ar-SA" sz="2800" dirty="0" smtClean="0"/>
              <a:t>Tip:  Converting a Swing Application to an Applet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2209800"/>
            <a:ext cx="9144000" cy="5440362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ar-SA" dirty="0" smtClean="0"/>
              <a:t>The fastest and easiest way to explain how to define an applet, is to explain how to modify a Swing GUI to transform it into an applet</a:t>
            </a:r>
          </a:p>
          <a:p>
            <a:pPr marL="609600" indent="-609600">
              <a:lnSpc>
                <a:spcPct val="80000"/>
              </a:lnSpc>
            </a:pPr>
            <a:endParaRPr lang="en-US" altLang="ar-SA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altLang="ar-SA" dirty="0" smtClean="0">
                <a:solidFill>
                  <a:schemeClr val="tx1"/>
                </a:solidFill>
              </a:rPr>
              <a:t>Derive the class from the class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</a:rPr>
              <a:t> instead of from the  class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Jframe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endParaRPr lang="en-US" altLang="ar-SA" dirty="0" smtClean="0">
              <a:solidFill>
                <a:schemeClr val="tx1"/>
              </a:solidFill>
            </a:endParaRP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altLang="ar-SA" dirty="0" smtClean="0">
                <a:solidFill>
                  <a:schemeClr val="tx1"/>
                </a:solidFill>
              </a:rPr>
              <a:t>Remove the </a:t>
            </a:r>
            <a:r>
              <a:rPr lang="en-US" altLang="ar-S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main</a:t>
            </a:r>
            <a:r>
              <a:rPr lang="en-US" altLang="ar-SA" dirty="0" smtClean="0">
                <a:solidFill>
                  <a:schemeClr val="tx1"/>
                </a:solidFill>
              </a:rPr>
              <a:t> method 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endParaRPr lang="en-US" altLang="ar-SA" dirty="0" smtClean="0">
              <a:solidFill>
                <a:schemeClr val="tx1"/>
              </a:solidFill>
            </a:endParaRP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altLang="ar-SA" dirty="0" smtClean="0">
                <a:solidFill>
                  <a:schemeClr val="tx1"/>
                </a:solidFill>
              </a:rPr>
              <a:t>Replace the constructor with a no-parameter method named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init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</a:p>
          <a:p>
            <a:pPr marL="1371600" lvl="2" indent="-457200">
              <a:lnSpc>
                <a:spcPct val="80000"/>
              </a:lnSpc>
              <a:buFontTx/>
              <a:buChar char="–"/>
            </a:pPr>
            <a:r>
              <a:rPr lang="en-US" altLang="ar-SA" sz="2000" dirty="0" smtClean="0">
                <a:solidFill>
                  <a:schemeClr val="tx1"/>
                </a:solidFill>
              </a:rPr>
              <a:t>The body of the </a:t>
            </a:r>
            <a:r>
              <a:rPr lang="en-US" altLang="ar-SA" sz="2000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init</a:t>
            </a:r>
            <a:r>
              <a:rPr lang="en-US" altLang="ar-SA" sz="2000" dirty="0" smtClean="0">
                <a:solidFill>
                  <a:schemeClr val="tx1"/>
                </a:solidFill>
              </a:rPr>
              <a:t> method can be the same as the body of the deleted constructor, but with some items removed 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-76200" y="1524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9067800" cy="639763"/>
          </a:xfrm>
        </p:spPr>
        <p:txBody>
          <a:bodyPr/>
          <a:lstStyle/>
          <a:p>
            <a:pPr algn="ctr"/>
            <a:r>
              <a:rPr lang="en-US" altLang="ar-SA" sz="2700" dirty="0" smtClean="0"/>
              <a:t>Tip:  Converting a Swing Application to an Applet (2)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458200" cy="5287963"/>
          </a:xfrm>
        </p:spPr>
        <p:txBody>
          <a:bodyPr/>
          <a:lstStyle/>
          <a:p>
            <a:pPr marL="990600" lvl="1" indent="-533400">
              <a:lnSpc>
                <a:spcPct val="90000"/>
              </a:lnSpc>
              <a:buFontTx/>
              <a:buAutoNum type="arabicPeriod" startAt="4"/>
            </a:pPr>
            <a:r>
              <a:rPr lang="en-US" altLang="ar-SA" dirty="0" smtClean="0">
                <a:solidFill>
                  <a:schemeClr val="tx1"/>
                </a:solidFill>
              </a:rPr>
              <a:t>Delete any invocation of </a:t>
            </a:r>
            <a:r>
              <a:rPr lang="en-US" altLang="ar-S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super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 startAt="4"/>
            </a:pPr>
            <a:r>
              <a:rPr lang="en-US" altLang="ar-SA" dirty="0" smtClean="0">
                <a:solidFill>
                  <a:schemeClr val="tx1"/>
                </a:solidFill>
              </a:rPr>
              <a:t>Delete any method invocations that program the close-window button of a windowing GUI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 startAt="4"/>
            </a:pPr>
            <a:r>
              <a:rPr lang="en-US" altLang="ar-SA" dirty="0" smtClean="0">
                <a:solidFill>
                  <a:schemeClr val="tx1"/>
                </a:solidFill>
              </a:rPr>
              <a:t> Delete any invocation of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setTitle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 startAt="4"/>
            </a:pPr>
            <a:r>
              <a:rPr lang="en-US" altLang="ar-SA" dirty="0" smtClean="0">
                <a:solidFill>
                  <a:schemeClr val="tx1"/>
                </a:solidFill>
              </a:rPr>
              <a:t>Delete any invocation of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setSize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altLang="ar-SA" sz="1000" dirty="0" smtClean="0">
              <a:solidFill>
                <a:schemeClr val="tx1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ar-SA" dirty="0" smtClean="0">
                <a:solidFill>
                  <a:schemeClr val="tx1"/>
                </a:solidFill>
              </a:rPr>
              <a:t>The following applet was generated in this way.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9144000" cy="685800"/>
          </a:xfrm>
        </p:spPr>
        <p:txBody>
          <a:bodyPr/>
          <a:lstStyle/>
          <a:p>
            <a:r>
              <a:rPr lang="en-US" altLang="ar-SA" dirty="0" smtClean="0"/>
              <a:t>The Applet Calculator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4958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-114300" y="1905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3563"/>
          </a:xfrm>
        </p:spPr>
        <p:txBody>
          <a:bodyPr/>
          <a:lstStyle/>
          <a:p>
            <a:pPr algn="ctr"/>
            <a:r>
              <a:rPr lang="en-US" altLang="ar-SA" smtClean="0"/>
              <a:t>An Applet with an Icon</a:t>
            </a:r>
          </a:p>
        </p:txBody>
      </p:sp>
      <p:sp>
        <p:nvSpPr>
          <p:cNvPr id="21507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90675"/>
            <a:ext cx="779145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85800"/>
            <a:ext cx="27654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2514600" y="990600"/>
            <a:ext cx="358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b="1">
                <a:solidFill>
                  <a:srgbClr val="FFFF00"/>
                </a:solidFill>
              </a:rPr>
              <a:t>Output using an applet viewer</a:t>
            </a:r>
          </a:p>
        </p:txBody>
      </p:sp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3763" y="990601"/>
            <a:ext cx="9067800" cy="609600"/>
          </a:xfrm>
        </p:spPr>
        <p:txBody>
          <a:bodyPr/>
          <a:lstStyle/>
          <a:p>
            <a:pPr algn="ctr"/>
            <a:r>
              <a:rPr lang="en-US" altLang="ar-SA" sz="3200" dirty="0" smtClean="0"/>
              <a:t>Inserting an Applet in an HTML Document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13763" y="2209800"/>
            <a:ext cx="8686800" cy="5440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dirty="0" smtClean="0"/>
              <a:t>An applet can be placed in an HTML document with an </a:t>
            </a:r>
            <a:r>
              <a:rPr lang="en-US" altLang="ar-SA" i="1" dirty="0" smtClean="0"/>
              <a:t>applet tag: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ar-SA" sz="24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&lt;applet code="</a:t>
            </a:r>
            <a:r>
              <a:rPr lang="en-US" altLang="ar-SA" sz="2400" i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PathToApplet</a:t>
            </a:r>
            <a:r>
              <a:rPr lang="en-US" altLang="ar-SA" sz="24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ar-SA" sz="24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          width=Number1 height=Number2&gt;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ar-SA" sz="24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&lt;/applet&gt;</a:t>
            </a:r>
          </a:p>
          <a:p>
            <a:pPr>
              <a:lnSpc>
                <a:spcPct val="90000"/>
              </a:lnSpc>
            </a:pPr>
            <a:endParaRPr lang="en-US" altLang="ar-SA" dirty="0" smtClean="0"/>
          </a:p>
          <a:p>
            <a:pPr>
              <a:lnSpc>
                <a:spcPct val="90000"/>
              </a:lnSpc>
            </a:pPr>
            <a:r>
              <a:rPr lang="en-US" altLang="ar-SA" dirty="0" smtClean="0"/>
              <a:t>If given a 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.class</a:t>
            </a:r>
            <a:r>
              <a:rPr lang="en-US" altLang="ar-SA" dirty="0" smtClean="0"/>
              <a:t> file name only, then the HTML file and the applet file must be in the same directory</a:t>
            </a:r>
          </a:p>
          <a:p>
            <a:pPr>
              <a:lnSpc>
                <a:spcPct val="90000"/>
              </a:lnSpc>
            </a:pPr>
            <a:endParaRPr lang="en-US" altLang="ar-SA" dirty="0" smtClean="0"/>
          </a:p>
          <a:p>
            <a:pPr lvl="1">
              <a:lnSpc>
                <a:spcPct val="90000"/>
              </a:lnSpc>
            </a:pPr>
            <a:r>
              <a:rPr lang="en-US" altLang="ar-SA" dirty="0" smtClean="0"/>
              <a:t>The </a:t>
            </a:r>
            <a:r>
              <a:rPr lang="en-US" altLang="ar-SA" b="1" i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PathToApplet</a:t>
            </a:r>
            <a:r>
              <a:rPr lang="en-US" altLang="ar-SA" dirty="0" smtClean="0">
                <a:solidFill>
                  <a:schemeClr val="tx1"/>
                </a:solidFill>
              </a:rPr>
              <a:t> </a:t>
            </a:r>
            <a:r>
              <a:rPr lang="en-US" altLang="ar-SA" dirty="0" smtClean="0"/>
              <a:t>can be a full or relative path name</a:t>
            </a:r>
            <a:endParaRPr lang="en-US" altLang="ar-SA" b="1" i="1" dirty="0" smtClean="0">
              <a:solidFill>
                <a:srgbClr val="034CA1"/>
              </a:solidFill>
              <a:latin typeface="Courier New" panose="02070309020205020404" pitchFamily="49" charset="0"/>
            </a:endParaRP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1752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90600"/>
            <a:ext cx="9067800" cy="609600"/>
          </a:xfrm>
        </p:spPr>
        <p:txBody>
          <a:bodyPr/>
          <a:lstStyle/>
          <a:p>
            <a:pPr algn="ctr"/>
            <a:r>
              <a:rPr lang="en-US" altLang="ar-SA" sz="2800" dirty="0" smtClean="0"/>
              <a:t>Inserting an Applet in an HTML Document (Cont’d)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86000"/>
            <a:ext cx="8686800" cy="53641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ar-SA" sz="2000" dirty="0" smtClean="0"/>
              <a:t>Note that the name of the </a:t>
            </a:r>
            <a:r>
              <a:rPr lang="en-US" altLang="ar-SA" sz="20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.class</a:t>
            </a:r>
            <a:r>
              <a:rPr lang="en-US" altLang="ar-SA" sz="2000" dirty="0" smtClean="0"/>
              <a:t> file, not the </a:t>
            </a:r>
            <a:r>
              <a:rPr lang="en-US" altLang="ar-SA" sz="20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.java</a:t>
            </a:r>
            <a:r>
              <a:rPr lang="en-US" altLang="ar-SA" sz="2000" dirty="0" smtClean="0"/>
              <a:t> file, is given</a:t>
            </a:r>
          </a:p>
          <a:p>
            <a:pPr>
              <a:lnSpc>
                <a:spcPct val="80000"/>
              </a:lnSpc>
            </a:pPr>
            <a:endParaRPr lang="en-US" altLang="ar-SA" sz="2000" dirty="0" smtClean="0"/>
          </a:p>
          <a:p>
            <a:pPr>
              <a:lnSpc>
                <a:spcPct val="80000"/>
              </a:lnSpc>
            </a:pPr>
            <a:r>
              <a:rPr lang="en-US" altLang="ar-SA" sz="2000" dirty="0" smtClean="0"/>
              <a:t>Note also that the width and height of the applet is given in this command, and not within the applet class definition</a:t>
            </a:r>
          </a:p>
          <a:p>
            <a:pPr lvl="1">
              <a:lnSpc>
                <a:spcPct val="80000"/>
              </a:lnSpc>
            </a:pPr>
            <a:r>
              <a:rPr lang="en-US" altLang="ar-SA" sz="1800" dirty="0" smtClean="0"/>
              <a:t>The width and height are in pixels</a:t>
            </a:r>
          </a:p>
          <a:p>
            <a:pPr>
              <a:lnSpc>
                <a:spcPct val="80000"/>
              </a:lnSpc>
            </a:pPr>
            <a:endParaRPr lang="en-US" altLang="ar-SA" sz="2000" dirty="0" smtClean="0"/>
          </a:p>
          <a:p>
            <a:pPr>
              <a:lnSpc>
                <a:spcPct val="80000"/>
              </a:lnSpc>
            </a:pPr>
            <a:r>
              <a:rPr lang="en-US" altLang="ar-SA" sz="2000" dirty="0" smtClean="0"/>
              <a:t>The following code, when placed in an HTML document, will display the calculator applet in a browser as shown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ar-SA" sz="800" i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&lt;applet code="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AppletCalculator.class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"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                          width=400 height=300&gt;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&lt;/applet&gt;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922337"/>
            <a:ext cx="9067800" cy="639763"/>
          </a:xfrm>
        </p:spPr>
        <p:txBody>
          <a:bodyPr/>
          <a:lstStyle/>
          <a:p>
            <a:pPr algn="ctr" eaLnBrk="1" hangingPunct="1"/>
            <a:r>
              <a:rPr lang="en-US" altLang="ar-SA" sz="3600" dirty="0" smtClean="0"/>
              <a:t>Lecture Objectives</a:t>
            </a:r>
            <a:endParaRPr lang="en-US" altLang="ar-SA" sz="3600" dirty="0" smtClean="0">
              <a:cs typeface="Times New Roman" panose="02020603050405020304" pitchFamily="18" charset="0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idx="1"/>
          </p:nvPr>
        </p:nvSpPr>
        <p:spPr>
          <a:xfrm>
            <a:off x="38100" y="2438400"/>
            <a:ext cx="9144000" cy="4800600"/>
          </a:xfrm>
          <a:noFill/>
        </p:spPr>
        <p:txBody>
          <a:bodyPr/>
          <a:lstStyle/>
          <a:p>
            <a:pPr eaLnBrk="1" hangingPunct="1"/>
            <a:r>
              <a:rPr lang="en-US" altLang="ar-SA" dirty="0" smtClean="0"/>
              <a:t>Learn about Java applets.</a:t>
            </a:r>
          </a:p>
          <a:p>
            <a:pPr eaLnBrk="1" hangingPunct="1"/>
            <a:r>
              <a:rPr lang="en-US" altLang="ar-SA" dirty="0" smtClean="0"/>
              <a:t>Know the differences between Java applets and applications.</a:t>
            </a:r>
          </a:p>
          <a:p>
            <a:pPr eaLnBrk="1" hangingPunct="1"/>
            <a:r>
              <a:rPr lang="en-US" altLang="ar-SA" dirty="0" smtClean="0"/>
              <a:t>Designing and using Java applets</a:t>
            </a:r>
          </a:p>
          <a:p>
            <a:pPr eaLnBrk="1" hangingPunct="1"/>
            <a:r>
              <a:rPr lang="en-US" altLang="ar-SA" dirty="0" smtClean="0"/>
              <a:t>Running Java applets.</a:t>
            </a:r>
          </a:p>
          <a:p>
            <a:pPr eaLnBrk="1" hangingPunct="1"/>
            <a:r>
              <a:rPr lang="en-US" altLang="ar-SA" dirty="0" smtClean="0"/>
              <a:t>Security issues with Java applets.</a:t>
            </a: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975519"/>
            <a:ext cx="9144000" cy="563563"/>
          </a:xfrm>
        </p:spPr>
        <p:txBody>
          <a:bodyPr/>
          <a:lstStyle/>
          <a:p>
            <a:pPr algn="ctr"/>
            <a:r>
              <a:rPr lang="en-US" altLang="ar-SA" smtClean="0"/>
              <a:t>An Applet in an HTML Document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05000"/>
            <a:ext cx="8153400" cy="5486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&lt;html&gt;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&lt;head&gt;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&lt;title&gt;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Vampire Control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&lt;/title&gt;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&lt;/head&gt;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 . 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ar-SA" sz="1800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&lt;applet code="</a:t>
            </a:r>
            <a:r>
              <a:rPr lang="en-US" altLang="ar-SA" sz="1800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AppletCalculator.class</a:t>
            </a:r>
            <a:r>
              <a:rPr lang="en-US" altLang="ar-SA" sz="1800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" width=400 height=300&gt;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ar-SA" sz="1800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&lt;/applet&gt;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ar-SA" sz="1800" b="1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 . . 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&lt;/html&gt;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84237"/>
            <a:ext cx="9067800" cy="639763"/>
          </a:xfrm>
        </p:spPr>
        <p:txBody>
          <a:bodyPr/>
          <a:lstStyle/>
          <a:p>
            <a:r>
              <a:rPr lang="en-US" altLang="ar-SA" dirty="0" smtClean="0"/>
              <a:t>Pitfall:  Using an Old Web Browser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-37563" y="2362200"/>
            <a:ext cx="91440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ar-SA" dirty="0" smtClean="0"/>
              <a:t>An old browser may not be able to run applets from an HTML document:</a:t>
            </a:r>
          </a:p>
          <a:p>
            <a:pPr>
              <a:lnSpc>
                <a:spcPct val="80000"/>
              </a:lnSpc>
            </a:pPr>
            <a:endParaRPr lang="en-US" altLang="ar-SA" dirty="0" smtClean="0"/>
          </a:p>
          <a:p>
            <a:pPr lvl="1">
              <a:lnSpc>
                <a:spcPct val="80000"/>
              </a:lnSpc>
            </a:pPr>
            <a:r>
              <a:rPr lang="en-US" altLang="ar-SA" dirty="0" smtClean="0"/>
              <a:t>Even if a java application runs correctly on the same system.</a:t>
            </a:r>
          </a:p>
          <a:p>
            <a:pPr>
              <a:lnSpc>
                <a:spcPct val="80000"/>
              </a:lnSpc>
            </a:pPr>
            <a:endParaRPr lang="en-US" altLang="ar-SA" dirty="0" smtClean="0"/>
          </a:p>
          <a:p>
            <a:pPr>
              <a:lnSpc>
                <a:spcPct val="80000"/>
              </a:lnSpc>
            </a:pPr>
            <a:r>
              <a:rPr lang="en-US" altLang="ar-SA" dirty="0" smtClean="0"/>
              <a:t>Web browsers do not use the same Java Virtual Machine used to run regular Java applications.</a:t>
            </a:r>
          </a:p>
          <a:p>
            <a:pPr lvl="1">
              <a:lnSpc>
                <a:spcPct val="80000"/>
              </a:lnSpc>
            </a:pPr>
            <a:endParaRPr lang="en-US" altLang="ar-SA" dirty="0" smtClean="0"/>
          </a:p>
          <a:p>
            <a:pPr lvl="1">
              <a:lnSpc>
                <a:spcPct val="80000"/>
              </a:lnSpc>
            </a:pPr>
            <a:r>
              <a:rPr lang="en-US" altLang="ar-SA" dirty="0" smtClean="0"/>
              <a:t>An old browser will have an old Java Virtual Machine, or perhaps, no Java Virtual Machine.</a:t>
            </a:r>
          </a:p>
          <a:p>
            <a:pPr>
              <a:lnSpc>
                <a:spcPct val="80000"/>
              </a:lnSpc>
            </a:pPr>
            <a:endParaRPr lang="en-US" altLang="ar-SA" dirty="0" smtClean="0"/>
          </a:p>
          <a:p>
            <a:pPr>
              <a:lnSpc>
                <a:spcPct val="80000"/>
              </a:lnSpc>
            </a:pPr>
            <a:r>
              <a:rPr lang="en-US" altLang="ar-SA" dirty="0" smtClean="0"/>
              <a:t>However, an applet viewer will work, as long as a recent version of Java is installed.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4" y="2204864"/>
            <a:ext cx="6345260" cy="41764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After </a:t>
            </a:r>
            <a:r>
              <a:rPr lang="en-US" dirty="0" smtClean="0"/>
              <a:t>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36912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220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45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3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Developing Applets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764" y="2286000"/>
            <a:ext cx="8058472" cy="484515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Java applets do not need a ‘main’ method. they can run in a web browser environment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The applet have</a:t>
            </a:r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Init()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Start()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Stop()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Paint( Graphics g)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70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init()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called by the browser  or applet viewer to inform this applet that it has been </a:t>
            </a:r>
            <a:r>
              <a:rPr lang="en-US" sz="2400" b="1" dirty="0" smtClean="0"/>
              <a:t>reloaded</a:t>
            </a:r>
            <a:r>
              <a:rPr lang="en-US" sz="2400" dirty="0" smtClean="0"/>
              <a:t> to the system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b="1" dirty="0" smtClean="0"/>
              <a:t>We use init() to: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Initialize variables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Get data from user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Place various GUI component.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1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start() &amp; stop()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Start() 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start</a:t>
            </a:r>
            <a:r>
              <a:rPr lang="en-US" sz="2800" dirty="0" smtClean="0"/>
              <a:t> its execution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Stop()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stop</a:t>
            </a:r>
            <a:r>
              <a:rPr lang="en-US" sz="2800" dirty="0" smtClean="0"/>
              <a:t> its execution</a:t>
            </a:r>
          </a:p>
        </p:txBody>
      </p:sp>
    </p:spTree>
    <p:extLst>
      <p:ext uri="{BB962C8B-B14F-4D97-AF65-F5344CB8AC3E}">
        <p14:creationId xmlns:p14="http://schemas.microsoft.com/office/powerpoint/2010/main" val="333644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8964488" cy="5301208"/>
          </a:xfrm>
        </p:spPr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is used to create the output 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whenever you override this method the first java statement is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super</a:t>
            </a:r>
            <a:r>
              <a:rPr lang="en-US" sz="2400" dirty="0" err="1" smtClean="0"/>
              <a:t>.paint</a:t>
            </a:r>
            <a:r>
              <a:rPr lang="en-US" sz="2400" dirty="0" smtClean="0"/>
              <a:t>(g);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pPr marL="822325" lvl="4" indent="-273050">
              <a:buSzPct val="85000"/>
              <a:buNone/>
            </a:pPr>
            <a:endParaRPr lang="en-US" sz="2400" dirty="0" smtClean="0"/>
          </a:p>
          <a:p>
            <a:r>
              <a:rPr lang="en-US" sz="2400" dirty="0" smtClean="0"/>
              <a:t>To draw a string we use </a:t>
            </a:r>
            <a:r>
              <a:rPr lang="en-US" sz="2400" b="1" dirty="0" err="1" smtClean="0"/>
              <a:t>drawString</a:t>
            </a:r>
            <a:r>
              <a:rPr lang="en-US" sz="2400" dirty="0" smtClean="0"/>
              <a:t> method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Public abstract void </a:t>
            </a:r>
            <a:r>
              <a:rPr lang="en-US" sz="2400" dirty="0" smtClean="0"/>
              <a:t>drawstring(String </a:t>
            </a:r>
            <a:r>
              <a:rPr lang="en-US" sz="2400" dirty="0" err="1" smtClean="0"/>
              <a:t>str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x,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y)</a:t>
            </a:r>
            <a:endParaRPr lang="en-GB" sz="2400" dirty="0" smtClean="0"/>
          </a:p>
          <a:p>
            <a:pPr lvl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42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964488" cy="5301208"/>
          </a:xfrm>
        </p:spPr>
        <p:txBody>
          <a:bodyPr/>
          <a:lstStyle/>
          <a:p>
            <a:r>
              <a:rPr lang="en-US" sz="2400" dirty="0" smtClean="0"/>
              <a:t>To change the </a:t>
            </a:r>
            <a:r>
              <a:rPr lang="en-US" sz="2400" b="1" dirty="0" smtClean="0">
                <a:solidFill>
                  <a:schemeClr val="accent6"/>
                </a:solidFill>
              </a:rPr>
              <a:t>text  font  </a:t>
            </a:r>
          </a:p>
          <a:p>
            <a:pPr lvl="1"/>
            <a:r>
              <a:rPr lang="en-US" b="1" dirty="0" err="1" smtClean="0"/>
              <a:t>setFont</a:t>
            </a:r>
            <a:r>
              <a:rPr lang="en-US" dirty="0" smtClean="0"/>
              <a:t>(new Font(“font name”, ”font style”, </a:t>
            </a:r>
            <a:r>
              <a:rPr lang="en-US" dirty="0" err="1" smtClean="0"/>
              <a:t>font_size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chang</a:t>
            </a:r>
            <a:r>
              <a:rPr lang="en-US" dirty="0" smtClean="0"/>
              <a:t> the </a:t>
            </a:r>
            <a:r>
              <a:rPr lang="en-US" sz="2400" b="1" dirty="0" smtClean="0">
                <a:solidFill>
                  <a:schemeClr val="accent6"/>
                </a:solidFill>
              </a:rPr>
              <a:t>text color  </a:t>
            </a:r>
            <a:r>
              <a:rPr lang="en-US" b="1" dirty="0" err="1" smtClean="0"/>
              <a:t>setColor</a:t>
            </a:r>
            <a:r>
              <a:rPr lang="en-US" b="1" dirty="0" smtClean="0"/>
              <a:t>(</a:t>
            </a:r>
            <a:r>
              <a:rPr lang="en-US" b="1" dirty="0" err="1" smtClean="0"/>
              <a:t>Color.red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The available constant colors</a:t>
            </a:r>
          </a:p>
          <a:p>
            <a:pPr lvl="2"/>
            <a:r>
              <a:rPr lang="en-US" b="1" dirty="0" smtClean="0"/>
              <a:t>White, Black , blue, cyan, </a:t>
            </a:r>
            <a:r>
              <a:rPr lang="en-US" b="1" dirty="0" err="1" smtClean="0"/>
              <a:t>darkGray</a:t>
            </a:r>
            <a:r>
              <a:rPr lang="en-US" b="1" dirty="0" smtClean="0"/>
              <a:t> ,gray ,</a:t>
            </a:r>
            <a:r>
              <a:rPr lang="en-US" b="1" dirty="0" err="1" smtClean="0"/>
              <a:t>lightGray</a:t>
            </a:r>
            <a:r>
              <a:rPr lang="en-US" b="1" dirty="0" smtClean="0"/>
              <a:t> ,red, </a:t>
            </a:r>
            <a:r>
              <a:rPr lang="en-US" b="1" dirty="0" err="1" smtClean="0"/>
              <a:t>yellow,pink</a:t>
            </a:r>
            <a:r>
              <a:rPr lang="en-US" b="1" dirty="0" smtClean="0"/>
              <a:t>, orange, magenta ,green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442553"/>
              </p:ext>
            </p:extLst>
          </p:nvPr>
        </p:nvGraphicFramePr>
        <p:xfrm>
          <a:off x="377788" y="2971800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44827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JDK  guarantees the following fonts: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style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Serif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Font.PLAIN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Sanserif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Font.BOLD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Monospaced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Font.ITALIC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DialogInput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75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22337"/>
            <a:ext cx="9067800" cy="639763"/>
          </a:xfrm>
        </p:spPr>
        <p:txBody>
          <a:bodyPr/>
          <a:lstStyle/>
          <a:p>
            <a:r>
              <a:rPr lang="en-US" altLang="ar-SA" dirty="0" smtClean="0"/>
              <a:t>Introduction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2438400"/>
            <a:ext cx="9144000" cy="4983163"/>
          </a:xfrm>
        </p:spPr>
        <p:txBody>
          <a:bodyPr/>
          <a:lstStyle/>
          <a:p>
            <a:r>
              <a:rPr lang="en-US" altLang="ar-SA" dirty="0" smtClean="0"/>
              <a:t>Java programs are divided into two main categories, </a:t>
            </a:r>
            <a:r>
              <a:rPr lang="en-US" altLang="ar-SA" i="1" dirty="0" smtClean="0"/>
              <a:t>applets</a:t>
            </a:r>
            <a:r>
              <a:rPr lang="en-US" altLang="ar-SA" dirty="0" smtClean="0"/>
              <a:t> and </a:t>
            </a:r>
            <a:r>
              <a:rPr lang="en-US" altLang="ar-SA" i="1" dirty="0" smtClean="0"/>
              <a:t>applications.</a:t>
            </a:r>
          </a:p>
          <a:p>
            <a:endParaRPr lang="en-US" altLang="ar-SA" i="1" dirty="0" smtClean="0"/>
          </a:p>
          <a:p>
            <a:r>
              <a:rPr lang="en-US" altLang="ar-SA" dirty="0" smtClean="0"/>
              <a:t>An application</a:t>
            </a:r>
            <a:r>
              <a:rPr lang="en-US" altLang="ar-SA" i="1" dirty="0" smtClean="0"/>
              <a:t> </a:t>
            </a:r>
            <a:r>
              <a:rPr lang="en-US" altLang="ar-SA" dirty="0" smtClean="0"/>
              <a:t>is an ordinary Java program.</a:t>
            </a:r>
          </a:p>
          <a:p>
            <a:endParaRPr lang="en-US" altLang="ar-SA" dirty="0" smtClean="0"/>
          </a:p>
          <a:p>
            <a:r>
              <a:rPr lang="en-US" altLang="ar-SA" dirty="0" smtClean="0"/>
              <a:t>An applet is a kind of Java program that can be run across the Internet.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574908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r="7918" b="16992"/>
          <a:stretch>
            <a:fillRect/>
          </a:stretch>
        </p:blipFill>
        <p:spPr bwMode="auto">
          <a:xfrm>
            <a:off x="5076056" y="1556792"/>
            <a:ext cx="3762697" cy="268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334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353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application 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974818" cy="3530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Change the constructor to method init().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6109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application Example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30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39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47660" cy="294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427984" cy="299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15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applet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9397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1800200" cy="46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2924944"/>
            <a:ext cx="676875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56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256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48680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301208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2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15546" cy="3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08920"/>
            <a:ext cx="7031412" cy="33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291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9CDFF-0137-4AB3-8F2E-314673C1E3E2}" type="slidenum">
              <a:rPr lang="en-US" altLang="ar-SA"/>
              <a:pPr/>
              <a:t>39</a:t>
            </a:fld>
            <a:endParaRPr lang="en-US" altLang="ar-SA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The</a:t>
            </a:r>
            <a:r>
              <a:rPr lang="en-US" altLang="ar-SA" dirty="0">
                <a:latin typeface="Trebuchet MS" panose="020B0603020202020204" pitchFamily="34" charset="0"/>
              </a:rPr>
              <a:t> </a:t>
            </a:r>
            <a:r>
              <a:rPr lang="en-US" altLang="ar-SA" dirty="0" err="1">
                <a:latin typeface="Trebuchet MS" panose="020B0603020202020204" pitchFamily="34" charset="0"/>
              </a:rPr>
              <a:t>java.awt</a:t>
            </a:r>
            <a:r>
              <a:rPr lang="en-US" altLang="ar-SA" dirty="0">
                <a:latin typeface="Trebuchet MS" panose="020B0603020202020204" pitchFamily="34" charset="0"/>
              </a:rPr>
              <a:t> </a:t>
            </a:r>
            <a:r>
              <a:rPr lang="en-US" altLang="ar-SA" dirty="0"/>
              <a:t>package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43646"/>
            <a:ext cx="7924800" cy="4114800"/>
          </a:xfrm>
        </p:spPr>
        <p:txBody>
          <a:bodyPr/>
          <a:lstStyle/>
          <a:p>
            <a:r>
              <a:rPr lang="en-US" altLang="ar-SA" dirty="0"/>
              <a:t>“</a:t>
            </a:r>
            <a:r>
              <a:rPr lang="en-US" altLang="ar-SA" dirty="0" err="1"/>
              <a:t>awt</a:t>
            </a:r>
            <a:r>
              <a:rPr lang="en-US" altLang="ar-SA" dirty="0"/>
              <a:t>” stands for “Abstract Window Toolkit”</a:t>
            </a:r>
          </a:p>
          <a:p>
            <a:r>
              <a:rPr lang="en-US" altLang="ar-SA" dirty="0"/>
              <a:t>The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dirty="0"/>
              <a:t> package includes classes for:</a:t>
            </a:r>
          </a:p>
          <a:p>
            <a:pPr lvl="1"/>
            <a:r>
              <a:rPr lang="en-US" altLang="ar-SA" dirty="0"/>
              <a:t>Drawing lines and shapes</a:t>
            </a:r>
          </a:p>
          <a:p>
            <a:pPr lvl="1"/>
            <a:r>
              <a:rPr lang="en-US" altLang="ar-SA" dirty="0"/>
              <a:t>Drawing letters</a:t>
            </a:r>
          </a:p>
          <a:p>
            <a:pPr lvl="1"/>
            <a:r>
              <a:rPr lang="en-US" altLang="ar-SA" dirty="0"/>
              <a:t>Setting colors</a:t>
            </a:r>
          </a:p>
          <a:p>
            <a:pPr lvl="1"/>
            <a:r>
              <a:rPr lang="en-US" altLang="ar-SA" dirty="0"/>
              <a:t>Choosing fonts</a:t>
            </a:r>
          </a:p>
          <a:p>
            <a:r>
              <a:rPr lang="en-US" altLang="ar-SA" dirty="0"/>
              <a:t>If it’s drawn on the screen, then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dirty="0"/>
              <a:t> is probably involved!</a:t>
            </a:r>
          </a:p>
        </p:txBody>
      </p:sp>
    </p:spTree>
    <p:extLst>
      <p:ext uri="{BB962C8B-B14F-4D97-AF65-F5344CB8AC3E}">
        <p14:creationId xmlns:p14="http://schemas.microsoft.com/office/powerpoint/2010/main" val="3496144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9144000" cy="792163"/>
          </a:xfrm>
        </p:spPr>
        <p:txBody>
          <a:bodyPr/>
          <a:lstStyle/>
          <a:p>
            <a:r>
              <a:rPr lang="en-US" altLang="ar-SA" dirty="0" smtClean="0"/>
              <a:t>Programming Applets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2209800"/>
            <a:ext cx="9144000" cy="571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ar-SA" dirty="0" smtClean="0"/>
              <a:t>The word </a:t>
            </a:r>
            <a:r>
              <a:rPr lang="en-US" altLang="ar-SA" i="1" dirty="0" smtClean="0"/>
              <a:t>applet</a:t>
            </a:r>
            <a:r>
              <a:rPr lang="en-US" altLang="ar-SA" dirty="0" smtClean="0"/>
              <a:t> is meant to suggest a small </a:t>
            </a:r>
            <a:r>
              <a:rPr lang="en-US" altLang="ar-SA" i="1" dirty="0" smtClean="0"/>
              <a:t>application.</a:t>
            </a:r>
          </a:p>
          <a:p>
            <a:pPr>
              <a:lnSpc>
                <a:spcPct val="80000"/>
              </a:lnSpc>
            </a:pPr>
            <a:endParaRPr lang="en-US" altLang="ar-SA" i="1" dirty="0" smtClean="0"/>
          </a:p>
          <a:p>
            <a:pPr>
              <a:lnSpc>
                <a:spcPct val="80000"/>
              </a:lnSpc>
            </a:pPr>
            <a:r>
              <a:rPr lang="en-US" altLang="ar-SA" dirty="0" smtClean="0"/>
              <a:t>Applets were intended to be small programs run over the Internet:</a:t>
            </a:r>
          </a:p>
          <a:p>
            <a:pPr>
              <a:lnSpc>
                <a:spcPct val="80000"/>
              </a:lnSpc>
            </a:pPr>
            <a:endParaRPr lang="en-US" altLang="ar-SA" dirty="0" smtClean="0"/>
          </a:p>
          <a:p>
            <a:pPr lvl="1">
              <a:lnSpc>
                <a:spcPct val="80000"/>
              </a:lnSpc>
            </a:pPr>
            <a:r>
              <a:rPr lang="en-US" altLang="ar-SA" dirty="0" smtClean="0"/>
              <a:t>However, there are no size constraints on applets.</a:t>
            </a:r>
          </a:p>
          <a:p>
            <a:pPr lvl="1">
              <a:lnSpc>
                <a:spcPct val="80000"/>
              </a:lnSpc>
            </a:pPr>
            <a:endParaRPr lang="en-US" altLang="ar-SA" dirty="0" smtClean="0"/>
          </a:p>
          <a:p>
            <a:pPr lvl="1">
              <a:lnSpc>
                <a:spcPct val="80000"/>
              </a:lnSpc>
            </a:pPr>
            <a:r>
              <a:rPr lang="en-US" altLang="ar-SA" dirty="0" smtClean="0"/>
              <a:t>Applets can be viewed over the Internet, or without any connection to the internet.</a:t>
            </a:r>
          </a:p>
          <a:p>
            <a:pPr lvl="1">
              <a:lnSpc>
                <a:spcPct val="80000"/>
              </a:lnSpc>
            </a:pPr>
            <a:endParaRPr lang="en-US" altLang="ar-SA" dirty="0" smtClean="0"/>
          </a:p>
          <a:p>
            <a:pPr>
              <a:lnSpc>
                <a:spcPct val="80000"/>
              </a:lnSpc>
            </a:pPr>
            <a:r>
              <a:rPr lang="en-US" altLang="ar-SA" dirty="0" smtClean="0"/>
              <a:t>An applet is similar to a Swing GUI:</a:t>
            </a:r>
          </a:p>
          <a:p>
            <a:pPr lvl="1">
              <a:lnSpc>
                <a:spcPct val="80000"/>
              </a:lnSpc>
            </a:pPr>
            <a:r>
              <a:rPr lang="en-US" altLang="ar-SA" dirty="0" smtClean="0"/>
              <a:t>In fact, almost all of the Swing techniques can be used in applets.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62241-8FA8-4DC8-8777-C0E883D1062D}" type="slidenum">
              <a:rPr lang="en-US" altLang="ar-SA"/>
              <a:pPr/>
              <a:t>40</a:t>
            </a:fld>
            <a:endParaRPr lang="en-US" altLang="ar-SA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65970" y="927098"/>
            <a:ext cx="7135030" cy="709865"/>
          </a:xfrm>
        </p:spPr>
        <p:txBody>
          <a:bodyPr/>
          <a:lstStyle/>
          <a:p>
            <a:r>
              <a:rPr lang="en-US" altLang="ar-SA" dirty="0"/>
              <a:t>Importing the </a:t>
            </a:r>
            <a:r>
              <a:rPr lang="en-US" altLang="ar-SA" dirty="0" err="1">
                <a:latin typeface="Trebuchet MS" panose="020B0603020202020204" pitchFamily="34" charset="0"/>
              </a:rPr>
              <a:t>java.awt</a:t>
            </a:r>
            <a:r>
              <a:rPr lang="en-US" altLang="ar-SA" dirty="0"/>
              <a:t> package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574088" cy="4760913"/>
          </a:xfrm>
        </p:spPr>
        <p:txBody>
          <a:bodyPr/>
          <a:lstStyle/>
          <a:p>
            <a:r>
              <a:rPr lang="en-US" altLang="ar-SA" dirty="0"/>
              <a:t>Since you may want to use many classes from the </a:t>
            </a:r>
            <a:r>
              <a:rPr lang="en-US" altLang="ar-SA" dirty="0" err="1"/>
              <a:t>java.awt</a:t>
            </a:r>
            <a:r>
              <a:rPr lang="en-US" altLang="ar-SA" dirty="0"/>
              <a:t> package, simply import them all:</a:t>
            </a:r>
          </a:p>
          <a:p>
            <a:pPr lvl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  <a:t>  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.*;</a:t>
            </a:r>
            <a:endParaRPr lang="en-US" altLang="ar-SA" dirty="0">
              <a:solidFill>
                <a:schemeClr val="accent2"/>
              </a:solidFill>
            </a:endParaRPr>
          </a:p>
          <a:p>
            <a:r>
              <a:rPr lang="en-US" altLang="ar-SA" dirty="0"/>
              <a:t>The asterisk, or star (</a:t>
            </a:r>
            <a:r>
              <a:rPr lang="en-US" altLang="ar-SA" dirty="0">
                <a:solidFill>
                  <a:schemeClr val="accent2"/>
                </a:solidFill>
              </a:rPr>
              <a:t>*</a:t>
            </a:r>
            <a:r>
              <a:rPr lang="en-US" altLang="ar-SA" dirty="0"/>
              <a:t>), means “all classes”</a:t>
            </a:r>
          </a:p>
          <a:p>
            <a:r>
              <a:rPr lang="en-US" altLang="ar-SA" dirty="0"/>
              <a:t>The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import</a:t>
            </a:r>
            <a:r>
              <a:rPr lang="en-US" altLang="ar-SA" dirty="0"/>
              <a:t> directives can go in any order, but must be the first lines in your program</a:t>
            </a:r>
          </a:p>
        </p:txBody>
      </p:sp>
    </p:spTree>
    <p:extLst>
      <p:ext uri="{BB962C8B-B14F-4D97-AF65-F5344CB8AC3E}">
        <p14:creationId xmlns:p14="http://schemas.microsoft.com/office/powerpoint/2010/main" val="313944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ECBB4-3FED-4E7B-8DB5-A1D937EA8A06}" type="slidenum">
              <a:rPr lang="en-US" altLang="ar-SA"/>
              <a:pPr/>
              <a:t>41</a:t>
            </a:fld>
            <a:endParaRPr lang="en-US" altLang="ar-SA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applet so far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66440" y="2438400"/>
            <a:ext cx="6553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36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36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java.applet.Applet</a:t>
            </a:r>
            <a:r>
              <a:rPr lang="en-US" altLang="ar-SA" sz="3600" dirty="0">
                <a:solidFill>
                  <a:schemeClr val="accent2"/>
                </a:solidFill>
                <a:latin typeface="Trebuchet MS" panose="020B0603020202020204" pitchFamily="34" charset="0"/>
              </a:rPr>
              <a:t>;</a:t>
            </a:r>
            <a:br>
              <a:rPr lang="en-US" altLang="ar-SA" sz="36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36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36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sz="3600" dirty="0">
                <a:solidFill>
                  <a:schemeClr val="accent2"/>
                </a:solidFill>
                <a:latin typeface="Trebuchet MS" panose="020B0603020202020204" pitchFamily="34" charset="0"/>
              </a:rPr>
              <a:t>.*;</a:t>
            </a:r>
            <a:endParaRPr lang="en-US" altLang="ar-SA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42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33FCE-056F-4053-AFC6-41CD567A7320}" type="slidenum">
              <a:rPr lang="en-US" altLang="ar-SA"/>
              <a:pPr/>
              <a:t>42</a:t>
            </a:fld>
            <a:endParaRPr lang="en-US" altLang="ar-SA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Your applet class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842" y="2250698"/>
            <a:ext cx="80772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  <a:t> 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public class Drawing extends Applet {</a:t>
            </a:r>
            <a:r>
              <a:rPr lang="en-US" altLang="ar-SA" dirty="0">
                <a:solidFill>
                  <a:schemeClr val="accent2"/>
                </a:solidFill>
              </a:rPr>
              <a:t/>
            </a:r>
            <a:br>
              <a:rPr lang="en-US" altLang="ar-SA" dirty="0">
                <a:solidFill>
                  <a:schemeClr val="accent2"/>
                </a:solidFill>
              </a:rPr>
            </a:br>
            <a:r>
              <a:rPr lang="en-US" altLang="ar-SA" dirty="0"/>
              <a:t>   … 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  <a:endParaRPr lang="en-US" altLang="ar-SA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Drawing</a:t>
            </a:r>
            <a:r>
              <a:rPr lang="en-US" altLang="ar-SA" dirty="0"/>
              <a:t> is the name of your class</a:t>
            </a:r>
          </a:p>
          <a:p>
            <a:pPr lvl="1">
              <a:lnSpc>
                <a:spcPct val="90000"/>
              </a:lnSpc>
            </a:pPr>
            <a:r>
              <a:rPr lang="en-US" altLang="ar-SA" dirty="0"/>
              <a:t>Class names should always be capitalized</a:t>
            </a:r>
          </a:p>
          <a:p>
            <a:pPr>
              <a:lnSpc>
                <a:spcPct val="90000"/>
              </a:lnSpc>
            </a:pP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extends Applet</a:t>
            </a:r>
            <a:r>
              <a:rPr lang="en-US" altLang="ar-SA" dirty="0"/>
              <a:t> says that our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Drawing</a:t>
            </a:r>
            <a:r>
              <a:rPr lang="en-US" altLang="ar-SA" dirty="0"/>
              <a:t> is a kind of </a:t>
            </a:r>
            <a:r>
              <a:rPr lang="en-US" altLang="ar-SA" dirty="0">
                <a:solidFill>
                  <a:schemeClr val="accent2"/>
                </a:solidFill>
                <a:latin typeface="Verdana" panose="020B0604030504040204" pitchFamily="34" charset="0"/>
              </a:rPr>
              <a:t>Applet</a:t>
            </a:r>
            <a:r>
              <a:rPr lang="en-US" altLang="ar-SA" dirty="0"/>
              <a:t>, but with added capabilities</a:t>
            </a:r>
          </a:p>
          <a:p>
            <a:pPr lvl="1">
              <a:lnSpc>
                <a:spcPct val="90000"/>
              </a:lnSpc>
            </a:pPr>
            <a:r>
              <a:rPr lang="en-US" altLang="ar-SA" dirty="0"/>
              <a:t>Java’s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Applet</a:t>
            </a:r>
            <a:r>
              <a:rPr lang="en-US" altLang="ar-SA" dirty="0"/>
              <a:t> just makes an empty window</a:t>
            </a:r>
          </a:p>
          <a:p>
            <a:pPr lvl="1">
              <a:lnSpc>
                <a:spcPct val="90000"/>
              </a:lnSpc>
            </a:pPr>
            <a:r>
              <a:rPr lang="en-US" altLang="ar-SA" dirty="0"/>
              <a:t>We are going to draw in that window</a:t>
            </a:r>
          </a:p>
          <a:p>
            <a:pPr>
              <a:lnSpc>
                <a:spcPct val="90000"/>
              </a:lnSpc>
            </a:pPr>
            <a:r>
              <a:rPr lang="en-US" altLang="ar-SA" dirty="0"/>
              <a:t>The </a:t>
            </a:r>
            <a:r>
              <a:rPr lang="en-US" altLang="ar-SA" i="1" dirty="0"/>
              <a:t>only</a:t>
            </a:r>
            <a:r>
              <a:rPr lang="en-US" altLang="ar-SA" dirty="0"/>
              <a:t> way to make an applet is to extend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Applet</a:t>
            </a:r>
          </a:p>
        </p:txBody>
      </p:sp>
    </p:spTree>
    <p:extLst>
      <p:ext uri="{BB962C8B-B14F-4D97-AF65-F5344CB8AC3E}">
        <p14:creationId xmlns:p14="http://schemas.microsoft.com/office/powerpoint/2010/main" val="1502874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7D379-A26C-4360-A354-DDC6958EF010}" type="slidenum">
              <a:rPr lang="en-US" altLang="ar-SA"/>
              <a:pPr/>
              <a:t>43</a:t>
            </a:fld>
            <a:endParaRPr lang="en-US" altLang="ar-SA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640638" cy="838200"/>
          </a:xfrm>
        </p:spPr>
        <p:txBody>
          <a:bodyPr/>
          <a:lstStyle/>
          <a:p>
            <a:r>
              <a:rPr lang="en-US" altLang="ar-SA" dirty="0"/>
              <a:t>The applet so far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09600" y="2819400"/>
            <a:ext cx="7086600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java.applet.Applet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;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.*;</a:t>
            </a:r>
          </a:p>
          <a:p>
            <a:pPr>
              <a:spcBef>
                <a:spcPct val="50000"/>
              </a:spcBef>
            </a:pPr>
            <a:r>
              <a:rPr lang="en-US" altLang="ar-SA" sz="28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public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class Drawing extends Applet {</a:t>
            </a:r>
          </a:p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  </a:t>
            </a:r>
            <a:r>
              <a:rPr lang="en-US" altLang="ar-SA" sz="2800" i="1" dirty="0">
                <a:latin typeface="Times New Roman" panose="02020603050405020304" pitchFamily="18" charset="0"/>
              </a:rPr>
              <a:t> …we still need to put some code in here...</a:t>
            </a:r>
            <a:endParaRPr lang="en-US" altLang="ar-SA" sz="2800" dirty="0">
              <a:solidFill>
                <a:schemeClr val="folHlink"/>
              </a:solidFill>
              <a:latin typeface="Trebuchet MS" panose="020B0603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  <a:endParaRPr lang="en-US" altLang="ar-SA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15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4BBDA-CE9B-4331-8C8C-8528B535FF2D}" type="slidenum">
              <a:rPr lang="en-US" altLang="ar-SA"/>
              <a:pPr/>
              <a:t>44</a:t>
            </a:fld>
            <a:endParaRPr lang="en-US" altLang="ar-SA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>
                <a:latin typeface="Trebuchet MS" panose="020B0603020202020204" pitchFamily="34" charset="0"/>
              </a:rPr>
              <a:t>paint</a:t>
            </a:r>
            <a:r>
              <a:rPr lang="en-US" altLang="ar-SA" dirty="0"/>
              <a:t> method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574088" cy="4760913"/>
          </a:xfrm>
        </p:spPr>
        <p:txBody>
          <a:bodyPr/>
          <a:lstStyle/>
          <a:p>
            <a:r>
              <a:rPr lang="en-US" altLang="ar-SA" dirty="0"/>
              <a:t>Our applet is going to have a method to paint some colored rectangles on the screen</a:t>
            </a:r>
          </a:p>
          <a:p>
            <a:r>
              <a:rPr lang="en-US" altLang="ar-SA" dirty="0"/>
              <a:t>This method must be named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paint</a:t>
            </a:r>
            <a:endParaRPr lang="en-US" altLang="ar-SA" dirty="0">
              <a:solidFill>
                <a:schemeClr val="accent2"/>
              </a:solidFill>
            </a:endParaRPr>
          </a:p>
          <a:p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paint</a:t>
            </a:r>
            <a:r>
              <a:rPr lang="en-US" altLang="ar-SA" dirty="0"/>
              <a:t> needs to be told where on the screen it can draw</a:t>
            </a:r>
          </a:p>
          <a:p>
            <a:pPr lvl="1"/>
            <a:r>
              <a:rPr lang="en-US" altLang="ar-SA" dirty="0"/>
              <a:t>This will be the only parameter it needs</a:t>
            </a:r>
          </a:p>
          <a:p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paint</a:t>
            </a:r>
            <a:r>
              <a:rPr lang="en-US" altLang="ar-SA" dirty="0"/>
              <a:t> doesn’t return any result</a:t>
            </a:r>
          </a:p>
        </p:txBody>
      </p:sp>
    </p:spTree>
    <p:extLst>
      <p:ext uri="{BB962C8B-B14F-4D97-AF65-F5344CB8AC3E}">
        <p14:creationId xmlns:p14="http://schemas.microsoft.com/office/powerpoint/2010/main" val="9796740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DC534-76D9-46C7-922B-07B78E59A8DA}" type="slidenum">
              <a:rPr lang="en-US" altLang="ar-SA"/>
              <a:pPr/>
              <a:t>45</a:t>
            </a:fld>
            <a:endParaRPr lang="en-US" altLang="ar-SA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paint method, part 2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9242" y="2286000"/>
            <a:ext cx="8305800" cy="4760913"/>
          </a:xfrm>
        </p:spPr>
        <p:txBody>
          <a:bodyPr/>
          <a:lstStyle/>
          <a:p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public void paint(Graphics g) { … }</a:t>
            </a:r>
          </a:p>
          <a:p>
            <a:pPr lvl="1"/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public</a:t>
            </a:r>
            <a:r>
              <a:rPr lang="en-US" altLang="ar-SA" dirty="0"/>
              <a:t> says that anyone can use this method</a:t>
            </a:r>
          </a:p>
          <a:p>
            <a:pPr lvl="1"/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void</a:t>
            </a:r>
            <a:r>
              <a:rPr lang="en-US" altLang="ar-SA" dirty="0"/>
              <a:t> says that it does not return a result</a:t>
            </a:r>
          </a:p>
          <a:p>
            <a:r>
              <a:rPr lang="en-US" altLang="ar-SA" dirty="0"/>
              <a:t>A </a:t>
            </a:r>
            <a:r>
              <a:rPr lang="en-US" altLang="ar-SA" dirty="0">
                <a:solidFill>
                  <a:schemeClr val="tx2"/>
                </a:solidFill>
                <a:latin typeface="Trebuchet MS" panose="020B0603020202020204" pitchFamily="34" charset="0"/>
              </a:rPr>
              <a:t>Graphics</a:t>
            </a:r>
            <a:r>
              <a:rPr lang="en-US" altLang="ar-SA" dirty="0"/>
              <a:t> (short for “Graphics context”) is an object that holds information about a painting</a:t>
            </a:r>
          </a:p>
          <a:p>
            <a:pPr lvl="1"/>
            <a:r>
              <a:rPr lang="en-US" altLang="ar-SA" dirty="0"/>
              <a:t>It remembers what color you are using</a:t>
            </a:r>
          </a:p>
          <a:p>
            <a:pPr lvl="1"/>
            <a:r>
              <a:rPr lang="en-US" altLang="ar-SA" dirty="0"/>
              <a:t>It remembers what font you are using</a:t>
            </a:r>
          </a:p>
          <a:p>
            <a:pPr lvl="1"/>
            <a:r>
              <a:rPr lang="en-US" altLang="ar-SA" dirty="0"/>
              <a:t>You can “paint” on it (but it doesn’t remember what you have painted)</a:t>
            </a:r>
          </a:p>
          <a:p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18785561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05F0-AD4D-4D5C-AE8F-F9A4567FDD1B}" type="slidenum">
              <a:rPr lang="en-US" altLang="ar-SA"/>
              <a:pPr/>
              <a:t>46</a:t>
            </a:fld>
            <a:endParaRPr lang="en-US" altLang="ar-SA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applet so far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85800" y="2133600"/>
            <a:ext cx="80772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java.applet.Applet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;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.*;</a:t>
            </a:r>
          </a:p>
          <a:p>
            <a:pPr>
              <a:spcBef>
                <a:spcPct val="50000"/>
              </a:spcBef>
            </a:pPr>
            <a:r>
              <a:rPr lang="en-US" altLang="ar-SA" sz="2800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public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class Drawing extends Applet {</a:t>
            </a:r>
          </a:p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    public void paint(Graphics g) {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sz="2800" i="1" dirty="0">
                <a:latin typeface="Times New Roman" panose="02020603050405020304" pitchFamily="18" charset="0"/>
              </a:rPr>
              <a:t>…we still need to put some code in here…</a:t>
            </a:r>
            <a:br>
              <a:rPr lang="en-US" altLang="ar-SA" sz="2800" i="1" dirty="0">
                <a:latin typeface="Times New Roman" panose="02020603050405020304" pitchFamily="18" charset="0"/>
              </a:rPr>
            </a:br>
            <a:r>
              <a:rPr lang="en-US" altLang="ar-SA" sz="2800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  <a:endParaRPr lang="en-US" altLang="ar-SA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80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80146-F442-4A81-B801-C49B007A6B0F}" type="slidenum">
              <a:rPr lang="en-US" altLang="ar-SA"/>
              <a:pPr/>
              <a:t>47</a:t>
            </a:fld>
            <a:endParaRPr lang="en-US" altLang="ar-SA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Colors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2081319"/>
            <a:ext cx="8001000" cy="114300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ar-SA" sz="2400" dirty="0"/>
              <a:t>The </a:t>
            </a:r>
            <a:r>
              <a:rPr lang="en-US" altLang="ar-SA" sz="24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sz="2400" dirty="0">
                <a:solidFill>
                  <a:srgbClr val="FFFF99"/>
                </a:solidFill>
              </a:rPr>
              <a:t> </a:t>
            </a:r>
            <a:r>
              <a:rPr lang="en-US" altLang="ar-SA" sz="2400" dirty="0"/>
              <a:t>package defines a class named </a:t>
            </a:r>
            <a:r>
              <a:rPr lang="en-US" altLang="ar-SA" sz="2400" dirty="0">
                <a:solidFill>
                  <a:schemeClr val="accent2"/>
                </a:solidFill>
                <a:latin typeface="Trebuchet MS" panose="020B0603020202020204" pitchFamily="34" charset="0"/>
              </a:rPr>
              <a:t>Color</a:t>
            </a:r>
          </a:p>
          <a:p>
            <a:pPr>
              <a:lnSpc>
                <a:spcPct val="90000"/>
              </a:lnSpc>
            </a:pPr>
            <a:r>
              <a:rPr lang="en-US" altLang="ar-SA" sz="2400" dirty="0"/>
              <a:t>There are 13 predefined colors—here are their fully-qualified names: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048601"/>
            <a:ext cx="8458200" cy="1447800"/>
          </a:xfrm>
        </p:spPr>
        <p:txBody>
          <a:bodyPr>
            <a:normAutofit lnSpcReduction="10000"/>
          </a:bodyPr>
          <a:lstStyle/>
          <a:p>
            <a:r>
              <a:rPr lang="en-US" altLang="ar-SA" sz="2400" dirty="0"/>
              <a:t>For compatibility with older programs (before the naming conventions were established), Java also allows color names in lowercase: </a:t>
            </a:r>
            <a:r>
              <a:rPr lang="en-US" altLang="ar-SA" sz="24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Color.black</a:t>
            </a:r>
            <a:r>
              <a:rPr lang="en-US" altLang="ar-SA" sz="2400" dirty="0">
                <a:solidFill>
                  <a:schemeClr val="accent2"/>
                </a:solidFill>
              </a:rPr>
              <a:t>, </a:t>
            </a:r>
            <a:r>
              <a:rPr lang="en-US" altLang="ar-SA" sz="24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Color.darkGray</a:t>
            </a:r>
            <a:r>
              <a:rPr lang="en-US" altLang="ar-SA" sz="2400" dirty="0"/>
              <a:t>, etc.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9600" y="3248730"/>
            <a:ext cx="7772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Color.BLACK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Color.PINK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 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Color.GREEN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Color.DARK_GRAY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Color.RED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Color.CYAN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Color.GRAY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Color.ORANGE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Color.BLUE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Color.LIGHT_GRAY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Color.YELLOW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Color.WHITE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 		</a:t>
            </a:r>
            <a:r>
              <a:rPr lang="en-US" altLang="ar-SA" sz="20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Color.MAGENTA</a:t>
            </a:r>
            <a:r>
              <a:rPr lang="en-US" altLang="ar-SA" sz="2000" dirty="0">
                <a:solidFill>
                  <a:schemeClr val="accent2"/>
                </a:solidFill>
                <a:latin typeface="Trebuchet MS" panose="020B0603020202020204" pitchFamily="34" charset="0"/>
              </a:rPr>
              <a:t>   </a:t>
            </a:r>
            <a:r>
              <a:rPr lang="en-US" altLang="ar-SA" sz="2000" dirty="0">
                <a:solidFill>
                  <a:srgbClr val="FFFF99"/>
                </a:solidFill>
                <a:latin typeface="Trebuchet MS" panose="020B0603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8601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954AD-DF1A-4288-98A6-AF586C12D0E9}" type="slidenum">
              <a:rPr lang="en-US" altLang="ar-SA"/>
              <a:pPr/>
              <a:t>48</a:t>
            </a:fld>
            <a:endParaRPr lang="en-US" altLang="ar-SA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Setting a color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574088" cy="4760913"/>
          </a:xfrm>
        </p:spPr>
        <p:txBody>
          <a:bodyPr/>
          <a:lstStyle/>
          <a:p>
            <a:r>
              <a:rPr lang="en-US" altLang="ar-SA" dirty="0"/>
              <a:t>To use a color, we tell our Graphics</a:t>
            </a:r>
            <a:r>
              <a:rPr lang="en-US" altLang="ar-SA" dirty="0">
                <a:latin typeface="Trebuchet MS" panose="020B0603020202020204" pitchFamily="34" charset="0"/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g</a:t>
            </a:r>
            <a:r>
              <a:rPr lang="en-US" altLang="ar-SA" dirty="0">
                <a:latin typeface="Trebuchet MS" panose="020B0603020202020204" pitchFamily="34" charset="0"/>
              </a:rPr>
              <a:t> </a:t>
            </a:r>
            <a:r>
              <a:rPr lang="en-US" altLang="ar-SA" dirty="0"/>
              <a:t>what color we want:</a:t>
            </a:r>
          </a:p>
          <a:p>
            <a:pPr lvl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   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g.setColor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Color.RED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endParaRPr lang="en-US" altLang="ar-SA" sz="2800" dirty="0">
              <a:solidFill>
                <a:schemeClr val="accent2"/>
              </a:solidFill>
            </a:endParaRPr>
          </a:p>
          <a:p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g</a:t>
            </a:r>
            <a:r>
              <a:rPr lang="en-US" altLang="ar-SA" dirty="0"/>
              <a:t> will remember this color and use it for everything until we tell it some different color</a:t>
            </a:r>
          </a:p>
        </p:txBody>
      </p:sp>
    </p:spTree>
    <p:extLst>
      <p:ext uri="{BB962C8B-B14F-4D97-AF65-F5344CB8AC3E}">
        <p14:creationId xmlns:p14="http://schemas.microsoft.com/office/powerpoint/2010/main" val="37990658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1329C-96AE-4F72-BF8A-21367E1AC247}" type="slidenum">
              <a:rPr lang="en-US" altLang="ar-SA"/>
              <a:pPr/>
              <a:t>49</a:t>
            </a:fld>
            <a:endParaRPr lang="en-US" altLang="ar-SA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>
                <a:latin typeface="Trebuchet MS" panose="020B0603020202020204" pitchFamily="34" charset="0"/>
              </a:rPr>
              <a:t>paint</a:t>
            </a:r>
            <a:r>
              <a:rPr lang="en-US" altLang="ar-SA" dirty="0"/>
              <a:t> method so far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87843" y="2438400"/>
            <a:ext cx="708660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  public void paint(Graphics g) {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g.setColor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Color.BLUE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sz="2800" i="1" dirty="0">
                <a:latin typeface="Times New Roman" panose="02020603050405020304" pitchFamily="18" charset="0"/>
              </a:rPr>
              <a:t>…draw a rectangle…</a:t>
            </a: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     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g.setColor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sz="2800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Color.RED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sz="2800" i="1" dirty="0">
                <a:latin typeface="Times New Roman" panose="02020603050405020304" pitchFamily="18" charset="0"/>
              </a:rPr>
              <a:t>…draw another rectangle…</a:t>
            </a:r>
            <a:r>
              <a:rPr lang="en-US" altLang="ar-SA" sz="2800" dirty="0">
                <a:solidFill>
                  <a:schemeClr val="folHlink"/>
                </a:solidFill>
                <a:latin typeface="Trebuchet MS" panose="020B0603020202020204" pitchFamily="34" charset="0"/>
              </a:rPr>
              <a:t> </a:t>
            </a:r>
            <a:r>
              <a:rPr lang="en-US" altLang="ar-SA" sz="2800" i="1" dirty="0">
                <a:latin typeface="Trebuchet MS" panose="020B0603020202020204" pitchFamily="34" charset="0"/>
              </a:rPr>
              <a:t/>
            </a:r>
            <a:br>
              <a:rPr lang="en-US" altLang="ar-SA" sz="2800" i="1" dirty="0">
                <a:latin typeface="Trebuchet MS" panose="020B0603020202020204" pitchFamily="34" charset="0"/>
              </a:rPr>
            </a:br>
            <a:r>
              <a:rPr lang="en-US" altLang="ar-SA" sz="2800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  <a:b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sz="2800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259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98322"/>
            <a:ext cx="9067800" cy="563563"/>
          </a:xfrm>
        </p:spPr>
        <p:txBody>
          <a:bodyPr/>
          <a:lstStyle/>
          <a:p>
            <a:r>
              <a:rPr lang="en-US" altLang="ar-SA" dirty="0" smtClean="0"/>
              <a:t>Defining an Applet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2514600"/>
            <a:ext cx="8991600" cy="4983163"/>
          </a:xfrm>
        </p:spPr>
        <p:txBody>
          <a:bodyPr/>
          <a:lstStyle/>
          <a:p>
            <a:r>
              <a:rPr lang="en-US" altLang="ar-SA" dirty="0" smtClean="0"/>
              <a:t>An applet class is normally defined as a derived class of the class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</a:t>
            </a:r>
          </a:p>
          <a:p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/>
            <a:r>
              <a:rPr lang="en-US" altLang="ar-SA" dirty="0" smtClean="0">
                <a:solidFill>
                  <a:schemeClr val="tx1"/>
                </a:solidFill>
              </a:rPr>
              <a:t>The class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>
                <a:solidFill>
                  <a:schemeClr val="tx1"/>
                </a:solidFill>
              </a:rPr>
              <a:t> is in the package </a:t>
            </a:r>
            <a:r>
              <a:rPr lang="en-US" altLang="ar-SA" b="1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javax.swing</a:t>
            </a:r>
            <a:r>
              <a:rPr lang="en-US" altLang="ar-SA" b="1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</a:t>
            </a:r>
          </a:p>
          <a:p>
            <a:endParaRPr lang="en-US" altLang="ar-SA" dirty="0" smtClean="0"/>
          </a:p>
          <a:p>
            <a:r>
              <a:rPr lang="en-US" altLang="ar-SA" dirty="0" smtClean="0"/>
              <a:t>There is also an older class, 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Applet</a:t>
            </a:r>
            <a:r>
              <a:rPr lang="en-US" altLang="ar-SA" dirty="0" smtClean="0"/>
              <a:t>, which has been superseded by the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/>
              <a:t> class.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12411-DE78-4DFA-9EE7-EBCA624B9354}" type="slidenum">
              <a:rPr lang="en-US" altLang="ar-SA"/>
              <a:pPr/>
              <a:t>50</a:t>
            </a:fld>
            <a:endParaRPr lang="en-US" altLang="ar-SA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Pixels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574088" cy="4760913"/>
          </a:xfrm>
        </p:spPr>
        <p:txBody>
          <a:bodyPr/>
          <a:lstStyle/>
          <a:p>
            <a:r>
              <a:rPr lang="en-US" altLang="ar-SA" dirty="0"/>
              <a:t>A </a:t>
            </a:r>
            <a:r>
              <a:rPr lang="en-US" altLang="ar-SA" dirty="0">
                <a:solidFill>
                  <a:schemeClr val="tx2"/>
                </a:solidFill>
              </a:rPr>
              <a:t>pixel</a:t>
            </a:r>
            <a:r>
              <a:rPr lang="en-US" altLang="ar-SA" dirty="0"/>
              <a:t> is a picture (</a:t>
            </a:r>
            <a:r>
              <a:rPr lang="en-US" altLang="ar-SA" u="sng" dirty="0"/>
              <a:t>pix</a:t>
            </a:r>
            <a:r>
              <a:rPr lang="en-US" altLang="ar-SA" dirty="0"/>
              <a:t>) </a:t>
            </a:r>
            <a:r>
              <a:rPr lang="en-US" altLang="ar-SA" u="sng" dirty="0"/>
              <a:t>el</a:t>
            </a:r>
            <a:r>
              <a:rPr lang="en-US" altLang="ar-SA" dirty="0"/>
              <a:t>ement</a:t>
            </a:r>
          </a:p>
          <a:p>
            <a:pPr lvl="1"/>
            <a:r>
              <a:rPr lang="en-US" altLang="ar-SA" dirty="0"/>
              <a:t>one pixel is one dot on your screen</a:t>
            </a:r>
          </a:p>
          <a:p>
            <a:pPr lvl="1"/>
            <a:r>
              <a:rPr lang="en-US" altLang="ar-SA" dirty="0"/>
              <a:t>there are typically 72 to 90 pixels per inch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dirty="0"/>
              <a:t> measures everything in pixels</a:t>
            </a:r>
          </a:p>
        </p:txBody>
      </p:sp>
    </p:spTree>
    <p:extLst>
      <p:ext uri="{BB962C8B-B14F-4D97-AF65-F5344CB8AC3E}">
        <p14:creationId xmlns:p14="http://schemas.microsoft.com/office/powerpoint/2010/main" val="17275653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A48F9-A529-44CE-A7FA-3019CA5D3D16}" type="slidenum">
              <a:rPr lang="en-US" altLang="ar-SA"/>
              <a:pPr/>
              <a:t>51</a:t>
            </a:fld>
            <a:endParaRPr lang="en-US" altLang="ar-SA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Java’s coordinate system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024" y="4113727"/>
            <a:ext cx="7772400" cy="2743200"/>
          </a:xfrm>
        </p:spPr>
        <p:txBody>
          <a:bodyPr>
            <a:normAutofit fontScale="92500"/>
          </a:bodyPr>
          <a:lstStyle/>
          <a:p>
            <a:r>
              <a:rPr lang="en-US" altLang="ar-SA" sz="2400" dirty="0"/>
              <a:t>Java uses an (x, y) coordinate system</a:t>
            </a:r>
          </a:p>
          <a:p>
            <a:r>
              <a:rPr lang="en-US" altLang="ar-SA" sz="2400" dirty="0"/>
              <a:t>(0, 0) is the top left corner</a:t>
            </a:r>
          </a:p>
          <a:p>
            <a:r>
              <a:rPr lang="en-US" altLang="ar-SA" sz="2400" dirty="0"/>
              <a:t>(50, 0) is 50 pixels to the right of (0, 0)</a:t>
            </a:r>
          </a:p>
          <a:p>
            <a:r>
              <a:rPr lang="en-US" altLang="ar-SA" sz="2400" dirty="0"/>
              <a:t>(0, 20) is 20 pixels down from (0, 0)</a:t>
            </a:r>
          </a:p>
          <a:p>
            <a:r>
              <a:rPr lang="en-US" altLang="ar-SA" sz="2400" dirty="0"/>
              <a:t>(w - 1, h - 1) is just inside the bottom right corner, where w is the width of the window and h is its height</a:t>
            </a:r>
          </a:p>
        </p:txBody>
      </p:sp>
      <p:grpSp>
        <p:nvGrpSpPr>
          <p:cNvPr id="36881" name="Group 17"/>
          <p:cNvGrpSpPr>
            <a:grpSpLocks/>
          </p:cNvGrpSpPr>
          <p:nvPr/>
        </p:nvGrpSpPr>
        <p:grpSpPr bwMode="auto">
          <a:xfrm>
            <a:off x="2028042" y="1693507"/>
            <a:ext cx="5181600" cy="2362200"/>
            <a:chOff x="1680" y="768"/>
            <a:chExt cx="3264" cy="1488"/>
          </a:xfrm>
        </p:grpSpPr>
        <p:sp>
          <p:nvSpPr>
            <p:cNvPr id="36868" name="Rectangle 4"/>
            <p:cNvSpPr>
              <a:spLocks noChangeArrowheads="1"/>
            </p:cNvSpPr>
            <p:nvPr/>
          </p:nvSpPr>
          <p:spPr bwMode="auto">
            <a:xfrm>
              <a:off x="1680" y="816"/>
              <a:ext cx="2352" cy="13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69" name="Oval 5"/>
            <p:cNvSpPr>
              <a:spLocks noChangeArrowheads="1"/>
            </p:cNvSpPr>
            <p:nvPr/>
          </p:nvSpPr>
          <p:spPr bwMode="auto">
            <a:xfrm>
              <a:off x="1680" y="8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0" name="Oval 6"/>
            <p:cNvSpPr>
              <a:spLocks noChangeArrowheads="1"/>
            </p:cNvSpPr>
            <p:nvPr/>
          </p:nvSpPr>
          <p:spPr bwMode="auto">
            <a:xfrm>
              <a:off x="2640" y="8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auto">
            <a:xfrm>
              <a:off x="1680" y="115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2" name="Oval 8"/>
            <p:cNvSpPr>
              <a:spLocks noChangeArrowheads="1"/>
            </p:cNvSpPr>
            <p:nvPr/>
          </p:nvSpPr>
          <p:spPr bwMode="auto">
            <a:xfrm>
              <a:off x="2640" y="115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3" name="Oval 9"/>
            <p:cNvSpPr>
              <a:spLocks noChangeArrowheads="1"/>
            </p:cNvSpPr>
            <p:nvPr/>
          </p:nvSpPr>
          <p:spPr bwMode="auto">
            <a:xfrm>
              <a:off x="3936" y="2064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4" name="Text Box 10"/>
            <p:cNvSpPr txBox="1">
              <a:spLocks noChangeArrowheads="1"/>
            </p:cNvSpPr>
            <p:nvPr/>
          </p:nvSpPr>
          <p:spPr bwMode="auto">
            <a:xfrm>
              <a:off x="1776" y="768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ar-SA" sz="1800">
                  <a:solidFill>
                    <a:schemeClr val="bg1"/>
                  </a:solidFill>
                  <a:latin typeface="Trebuchet MS" panose="020B0603020202020204" pitchFamily="34" charset="0"/>
                </a:rPr>
                <a:t>(0, 0)</a:t>
              </a:r>
            </a:p>
          </p:txBody>
        </p:sp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1776" y="1113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ar-SA" sz="1800">
                  <a:solidFill>
                    <a:schemeClr val="bg1"/>
                  </a:solidFill>
                  <a:latin typeface="Trebuchet MS" panose="020B0603020202020204" pitchFamily="34" charset="0"/>
                </a:rPr>
                <a:t>(0, 20)</a:t>
              </a:r>
            </a:p>
          </p:txBody>
        </p:sp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2736" y="768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ar-SA" sz="1800">
                  <a:solidFill>
                    <a:schemeClr val="bg1"/>
                  </a:solidFill>
                  <a:latin typeface="Trebuchet MS" panose="020B0603020202020204" pitchFamily="34" charset="0"/>
                </a:rPr>
                <a:t>(50, 0)</a:t>
              </a:r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2736" y="1104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ar-SA" sz="18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(50, 20)</a:t>
              </a:r>
            </a:p>
          </p:txBody>
        </p:sp>
        <p:sp>
          <p:nvSpPr>
            <p:cNvPr id="36878" name="Text Box 14"/>
            <p:cNvSpPr txBox="1">
              <a:spLocks noChangeArrowheads="1"/>
            </p:cNvSpPr>
            <p:nvPr/>
          </p:nvSpPr>
          <p:spPr bwMode="auto">
            <a:xfrm>
              <a:off x="4032" y="2025"/>
              <a:ext cx="9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ar-SA" sz="1800">
                  <a:latin typeface="Trebuchet MS" panose="020B0603020202020204" pitchFamily="34" charset="0"/>
                </a:rPr>
                <a:t>(w-1, h-1)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467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4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0D049-9827-4E54-A9D6-22459A1AC2E3}" type="slidenum">
              <a:rPr lang="en-US" altLang="ar-SA"/>
              <a:pPr/>
              <a:t>52</a:t>
            </a:fld>
            <a:endParaRPr lang="en-US" altLang="ar-SA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Drawing rectangles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195837"/>
            <a:ext cx="8574088" cy="11461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ar-SA" dirty="0"/>
              <a:t>There are two ways to draw rectangles:</a:t>
            </a:r>
          </a:p>
          <a:p>
            <a:pPr>
              <a:lnSpc>
                <a:spcPct val="90000"/>
              </a:lnSpc>
            </a:pP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  <a:t/>
            </a:r>
            <a:b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</a:br>
            <a:r>
              <a:rPr lang="en-US" altLang="ar-SA" sz="2000" dirty="0">
                <a:solidFill>
                  <a:schemeClr val="folHlink"/>
                </a:solidFill>
                <a:latin typeface="Trebuchet MS" panose="020B0603020202020204" pitchFamily="34" charset="0"/>
              </a:rPr>
              <a:t/>
            </a:r>
            <a:br>
              <a:rPr lang="en-US" altLang="ar-SA" sz="2000" dirty="0">
                <a:solidFill>
                  <a:schemeClr val="folHlink"/>
                </a:solidFill>
                <a:latin typeface="Trebuchet MS" panose="020B0603020202020204" pitchFamily="34" charset="0"/>
              </a:rPr>
            </a:br>
            <a:endParaRPr lang="en-US" altLang="ar-SA" sz="2000" dirty="0">
              <a:solidFill>
                <a:schemeClr val="folHlink"/>
              </a:solidFill>
              <a:latin typeface="Trebuchet MS" panose="020B0603020202020204" pitchFamily="34" charset="0"/>
            </a:endParaRPr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2853744" y="3562303"/>
            <a:ext cx="1524000" cy="609600"/>
          </a:xfrm>
          <a:prstGeom prst="flowChartProcess">
            <a:avLst/>
          </a:prstGeom>
          <a:noFill/>
          <a:ln w="190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ar-SA" altLang="ar-SA">
              <a:solidFill>
                <a:schemeClr val="folHlink"/>
              </a:solidFill>
            </a:endParaRPr>
          </a:p>
        </p:txBody>
      </p:sp>
      <p:sp>
        <p:nvSpPr>
          <p:cNvPr id="37893" name="AutoShape 5"/>
          <p:cNvSpPr>
            <a:spLocks noChangeArrowheads="1"/>
          </p:cNvSpPr>
          <p:nvPr/>
        </p:nvSpPr>
        <p:spPr bwMode="auto">
          <a:xfrm>
            <a:off x="2933700" y="5862714"/>
            <a:ext cx="1524000" cy="609600"/>
          </a:xfrm>
          <a:prstGeom prst="flowChartProcess">
            <a:avLst/>
          </a:prstGeom>
          <a:solidFill>
            <a:schemeClr val="folHlink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470923"/>
            <a:ext cx="8153400" cy="793750"/>
          </a:xfrm>
        </p:spPr>
        <p:txBody>
          <a:bodyPr/>
          <a:lstStyle/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g.fillRect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7164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2" grpId="0" animBg="1" autoUpdateAnimBg="0"/>
      <p:bldP spid="37893" grpId="0" animBg="1"/>
      <p:bldP spid="37894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7213A-F443-4CF8-8986-21136D07D43A}" type="slidenum">
              <a:rPr lang="en-US" altLang="ar-SA"/>
              <a:pPr/>
              <a:t>53</a:t>
            </a:fld>
            <a:endParaRPr lang="en-US" altLang="ar-SA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complete applet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7620000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java.applet.Applet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import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.*;</a:t>
            </a:r>
          </a:p>
          <a:p>
            <a:pPr>
              <a:spcBef>
                <a:spcPct val="50000"/>
              </a:spcBef>
            </a:pPr>
            <a:r>
              <a:rPr lang="en-US" altLang="ar-SA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public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class Drawing extends Applet {</a:t>
            </a:r>
          </a:p>
          <a:p>
            <a:pPr>
              <a:spcBef>
                <a:spcPct val="50000"/>
              </a:spcBef>
            </a:pP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public void paint(Graphics g) {</a:t>
            </a:r>
          </a:p>
          <a:p>
            <a:pPr>
              <a:spcBef>
                <a:spcPct val="50000"/>
              </a:spcBef>
            </a:pP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g.setColor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Color.BLUE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g.fillRect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(20, 20, 50, 30);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g.setColor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Color.RED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g.fillRect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(50, 30, 50, 30);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}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39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2AE86-D96B-4168-8390-EF19257EC99D}" type="slidenum">
              <a:rPr lang="en-US" altLang="ar-SA"/>
              <a:pPr/>
              <a:t>54</a:t>
            </a:fld>
            <a:endParaRPr lang="en-US" altLang="ar-SA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Some more </a:t>
            </a:r>
            <a:r>
              <a:rPr lang="en-US" altLang="ar-SA">
                <a:solidFill>
                  <a:schemeClr val="tx1"/>
                </a:solidFill>
                <a:latin typeface="Trebuchet MS" panose="020B0603020202020204" pitchFamily="34" charset="0"/>
              </a:rPr>
              <a:t>java.awt</a:t>
            </a:r>
            <a:r>
              <a:rPr lang="en-US" altLang="ar-SA"/>
              <a:t> methods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03560"/>
            <a:ext cx="8534400" cy="4114800"/>
          </a:xfrm>
        </p:spPr>
        <p:txBody>
          <a:bodyPr/>
          <a:lstStyle/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g.drawLine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x1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y1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x2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y2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);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g.drawOval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);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g.fillOval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g.drawRoundRect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);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g.fillRoundRect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g.drawArc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 </a:t>
            </a:r>
            <a:r>
              <a:rPr lang="en-US" altLang="ar-SA" b="1" i="1" dirty="0">
                <a:solidFill>
                  <a:schemeClr val="accent2"/>
                </a:solidFill>
              </a:rPr>
              <a:t>left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top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width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height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  <a:t/>
            </a:r>
            <a:b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folHlink"/>
                </a:solidFill>
                <a:latin typeface="Trebuchet MS" panose="020B0603020202020204" pitchFamily="34" charset="0"/>
              </a:rPr>
              <a:t>                 </a:t>
            </a:r>
            <a:r>
              <a:rPr lang="en-US" altLang="ar-SA" b="1" i="1" dirty="0" err="1">
                <a:solidFill>
                  <a:schemeClr val="accent2"/>
                </a:solidFill>
              </a:rPr>
              <a:t>startAngle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i="1" dirty="0"/>
              <a:t> </a:t>
            </a:r>
            <a:r>
              <a:rPr lang="en-US" altLang="ar-SA" b="1" i="1" dirty="0" err="1">
                <a:solidFill>
                  <a:schemeClr val="accent2"/>
                </a:solidFill>
              </a:rPr>
              <a:t>arcAngle</a:t>
            </a:r>
            <a:r>
              <a:rPr lang="en-US" altLang="ar-SA" i="1" dirty="0"/>
              <a:t> </a:t>
            </a:r>
            <a:r>
              <a:rPr lang="en-US" altLang="ar-SA" dirty="0">
                <a:solidFill>
                  <a:srgbClr val="FFFF99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</a:p>
          <a:p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g.drawString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(</a:t>
            </a:r>
            <a:r>
              <a:rPr lang="en-US" altLang="ar-SA" dirty="0">
                <a:solidFill>
                  <a:srgbClr val="FFFF99"/>
                </a:solidFill>
                <a:latin typeface="Trebuchet MS" panose="020B0603020202020204" pitchFamily="34" charset="0"/>
              </a:rPr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string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x</a:t>
            </a:r>
            <a:r>
              <a:rPr lang="en-US" altLang="ar-SA" dirty="0"/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,</a:t>
            </a:r>
            <a:r>
              <a:rPr lang="en-US" altLang="ar-SA" dirty="0"/>
              <a:t> </a:t>
            </a:r>
            <a:r>
              <a:rPr lang="en-US" altLang="ar-SA" b="1" i="1" dirty="0">
                <a:solidFill>
                  <a:schemeClr val="accent2"/>
                </a:solidFill>
              </a:rPr>
              <a:t>y</a:t>
            </a:r>
            <a:r>
              <a:rPr lang="en-US" altLang="ar-SA" dirty="0">
                <a:solidFill>
                  <a:schemeClr val="accent2"/>
                </a:solidFill>
              </a:rPr>
              <a:t> 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);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 typeface="Wingdings" panose="05000000000000000000" pitchFamily="2" charset="2"/>
              <a:buNone/>
            </a:pPr>
            <a:endParaRPr lang="en-US" altLang="ar-SA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3241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768983-70D1-4D0B-9038-4CD3C79FA8DF}" type="slidenum">
              <a:rPr lang="en-US" altLang="ar-SA"/>
              <a:pPr/>
              <a:t>55</a:t>
            </a:fld>
            <a:endParaRPr lang="en-US" altLang="ar-SA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HTML page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dirty="0"/>
              <a:t>You can only run an applet in an HTML page</a:t>
            </a:r>
          </a:p>
          <a:p>
            <a:r>
              <a:rPr lang="en-US" altLang="ar-SA" dirty="0"/>
              <a:t>The HTML looks something like this:</a:t>
            </a:r>
          </a:p>
          <a:p>
            <a:pPr lvl="1"/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&lt;html&gt;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&lt;body&gt;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&lt;h1&gt;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DrawingApplet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Applet&lt;/h1&gt;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&lt;applet code="</a:t>
            </a:r>
            <a:r>
              <a:rPr lang="en-US" altLang="ar-SA" dirty="0" err="1">
                <a:solidFill>
                  <a:schemeClr val="accent2"/>
                </a:solidFill>
                <a:latin typeface="Trebuchet MS" panose="020B0603020202020204" pitchFamily="34" charset="0"/>
              </a:rPr>
              <a:t>DrawingApplet.class</a:t>
            </a: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" 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                      width="250"  height="200"&gt;   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    &lt;/applet&gt;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    &lt;/body&gt;</a:t>
            </a:r>
            <a:b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</a:br>
            <a:r>
              <a:rPr lang="en-US" altLang="ar-SA" dirty="0">
                <a:solidFill>
                  <a:schemeClr val="accent2"/>
                </a:solidFill>
                <a:latin typeface="Trebuchet MS" panose="020B0603020202020204" pitchFamily="34" charset="0"/>
              </a:rPr>
              <a:t>&lt;/html</a:t>
            </a:r>
            <a:r>
              <a:rPr lang="en-US" altLang="ar-SA" dirty="0" smtClean="0">
                <a:solidFill>
                  <a:schemeClr val="accent2"/>
                </a:solidFill>
                <a:latin typeface="Trebuchet MS" panose="020B0603020202020204" pitchFamily="34" charset="0"/>
              </a:rPr>
              <a:t>&gt;</a:t>
            </a:r>
            <a:endParaRPr lang="en-US" altLang="ar-SA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61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9067800" cy="715963"/>
          </a:xfrm>
        </p:spPr>
        <p:txBody>
          <a:bodyPr/>
          <a:lstStyle/>
          <a:p>
            <a:r>
              <a:rPr lang="en-US" altLang="ar-SA" dirty="0" smtClean="0"/>
              <a:t>Designing an Applet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-23611" y="2286000"/>
            <a:ext cx="8686800" cy="5287962"/>
          </a:xfrm>
        </p:spPr>
        <p:txBody>
          <a:bodyPr/>
          <a:lstStyle/>
          <a:p>
            <a:r>
              <a:rPr lang="en-US" altLang="ar-SA" dirty="0" smtClean="0"/>
              <a:t>An applet class can be designed as a derived class of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JApplet</a:t>
            </a:r>
            <a:r>
              <a:rPr lang="en-US" altLang="ar-SA" dirty="0" smtClean="0"/>
              <a:t> in much the same way that regular Swing GUIs are defined as derived classes of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Jframe</a:t>
            </a:r>
            <a:r>
              <a:rPr lang="en-US" altLang="ar-SA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.</a:t>
            </a:r>
          </a:p>
          <a:p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r>
              <a:rPr lang="en-US" altLang="ar-SA" dirty="0" smtClean="0"/>
              <a:t>However, an applet normally defines no constructors.</a:t>
            </a:r>
          </a:p>
          <a:p>
            <a:endParaRPr lang="en-US" altLang="ar-SA" dirty="0" smtClean="0"/>
          </a:p>
          <a:p>
            <a:pPr lvl="1"/>
            <a:r>
              <a:rPr lang="en-US" altLang="ar-SA" dirty="0" smtClean="0"/>
              <a:t>The method </a:t>
            </a:r>
            <a:r>
              <a:rPr lang="en-US" altLang="ar-SA" b="1" dirty="0" err="1" smtClean="0">
                <a:solidFill>
                  <a:srgbClr val="FF0000"/>
                </a:solidFill>
                <a:latin typeface="Courier New" panose="02070309020205020404" pitchFamily="49" charset="0"/>
              </a:rPr>
              <a:t>init</a:t>
            </a:r>
            <a:r>
              <a:rPr lang="en-US" altLang="ar-SA" dirty="0" smtClean="0"/>
              <a:t> performs the initializations that would be performed in a constructor for a regular Swing GUI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1055"/>
            <a:ext cx="9067800" cy="715963"/>
          </a:xfrm>
        </p:spPr>
        <p:txBody>
          <a:bodyPr/>
          <a:lstStyle/>
          <a:p>
            <a:r>
              <a:rPr lang="en-US" altLang="ar-SA" dirty="0" smtClean="0"/>
              <a:t>Designing an Applet (Cont’d)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0" y="2332037"/>
            <a:ext cx="8686800" cy="4525963"/>
          </a:xfrm>
        </p:spPr>
        <p:txBody>
          <a:bodyPr/>
          <a:lstStyle/>
          <a:p>
            <a:r>
              <a:rPr lang="en-US" altLang="ar-SA" dirty="0" smtClean="0"/>
              <a:t>Components can be added to an applet in the same way that a component is added to a </a:t>
            </a:r>
            <a:r>
              <a:rPr lang="en-US" altLang="ar-SA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JFrame</a:t>
            </a:r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endParaRPr lang="en-US" altLang="ar-SA" dirty="0" smtClean="0">
              <a:solidFill>
                <a:schemeClr val="tx1"/>
              </a:solidFill>
              <a:latin typeface="Courier New" panose="02070309020205020404" pitchFamily="49" charset="0"/>
            </a:endParaRPr>
          </a:p>
          <a:p>
            <a:pPr lvl="1"/>
            <a:r>
              <a:rPr lang="en-US" altLang="ar-SA" dirty="0" smtClean="0"/>
              <a:t>The method </a:t>
            </a:r>
            <a:r>
              <a:rPr lang="en-US" altLang="ar-SA" b="1" dirty="0" smtClean="0">
                <a:solidFill>
                  <a:srgbClr val="FF0000"/>
                </a:solidFill>
                <a:latin typeface="Courier New" panose="02070309020205020404" pitchFamily="49" charset="0"/>
              </a:rPr>
              <a:t>add</a:t>
            </a:r>
            <a:r>
              <a:rPr lang="en-US" altLang="ar-SA" dirty="0" smtClean="0"/>
              <a:t> is used to add components to an applet in the same way that components are added to a  </a:t>
            </a:r>
            <a:r>
              <a:rPr lang="en-US" altLang="ar-SA" b="1" dirty="0" err="1" smtClean="0">
                <a:solidFill>
                  <a:srgbClr val="FF0000"/>
                </a:solidFill>
                <a:latin typeface="Courier New" panose="02070309020205020404" pitchFamily="49" charset="0"/>
              </a:rPr>
              <a:t>JFrame</a:t>
            </a:r>
            <a:r>
              <a:rPr lang="en-US" altLang="ar-SA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067800" cy="639763"/>
          </a:xfrm>
        </p:spPr>
        <p:txBody>
          <a:bodyPr/>
          <a:lstStyle/>
          <a:p>
            <a:pPr algn="ctr"/>
            <a:r>
              <a:rPr lang="en-US" altLang="ar-SA" smtClean="0"/>
              <a:t>Java Applets: An 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4267200"/>
            <a:ext cx="2133600" cy="476250"/>
          </a:xfrm>
        </p:spPr>
        <p:txBody>
          <a:bodyPr/>
          <a:lstStyle/>
          <a:p>
            <a:pPr algn="l">
              <a:defRPr/>
            </a:pP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16    </a:t>
            </a:r>
            <a:r>
              <a:rPr lang="en-US" dirty="0" smtClean="0">
                <a:solidFill>
                  <a:schemeClr val="bg1"/>
                </a:solidFill>
              </a:rPr>
              <a:t>}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43" name="Picture 7" descr="savitch_c18d07_1of2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77724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566738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4114800"/>
            <a:ext cx="35147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2133600"/>
            <a:ext cx="24574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6705600" y="2895600"/>
            <a:ext cx="1981200" cy="1371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9" name="Rectangle 13"/>
          <p:cNvSpPr>
            <a:spLocks noChangeArrowheads="1"/>
          </p:cNvSpPr>
          <p:nvPr/>
        </p:nvSpPr>
        <p:spPr bwMode="auto">
          <a:xfrm>
            <a:off x="1447800" y="5943600"/>
            <a:ext cx="358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b="1">
                <a:solidFill>
                  <a:srgbClr val="FFFF00"/>
                </a:solidFill>
              </a:rPr>
              <a:t>Output using an applet viewer</a:t>
            </a:r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068388"/>
            <a:ext cx="9067800" cy="563563"/>
          </a:xfrm>
        </p:spPr>
        <p:txBody>
          <a:bodyPr/>
          <a:lstStyle/>
          <a:p>
            <a:r>
              <a:rPr lang="en-US" altLang="ar-SA" sz="3200" dirty="0" smtClean="0"/>
              <a:t>How Applets Differ from Swing GUIs?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-22538" y="2133600"/>
            <a:ext cx="9144000" cy="5364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z="2400" dirty="0" smtClean="0"/>
              <a:t>Some of the items included in a Swing GUI are not included in an applet</a:t>
            </a:r>
          </a:p>
          <a:p>
            <a:pPr>
              <a:lnSpc>
                <a:spcPct val="90000"/>
              </a:lnSpc>
            </a:pPr>
            <a:endParaRPr lang="en-US" altLang="ar-SA" sz="2400" dirty="0" smtClean="0"/>
          </a:p>
          <a:p>
            <a:pPr>
              <a:lnSpc>
                <a:spcPct val="90000"/>
              </a:lnSpc>
            </a:pPr>
            <a:r>
              <a:rPr lang="en-US" altLang="ar-SA" sz="2400" dirty="0" smtClean="0"/>
              <a:t>Applets do not contain a </a:t>
            </a:r>
            <a:r>
              <a:rPr lang="en-US" altLang="ar-SA" sz="2400" dirty="0" smtClean="0">
                <a:solidFill>
                  <a:schemeClr val="tx1"/>
                </a:solidFill>
                <a:latin typeface="Courier New" panose="02070309020205020404" pitchFamily="49" charset="0"/>
              </a:rPr>
              <a:t>main</a:t>
            </a:r>
            <a:r>
              <a:rPr lang="en-US" altLang="ar-SA" sz="2400" dirty="0" smtClean="0"/>
              <a:t> or </a:t>
            </a:r>
            <a:r>
              <a:rPr lang="en-US" altLang="ar-SA" sz="2400" dirty="0" err="1" smtClean="0">
                <a:solidFill>
                  <a:schemeClr val="tx1"/>
                </a:solidFill>
                <a:latin typeface="Courier New" panose="02070309020205020404" pitchFamily="49" charset="0"/>
              </a:rPr>
              <a:t>setVisible</a:t>
            </a:r>
            <a:r>
              <a:rPr lang="en-US" altLang="ar-SA" sz="2400" dirty="0" smtClean="0"/>
              <a:t> method</a:t>
            </a:r>
          </a:p>
          <a:p>
            <a:pPr lvl="1">
              <a:lnSpc>
                <a:spcPct val="90000"/>
              </a:lnSpc>
            </a:pPr>
            <a:r>
              <a:rPr lang="en-US" altLang="ar-SA" sz="2000" dirty="0" smtClean="0"/>
              <a:t>Applets are displayed automatically by a Web page or an applet viewer</a:t>
            </a:r>
          </a:p>
          <a:p>
            <a:pPr>
              <a:lnSpc>
                <a:spcPct val="90000"/>
              </a:lnSpc>
            </a:pPr>
            <a:endParaRPr lang="en-US" altLang="ar-SA" sz="2400" dirty="0" smtClean="0"/>
          </a:p>
          <a:p>
            <a:pPr>
              <a:lnSpc>
                <a:spcPct val="90000"/>
              </a:lnSpc>
            </a:pPr>
            <a:r>
              <a:rPr lang="en-US" altLang="ar-SA" sz="2400" dirty="0" smtClean="0"/>
              <a:t>Applets do not have titles</a:t>
            </a:r>
          </a:p>
          <a:p>
            <a:pPr lvl="1">
              <a:lnSpc>
                <a:spcPct val="90000"/>
              </a:lnSpc>
            </a:pPr>
            <a:r>
              <a:rPr lang="en-US" altLang="ar-SA" sz="2000" dirty="0" smtClean="0"/>
              <a:t>Therefore, they do not use the </a:t>
            </a:r>
            <a:r>
              <a:rPr lang="en-US" altLang="ar-SA" sz="2000" b="1" dirty="0" err="1" smtClean="0">
                <a:solidFill>
                  <a:srgbClr val="FF0000"/>
                </a:solidFill>
                <a:latin typeface="Courier New" panose="02070309020205020404" pitchFamily="49" charset="0"/>
              </a:rPr>
              <a:t>setTitle</a:t>
            </a:r>
            <a:r>
              <a:rPr lang="en-US" altLang="ar-SA" sz="2000" dirty="0" smtClean="0"/>
              <a:t> method</a:t>
            </a:r>
          </a:p>
          <a:p>
            <a:pPr lvl="1">
              <a:lnSpc>
                <a:spcPct val="90000"/>
              </a:lnSpc>
            </a:pPr>
            <a:r>
              <a:rPr lang="en-US" altLang="ar-SA" sz="2000" dirty="0" smtClean="0"/>
              <a:t>They are normally embedded in an HTML document, and the HTML document can add any desired title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0" y="566738"/>
            <a:ext cx="91440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1724</TotalTime>
  <Words>2184</Words>
  <Application>Microsoft Office PowerPoint</Application>
  <PresentationFormat>On-screen Show (4:3)</PresentationFormat>
  <Paragraphs>375</Paragraphs>
  <Slides>55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Arial</vt:lpstr>
      <vt:lpstr>Wingdings</vt:lpstr>
      <vt:lpstr>Times New Roman</vt:lpstr>
      <vt:lpstr>Courier New</vt:lpstr>
      <vt:lpstr>Ion Boardroom</vt:lpstr>
      <vt:lpstr>Java Applets</vt:lpstr>
      <vt:lpstr>Lecture Objectives</vt:lpstr>
      <vt:lpstr>Introduction</vt:lpstr>
      <vt:lpstr>Programming Applets</vt:lpstr>
      <vt:lpstr>Defining an Applet</vt:lpstr>
      <vt:lpstr>Designing an Applet</vt:lpstr>
      <vt:lpstr>Designing an Applet (Cont’d)</vt:lpstr>
      <vt:lpstr>Java Applets: An Example</vt:lpstr>
      <vt:lpstr>How Applets Differ from Swing GUIs?</vt:lpstr>
      <vt:lpstr>How Applets Differ from Swing GUIs? (Cont’d)</vt:lpstr>
      <vt:lpstr>Running an Applet</vt:lpstr>
      <vt:lpstr>PowerPoint Presentation</vt:lpstr>
      <vt:lpstr>Menus in a JApplet</vt:lpstr>
      <vt:lpstr>Tip:  Converting a Swing Application to an Applet</vt:lpstr>
      <vt:lpstr>Tip:  Converting a Swing Application to an Applet (2)</vt:lpstr>
      <vt:lpstr>The Applet Calculator</vt:lpstr>
      <vt:lpstr>An Applet with an Icon</vt:lpstr>
      <vt:lpstr>Inserting an Applet in an HTML Document</vt:lpstr>
      <vt:lpstr>Inserting an Applet in an HTML Document (Cont’d)</vt:lpstr>
      <vt:lpstr>An Applet in an HTML Document</vt:lpstr>
      <vt:lpstr>Pitfall:  Using an Old Web Browser</vt:lpstr>
      <vt:lpstr>Getting started…</vt:lpstr>
      <vt:lpstr>Getting started…</vt:lpstr>
      <vt:lpstr>PowerPoint Presentation</vt:lpstr>
      <vt:lpstr>Developing Applets</vt:lpstr>
      <vt:lpstr>init()</vt:lpstr>
      <vt:lpstr>start() &amp; stop()</vt:lpstr>
      <vt:lpstr>paint( Graphics g) </vt:lpstr>
      <vt:lpstr>paint( Graphics g) </vt:lpstr>
      <vt:lpstr>Example</vt:lpstr>
      <vt:lpstr>JAVA application VS. applets</vt:lpstr>
      <vt:lpstr> converting JAVA application to applets</vt:lpstr>
      <vt:lpstr>Simple application Example</vt:lpstr>
      <vt:lpstr>PowerPoint Presentation</vt:lpstr>
      <vt:lpstr>PowerPoint Presentation</vt:lpstr>
      <vt:lpstr>Convert to applet</vt:lpstr>
      <vt:lpstr>PowerPoint Presentation</vt:lpstr>
      <vt:lpstr>PowerPoint Presentation</vt:lpstr>
      <vt:lpstr>The java.awt package</vt:lpstr>
      <vt:lpstr>Importing the java.awt package</vt:lpstr>
      <vt:lpstr>The applet so far</vt:lpstr>
      <vt:lpstr>Your applet class</vt:lpstr>
      <vt:lpstr>The applet so far</vt:lpstr>
      <vt:lpstr>The paint method</vt:lpstr>
      <vt:lpstr>The paint method, part 2</vt:lpstr>
      <vt:lpstr>The applet so far</vt:lpstr>
      <vt:lpstr>Colors</vt:lpstr>
      <vt:lpstr>Setting a color</vt:lpstr>
      <vt:lpstr>The paint method so far</vt:lpstr>
      <vt:lpstr>Pixels</vt:lpstr>
      <vt:lpstr>Java’s coordinate system</vt:lpstr>
      <vt:lpstr>Drawing rectangles</vt:lpstr>
      <vt:lpstr>The complete applet</vt:lpstr>
      <vt:lpstr>Some more java.awt methods</vt:lpstr>
      <vt:lpstr>The HTML page</vt:lpstr>
    </vt:vector>
  </TitlesOfParts>
  <Company>ICS Dept., KFUPM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Part II</dc:title>
  <dc:creator>Dr. Lahouari Ghouti</dc:creator>
  <cp:lastModifiedBy>Aseel</cp:lastModifiedBy>
  <cp:revision>279</cp:revision>
  <dcterms:created xsi:type="dcterms:W3CDTF">2002-05-19T15:38:14Z</dcterms:created>
  <dcterms:modified xsi:type="dcterms:W3CDTF">2014-11-30T17:05:38Z</dcterms:modified>
</cp:coreProperties>
</file>