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 id="2147483738" r:id="rId2"/>
    <p:sldMasterId id="2147483751" r:id="rId3"/>
  </p:sldMasterIdLst>
  <p:sldIdLst>
    <p:sldId id="326" r:id="rId4"/>
    <p:sldId id="378" r:id="rId5"/>
    <p:sldId id="379" r:id="rId6"/>
    <p:sldId id="383" r:id="rId7"/>
    <p:sldId id="384" r:id="rId8"/>
    <p:sldId id="385" r:id="rId9"/>
    <p:sldId id="386" r:id="rId10"/>
    <p:sldId id="387" r:id="rId11"/>
    <p:sldId id="388" r:id="rId12"/>
    <p:sldId id="380" r:id="rId13"/>
    <p:sldId id="389" r:id="rId14"/>
    <p:sldId id="381" r:id="rId15"/>
    <p:sldId id="390" r:id="rId16"/>
    <p:sldId id="391" r:id="rId17"/>
    <p:sldId id="382" r:id="rId18"/>
    <p:sldId id="327"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386" y="-6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6036F9E-F0AA-4ADC-B75D-382E7A2C7EAF}" type="datetimeFigureOut">
              <a:rPr lang="en-US" smtClean="0"/>
              <a:t>12/17/2016</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C65AC6C-1F97-415A-B9D9-C2E431F1D56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036F9E-F0AA-4ADC-B75D-382E7A2C7EAF}" type="datetimeFigureOut">
              <a:rPr lang="en-US" smtClean="0"/>
              <a:t>12/17/2016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036F9E-F0AA-4ADC-B75D-382E7A2C7EAF}" type="datetimeFigureOut">
              <a:rPr lang="en-US" smtClean="0"/>
              <a:t>12/17/2016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8A39776-4393-4F6C-938D-F8573DC02FF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11041787"/>
      </p:ext>
    </p:extLst>
  </p:cSld>
  <p:clrMapOvr>
    <a:masterClrMapping/>
  </p:clrMapOvr>
  <p:transition>
    <p:wedg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18196CD-43E3-4B06-ADBC-434C92625B6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19671207"/>
      </p:ext>
    </p:extLst>
  </p:cSld>
  <p:clrMapOvr>
    <a:masterClrMapping/>
  </p:clrMapOvr>
  <p:transition>
    <p:wedg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D218489-3769-4162-B811-A55AB168896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14520618"/>
      </p:ext>
    </p:extLst>
  </p:cSld>
  <p:clrMapOvr>
    <a:masterClrMapping/>
  </p:clrMapOvr>
  <p:transition>
    <p:wedg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223AA18-6B52-42E6-BE31-3BA851E33D9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506880052"/>
      </p:ext>
    </p:extLst>
  </p:cSld>
  <p:clrMapOvr>
    <a:masterClrMapping/>
  </p:clrMapOvr>
  <p:transition>
    <p:wedg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849AA7F-D84F-462C-962F-251A750DDFF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56574429"/>
      </p:ext>
    </p:extLst>
  </p:cSld>
  <p:clrMapOvr>
    <a:masterClrMapping/>
  </p:clrMapOvr>
  <p:transition>
    <p:wedg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C902902F-0969-4A60-906C-6EBAFB7BC5C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63379137"/>
      </p:ext>
    </p:extLst>
  </p:cSld>
  <p:clrMapOvr>
    <a:masterClrMapping/>
  </p:clrMapOvr>
  <p:transition>
    <p:wedg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09709DC-B944-4F8D-B078-15EECCF61CB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40269936"/>
      </p:ext>
    </p:extLst>
  </p:cSld>
  <p:clrMapOvr>
    <a:masterClrMapping/>
  </p:clrMapOvr>
  <p:transition>
    <p:wedg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57B9FFF-9127-4F92-9D07-6DBAAA5FB37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419659851"/>
      </p:ext>
    </p:extLst>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036F9E-F0AA-4ADC-B75D-382E7A2C7EAF}" type="datetimeFigureOut">
              <a:rPr lang="en-US" smtClean="0"/>
              <a:t>12/17/2016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C1FB8A7-F5B7-43FF-BA80-6FC8E1E901F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91936162"/>
      </p:ext>
    </p:extLst>
  </p:cSld>
  <p:clrMapOvr>
    <a:masterClrMapping/>
  </p:clrMapOvr>
  <p:transition>
    <p:wedg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BFA2FD0-5958-4348-9A7B-BA425337842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557888045"/>
      </p:ext>
    </p:extLst>
  </p:cSld>
  <p:clrMapOvr>
    <a:masterClrMapping/>
  </p:clrMapOvr>
  <p:transition>
    <p:wedg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BCC6A21-A152-4C02-A54E-9949DF5FC94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83836418"/>
      </p:ext>
    </p:extLst>
  </p:cSld>
  <p:clrMapOvr>
    <a:masterClrMapping/>
  </p:clrMapOvr>
  <p:transition>
    <p:wedg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6F52006-8B44-4DDD-9E09-A077D8EC66D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166510478"/>
      </p:ext>
    </p:extLst>
  </p:cSld>
  <p:clrMapOvr>
    <a:masterClrMapping/>
  </p:clrMapOvr>
  <p:transition>
    <p:wedg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2438400"/>
            <a:ext cx="9009063" cy="1052513"/>
            <a:chOff x="0" y="1536"/>
            <a:chExt cx="5675" cy="663"/>
          </a:xfrm>
        </p:grpSpPr>
        <p:grpSp>
          <p:nvGrpSpPr>
            <p:cNvPr id="5" name="Group 3"/>
            <p:cNvGrpSpPr>
              <a:grpSpLocks/>
            </p:cNvGrpSpPr>
            <p:nvPr/>
          </p:nvGrpSpPr>
          <p:grpSpPr bwMode="auto">
            <a:xfrm>
              <a:off x="185" y="1604"/>
              <a:ext cx="449"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fontAlgn="base">
                  <a:spcBef>
                    <a:spcPct val="0"/>
                  </a:spcBef>
                  <a:spcAft>
                    <a:spcPct val="0"/>
                  </a:spcAft>
                  <a:defRPr/>
                </a:pPr>
                <a:endParaRPr lang="en-US" sz="2400">
                  <a:solidFill>
                    <a:srgbClr val="000000"/>
                  </a:solidFill>
                  <a:latin typeface="Times New Roman" pitchFamily="-111" charset="0"/>
                  <a:ea typeface="MS PGothic" pitchFamily="34" charset="-128"/>
                </a:endParaRPr>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fontAlgn="base">
                  <a:spcBef>
                    <a:spcPct val="0"/>
                  </a:spcBef>
                  <a:spcAft>
                    <a:spcPct val="0"/>
                  </a:spcAft>
                  <a:defRPr/>
                </a:pPr>
                <a:endParaRPr lang="en-US" sz="2400">
                  <a:solidFill>
                    <a:srgbClr val="000000"/>
                  </a:solidFill>
                  <a:latin typeface="Times New Roman" pitchFamily="-111" charset="0"/>
                  <a:ea typeface="MS PGothic" pitchFamily="34" charset="-128"/>
                </a:endParaRPr>
              </a:p>
            </p:txBody>
          </p:sp>
        </p:grpSp>
        <p:grpSp>
          <p:nvGrpSpPr>
            <p:cNvPr id="6" name="Group 6"/>
            <p:cNvGrpSpPr>
              <a:grpSpLocks/>
            </p:cNvGrpSpPr>
            <p:nvPr/>
          </p:nvGrpSpPr>
          <p:grpSpPr bwMode="auto">
            <a:xfrm>
              <a:off x="263" y="1870"/>
              <a:ext cx="466"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fontAlgn="base">
                  <a:spcBef>
                    <a:spcPct val="0"/>
                  </a:spcBef>
                  <a:spcAft>
                    <a:spcPct val="0"/>
                  </a:spcAft>
                  <a:defRPr/>
                </a:pPr>
                <a:endParaRPr lang="en-US" sz="2400">
                  <a:solidFill>
                    <a:srgbClr val="000000"/>
                  </a:solidFill>
                  <a:latin typeface="Times New Roman" pitchFamily="-111" charset="0"/>
                  <a:ea typeface="MS PGothic" pitchFamily="34" charset="-128"/>
                </a:endParaRPr>
              </a:p>
            </p:txBody>
          </p:sp>
          <p:sp>
            <p:nvSpPr>
              <p:cNvPr id="11"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fontAlgn="base">
                  <a:spcBef>
                    <a:spcPct val="0"/>
                  </a:spcBef>
                  <a:spcAft>
                    <a:spcPct val="0"/>
                  </a:spcAft>
                  <a:defRPr/>
                </a:pPr>
                <a:endParaRPr lang="en-US" sz="2400">
                  <a:solidFill>
                    <a:srgbClr val="000000"/>
                  </a:solidFill>
                  <a:latin typeface="Times New Roman" pitchFamily="-111" charset="0"/>
                  <a:ea typeface="MS PGothic" pitchFamily="34" charset="-128"/>
                </a:endParaRPr>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fontAlgn="base">
                <a:spcBef>
                  <a:spcPct val="0"/>
                </a:spcBef>
                <a:spcAft>
                  <a:spcPct val="0"/>
                </a:spcAft>
                <a:defRPr/>
              </a:pPr>
              <a:endParaRPr lang="en-US" sz="2400">
                <a:solidFill>
                  <a:srgbClr val="000000"/>
                </a:solidFill>
                <a:latin typeface="Times New Roman" pitchFamily="-111" charset="0"/>
                <a:ea typeface="MS PGothic" pitchFamily="34" charset="-128"/>
              </a:endParaRPr>
            </a:p>
          </p:txBody>
        </p:sp>
        <p:sp>
          <p:nvSpPr>
            <p:cNvPr id="8"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fontAlgn="base">
                <a:spcBef>
                  <a:spcPct val="0"/>
                </a:spcBef>
                <a:spcAft>
                  <a:spcPct val="0"/>
                </a:spcAft>
                <a:defRPr/>
              </a:pPr>
              <a:endParaRPr lang="en-US" sz="2400">
                <a:solidFill>
                  <a:srgbClr val="000000"/>
                </a:solidFill>
                <a:latin typeface="Times New Roman" pitchFamily="-111" charset="0"/>
                <a:ea typeface="MS PGothic" pitchFamily="34" charset="-128"/>
              </a:endParaRPr>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fontAlgn="base">
                <a:spcBef>
                  <a:spcPct val="0"/>
                </a:spcBef>
                <a:spcAft>
                  <a:spcPct val="0"/>
                </a:spcAft>
                <a:defRPr/>
              </a:pPr>
              <a:endParaRPr lang="en-US" sz="2400">
                <a:solidFill>
                  <a:srgbClr val="000000"/>
                </a:solidFill>
                <a:latin typeface="Times New Roman" pitchFamily="-111" charset="0"/>
                <a:ea typeface="MS PGothic" pitchFamily="34" charset="-128"/>
              </a:endParaRPr>
            </a:p>
          </p:txBody>
        </p:sp>
      </p:grpSp>
      <p:sp>
        <p:nvSpPr>
          <p:cNvPr id="77836" name="Rectangle 12"/>
          <p:cNvSpPr>
            <a:spLocks noGrp="1" noChangeArrowheads="1"/>
          </p:cNvSpPr>
          <p:nvPr>
            <p:ph type="ctrTitle"/>
          </p:nvPr>
        </p:nvSpPr>
        <p:spPr>
          <a:xfrm>
            <a:off x="990600" y="1676400"/>
            <a:ext cx="7772400" cy="1462088"/>
          </a:xfrm>
        </p:spPr>
        <p:txBody>
          <a:bodyPr/>
          <a:lstStyle>
            <a:lvl1pPr>
              <a:defRPr/>
            </a:lvl1pPr>
          </a:lstStyle>
          <a:p>
            <a:r>
              <a:rPr lang="en-US"/>
              <a:t>Click to edit Master title style</a:t>
            </a:r>
          </a:p>
        </p:txBody>
      </p:sp>
      <p:sp>
        <p:nvSpPr>
          <p:cNvPr id="77837"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111" charset="2"/>
              <a:buNone/>
              <a:defRPr/>
            </a:lvl1pPr>
          </a:lstStyle>
          <a:p>
            <a:r>
              <a:rPr lang="en-US"/>
              <a:t>Click to edit Master subtitle style</a:t>
            </a:r>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solidFill>
                <a:srgbClr val="1C1C1C"/>
              </a:solidFill>
            </a:endParaRPr>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US">
              <a:solidFill>
                <a:srgbClr val="1C1C1C"/>
              </a:solidFill>
            </a:endParaRPr>
          </a:p>
        </p:txBody>
      </p:sp>
      <p:sp>
        <p:nvSpPr>
          <p:cNvPr id="1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2CF28EC7-053D-4AC9-8AF2-868D0A9A8094}" type="slidenum">
              <a:rPr lang="en-US">
                <a:solidFill>
                  <a:srgbClr val="1C1C1C"/>
                </a:solidFill>
              </a:rPr>
              <a:pPr>
                <a:defRPr/>
              </a:pPr>
              <a:t>‹#›</a:t>
            </a:fld>
            <a:endParaRPr lang="en-US">
              <a:solidFill>
                <a:srgbClr val="1C1C1C"/>
              </a:solidFill>
            </a:endParaRPr>
          </a:p>
        </p:txBody>
      </p:sp>
    </p:spTree>
    <p:extLst>
      <p:ext uri="{BB962C8B-B14F-4D97-AF65-F5344CB8AC3E}">
        <p14:creationId xmlns:p14="http://schemas.microsoft.com/office/powerpoint/2010/main" val="1534419827"/>
      </p:ext>
    </p:extLst>
  </p:cSld>
  <p:clrMapOvr>
    <a:masterClrMapping/>
  </p:clrMapOvr>
  <p:transition>
    <p:wedg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7387BF46-877B-4DB1-A77D-B76725BB940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55569974"/>
      </p:ext>
    </p:extLst>
  </p:cSld>
  <p:clrMapOvr>
    <a:masterClrMapping/>
  </p:clrMapOvr>
  <p:transition>
    <p:wedg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30DD63BD-32C4-4C67-BCEC-DF65C6256CB0}"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90879238"/>
      </p:ext>
    </p:extLst>
  </p:cSld>
  <p:clrMapOvr>
    <a:masterClrMapping/>
  </p:clrMapOvr>
  <p:transition>
    <p:wedg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54A852A9-B003-4656-8647-C311603D9CC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83348040"/>
      </p:ext>
    </p:extLst>
  </p:cSld>
  <p:clrMapOvr>
    <a:masterClrMapping/>
  </p:clrMapOvr>
  <p:transition>
    <p:wedg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12"/>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13"/>
          <p:cNvSpPr>
            <a:spLocks noGrp="1" noChangeArrowheads="1"/>
          </p:cNvSpPr>
          <p:nvPr>
            <p:ph type="sldNum" sz="quarter" idx="12"/>
          </p:nvPr>
        </p:nvSpPr>
        <p:spPr>
          <a:ln/>
        </p:spPr>
        <p:txBody>
          <a:bodyPr/>
          <a:lstStyle>
            <a:lvl1pPr>
              <a:defRPr/>
            </a:lvl1pPr>
          </a:lstStyle>
          <a:p>
            <a:pPr>
              <a:defRPr/>
            </a:pPr>
            <a:fld id="{BEF01FC7-5B42-457A-A2AB-C19CA0B0903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82038910"/>
      </p:ext>
    </p:extLst>
  </p:cSld>
  <p:clrMapOvr>
    <a:masterClrMapping/>
  </p:clrMapOvr>
  <p:transition>
    <p:wedg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12"/>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13"/>
          <p:cNvSpPr>
            <a:spLocks noGrp="1" noChangeArrowheads="1"/>
          </p:cNvSpPr>
          <p:nvPr>
            <p:ph type="sldNum" sz="quarter" idx="12"/>
          </p:nvPr>
        </p:nvSpPr>
        <p:spPr>
          <a:ln/>
        </p:spPr>
        <p:txBody>
          <a:bodyPr/>
          <a:lstStyle>
            <a:lvl1pPr>
              <a:defRPr/>
            </a:lvl1pPr>
          </a:lstStyle>
          <a:p>
            <a:pPr>
              <a:defRPr/>
            </a:pPr>
            <a:fld id="{CAD130A6-2DFB-4616-AE9F-A97712333BD1}"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039845954"/>
      </p:ext>
    </p:extLst>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6036F9E-F0AA-4ADC-B75D-382E7A2C7EAF}" type="datetimeFigureOut">
              <a:rPr lang="en-US" smtClean="0"/>
              <a:t>12/17/2016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5AC6C-1F97-415A-B9D9-C2E431F1D56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12"/>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13"/>
          <p:cNvSpPr>
            <a:spLocks noGrp="1" noChangeArrowheads="1"/>
          </p:cNvSpPr>
          <p:nvPr>
            <p:ph type="sldNum" sz="quarter" idx="12"/>
          </p:nvPr>
        </p:nvSpPr>
        <p:spPr>
          <a:ln/>
        </p:spPr>
        <p:txBody>
          <a:bodyPr/>
          <a:lstStyle>
            <a:lvl1pPr>
              <a:defRPr/>
            </a:lvl1pPr>
          </a:lstStyle>
          <a:p>
            <a:pPr>
              <a:defRPr/>
            </a:pPr>
            <a:fld id="{7A3755FC-04AC-4B81-BF5D-E02CABF4E43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77696142"/>
      </p:ext>
    </p:extLst>
  </p:cSld>
  <p:clrMapOvr>
    <a:masterClrMapping/>
  </p:clrMapOvr>
  <p:transition>
    <p:wedg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361E6F73-A07B-412A-91C4-01EC413F5BA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86877639"/>
      </p:ext>
    </p:extLst>
  </p:cSld>
  <p:clrMapOvr>
    <a:masterClrMapping/>
  </p:clrMapOvr>
  <p:transition>
    <p:wedg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27EDDD64-7F8F-4CB0-90F0-AE00F2C1C56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81222701"/>
      </p:ext>
    </p:extLst>
  </p:cSld>
  <p:clrMapOvr>
    <a:masterClrMapping/>
  </p:clrMapOvr>
  <p:transition>
    <p:wedg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E3B4E995-FADF-438A-ADFD-DF74A43A9CA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794478361"/>
      </p:ext>
    </p:extLst>
  </p:cSld>
  <p:clrMapOvr>
    <a:masterClrMapping/>
  </p:clrMapOvr>
  <p:transition>
    <p:wedg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214313"/>
            <a:ext cx="1951038" cy="5918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50938" y="214313"/>
            <a:ext cx="5700712"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36CCD681-7F19-49AA-BB5F-E03FE288DDD4}"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256530875"/>
      </p:ext>
    </p:extLst>
  </p:cSld>
  <p:clrMapOvr>
    <a:masterClrMapping/>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036F9E-F0AA-4ADC-B75D-382E7A2C7EAF}" type="datetimeFigureOut">
              <a:rPr lang="en-US" smtClean="0"/>
              <a:t>12/17/2016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6036F9E-F0AA-4ADC-B75D-382E7A2C7EAF}" type="datetimeFigureOut">
              <a:rPr lang="en-US" smtClean="0"/>
              <a:t>12/17/2016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6036F9E-F0AA-4ADC-B75D-382E7A2C7EAF}" type="datetimeFigureOut">
              <a:rPr lang="en-US" smtClean="0"/>
              <a:t>12/17/2016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036F9E-F0AA-4ADC-B75D-382E7A2C7EAF}" type="datetimeFigureOut">
              <a:rPr lang="en-US" smtClean="0"/>
              <a:t>12/17/2016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036F9E-F0AA-4ADC-B75D-382E7A2C7EAF}" type="datetimeFigureOut">
              <a:rPr lang="en-US" smtClean="0"/>
              <a:t>12/17/2016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6036F9E-F0AA-4ADC-B75D-382E7A2C7EAF}" type="datetimeFigureOut">
              <a:rPr lang="en-US" smtClean="0"/>
              <a:t>12/17/2016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FC65AC6C-1F97-415A-B9D9-C2E431F1D562}"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6036F9E-F0AA-4ADC-B75D-382E7A2C7EAF}" type="datetimeFigureOut">
              <a:rPr lang="en-US" smtClean="0"/>
              <a:t>12/17/2016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C65AC6C-1F97-415A-B9D9-C2E431F1D562}"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pitchFamily="-111" charset="0"/>
                <a:ea typeface="+mn-ea"/>
              </a:defRPr>
            </a:lvl1pPr>
          </a:lstStyle>
          <a:p>
            <a:pPr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pitchFamily="-111" charset="0"/>
                <a:ea typeface="+mn-ea"/>
              </a:defRPr>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Times New Roman" pitchFamily="-111" charset="0"/>
                <a:ea typeface="ＭＳ Ｐゴシック" pitchFamily="-111" charset="-128"/>
              </a:defRPr>
            </a:lvl1pPr>
          </a:lstStyle>
          <a:p>
            <a:pPr fontAlgn="base">
              <a:spcBef>
                <a:spcPct val="0"/>
              </a:spcBef>
              <a:spcAft>
                <a:spcPct val="0"/>
              </a:spcAft>
              <a:defRPr/>
            </a:pPr>
            <a:fld id="{069D2F6D-CAB7-4380-A392-181D1094A3E8}" type="slidenum">
              <a:rPr lang="en-US">
                <a:solidFill>
                  <a:srgbClr val="000000"/>
                </a:solidFill>
              </a:rPr>
              <a:pPr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507119289"/>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Lst>
  <p:transition>
    <p:wedge/>
  </p:transition>
  <p:txStyles>
    <p:titleStyle>
      <a:lvl1pPr algn="ctr" rtl="0" eaLnBrk="0" fontAlgn="base" hangingPunct="0">
        <a:spcBef>
          <a:spcPct val="0"/>
        </a:spcBef>
        <a:spcAft>
          <a:spcPct val="0"/>
        </a:spcAft>
        <a:defRPr sz="4400">
          <a:solidFill>
            <a:schemeClr val="tx2"/>
          </a:solidFill>
          <a:latin typeface="+mj-lt"/>
          <a:ea typeface="MS PGothic" pitchFamily="34" charset="-128"/>
          <a:cs typeface="ＭＳ Ｐゴシック" pitchFamily="-111" charset="-128"/>
        </a:defRPr>
      </a:lvl1pPr>
      <a:lvl2pPr algn="ctr" rtl="0" eaLnBrk="0" fontAlgn="base" hangingPunct="0">
        <a:spcBef>
          <a:spcPct val="0"/>
        </a:spcBef>
        <a:spcAft>
          <a:spcPct val="0"/>
        </a:spcAft>
        <a:defRPr sz="4400">
          <a:solidFill>
            <a:schemeClr val="tx2"/>
          </a:solidFill>
          <a:latin typeface="Times New Roman" pitchFamily="-111" charset="0"/>
          <a:ea typeface="MS PGothic" pitchFamily="34" charset="-128"/>
          <a:cs typeface="ＭＳ Ｐゴシック" pitchFamily="-111" charset="-128"/>
        </a:defRPr>
      </a:lvl2pPr>
      <a:lvl3pPr algn="ctr" rtl="0" eaLnBrk="0" fontAlgn="base" hangingPunct="0">
        <a:spcBef>
          <a:spcPct val="0"/>
        </a:spcBef>
        <a:spcAft>
          <a:spcPct val="0"/>
        </a:spcAft>
        <a:defRPr sz="4400">
          <a:solidFill>
            <a:schemeClr val="tx2"/>
          </a:solidFill>
          <a:latin typeface="Times New Roman" pitchFamily="-111" charset="0"/>
          <a:ea typeface="MS PGothic" pitchFamily="34" charset="-128"/>
          <a:cs typeface="ＭＳ Ｐゴシック" pitchFamily="-111" charset="-128"/>
        </a:defRPr>
      </a:lvl3pPr>
      <a:lvl4pPr algn="ctr" rtl="0" eaLnBrk="0" fontAlgn="base" hangingPunct="0">
        <a:spcBef>
          <a:spcPct val="0"/>
        </a:spcBef>
        <a:spcAft>
          <a:spcPct val="0"/>
        </a:spcAft>
        <a:defRPr sz="4400">
          <a:solidFill>
            <a:schemeClr val="tx2"/>
          </a:solidFill>
          <a:latin typeface="Times New Roman" pitchFamily="-111" charset="0"/>
          <a:ea typeface="MS PGothic" pitchFamily="34" charset="-128"/>
          <a:cs typeface="ＭＳ Ｐゴシック" pitchFamily="-111" charset="-128"/>
        </a:defRPr>
      </a:lvl4pPr>
      <a:lvl5pPr algn="ctr" rtl="0" eaLnBrk="0" fontAlgn="base" hangingPunct="0">
        <a:spcBef>
          <a:spcPct val="0"/>
        </a:spcBef>
        <a:spcAft>
          <a:spcPct val="0"/>
        </a:spcAft>
        <a:defRPr sz="4400">
          <a:solidFill>
            <a:schemeClr val="tx2"/>
          </a:solidFill>
          <a:latin typeface="Times New Roman" pitchFamily="-111" charset="0"/>
          <a:ea typeface="MS PGothic" pitchFamily="34" charset="-128"/>
          <a:cs typeface="ＭＳ Ｐゴシック" pitchFamily="-111" charset="-128"/>
        </a:defRPr>
      </a:lvl5pPr>
      <a:lvl6pPr marL="457200" algn="ctr" rtl="0" fontAlgn="base">
        <a:spcBef>
          <a:spcPct val="0"/>
        </a:spcBef>
        <a:spcAft>
          <a:spcPct val="0"/>
        </a:spcAft>
        <a:defRPr sz="4400">
          <a:solidFill>
            <a:schemeClr val="tx2"/>
          </a:solidFill>
          <a:latin typeface="Times New Roman" pitchFamily="-111" charset="0"/>
        </a:defRPr>
      </a:lvl6pPr>
      <a:lvl7pPr marL="914400" algn="ctr" rtl="0" fontAlgn="base">
        <a:spcBef>
          <a:spcPct val="0"/>
        </a:spcBef>
        <a:spcAft>
          <a:spcPct val="0"/>
        </a:spcAft>
        <a:defRPr sz="4400">
          <a:solidFill>
            <a:schemeClr val="tx2"/>
          </a:solidFill>
          <a:latin typeface="Times New Roman" pitchFamily="-111" charset="0"/>
        </a:defRPr>
      </a:lvl7pPr>
      <a:lvl8pPr marL="1371600" algn="ctr" rtl="0" fontAlgn="base">
        <a:spcBef>
          <a:spcPct val="0"/>
        </a:spcBef>
        <a:spcAft>
          <a:spcPct val="0"/>
        </a:spcAft>
        <a:defRPr sz="4400">
          <a:solidFill>
            <a:schemeClr val="tx2"/>
          </a:solidFill>
          <a:latin typeface="Times New Roman" pitchFamily="-111" charset="0"/>
        </a:defRPr>
      </a:lvl8pPr>
      <a:lvl9pPr marL="1828800" algn="ctr" rtl="0" fontAlgn="base">
        <a:spcBef>
          <a:spcPct val="0"/>
        </a:spcBef>
        <a:spcAft>
          <a:spcPct val="0"/>
        </a:spcAft>
        <a:defRPr sz="4400">
          <a:solidFill>
            <a:schemeClr val="tx2"/>
          </a:solidFill>
          <a:latin typeface="Times New Roman" pitchFamily="-111"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S PGothic" pitchFamily="34" charset="-128"/>
          <a:cs typeface="ＭＳ Ｐゴシック" pitchFamily="-111" charset="-128"/>
        </a:defRPr>
      </a:lvl1pPr>
      <a:lvl2pPr marL="742950" indent="-285750" algn="l" rtl="0" eaLnBrk="0" fontAlgn="base" hangingPunct="0">
        <a:spcBef>
          <a:spcPct val="20000"/>
        </a:spcBef>
        <a:spcAft>
          <a:spcPct val="0"/>
        </a:spcAft>
        <a:buChar char="–"/>
        <a:defRPr sz="2800">
          <a:solidFill>
            <a:schemeClr val="tx1"/>
          </a:solidFill>
          <a:latin typeface="+mn-lt"/>
          <a:ea typeface="MS PGothic"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MS PGothic" pitchFamily="34"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1"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1"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1"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1"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6802"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fontAlgn="base">
              <a:spcBef>
                <a:spcPct val="0"/>
              </a:spcBef>
              <a:spcAft>
                <a:spcPct val="0"/>
              </a:spcAft>
              <a:defRPr/>
            </a:pPr>
            <a:endParaRPr kumimoji="1" lang="en-US" sz="2400">
              <a:solidFill>
                <a:srgbClr val="000000"/>
              </a:solidFill>
              <a:ea typeface="MS PGothic" pitchFamily="34" charset="-128"/>
            </a:endParaRPr>
          </a:p>
        </p:txBody>
      </p:sp>
      <p:sp>
        <p:nvSpPr>
          <p:cNvPr id="76803"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fontAlgn="base">
              <a:spcBef>
                <a:spcPct val="0"/>
              </a:spcBef>
              <a:spcAft>
                <a:spcPct val="0"/>
              </a:spcAft>
              <a:defRPr/>
            </a:pPr>
            <a:endParaRPr kumimoji="1" lang="en-US" sz="2400">
              <a:solidFill>
                <a:srgbClr val="000000"/>
              </a:solidFill>
              <a:ea typeface="MS PGothic" pitchFamily="34" charset="-128"/>
            </a:endParaRPr>
          </a:p>
        </p:txBody>
      </p:sp>
      <p:sp>
        <p:nvSpPr>
          <p:cNvPr id="76804"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fontAlgn="base">
              <a:spcBef>
                <a:spcPct val="0"/>
              </a:spcBef>
              <a:spcAft>
                <a:spcPct val="0"/>
              </a:spcAft>
              <a:defRPr/>
            </a:pPr>
            <a:endParaRPr kumimoji="1" lang="en-US" sz="2400">
              <a:solidFill>
                <a:srgbClr val="000000"/>
              </a:solidFill>
              <a:ea typeface="MS PGothic" pitchFamily="34" charset="-128"/>
            </a:endParaRPr>
          </a:p>
        </p:txBody>
      </p:sp>
      <p:sp>
        <p:nvSpPr>
          <p:cNvPr id="76805"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fontAlgn="base">
              <a:spcBef>
                <a:spcPct val="0"/>
              </a:spcBef>
              <a:spcAft>
                <a:spcPct val="0"/>
              </a:spcAft>
              <a:defRPr/>
            </a:pPr>
            <a:endParaRPr kumimoji="1" lang="en-US" sz="2400">
              <a:solidFill>
                <a:srgbClr val="000000"/>
              </a:solidFill>
              <a:ea typeface="MS PGothic" pitchFamily="34" charset="-128"/>
            </a:endParaRPr>
          </a:p>
        </p:txBody>
      </p:sp>
      <p:sp>
        <p:nvSpPr>
          <p:cNvPr id="76806"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fontAlgn="base">
              <a:spcBef>
                <a:spcPct val="0"/>
              </a:spcBef>
              <a:spcAft>
                <a:spcPct val="0"/>
              </a:spcAft>
              <a:defRPr/>
            </a:pPr>
            <a:endParaRPr kumimoji="1" lang="en-US" sz="2400">
              <a:solidFill>
                <a:srgbClr val="000000"/>
              </a:solidFill>
              <a:ea typeface="MS PGothic" pitchFamily="34" charset="-128"/>
            </a:endParaRPr>
          </a:p>
        </p:txBody>
      </p:sp>
      <p:sp>
        <p:nvSpPr>
          <p:cNvPr id="76807"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fontAlgn="base">
              <a:spcBef>
                <a:spcPct val="0"/>
              </a:spcBef>
              <a:spcAft>
                <a:spcPct val="0"/>
              </a:spcAft>
              <a:defRPr/>
            </a:pPr>
            <a:endParaRPr kumimoji="1" lang="en-US" sz="2400">
              <a:solidFill>
                <a:srgbClr val="000000"/>
              </a:solidFill>
              <a:ea typeface="MS PGothic" pitchFamily="34" charset="-128"/>
            </a:endParaRPr>
          </a:p>
        </p:txBody>
      </p:sp>
      <p:sp>
        <p:nvSpPr>
          <p:cNvPr id="76808"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fontAlgn="base">
              <a:spcBef>
                <a:spcPct val="0"/>
              </a:spcBef>
              <a:spcAft>
                <a:spcPct val="0"/>
              </a:spcAft>
              <a:defRPr/>
            </a:pPr>
            <a:endParaRPr kumimoji="1" lang="en-US" sz="2400">
              <a:solidFill>
                <a:srgbClr val="000000"/>
              </a:solidFill>
              <a:ea typeface="MS PGothic" pitchFamily="34" charset="-128"/>
            </a:endParaRPr>
          </a:p>
        </p:txBody>
      </p:sp>
      <p:sp>
        <p:nvSpPr>
          <p:cNvPr id="5129" name="Rectangle 9"/>
          <p:cNvSpPr>
            <a:spLocks noGrp="1" noChangeArrowheads="1"/>
          </p:cNvSpPr>
          <p:nvPr>
            <p:ph type="title"/>
          </p:nvPr>
        </p:nvSpPr>
        <p:spPr bwMode="auto">
          <a:xfrm>
            <a:off x="1150938" y="214313"/>
            <a:ext cx="7793037" cy="146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5130" name="Rectangle 10"/>
          <p:cNvSpPr>
            <a:spLocks noGrp="1" noChangeArrowheads="1"/>
          </p:cNvSpPr>
          <p:nvPr>
            <p:ph type="body" idx="1"/>
          </p:nvPr>
        </p:nvSpPr>
        <p:spPr bwMode="auto">
          <a:xfrm>
            <a:off x="1182688" y="2017713"/>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6811"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atin typeface="+mn-lt"/>
                <a:ea typeface="+mn-ea"/>
              </a:defRPr>
            </a:lvl1pPr>
          </a:lstStyle>
          <a:p>
            <a:pPr fontAlgn="base">
              <a:spcBef>
                <a:spcPct val="0"/>
              </a:spcBef>
              <a:spcAft>
                <a:spcPct val="0"/>
              </a:spcAft>
              <a:defRPr/>
            </a:pPr>
            <a:endParaRPr lang="en-US">
              <a:solidFill>
                <a:srgbClr val="000000"/>
              </a:solidFill>
            </a:endParaRPr>
          </a:p>
        </p:txBody>
      </p:sp>
      <p:sp>
        <p:nvSpPr>
          <p:cNvPr id="76812"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atin typeface="+mn-lt"/>
                <a:ea typeface="+mn-ea"/>
              </a:defRPr>
            </a:lvl1pPr>
          </a:lstStyle>
          <a:p>
            <a:pPr fontAlgn="base">
              <a:spcBef>
                <a:spcPct val="0"/>
              </a:spcBef>
              <a:spcAft>
                <a:spcPct val="0"/>
              </a:spcAft>
              <a:defRPr/>
            </a:pPr>
            <a:endParaRPr lang="en-US">
              <a:solidFill>
                <a:srgbClr val="000000"/>
              </a:solidFill>
            </a:endParaRPr>
          </a:p>
        </p:txBody>
      </p:sp>
      <p:sp>
        <p:nvSpPr>
          <p:cNvPr id="76813"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atin typeface="Tahoma" pitchFamily="-111" charset="0"/>
                <a:ea typeface="ＭＳ Ｐゴシック" pitchFamily="-111" charset="-128"/>
              </a:defRPr>
            </a:lvl1pPr>
          </a:lstStyle>
          <a:p>
            <a:pPr fontAlgn="base">
              <a:spcBef>
                <a:spcPct val="0"/>
              </a:spcBef>
              <a:spcAft>
                <a:spcPct val="0"/>
              </a:spcAft>
              <a:defRPr/>
            </a:pPr>
            <a:fld id="{07CF022F-3C1B-4F5F-AF22-DEE6A6021DF5}" type="slidenum">
              <a:rPr lang="en-US">
                <a:solidFill>
                  <a:srgbClr val="000000"/>
                </a:solidFill>
              </a:rPr>
              <a:pPr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3728157631"/>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Lst>
  <p:transition>
    <p:wedge/>
  </p:transition>
  <p:txStyles>
    <p:titleStyle>
      <a:lvl1pPr algn="l" rtl="0" eaLnBrk="0" fontAlgn="base" hangingPunct="0">
        <a:spcBef>
          <a:spcPct val="0"/>
        </a:spcBef>
        <a:spcAft>
          <a:spcPct val="0"/>
        </a:spcAft>
        <a:defRPr sz="4400">
          <a:solidFill>
            <a:schemeClr val="tx2"/>
          </a:solidFill>
          <a:latin typeface="+mj-lt"/>
          <a:ea typeface="MS PGothic" pitchFamily="34" charset="-128"/>
          <a:cs typeface="ＭＳ Ｐゴシック" pitchFamily="-111" charset="-128"/>
        </a:defRPr>
      </a:lvl1pPr>
      <a:lvl2pPr algn="l" rtl="0" eaLnBrk="0" fontAlgn="base" hangingPunct="0">
        <a:spcBef>
          <a:spcPct val="0"/>
        </a:spcBef>
        <a:spcAft>
          <a:spcPct val="0"/>
        </a:spcAft>
        <a:defRPr sz="4400">
          <a:solidFill>
            <a:schemeClr val="tx2"/>
          </a:solidFill>
          <a:latin typeface="Tahoma" pitchFamily="-111" charset="0"/>
          <a:ea typeface="MS PGothic" pitchFamily="34" charset="-128"/>
          <a:cs typeface="ＭＳ Ｐゴシック" pitchFamily="-111" charset="-128"/>
        </a:defRPr>
      </a:lvl2pPr>
      <a:lvl3pPr algn="l" rtl="0" eaLnBrk="0" fontAlgn="base" hangingPunct="0">
        <a:spcBef>
          <a:spcPct val="0"/>
        </a:spcBef>
        <a:spcAft>
          <a:spcPct val="0"/>
        </a:spcAft>
        <a:defRPr sz="4400">
          <a:solidFill>
            <a:schemeClr val="tx2"/>
          </a:solidFill>
          <a:latin typeface="Tahoma" pitchFamily="-111" charset="0"/>
          <a:ea typeface="MS PGothic" pitchFamily="34" charset="-128"/>
          <a:cs typeface="ＭＳ Ｐゴシック" pitchFamily="-111" charset="-128"/>
        </a:defRPr>
      </a:lvl3pPr>
      <a:lvl4pPr algn="l" rtl="0" eaLnBrk="0" fontAlgn="base" hangingPunct="0">
        <a:spcBef>
          <a:spcPct val="0"/>
        </a:spcBef>
        <a:spcAft>
          <a:spcPct val="0"/>
        </a:spcAft>
        <a:defRPr sz="4400">
          <a:solidFill>
            <a:schemeClr val="tx2"/>
          </a:solidFill>
          <a:latin typeface="Tahoma" pitchFamily="-111" charset="0"/>
          <a:ea typeface="MS PGothic" pitchFamily="34" charset="-128"/>
          <a:cs typeface="ＭＳ Ｐゴシック" pitchFamily="-111" charset="-128"/>
        </a:defRPr>
      </a:lvl4pPr>
      <a:lvl5pPr algn="l" rtl="0" eaLnBrk="0" fontAlgn="base" hangingPunct="0">
        <a:spcBef>
          <a:spcPct val="0"/>
        </a:spcBef>
        <a:spcAft>
          <a:spcPct val="0"/>
        </a:spcAft>
        <a:defRPr sz="4400">
          <a:solidFill>
            <a:schemeClr val="tx2"/>
          </a:solidFill>
          <a:latin typeface="Tahoma" pitchFamily="-111" charset="0"/>
          <a:ea typeface="MS PGothic" pitchFamily="34" charset="-128"/>
          <a:cs typeface="ＭＳ Ｐゴシック" pitchFamily="-111" charset="-128"/>
        </a:defRPr>
      </a:lvl5pPr>
      <a:lvl6pPr marL="457200" algn="l" rtl="0" fontAlgn="base">
        <a:spcBef>
          <a:spcPct val="0"/>
        </a:spcBef>
        <a:spcAft>
          <a:spcPct val="0"/>
        </a:spcAft>
        <a:defRPr sz="4400">
          <a:solidFill>
            <a:schemeClr val="tx2"/>
          </a:solidFill>
          <a:latin typeface="Tahoma" pitchFamily="-111" charset="0"/>
        </a:defRPr>
      </a:lvl6pPr>
      <a:lvl7pPr marL="914400" algn="l" rtl="0" fontAlgn="base">
        <a:spcBef>
          <a:spcPct val="0"/>
        </a:spcBef>
        <a:spcAft>
          <a:spcPct val="0"/>
        </a:spcAft>
        <a:defRPr sz="4400">
          <a:solidFill>
            <a:schemeClr val="tx2"/>
          </a:solidFill>
          <a:latin typeface="Tahoma" pitchFamily="-111" charset="0"/>
        </a:defRPr>
      </a:lvl7pPr>
      <a:lvl8pPr marL="1371600" algn="l" rtl="0" fontAlgn="base">
        <a:spcBef>
          <a:spcPct val="0"/>
        </a:spcBef>
        <a:spcAft>
          <a:spcPct val="0"/>
        </a:spcAft>
        <a:defRPr sz="4400">
          <a:solidFill>
            <a:schemeClr val="tx2"/>
          </a:solidFill>
          <a:latin typeface="Tahoma" pitchFamily="-111" charset="0"/>
        </a:defRPr>
      </a:lvl8pPr>
      <a:lvl9pPr marL="1828800" algn="l" rtl="0" fontAlgn="base">
        <a:spcBef>
          <a:spcPct val="0"/>
        </a:spcBef>
        <a:spcAft>
          <a:spcPct val="0"/>
        </a:spcAft>
        <a:defRPr sz="4400">
          <a:solidFill>
            <a:schemeClr val="tx2"/>
          </a:solidFill>
          <a:latin typeface="Tahoma" pitchFamily="-111"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S PGothic" pitchFamily="34" charset="-128"/>
          <a:cs typeface="ＭＳ Ｐゴシック" pitchFamily="-111" charset="-128"/>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ea typeface="MS PGothic" pitchFamily="34" charset="-128"/>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ea typeface="MS PGothic" pitchFamily="34" charset="-128"/>
        </a:defRPr>
      </a:lvl5pPr>
      <a:lvl6pPr marL="2514600" indent="-228600" algn="l" rtl="0" fontAlgn="base">
        <a:spcBef>
          <a:spcPct val="20000"/>
        </a:spcBef>
        <a:spcAft>
          <a:spcPct val="0"/>
        </a:spcAft>
        <a:buClr>
          <a:schemeClr val="accent1"/>
        </a:buClr>
        <a:buSzPct val="50000"/>
        <a:buFont typeface="Wingdings" pitchFamily="-111" charset="2"/>
        <a:buChar char="n"/>
        <a:defRPr sz="2000">
          <a:solidFill>
            <a:schemeClr val="tx1"/>
          </a:solidFill>
          <a:latin typeface="+mn-lt"/>
          <a:ea typeface="ＭＳ Ｐゴシック" pitchFamily="-111" charset="-128"/>
        </a:defRPr>
      </a:lvl6pPr>
      <a:lvl7pPr marL="2971800" indent="-228600" algn="l" rtl="0" fontAlgn="base">
        <a:spcBef>
          <a:spcPct val="20000"/>
        </a:spcBef>
        <a:spcAft>
          <a:spcPct val="0"/>
        </a:spcAft>
        <a:buClr>
          <a:schemeClr val="accent1"/>
        </a:buClr>
        <a:buSzPct val="50000"/>
        <a:buFont typeface="Wingdings" pitchFamily="-111" charset="2"/>
        <a:buChar char="n"/>
        <a:defRPr sz="2000">
          <a:solidFill>
            <a:schemeClr val="tx1"/>
          </a:solidFill>
          <a:latin typeface="+mn-lt"/>
          <a:ea typeface="ＭＳ Ｐゴシック" pitchFamily="-111" charset="-128"/>
        </a:defRPr>
      </a:lvl7pPr>
      <a:lvl8pPr marL="3429000" indent="-228600" algn="l" rtl="0" fontAlgn="base">
        <a:spcBef>
          <a:spcPct val="20000"/>
        </a:spcBef>
        <a:spcAft>
          <a:spcPct val="0"/>
        </a:spcAft>
        <a:buClr>
          <a:schemeClr val="accent1"/>
        </a:buClr>
        <a:buSzPct val="50000"/>
        <a:buFont typeface="Wingdings" pitchFamily="-111" charset="2"/>
        <a:buChar char="n"/>
        <a:defRPr sz="2000">
          <a:solidFill>
            <a:schemeClr val="tx1"/>
          </a:solidFill>
          <a:latin typeface="+mn-lt"/>
          <a:ea typeface="ＭＳ Ｐゴシック" pitchFamily="-111" charset="-128"/>
        </a:defRPr>
      </a:lvl8pPr>
      <a:lvl9pPr marL="3886200" indent="-228600" algn="l" rtl="0" fontAlgn="base">
        <a:spcBef>
          <a:spcPct val="20000"/>
        </a:spcBef>
        <a:spcAft>
          <a:spcPct val="0"/>
        </a:spcAft>
        <a:buClr>
          <a:schemeClr val="accent1"/>
        </a:buClr>
        <a:buSzPct val="50000"/>
        <a:buFont typeface="Wingdings" pitchFamily="-111" charset="2"/>
        <a:buChar char="n"/>
        <a:defRPr sz="2000">
          <a:solidFill>
            <a:schemeClr val="tx1"/>
          </a:solidFill>
          <a:latin typeface="+mn-lt"/>
          <a:ea typeface="ＭＳ Ｐゴシック" pitchFamily="-111"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685800" y="2362200"/>
            <a:ext cx="7620000" cy="4114800"/>
          </a:xfrm>
        </p:spPr>
      </p:pic>
    </p:spTree>
    <p:extLst>
      <p:ext uri="{BB962C8B-B14F-4D97-AF65-F5344CB8AC3E}">
        <p14:creationId xmlns:p14="http://schemas.microsoft.com/office/powerpoint/2010/main" val="5829555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762000" y="214313"/>
            <a:ext cx="8181975" cy="1233487"/>
          </a:xfrm>
        </p:spPr>
        <p:txBody>
          <a:bodyPr/>
          <a:lstStyle/>
          <a:p>
            <a:pPr algn="ctr"/>
            <a:r>
              <a:rPr lang="ar-EG" sz="4000" b="1" dirty="0" smtClean="0"/>
              <a:t>المناخ </a:t>
            </a:r>
            <a:r>
              <a:rPr lang="ar-EG" sz="4000" b="1" dirty="0" smtClean="0"/>
              <a:t>ومصادر الطاقة</a:t>
            </a:r>
            <a:endParaRPr lang="en-US" sz="4000" dirty="0" smtClean="0"/>
          </a:p>
        </p:txBody>
      </p:sp>
      <p:sp>
        <p:nvSpPr>
          <p:cNvPr id="50179" name="Content Placeholder 2"/>
          <p:cNvSpPr>
            <a:spLocks noGrp="1"/>
          </p:cNvSpPr>
          <p:nvPr>
            <p:ph idx="1"/>
          </p:nvPr>
        </p:nvSpPr>
        <p:spPr>
          <a:xfrm>
            <a:off x="762000" y="2017713"/>
            <a:ext cx="8001000" cy="4383087"/>
          </a:xfrm>
        </p:spPr>
        <p:txBody>
          <a:bodyPr/>
          <a:lstStyle/>
          <a:p>
            <a:pPr algn="just" rtl="1"/>
            <a:r>
              <a:rPr lang="ar-EG" sz="2200" b="1" dirty="0" smtClean="0"/>
              <a:t>تعتمد الطاقة الكهربائية </a:t>
            </a:r>
            <a:r>
              <a:rPr lang="ar-EG" sz="2200" b="1" dirty="0" smtClean="0"/>
              <a:t>المولدة </a:t>
            </a:r>
            <a:r>
              <a:rPr lang="ar-EG" sz="2200" b="1" dirty="0" smtClean="0"/>
              <a:t>عن الطاقة الشمسية على عوامل كثيرة منها الحرارة المجمعة للتدفئة </a:t>
            </a:r>
            <a:r>
              <a:rPr lang="en-US" sz="2200" b="1" dirty="0" smtClean="0"/>
              <a:t>Heating Degree Days (HDD)</a:t>
            </a:r>
            <a:r>
              <a:rPr lang="ar-EG" sz="2200" b="1" dirty="0" smtClean="0"/>
              <a:t>، وتحددها معادلة كوتر </a:t>
            </a:r>
            <a:r>
              <a:rPr lang="en-US" sz="2200" b="1" dirty="0" err="1" smtClean="0"/>
              <a:t>Cooter</a:t>
            </a:r>
            <a:r>
              <a:rPr lang="en-US" sz="2200" b="1" dirty="0" smtClean="0"/>
              <a:t> </a:t>
            </a:r>
            <a:r>
              <a:rPr lang="ar-EG" sz="2200" b="1" dirty="0" smtClean="0"/>
              <a:t> الآتية</a:t>
            </a:r>
            <a:endParaRPr lang="en-US" sz="2200" b="1" dirty="0" smtClean="0"/>
          </a:p>
          <a:p>
            <a:r>
              <a:rPr lang="en-US" sz="2200" b="1" dirty="0" smtClean="0"/>
              <a:t>HDD = 65 - [(Max. T. + Min .T.)</a:t>
            </a:r>
            <a:r>
              <a:rPr lang="en-US" sz="2200" b="1" baseline="30000" dirty="0" smtClean="0"/>
              <a:t>12</a:t>
            </a:r>
            <a:r>
              <a:rPr lang="en-US" sz="2200" b="1" dirty="0" smtClean="0"/>
              <a:t>]                                                </a:t>
            </a:r>
          </a:p>
          <a:p>
            <a:pPr algn="just" rtl="1"/>
            <a:r>
              <a:rPr lang="ar-EG" sz="2200" b="1" dirty="0" smtClean="0"/>
              <a:t>الحرارة المجمعة للتدفئة = 65 - [(الحرارة العظمي اليومية + الحرارة الصغرى اليومية) </a:t>
            </a:r>
            <a:r>
              <a:rPr lang="ar-EG" sz="2200" b="1" baseline="30000" dirty="0" smtClean="0"/>
              <a:t>12</a:t>
            </a:r>
            <a:r>
              <a:rPr lang="ar-EG" sz="2200" b="1" dirty="0" smtClean="0"/>
              <a:t>]</a:t>
            </a:r>
          </a:p>
          <a:p>
            <a:pPr algn="r" rtl="1"/>
            <a:r>
              <a:rPr lang="ar-EG" sz="2200" b="1" dirty="0" smtClean="0"/>
              <a:t>تقدير الطاقة الكهربائية من الرياح من المعادلة الآتية </a:t>
            </a:r>
            <a:endParaRPr lang="en-US" sz="2200" b="1" dirty="0" smtClean="0"/>
          </a:p>
          <a:p>
            <a:r>
              <a:rPr lang="en-US" sz="2200" b="1" dirty="0" smtClean="0"/>
              <a:t>P = 1/2pv</a:t>
            </a:r>
            <a:r>
              <a:rPr lang="en-US" sz="2200" b="1" baseline="30000" dirty="0" smtClean="0"/>
              <a:t>3        </a:t>
            </a:r>
            <a:endParaRPr lang="en-US" sz="2200" b="1" dirty="0" smtClean="0"/>
          </a:p>
          <a:p>
            <a:pPr algn="r" rtl="1"/>
            <a:r>
              <a:rPr lang="ar-EG" sz="2200" b="1" dirty="0" smtClean="0"/>
              <a:t>طاقة الرياح (وات) = (1/2)× 1,29× (سرعة الرياح) </a:t>
            </a:r>
            <a:r>
              <a:rPr lang="ar-EG" sz="2200" b="1" baseline="30000" dirty="0" smtClean="0"/>
              <a:t>3 </a:t>
            </a:r>
            <a:r>
              <a:rPr lang="en-US" sz="2200" b="1" baseline="30000" dirty="0" smtClean="0"/>
              <a:t>                                  </a:t>
            </a:r>
            <a:endParaRPr lang="en-US" sz="2200" b="1" dirty="0" smtClean="0"/>
          </a:p>
          <a:p>
            <a:pPr algn="r" rtl="1"/>
            <a:r>
              <a:rPr lang="en-US" sz="2200" b="1" dirty="0" smtClean="0"/>
              <a:t> = p </a:t>
            </a:r>
            <a:r>
              <a:rPr lang="ar-EG" sz="2200" b="1" dirty="0" smtClean="0"/>
              <a:t>كثافة الهواء ويمكن اعتبارها قيمة ثابتة مقدرها </a:t>
            </a:r>
            <a:r>
              <a:rPr lang="en-US" sz="2200" b="1" dirty="0" smtClean="0"/>
              <a:t>1.29 k g / m</a:t>
            </a:r>
            <a:r>
              <a:rPr lang="en-US" sz="2200" b="1" baseline="30000" dirty="0" smtClean="0"/>
              <a:t>3</a:t>
            </a:r>
            <a:endParaRPr lang="en-US" sz="2200" b="1" dirty="0" smtClean="0"/>
          </a:p>
          <a:p>
            <a:pPr algn="just" rtl="1"/>
            <a:endParaRPr lang="en-US" sz="2400" dirty="0" smtClean="0"/>
          </a:p>
          <a:p>
            <a:pPr algn="r" rtl="1"/>
            <a:endParaRPr lang="en-US" dirty="0" smtClean="0"/>
          </a:p>
        </p:txBody>
      </p:sp>
    </p:spTree>
    <p:extLst>
      <p:ext uri="{BB962C8B-B14F-4D97-AF65-F5344CB8AC3E}">
        <p14:creationId xmlns:p14="http://schemas.microsoft.com/office/powerpoint/2010/main" val="2373751439"/>
      </p:ext>
    </p:extLst>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762000" y="214313"/>
            <a:ext cx="8181975" cy="1233487"/>
          </a:xfrm>
        </p:spPr>
        <p:txBody>
          <a:bodyPr/>
          <a:lstStyle/>
          <a:p>
            <a:pPr algn="ctr"/>
            <a:r>
              <a:rPr lang="ar-EG" sz="4000" b="1" dirty="0" smtClean="0"/>
              <a:t>المناخ </a:t>
            </a:r>
            <a:r>
              <a:rPr lang="ar-EG" sz="4000" b="1" dirty="0" smtClean="0"/>
              <a:t>والزراعة</a:t>
            </a:r>
            <a:endParaRPr lang="en-US" sz="4000" dirty="0" smtClean="0"/>
          </a:p>
        </p:txBody>
      </p:sp>
      <p:sp>
        <p:nvSpPr>
          <p:cNvPr id="51203" name="Content Placeholder 2"/>
          <p:cNvSpPr>
            <a:spLocks noGrp="1"/>
          </p:cNvSpPr>
          <p:nvPr>
            <p:ph idx="1"/>
          </p:nvPr>
        </p:nvSpPr>
        <p:spPr>
          <a:xfrm>
            <a:off x="762000" y="2017713"/>
            <a:ext cx="8001000" cy="4383087"/>
          </a:xfrm>
        </p:spPr>
        <p:txBody>
          <a:bodyPr/>
          <a:lstStyle/>
          <a:p>
            <a:pPr algn="just" rtl="1"/>
            <a:r>
              <a:rPr lang="ar-EG" sz="2400" b="1" dirty="0" smtClean="0"/>
              <a:t>يعد المناخ أكثر العوامل البيئية تأثيرا على نمو وتطور النبات؛ حيث يتطلب النبات لنموه حدودا ملائمة من العناصر المناخية في بيئته المحلية التي ينمو فيها، وإلا فالزراعة تكون غير اقتصادية، وإن كان الإنسان يستطيع أن يعدل من مناخ بعض الأماكن علي نطاق محدود لتصبح مناسبة لنمو محصول معين إلا أن ذلك غالبا ما يكون مكلفا.</a:t>
            </a:r>
          </a:p>
          <a:p>
            <a:pPr algn="just" rtl="1"/>
            <a:r>
              <a:rPr lang="ar-EG" sz="2400" b="1" dirty="0" smtClean="0"/>
              <a:t>ولاختلاف طبيعة النباتات فإن هناك  عناصر محددة تؤثر في نمو النبات منها : درجة حرارة الهواء والرطوبة الجوية والضوء والرياح والتبخر؛ لما لها من تأثير مباشر على المراحل المختلفة لنمو النبات، مع الأخذ في الاعتبار أنه لا يوجد تأثير عامل بمفرده، بل هناك علاقات متبادلة وتأثير مشترك لكل العوامل المناخية المتغيرة والعوامل الجغرافية المحتمل وجودها في البيئة لنمو صنف معين من النبات. </a:t>
            </a:r>
          </a:p>
        </p:txBody>
      </p:sp>
    </p:spTree>
    <p:extLst>
      <p:ext uri="{BB962C8B-B14F-4D97-AF65-F5344CB8AC3E}">
        <p14:creationId xmlns:p14="http://schemas.microsoft.com/office/powerpoint/2010/main" val="3960069613"/>
      </p:ext>
    </p:extLst>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762000" y="214313"/>
            <a:ext cx="8181975" cy="1233487"/>
          </a:xfrm>
        </p:spPr>
        <p:txBody>
          <a:bodyPr/>
          <a:lstStyle/>
          <a:p>
            <a:pPr algn="ctr"/>
            <a:r>
              <a:rPr lang="ar-EG" sz="4000" b="1" dirty="0" smtClean="0"/>
              <a:t>المناخ </a:t>
            </a:r>
            <a:r>
              <a:rPr lang="ar-EG" sz="4000" b="1" dirty="0" smtClean="0"/>
              <a:t>والزراعة</a:t>
            </a:r>
            <a:endParaRPr lang="en-US" sz="4000" dirty="0" smtClean="0"/>
          </a:p>
        </p:txBody>
      </p:sp>
      <p:sp>
        <p:nvSpPr>
          <p:cNvPr id="51203" name="Content Placeholder 2"/>
          <p:cNvSpPr>
            <a:spLocks noGrp="1"/>
          </p:cNvSpPr>
          <p:nvPr>
            <p:ph idx="1"/>
          </p:nvPr>
        </p:nvSpPr>
        <p:spPr>
          <a:xfrm>
            <a:off x="762000" y="2017713"/>
            <a:ext cx="8001000" cy="4383087"/>
          </a:xfrm>
        </p:spPr>
        <p:txBody>
          <a:bodyPr/>
          <a:lstStyle/>
          <a:p>
            <a:pPr algn="just" rtl="1"/>
            <a:r>
              <a:rPr lang="ar-EG" sz="2400" b="1" dirty="0" smtClean="0"/>
              <a:t>إن إعطاء كل عامل من العوامل المناخية قيمة مستقلة في علاقته بنوعية الإنتاج وكميته يشكل ثروة علمية كبيرة نظرًا لتعدد المحاصيل الزراعية وعليه يمكن الإشارة إلى تلك العوامل مجتمعة بمفهوم وحدات الطاقة التي تمثل التفاعل الديناميكي للعناصر مجتمعة بوحدة واحدة من التأثير في النبات في فصل النمو الملائم والمحسوبة كميًا تحت مفهوم الحرارة المجمعة اليومية </a:t>
            </a:r>
            <a:r>
              <a:rPr lang="en-US" sz="1600" b="1" dirty="0" smtClean="0"/>
              <a:t>(GOD)Growing Degree Days</a:t>
            </a:r>
            <a:r>
              <a:rPr lang="ar-EG" sz="2400" b="1" dirty="0" smtClean="0"/>
              <a:t>،وتعبر عنها المعادلة الآتية:</a:t>
            </a:r>
            <a:endParaRPr lang="en-US" sz="2400" b="1" dirty="0" smtClean="0"/>
          </a:p>
          <a:p>
            <a:pPr rtl="1"/>
            <a:r>
              <a:rPr lang="en-US" sz="2400" b="1" dirty="0" smtClean="0"/>
              <a:t>GOD= ∑(Ti–A )</a:t>
            </a:r>
            <a:r>
              <a:rPr lang="en-US" b="1" i="1" dirty="0" smtClean="0"/>
              <a:t>                                                                              </a:t>
            </a:r>
            <a:endParaRPr lang="en-US" dirty="0" smtClean="0"/>
          </a:p>
          <a:p>
            <a:pPr algn="r" rtl="1"/>
            <a:r>
              <a:rPr lang="ar-EG" sz="2000" dirty="0" smtClean="0"/>
              <a:t>حيث: معدل الحرارة اليومية </a:t>
            </a:r>
            <a:r>
              <a:rPr lang="en-US" sz="2000" b="1" i="1" dirty="0" smtClean="0"/>
              <a:t>Ti</a:t>
            </a:r>
            <a:r>
              <a:rPr lang="en-US" sz="2000" dirty="0" smtClean="0"/>
              <a:t>     </a:t>
            </a:r>
          </a:p>
          <a:p>
            <a:pPr algn="r" rtl="1"/>
            <a:r>
              <a:rPr lang="ar-EG" sz="2000" dirty="0" smtClean="0"/>
              <a:t>درجة الصفر الحراري </a:t>
            </a:r>
            <a:r>
              <a:rPr lang="en-US" sz="2000" b="1" i="1" dirty="0" smtClean="0"/>
              <a:t>A    </a:t>
            </a:r>
            <a:r>
              <a:rPr lang="ar-EG" sz="2000" dirty="0" smtClean="0"/>
              <a:t>   ( وتكون في حدود 10 ْ مئوية) </a:t>
            </a:r>
            <a:endParaRPr lang="en-US" sz="2000" dirty="0" smtClean="0"/>
          </a:p>
        </p:txBody>
      </p:sp>
    </p:spTree>
    <p:extLst>
      <p:ext uri="{BB962C8B-B14F-4D97-AF65-F5344CB8AC3E}">
        <p14:creationId xmlns:p14="http://schemas.microsoft.com/office/powerpoint/2010/main" val="3836439121"/>
      </p:ext>
    </p:extLst>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1" y="214313"/>
            <a:ext cx="8382000" cy="1385887"/>
          </a:xfrm>
        </p:spPr>
        <p:txBody>
          <a:bodyPr/>
          <a:lstStyle/>
          <a:p>
            <a:pPr algn="ctr"/>
            <a:r>
              <a:rPr lang="ar-EG" sz="4000" b="1" dirty="0">
                <a:solidFill>
                  <a:srgbClr val="333399"/>
                </a:solidFill>
              </a:rPr>
              <a:t>المناخ والزراعة</a:t>
            </a:r>
            <a:endParaRPr lang="en-US" dirty="0"/>
          </a:p>
        </p:txBody>
      </p:sp>
      <p:sp>
        <p:nvSpPr>
          <p:cNvPr id="3" name="Content Placeholder 2"/>
          <p:cNvSpPr>
            <a:spLocks noGrp="1"/>
          </p:cNvSpPr>
          <p:nvPr>
            <p:ph idx="1"/>
          </p:nvPr>
        </p:nvSpPr>
        <p:spPr>
          <a:xfrm>
            <a:off x="457200" y="1981200"/>
            <a:ext cx="8229600" cy="4572000"/>
          </a:xfrm>
        </p:spPr>
        <p:txBody>
          <a:bodyPr/>
          <a:lstStyle/>
          <a:p>
            <a:pPr marL="0" indent="0" algn="ctr" rtl="1">
              <a:buNone/>
            </a:pPr>
            <a:r>
              <a:rPr lang="ar-EG" sz="2400" b="1" dirty="0"/>
              <a:t>صفر النمو والوحدات الحرارية المتراكمة لبعض المحاصيل </a:t>
            </a:r>
            <a:r>
              <a:rPr lang="ar-EG" sz="2400" b="1" dirty="0" smtClean="0"/>
              <a:t>الزراعية</a:t>
            </a:r>
          </a:p>
          <a:p>
            <a:pPr marL="0" indent="0" algn="ctr" rtl="1">
              <a:buNone/>
            </a:pPr>
            <a:r>
              <a:rPr lang="ar-EG" sz="2400" b="1" dirty="0" smtClean="0"/>
              <a:t> </a:t>
            </a:r>
            <a:endParaRPr lang="en-US" sz="2400" b="1" dirty="0"/>
          </a:p>
        </p:txBody>
      </p:sp>
      <p:graphicFrame>
        <p:nvGraphicFramePr>
          <p:cNvPr id="4" name="Table 3"/>
          <p:cNvGraphicFramePr>
            <a:graphicFrameLocks noGrp="1"/>
          </p:cNvGraphicFramePr>
          <p:nvPr>
            <p:extLst>
              <p:ext uri="{D42A27DB-BD31-4B8C-83A1-F6EECF244321}">
                <p14:modId xmlns:p14="http://schemas.microsoft.com/office/powerpoint/2010/main" val="1314584031"/>
              </p:ext>
            </p:extLst>
          </p:nvPr>
        </p:nvGraphicFramePr>
        <p:xfrm>
          <a:off x="609597" y="2667000"/>
          <a:ext cx="7924802" cy="3810001"/>
        </p:xfrm>
        <a:graphic>
          <a:graphicData uri="http://schemas.openxmlformats.org/drawingml/2006/table">
            <a:tbl>
              <a:tblPr rtl="1" firstRow="1" firstCol="1" lastRow="1" lastCol="1" bandRow="1" bandCol="1"/>
              <a:tblGrid>
                <a:gridCol w="696687"/>
                <a:gridCol w="746034"/>
                <a:gridCol w="1163078"/>
                <a:gridCol w="683140"/>
                <a:gridCol w="781837"/>
                <a:gridCol w="1205652"/>
                <a:gridCol w="739260"/>
                <a:gridCol w="741197"/>
                <a:gridCol w="1167917"/>
              </a:tblGrid>
              <a:tr h="846667">
                <a:tc>
                  <a:txBody>
                    <a:bodyPr/>
                    <a:lstStyle/>
                    <a:p>
                      <a:pPr algn="ctr" rtl="1">
                        <a:spcAft>
                          <a:spcPts val="0"/>
                        </a:spcAft>
                      </a:pPr>
                      <a:r>
                        <a:rPr lang="ar-EG" sz="1400" b="1" dirty="0">
                          <a:solidFill>
                            <a:srgbClr val="000000"/>
                          </a:solidFill>
                          <a:effectLst/>
                          <a:latin typeface="Times New Roman"/>
                          <a:ea typeface="Times New Roman"/>
                          <a:cs typeface="Shurooq 16"/>
                        </a:rPr>
                        <a:t>المحصول</a:t>
                      </a:r>
                      <a:endParaRPr lang="en-US" sz="1400" dirty="0">
                        <a:effectLst/>
                        <a:latin typeface="Times New Roman"/>
                        <a:ea typeface="Times New Roman"/>
                      </a:endParaRPr>
                    </a:p>
                  </a:txBody>
                  <a:tcPr marL="68580" marR="685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r>
                        <a:rPr lang="ar-EG" sz="1400" b="1" dirty="0">
                          <a:solidFill>
                            <a:srgbClr val="000000"/>
                          </a:solidFill>
                          <a:effectLst/>
                          <a:latin typeface="Times New Roman"/>
                          <a:ea typeface="Times New Roman"/>
                          <a:cs typeface="Shurooq 16"/>
                        </a:rPr>
                        <a:t>صفر النمو</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r>
                        <a:rPr lang="ar-EG" sz="1400" b="1" dirty="0">
                          <a:solidFill>
                            <a:srgbClr val="000000"/>
                          </a:solidFill>
                          <a:effectLst/>
                          <a:latin typeface="Times New Roman"/>
                          <a:ea typeface="Times New Roman"/>
                          <a:cs typeface="Shurooq 16"/>
                        </a:rPr>
                        <a:t>الوحدات الحرارية المتراكمة</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5715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r>
                        <a:rPr lang="ar-EG" sz="1400" b="1" dirty="0">
                          <a:solidFill>
                            <a:srgbClr val="000000"/>
                          </a:solidFill>
                          <a:effectLst/>
                          <a:latin typeface="Times New Roman"/>
                          <a:ea typeface="Times New Roman"/>
                          <a:cs typeface="Shurooq 16"/>
                        </a:rPr>
                        <a:t>المحصول</a:t>
                      </a:r>
                      <a:endParaRPr lang="en-US" sz="1400" dirty="0">
                        <a:effectLst/>
                        <a:latin typeface="Times New Roman"/>
                        <a:ea typeface="Times New Roman"/>
                      </a:endParaRPr>
                    </a:p>
                  </a:txBody>
                  <a:tcPr marL="68580" marR="68580" marT="0" marB="0" anchor="ctr">
                    <a:lnL w="571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r>
                        <a:rPr lang="ar-EG" sz="1400" b="1">
                          <a:solidFill>
                            <a:srgbClr val="000000"/>
                          </a:solidFill>
                          <a:effectLst/>
                          <a:latin typeface="Times New Roman"/>
                          <a:ea typeface="Times New Roman"/>
                          <a:cs typeface="Shurooq 16"/>
                        </a:rPr>
                        <a:t>صفر النمو</a:t>
                      </a:r>
                      <a:endParaRPr lang="en-US" sz="14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r>
                        <a:rPr lang="ar-EG" sz="1400" b="1">
                          <a:solidFill>
                            <a:srgbClr val="000000"/>
                          </a:solidFill>
                          <a:effectLst/>
                          <a:latin typeface="Times New Roman"/>
                          <a:ea typeface="Times New Roman"/>
                          <a:cs typeface="Shurooq 16"/>
                        </a:rPr>
                        <a:t>الوحدات الحرارية المتراكمة</a:t>
                      </a:r>
                      <a:endParaRPr lang="en-US" sz="14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5715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r>
                        <a:rPr lang="ar-EG" sz="1400" b="1">
                          <a:solidFill>
                            <a:srgbClr val="000000"/>
                          </a:solidFill>
                          <a:effectLst/>
                          <a:latin typeface="Times New Roman"/>
                          <a:ea typeface="Times New Roman"/>
                          <a:cs typeface="Shurooq 16"/>
                        </a:rPr>
                        <a:t>المحصول</a:t>
                      </a:r>
                      <a:endParaRPr lang="en-US" sz="1400">
                        <a:effectLst/>
                        <a:latin typeface="Times New Roman"/>
                        <a:ea typeface="Times New Roman"/>
                      </a:endParaRPr>
                    </a:p>
                  </a:txBody>
                  <a:tcPr marL="68580" marR="68580" marT="0" marB="0" anchor="ctr">
                    <a:lnL w="571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r>
                        <a:rPr lang="ar-EG" sz="1400" b="1">
                          <a:solidFill>
                            <a:srgbClr val="000000"/>
                          </a:solidFill>
                          <a:effectLst/>
                          <a:latin typeface="Times New Roman"/>
                          <a:ea typeface="Times New Roman"/>
                          <a:cs typeface="Shurooq 16"/>
                        </a:rPr>
                        <a:t>صفر النمو</a:t>
                      </a:r>
                      <a:endParaRPr lang="en-US" sz="14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r>
                        <a:rPr lang="ar-EG" sz="1400" b="1">
                          <a:solidFill>
                            <a:srgbClr val="000000"/>
                          </a:solidFill>
                          <a:effectLst/>
                          <a:latin typeface="Times New Roman"/>
                          <a:ea typeface="Times New Roman"/>
                          <a:cs typeface="Shurooq 16"/>
                        </a:rPr>
                        <a:t>الوحدات الحرارية المتراكمة</a:t>
                      </a:r>
                      <a:endParaRPr lang="en-US" sz="14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r>
              <a:tr h="846667">
                <a:tc>
                  <a:txBody>
                    <a:bodyPr/>
                    <a:lstStyle/>
                    <a:p>
                      <a:pPr algn="ctr" rtl="1">
                        <a:spcAft>
                          <a:spcPts val="0"/>
                        </a:spcAft>
                      </a:pPr>
                      <a:r>
                        <a:rPr lang="ar-EG" sz="1400" b="1">
                          <a:solidFill>
                            <a:srgbClr val="000000"/>
                          </a:solidFill>
                          <a:effectLst/>
                          <a:latin typeface="Times New Roman"/>
                          <a:ea typeface="Times New Roman"/>
                          <a:cs typeface="Shurooq 16"/>
                        </a:rPr>
                        <a:t>القمح</a:t>
                      </a:r>
                      <a:endParaRPr lang="en-US" sz="1400">
                        <a:effectLst/>
                        <a:latin typeface="Times New Roman"/>
                        <a:ea typeface="Times New Roman"/>
                      </a:endParaRPr>
                    </a:p>
                  </a:txBody>
                  <a:tcPr marL="68580" marR="685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EG" sz="1400" b="1">
                          <a:solidFill>
                            <a:srgbClr val="000000"/>
                          </a:solidFill>
                          <a:effectLst/>
                          <a:latin typeface="Times New Roman"/>
                          <a:ea typeface="Times New Roman"/>
                          <a:cs typeface="Shurooq 16"/>
                        </a:rPr>
                        <a:t>5</a:t>
                      </a:r>
                      <a:r>
                        <a:rPr lang="en-US" sz="1400" b="1" baseline="30000">
                          <a:solidFill>
                            <a:srgbClr val="000000"/>
                          </a:solidFill>
                          <a:effectLst/>
                          <a:latin typeface="Times New Roman"/>
                          <a:ea typeface="Times New Roman"/>
                          <a:cs typeface="Shurooq 16"/>
                        </a:rPr>
                        <a:t>o</a:t>
                      </a:r>
                      <a:r>
                        <a:rPr lang="ar-EG" sz="1400" b="1">
                          <a:solidFill>
                            <a:srgbClr val="000000"/>
                          </a:solidFill>
                          <a:effectLst/>
                          <a:latin typeface="Times New Roman"/>
                          <a:ea typeface="Times New Roman"/>
                          <a:cs typeface="Shurooq 16"/>
                        </a:rPr>
                        <a:t>م</a:t>
                      </a:r>
                      <a:endParaRPr lang="en-US" sz="14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EG" sz="1400" b="1">
                          <a:solidFill>
                            <a:srgbClr val="000000"/>
                          </a:solidFill>
                          <a:effectLst/>
                          <a:latin typeface="Times New Roman"/>
                          <a:ea typeface="Times New Roman"/>
                          <a:cs typeface="Shurooq 16"/>
                        </a:rPr>
                        <a:t>1500-1600</a:t>
                      </a:r>
                      <a:endParaRPr lang="en-US" sz="14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5715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EG" sz="1400" b="1" dirty="0">
                          <a:solidFill>
                            <a:srgbClr val="000000"/>
                          </a:solidFill>
                          <a:effectLst/>
                          <a:latin typeface="Times New Roman"/>
                          <a:ea typeface="Times New Roman"/>
                          <a:cs typeface="Shurooq 16"/>
                        </a:rPr>
                        <a:t>الفول </a:t>
                      </a:r>
                      <a:r>
                        <a:rPr lang="ar-EG" sz="1400" b="1" dirty="0" smtClean="0">
                          <a:solidFill>
                            <a:srgbClr val="000000"/>
                          </a:solidFill>
                          <a:effectLst/>
                          <a:latin typeface="Times New Roman"/>
                          <a:ea typeface="Times New Roman"/>
                          <a:cs typeface="Shurooq 16"/>
                        </a:rPr>
                        <a:t>البلدي</a:t>
                      </a:r>
                      <a:endParaRPr lang="en-US" sz="1400" dirty="0">
                        <a:effectLst/>
                        <a:latin typeface="Times New Roman"/>
                        <a:ea typeface="Times New Roman"/>
                      </a:endParaRPr>
                    </a:p>
                  </a:txBody>
                  <a:tcPr marL="68580" marR="68580" marT="0" marB="0" anchor="ctr">
                    <a:lnL w="571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EG" sz="1400" b="1" dirty="0">
                          <a:solidFill>
                            <a:srgbClr val="000000"/>
                          </a:solidFill>
                          <a:effectLst/>
                          <a:latin typeface="Times New Roman"/>
                          <a:ea typeface="Times New Roman"/>
                          <a:cs typeface="Shurooq 16"/>
                        </a:rPr>
                        <a:t>6</a:t>
                      </a:r>
                      <a:r>
                        <a:rPr lang="en-US" sz="1400" b="1" baseline="30000" dirty="0">
                          <a:solidFill>
                            <a:srgbClr val="000000"/>
                          </a:solidFill>
                          <a:effectLst/>
                          <a:latin typeface="Times New Roman"/>
                          <a:ea typeface="Times New Roman"/>
                          <a:cs typeface="Shurooq 16"/>
                        </a:rPr>
                        <a:t>o</a:t>
                      </a:r>
                      <a:r>
                        <a:rPr lang="ar-EG" sz="1400" b="1" dirty="0">
                          <a:solidFill>
                            <a:srgbClr val="000000"/>
                          </a:solidFill>
                          <a:effectLst/>
                          <a:latin typeface="Times New Roman"/>
                          <a:ea typeface="Times New Roman"/>
                          <a:cs typeface="Shurooq 16"/>
                        </a:rPr>
                        <a:t>م</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EG" sz="1400" b="1" dirty="0">
                          <a:solidFill>
                            <a:srgbClr val="000000"/>
                          </a:solidFill>
                          <a:effectLst/>
                          <a:latin typeface="Times New Roman"/>
                          <a:ea typeface="Times New Roman"/>
                          <a:cs typeface="Shurooq 16"/>
                        </a:rPr>
                        <a:t>1700-2000</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5715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EG" sz="1400" b="1" dirty="0">
                          <a:solidFill>
                            <a:srgbClr val="000000"/>
                          </a:solidFill>
                          <a:effectLst/>
                          <a:latin typeface="Times New Roman"/>
                          <a:ea typeface="Times New Roman"/>
                          <a:cs typeface="Shurooq 16"/>
                        </a:rPr>
                        <a:t>الفول </a:t>
                      </a:r>
                      <a:r>
                        <a:rPr lang="ar-EG" sz="1400" b="1" dirty="0" smtClean="0">
                          <a:solidFill>
                            <a:srgbClr val="000000"/>
                          </a:solidFill>
                          <a:effectLst/>
                          <a:latin typeface="Times New Roman"/>
                          <a:ea typeface="Times New Roman"/>
                          <a:cs typeface="Shurooq 16"/>
                        </a:rPr>
                        <a:t>السوداني</a:t>
                      </a:r>
                      <a:endParaRPr lang="en-US" sz="1400" dirty="0">
                        <a:effectLst/>
                        <a:latin typeface="Times New Roman"/>
                        <a:ea typeface="Times New Roman"/>
                      </a:endParaRPr>
                    </a:p>
                  </a:txBody>
                  <a:tcPr marL="68580" marR="68580" marT="0" marB="0" anchor="ctr">
                    <a:lnL w="571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EG" sz="1400" b="1">
                          <a:solidFill>
                            <a:srgbClr val="000000"/>
                          </a:solidFill>
                          <a:effectLst/>
                          <a:latin typeface="Times New Roman"/>
                          <a:ea typeface="Times New Roman"/>
                          <a:cs typeface="Shurooq 16"/>
                        </a:rPr>
                        <a:t>7</a:t>
                      </a:r>
                      <a:r>
                        <a:rPr lang="en-US" sz="1400" b="1" baseline="30000">
                          <a:solidFill>
                            <a:srgbClr val="000000"/>
                          </a:solidFill>
                          <a:effectLst/>
                          <a:latin typeface="Times New Roman"/>
                          <a:ea typeface="Times New Roman"/>
                          <a:cs typeface="Shurooq 16"/>
                        </a:rPr>
                        <a:t>o</a:t>
                      </a:r>
                      <a:r>
                        <a:rPr lang="ar-EG" sz="1400" b="1">
                          <a:solidFill>
                            <a:srgbClr val="000000"/>
                          </a:solidFill>
                          <a:effectLst/>
                          <a:latin typeface="Times New Roman"/>
                          <a:ea typeface="Times New Roman"/>
                          <a:cs typeface="Shurooq 16"/>
                        </a:rPr>
                        <a:t>م</a:t>
                      </a:r>
                      <a:endParaRPr lang="en-US" sz="14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EG" sz="1400" b="1">
                          <a:solidFill>
                            <a:srgbClr val="000000"/>
                          </a:solidFill>
                          <a:effectLst/>
                          <a:latin typeface="Times New Roman"/>
                          <a:ea typeface="Times New Roman"/>
                          <a:cs typeface="Shurooq 16"/>
                        </a:rPr>
                        <a:t>2500-2700</a:t>
                      </a:r>
                      <a:endParaRPr lang="en-US" sz="14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3810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6667">
                <a:tc>
                  <a:txBody>
                    <a:bodyPr/>
                    <a:lstStyle/>
                    <a:p>
                      <a:pPr algn="ctr" rtl="1">
                        <a:spcAft>
                          <a:spcPts val="0"/>
                        </a:spcAft>
                      </a:pPr>
                      <a:r>
                        <a:rPr lang="ar-EG" sz="1400" b="1">
                          <a:solidFill>
                            <a:srgbClr val="000000"/>
                          </a:solidFill>
                          <a:effectLst/>
                          <a:latin typeface="Times New Roman"/>
                          <a:ea typeface="Times New Roman"/>
                          <a:cs typeface="Shurooq 16"/>
                        </a:rPr>
                        <a:t>الشعير</a:t>
                      </a:r>
                      <a:endParaRPr lang="en-US" sz="1400">
                        <a:effectLst/>
                        <a:latin typeface="Times New Roman"/>
                        <a:ea typeface="Times New Roman"/>
                      </a:endParaRPr>
                    </a:p>
                  </a:txBody>
                  <a:tcPr marL="68580" marR="685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EG" sz="1400" b="1">
                          <a:solidFill>
                            <a:srgbClr val="000000"/>
                          </a:solidFill>
                          <a:effectLst/>
                          <a:latin typeface="Times New Roman"/>
                          <a:ea typeface="Times New Roman"/>
                          <a:cs typeface="Shurooq 16"/>
                        </a:rPr>
                        <a:t>5</a:t>
                      </a:r>
                      <a:r>
                        <a:rPr lang="en-US" sz="1400" b="1" baseline="30000">
                          <a:solidFill>
                            <a:srgbClr val="000000"/>
                          </a:solidFill>
                          <a:effectLst/>
                          <a:latin typeface="Times New Roman"/>
                          <a:ea typeface="Times New Roman"/>
                          <a:cs typeface="Shurooq 16"/>
                        </a:rPr>
                        <a:t>o</a:t>
                      </a:r>
                      <a:r>
                        <a:rPr lang="ar-EG" sz="1400" b="1">
                          <a:solidFill>
                            <a:srgbClr val="000000"/>
                          </a:solidFill>
                          <a:effectLst/>
                          <a:latin typeface="Times New Roman"/>
                          <a:ea typeface="Times New Roman"/>
                          <a:cs typeface="Shurooq 16"/>
                        </a:rPr>
                        <a:t>م</a:t>
                      </a:r>
                      <a:endParaRPr lang="en-US" sz="14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EG" sz="1400" b="1">
                          <a:solidFill>
                            <a:srgbClr val="000000"/>
                          </a:solidFill>
                          <a:effectLst/>
                          <a:latin typeface="Times New Roman"/>
                          <a:ea typeface="Times New Roman"/>
                          <a:cs typeface="Shurooq 16"/>
                        </a:rPr>
                        <a:t>1400-1500</a:t>
                      </a:r>
                      <a:endParaRPr lang="en-US" sz="14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571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EG" sz="1400" b="1">
                          <a:solidFill>
                            <a:srgbClr val="000000"/>
                          </a:solidFill>
                          <a:effectLst/>
                          <a:latin typeface="Times New Roman"/>
                          <a:ea typeface="Times New Roman"/>
                          <a:cs typeface="Shurooq 16"/>
                        </a:rPr>
                        <a:t>الحلبة</a:t>
                      </a:r>
                      <a:endParaRPr lang="en-US" sz="1400">
                        <a:effectLst/>
                        <a:latin typeface="Times New Roman"/>
                        <a:ea typeface="Times New Roman"/>
                      </a:endParaRPr>
                    </a:p>
                  </a:txBody>
                  <a:tcPr marL="68580" marR="68580" marT="0" marB="0" anchor="ctr">
                    <a:lnL w="571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EG" sz="1400" b="1">
                          <a:solidFill>
                            <a:srgbClr val="000000"/>
                          </a:solidFill>
                          <a:effectLst/>
                          <a:latin typeface="Times New Roman"/>
                          <a:ea typeface="Times New Roman"/>
                          <a:cs typeface="Shurooq 16"/>
                        </a:rPr>
                        <a:t>6</a:t>
                      </a:r>
                      <a:r>
                        <a:rPr lang="en-US" sz="1400" b="1" baseline="30000">
                          <a:solidFill>
                            <a:srgbClr val="000000"/>
                          </a:solidFill>
                          <a:effectLst/>
                          <a:latin typeface="Times New Roman"/>
                          <a:ea typeface="Times New Roman"/>
                          <a:cs typeface="Shurooq 16"/>
                        </a:rPr>
                        <a:t>o</a:t>
                      </a:r>
                      <a:r>
                        <a:rPr lang="ar-EG" sz="1400" b="1">
                          <a:solidFill>
                            <a:srgbClr val="000000"/>
                          </a:solidFill>
                          <a:effectLst/>
                          <a:latin typeface="Times New Roman"/>
                          <a:ea typeface="Times New Roman"/>
                          <a:cs typeface="Shurooq 16"/>
                        </a:rPr>
                        <a:t>م</a:t>
                      </a:r>
                      <a:endParaRPr lang="en-US" sz="14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EG" sz="1400" b="1" dirty="0">
                          <a:solidFill>
                            <a:srgbClr val="000000"/>
                          </a:solidFill>
                          <a:effectLst/>
                          <a:latin typeface="Times New Roman"/>
                          <a:ea typeface="Times New Roman"/>
                          <a:cs typeface="Shurooq 16"/>
                        </a:rPr>
                        <a:t>1500-1600</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571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EG" sz="1400" b="1" dirty="0">
                          <a:solidFill>
                            <a:srgbClr val="000000"/>
                          </a:solidFill>
                          <a:effectLst/>
                          <a:latin typeface="Times New Roman"/>
                          <a:ea typeface="Times New Roman"/>
                          <a:cs typeface="Shurooq 16"/>
                        </a:rPr>
                        <a:t>دوار الشمس</a:t>
                      </a:r>
                      <a:endParaRPr lang="en-US" sz="1400" dirty="0">
                        <a:effectLst/>
                        <a:latin typeface="Times New Roman"/>
                        <a:ea typeface="Times New Roman"/>
                      </a:endParaRPr>
                    </a:p>
                  </a:txBody>
                  <a:tcPr marL="68580" marR="68580" marT="0" marB="0" anchor="ctr">
                    <a:lnL w="571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EG" sz="1400" b="1">
                          <a:solidFill>
                            <a:srgbClr val="000000"/>
                          </a:solidFill>
                          <a:effectLst/>
                          <a:latin typeface="Times New Roman"/>
                          <a:ea typeface="Times New Roman"/>
                          <a:cs typeface="Shurooq 16"/>
                        </a:rPr>
                        <a:t>7</a:t>
                      </a:r>
                      <a:r>
                        <a:rPr lang="en-US" sz="1400" b="1" baseline="30000">
                          <a:solidFill>
                            <a:srgbClr val="000000"/>
                          </a:solidFill>
                          <a:effectLst/>
                          <a:latin typeface="Times New Roman"/>
                          <a:ea typeface="Times New Roman"/>
                          <a:cs typeface="Shurooq 16"/>
                        </a:rPr>
                        <a:t>o</a:t>
                      </a:r>
                      <a:r>
                        <a:rPr lang="ar-EG" sz="1400" b="1">
                          <a:solidFill>
                            <a:srgbClr val="000000"/>
                          </a:solidFill>
                          <a:effectLst/>
                          <a:latin typeface="Times New Roman"/>
                          <a:ea typeface="Times New Roman"/>
                          <a:cs typeface="Shurooq 16"/>
                        </a:rPr>
                        <a:t>م</a:t>
                      </a:r>
                      <a:endParaRPr lang="en-US" sz="14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pPr>
                      <a:r>
                        <a:rPr lang="ar-EG" sz="1400" b="1">
                          <a:solidFill>
                            <a:srgbClr val="000000"/>
                          </a:solidFill>
                          <a:effectLst/>
                          <a:latin typeface="Times New Roman"/>
                          <a:ea typeface="Times New Roman"/>
                          <a:cs typeface="Shurooq 16"/>
                        </a:rPr>
                        <a:t>2400-2700</a:t>
                      </a:r>
                      <a:endParaRPr lang="en-US" sz="14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70000">
                <a:tc>
                  <a:txBody>
                    <a:bodyPr/>
                    <a:lstStyle/>
                    <a:p>
                      <a:pPr algn="ctr" rtl="1">
                        <a:spcAft>
                          <a:spcPts val="0"/>
                        </a:spcAft>
                      </a:pPr>
                      <a:r>
                        <a:rPr lang="ar-EG" sz="1400" b="1">
                          <a:solidFill>
                            <a:srgbClr val="000000"/>
                          </a:solidFill>
                          <a:effectLst/>
                          <a:latin typeface="Times New Roman"/>
                          <a:ea typeface="Times New Roman"/>
                          <a:cs typeface="Shurooq 16"/>
                        </a:rPr>
                        <a:t>التين</a:t>
                      </a:r>
                      <a:endParaRPr lang="en-US" sz="1400">
                        <a:effectLst/>
                        <a:latin typeface="Times New Roman"/>
                        <a:ea typeface="Times New Roman"/>
                      </a:endParaRPr>
                    </a:p>
                  </a:txBody>
                  <a:tcPr marL="68580" marR="68580" marT="0" marB="0" anchor="ctr">
                    <a:lnL w="3810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r>
                        <a:rPr lang="ar-EG" sz="1400" b="1">
                          <a:solidFill>
                            <a:srgbClr val="000000"/>
                          </a:solidFill>
                          <a:effectLst/>
                          <a:latin typeface="Times New Roman"/>
                          <a:ea typeface="Times New Roman"/>
                          <a:cs typeface="Shurooq 16"/>
                        </a:rPr>
                        <a:t>10.5</a:t>
                      </a:r>
                      <a:r>
                        <a:rPr lang="en-US" sz="1400" b="1" baseline="30000">
                          <a:solidFill>
                            <a:srgbClr val="000000"/>
                          </a:solidFill>
                          <a:effectLst/>
                          <a:latin typeface="Times New Roman"/>
                          <a:ea typeface="Times New Roman"/>
                          <a:cs typeface="Shurooq 16"/>
                        </a:rPr>
                        <a:t> o</a:t>
                      </a:r>
                      <a:r>
                        <a:rPr lang="ar-EG" sz="1400" b="1">
                          <a:solidFill>
                            <a:srgbClr val="000000"/>
                          </a:solidFill>
                          <a:effectLst/>
                          <a:latin typeface="Times New Roman"/>
                          <a:ea typeface="Times New Roman"/>
                          <a:cs typeface="Shurooq 16"/>
                        </a:rPr>
                        <a:t>م</a:t>
                      </a:r>
                      <a:endParaRPr lang="en-US" sz="14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r>
                        <a:rPr lang="ar-EG" sz="1400" b="1">
                          <a:solidFill>
                            <a:srgbClr val="000000"/>
                          </a:solidFill>
                          <a:effectLst/>
                          <a:latin typeface="Times New Roman"/>
                          <a:ea typeface="Times New Roman"/>
                          <a:cs typeface="Shurooq 16"/>
                        </a:rPr>
                        <a:t>2760- 3315</a:t>
                      </a:r>
                      <a:endParaRPr lang="en-US" sz="14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571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r>
                        <a:rPr lang="ar-EG" sz="1400" b="1">
                          <a:solidFill>
                            <a:srgbClr val="000000"/>
                          </a:solidFill>
                          <a:effectLst/>
                          <a:latin typeface="Times New Roman"/>
                          <a:ea typeface="Times New Roman"/>
                          <a:cs typeface="Shurooq 16"/>
                        </a:rPr>
                        <a:t>الزيتون</a:t>
                      </a:r>
                      <a:endParaRPr lang="en-US" sz="1400">
                        <a:effectLst/>
                        <a:latin typeface="Times New Roman"/>
                        <a:ea typeface="Times New Roman"/>
                      </a:endParaRPr>
                    </a:p>
                  </a:txBody>
                  <a:tcPr marL="68580" marR="68580" marT="0" marB="0" anchor="ctr">
                    <a:lnL w="571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r>
                        <a:rPr lang="ar-EG" sz="1400" b="1">
                          <a:solidFill>
                            <a:srgbClr val="000000"/>
                          </a:solidFill>
                          <a:effectLst/>
                          <a:latin typeface="Times New Roman"/>
                          <a:ea typeface="Times New Roman"/>
                          <a:cs typeface="Shurooq 16"/>
                        </a:rPr>
                        <a:t>10.6</a:t>
                      </a:r>
                      <a:r>
                        <a:rPr lang="en-US" sz="1400" b="1" baseline="30000">
                          <a:solidFill>
                            <a:srgbClr val="000000"/>
                          </a:solidFill>
                          <a:effectLst/>
                          <a:latin typeface="Times New Roman"/>
                          <a:ea typeface="Times New Roman"/>
                          <a:cs typeface="Shurooq 16"/>
                        </a:rPr>
                        <a:t> o</a:t>
                      </a:r>
                      <a:r>
                        <a:rPr lang="ar-EG" sz="1400" b="1">
                          <a:solidFill>
                            <a:srgbClr val="000000"/>
                          </a:solidFill>
                          <a:effectLst/>
                          <a:latin typeface="Times New Roman"/>
                          <a:ea typeface="Times New Roman"/>
                          <a:cs typeface="Shurooq 16"/>
                        </a:rPr>
                        <a:t>م</a:t>
                      </a:r>
                      <a:endParaRPr lang="en-US" sz="14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r>
                        <a:rPr lang="ar-EG" sz="1400" b="1">
                          <a:solidFill>
                            <a:srgbClr val="000000"/>
                          </a:solidFill>
                          <a:effectLst/>
                          <a:latin typeface="Times New Roman"/>
                          <a:ea typeface="Times New Roman"/>
                          <a:cs typeface="Shurooq 16"/>
                        </a:rPr>
                        <a:t>3500- 3600</a:t>
                      </a:r>
                      <a:endParaRPr lang="en-US" sz="140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571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r>
                        <a:rPr lang="ar-EG" sz="1400" b="1" dirty="0">
                          <a:solidFill>
                            <a:srgbClr val="000000"/>
                          </a:solidFill>
                          <a:effectLst/>
                          <a:latin typeface="Times New Roman"/>
                          <a:ea typeface="Times New Roman"/>
                          <a:cs typeface="Shurooq 16"/>
                        </a:rPr>
                        <a:t>الزيتون أصناف متأخرة</a:t>
                      </a:r>
                      <a:endParaRPr lang="en-US" sz="1400" dirty="0">
                        <a:effectLst/>
                        <a:latin typeface="Times New Roman"/>
                        <a:ea typeface="Times New Roman"/>
                      </a:endParaRPr>
                    </a:p>
                  </a:txBody>
                  <a:tcPr marL="68580" marR="68580" marT="0" marB="0" anchor="ctr">
                    <a:lnL w="571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r>
                        <a:rPr lang="ar-EG" sz="1400" b="1" dirty="0">
                          <a:solidFill>
                            <a:srgbClr val="000000"/>
                          </a:solidFill>
                          <a:effectLst/>
                          <a:latin typeface="Times New Roman"/>
                          <a:ea typeface="Times New Roman"/>
                          <a:cs typeface="Shurooq 16"/>
                        </a:rPr>
                        <a:t>10.6</a:t>
                      </a:r>
                      <a:r>
                        <a:rPr lang="en-US" sz="1400" b="1" baseline="30000" dirty="0">
                          <a:solidFill>
                            <a:srgbClr val="000000"/>
                          </a:solidFill>
                          <a:effectLst/>
                          <a:latin typeface="Times New Roman"/>
                          <a:ea typeface="Times New Roman"/>
                          <a:cs typeface="Shurooq 16"/>
                        </a:rPr>
                        <a:t> o</a:t>
                      </a:r>
                      <a:r>
                        <a:rPr lang="ar-EG" sz="1400" b="1" dirty="0">
                          <a:solidFill>
                            <a:srgbClr val="000000"/>
                          </a:solidFill>
                          <a:effectLst/>
                          <a:latin typeface="Times New Roman"/>
                          <a:ea typeface="Times New Roman"/>
                          <a:cs typeface="Shurooq 16"/>
                        </a:rPr>
                        <a:t>م</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c>
                  <a:txBody>
                    <a:bodyPr/>
                    <a:lstStyle/>
                    <a:p>
                      <a:pPr algn="ctr" rtl="1">
                        <a:spcAft>
                          <a:spcPts val="0"/>
                        </a:spcAft>
                      </a:pPr>
                      <a:r>
                        <a:rPr lang="ar-EG" sz="1400" b="1" dirty="0">
                          <a:solidFill>
                            <a:srgbClr val="000000"/>
                          </a:solidFill>
                          <a:effectLst/>
                          <a:latin typeface="Times New Roman"/>
                          <a:ea typeface="Times New Roman"/>
                          <a:cs typeface="Shurooq 16"/>
                        </a:rPr>
                        <a:t>3600- 4200</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3810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dbl"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077435923"/>
      </p:ext>
    </p:extLst>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762000" y="214313"/>
            <a:ext cx="8181975" cy="1309687"/>
          </a:xfrm>
        </p:spPr>
        <p:txBody>
          <a:bodyPr/>
          <a:lstStyle/>
          <a:p>
            <a:pPr algn="ctr" rtl="1"/>
            <a:r>
              <a:rPr lang="ar-EG" sz="4000" b="1" dirty="0" smtClean="0"/>
              <a:t>المناخ </a:t>
            </a:r>
            <a:r>
              <a:rPr lang="ar-EG" sz="4000" b="1" dirty="0" smtClean="0"/>
              <a:t>والسياحة</a:t>
            </a:r>
            <a:endParaRPr lang="en-US" sz="4000" dirty="0" smtClean="0"/>
          </a:p>
        </p:txBody>
      </p:sp>
      <p:sp>
        <p:nvSpPr>
          <p:cNvPr id="52227" name="Content Placeholder 2"/>
          <p:cNvSpPr>
            <a:spLocks noGrp="1"/>
          </p:cNvSpPr>
          <p:nvPr>
            <p:ph idx="1"/>
          </p:nvPr>
        </p:nvSpPr>
        <p:spPr>
          <a:xfrm>
            <a:off x="762000" y="1905000"/>
            <a:ext cx="8077200" cy="4572000"/>
          </a:xfrm>
        </p:spPr>
        <p:txBody>
          <a:bodyPr/>
          <a:lstStyle/>
          <a:p>
            <a:pPr algn="just" rtl="1"/>
            <a:r>
              <a:rPr lang="ar-EG" sz="2400" b="1" dirty="0" smtClean="0"/>
              <a:t> تعد السياحة نوعاً هاماً من أنواع الأنشطة التجارية والاستثمارية عالية الربحية، فقد أصبحت صناعة رئيسية علي النطاق العالمي، فالسياحة من منظور اقتصادي هي قطاع إنتاجي يلعب دوراً مهماً في زيادة الدخل القومي وتحسين ميزان المدفوعات ومصدراً للعملات الصعبة، وفرصة لتشغيل الأيدي العاملة، وهدفاً لتحقيق برامج التنمية. </a:t>
            </a:r>
          </a:p>
          <a:p>
            <a:pPr algn="just" rtl="1"/>
            <a:r>
              <a:rPr lang="ar-EG" sz="2400" b="1" dirty="0" smtClean="0"/>
              <a:t>ويحدد المناخ الكيفية التي يمكن بها استغلال المقومات السياحية طبيعية كانت أم بشرية، كما يحدد جنسيات السائحين وأعدادهم والأنماط السياحية من حيث طبيعة الموسم أو الهدف من الرحلة. </a:t>
            </a:r>
          </a:p>
          <a:p>
            <a:pPr algn="just" rtl="1"/>
            <a:r>
              <a:rPr lang="ar-EG" sz="2400" b="1" dirty="0" smtClean="0"/>
              <a:t>ويعد المناخ رأس المال الغير منظور في السياحة، خاصة في ممارسة أنشطة الترويح من رياضة الغطس والسباحة والشراع والدراجات المائية ؛ حيث يتم ممارستها عندما تتراوح درجة الحرارة بين 18 - 25</a:t>
            </a:r>
            <a:r>
              <a:rPr lang="en-US" sz="2400" b="1" dirty="0" smtClean="0">
                <a:latin typeface="Times New Roman"/>
                <a:cs typeface="Times New Roman"/>
              </a:rPr>
              <a:t>ᵒ</a:t>
            </a:r>
            <a:r>
              <a:rPr lang="ar-EG" sz="2400" b="1" dirty="0" smtClean="0"/>
              <a:t>م ، والرطوبة النسبية بين 40 - 60% ، وتوافر نسبة سطوع للشمس لا تقل عن 50% من السنة.</a:t>
            </a:r>
            <a:endParaRPr lang="en-US" sz="2400" dirty="0" smtClean="0"/>
          </a:p>
        </p:txBody>
      </p:sp>
    </p:spTree>
    <p:extLst>
      <p:ext uri="{BB962C8B-B14F-4D97-AF65-F5344CB8AC3E}">
        <p14:creationId xmlns:p14="http://schemas.microsoft.com/office/powerpoint/2010/main" val="3196702546"/>
      </p:ext>
    </p:extLst>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762000" y="214313"/>
            <a:ext cx="8181975" cy="1309687"/>
          </a:xfrm>
        </p:spPr>
        <p:txBody>
          <a:bodyPr/>
          <a:lstStyle/>
          <a:p>
            <a:pPr algn="ctr" rtl="1"/>
            <a:r>
              <a:rPr lang="ar-EG" sz="4000" b="1" dirty="0" smtClean="0"/>
              <a:t>المناخ </a:t>
            </a:r>
            <a:r>
              <a:rPr lang="ar-EG" sz="4000" b="1" dirty="0" smtClean="0"/>
              <a:t>والسياحة</a:t>
            </a:r>
            <a:endParaRPr lang="en-US" sz="4000" dirty="0" smtClean="0"/>
          </a:p>
        </p:txBody>
      </p:sp>
      <p:sp>
        <p:nvSpPr>
          <p:cNvPr id="52227" name="Content Placeholder 2"/>
          <p:cNvSpPr>
            <a:spLocks noGrp="1"/>
          </p:cNvSpPr>
          <p:nvPr>
            <p:ph idx="1"/>
          </p:nvPr>
        </p:nvSpPr>
        <p:spPr>
          <a:xfrm>
            <a:off x="762000" y="1828800"/>
            <a:ext cx="8077200" cy="4648200"/>
          </a:xfrm>
        </p:spPr>
        <p:txBody>
          <a:bodyPr/>
          <a:lstStyle/>
          <a:p>
            <a:pPr algn="just" rtl="1"/>
            <a:r>
              <a:rPr lang="ar-EG" sz="2400" b="1" dirty="0" smtClean="0"/>
              <a:t>لتقدير قيمة المناخ على الجذب السياحي اهتم الباحثون بتقويم ثلاثة عناصر مناخية أساسية تتمثل في  الإشعاع الشمسي ودرجة حرارة الهواء والمطر، واتخذت تلك العناصر لتفسير المنطوق العلمي لوصف المناخ السياحي بأنه المناخ المعتدل الذي يوفر شتاءً دافئاً رطبًا مشمسًا، وصيفاً باردًا مشمسًا. وقام بأهم المحاولات لحساب مثل هذا الموقع كل من </a:t>
            </a:r>
            <a:r>
              <a:rPr lang="ar-EG" sz="2400" b="1" dirty="0" err="1" smtClean="0"/>
              <a:t>بولتر</a:t>
            </a:r>
            <a:r>
              <a:rPr lang="ar-EG" sz="2400" b="1" dirty="0" smtClean="0"/>
              <a:t> </a:t>
            </a:r>
            <a:r>
              <a:rPr lang="en-US" sz="2000" b="1" dirty="0" err="1" smtClean="0"/>
              <a:t>Poulter</a:t>
            </a:r>
            <a:r>
              <a:rPr lang="ar-EG" sz="2400" b="1" dirty="0" smtClean="0"/>
              <a:t> </a:t>
            </a:r>
            <a:r>
              <a:rPr lang="ar-EG" sz="2400" b="1" dirty="0" err="1" smtClean="0"/>
              <a:t>وفيركوسون</a:t>
            </a:r>
            <a:r>
              <a:rPr lang="ar-EG" sz="2400" b="1" dirty="0" smtClean="0"/>
              <a:t> </a:t>
            </a:r>
            <a:r>
              <a:rPr lang="en-US" sz="2000" b="1" dirty="0" smtClean="0"/>
              <a:t>Fergusson</a:t>
            </a:r>
            <a:r>
              <a:rPr lang="ar-EG" sz="2400" b="1" dirty="0" smtClean="0"/>
              <a:t> </a:t>
            </a:r>
            <a:r>
              <a:rPr lang="ar-EG" sz="2400" b="1" dirty="0" err="1" smtClean="0"/>
              <a:t>وراكلف</a:t>
            </a:r>
            <a:r>
              <a:rPr lang="ar-EG" sz="2400" b="1" dirty="0" smtClean="0"/>
              <a:t> </a:t>
            </a:r>
            <a:r>
              <a:rPr lang="en-US" sz="2000" b="1" dirty="0" err="1" smtClean="0"/>
              <a:t>Rackliff</a:t>
            </a:r>
            <a:r>
              <a:rPr lang="ar-EG" sz="2400" b="1" dirty="0" smtClean="0"/>
              <a:t> </a:t>
            </a:r>
            <a:r>
              <a:rPr lang="ar-EG" sz="2400" b="1" dirty="0" err="1" smtClean="0"/>
              <a:t>وديفز</a:t>
            </a:r>
            <a:r>
              <a:rPr lang="ar-EG" sz="2400" b="1" dirty="0" smtClean="0"/>
              <a:t> </a:t>
            </a:r>
            <a:r>
              <a:rPr lang="en-US" sz="2000" b="1" dirty="0" err="1" smtClean="0"/>
              <a:t>Devis</a:t>
            </a:r>
            <a:r>
              <a:rPr lang="en-US" sz="2400" b="1" dirty="0" smtClean="0"/>
              <a:t> </a:t>
            </a:r>
            <a:endParaRPr lang="ar-EG" sz="2400" b="1" dirty="0" smtClean="0"/>
          </a:p>
          <a:p>
            <a:pPr algn="r" rtl="1"/>
            <a:r>
              <a:rPr lang="ar-EG" sz="2400" b="1" dirty="0" smtClean="0"/>
              <a:t>وقام </a:t>
            </a:r>
            <a:r>
              <a:rPr lang="ar-EG" sz="2400" b="1" dirty="0" err="1" smtClean="0"/>
              <a:t>ديفز</a:t>
            </a:r>
            <a:r>
              <a:rPr lang="ar-EG" sz="2400" b="1" dirty="0" smtClean="0"/>
              <a:t> بتعديل معادلته لتناسب الأراضي الجافة على النحو الآتي:</a:t>
            </a:r>
            <a:r>
              <a:rPr lang="ar-EG" sz="2400" dirty="0" smtClean="0"/>
              <a:t> </a:t>
            </a:r>
            <a:endParaRPr lang="en-US" sz="2400" dirty="0" smtClean="0"/>
          </a:p>
          <a:p>
            <a:r>
              <a:rPr lang="en-US" sz="2200" b="1" dirty="0" smtClean="0"/>
              <a:t>I = 20S – 7R + T</a:t>
            </a:r>
            <a:endParaRPr lang="en-US" sz="2200" dirty="0" smtClean="0"/>
          </a:p>
          <a:p>
            <a:pPr algn="r" rtl="1"/>
            <a:r>
              <a:rPr lang="ar-EG" sz="2400" b="1" dirty="0" smtClean="0"/>
              <a:t>دليل المناخ السياحي </a:t>
            </a:r>
            <a:r>
              <a:rPr lang="en-US" sz="2200" b="1" dirty="0" smtClean="0"/>
              <a:t>I</a:t>
            </a:r>
            <a:r>
              <a:rPr lang="ar-EG" sz="2400" b="1" dirty="0" smtClean="0"/>
              <a:t> = 20 × عدد ساعات سطوع الشمس </a:t>
            </a:r>
            <a:r>
              <a:rPr lang="en-US" sz="2000" b="1" dirty="0" smtClean="0"/>
              <a:t>(S)</a:t>
            </a:r>
            <a:r>
              <a:rPr lang="ar-EG" sz="2400" b="1" dirty="0" smtClean="0"/>
              <a:t> – 7 × كمية المطر </a:t>
            </a:r>
            <a:r>
              <a:rPr lang="en-US" sz="2000" b="1" dirty="0" smtClean="0"/>
              <a:t>(R)</a:t>
            </a:r>
            <a:r>
              <a:rPr lang="ar-EG" sz="2000" b="1" dirty="0" smtClean="0"/>
              <a:t> </a:t>
            </a:r>
            <a:r>
              <a:rPr lang="ar-EG" sz="2400" b="1" dirty="0" smtClean="0"/>
              <a:t>+ درجة الحرارة</a:t>
            </a:r>
            <a:r>
              <a:rPr lang="en-US" sz="2400" b="1" dirty="0" smtClean="0"/>
              <a:t> </a:t>
            </a:r>
            <a:r>
              <a:rPr lang="en-US" sz="2000" b="1" dirty="0" smtClean="0"/>
              <a:t>(T)</a:t>
            </a:r>
            <a:r>
              <a:rPr lang="en-US" sz="2400" b="1" dirty="0" smtClean="0"/>
              <a:t> </a:t>
            </a:r>
          </a:p>
          <a:p>
            <a:pPr algn="r" rtl="1"/>
            <a:endParaRPr lang="en-US" sz="2400" dirty="0" smtClean="0"/>
          </a:p>
        </p:txBody>
      </p:sp>
    </p:spTree>
    <p:extLst>
      <p:ext uri="{BB962C8B-B14F-4D97-AF65-F5344CB8AC3E}">
        <p14:creationId xmlns:p14="http://schemas.microsoft.com/office/powerpoint/2010/main" val="370598248"/>
      </p:ext>
    </p:extLst>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90391"/>
            <a:ext cx="4419600" cy="707886"/>
          </a:xfrm>
          <a:prstGeom prst="rect">
            <a:avLst/>
          </a:prstGeom>
        </p:spPr>
        <p:txBody>
          <a:bodyPr wrap="square">
            <a:spAutoFit/>
          </a:bodyPr>
          <a:lstStyle/>
          <a:p>
            <a:pPr algn="ctr"/>
            <a:r>
              <a:rPr lang="en-US" sz="4000" b="1" dirty="0">
                <a:ln w="31550" cmpd="sng">
                  <a:gradFill>
                    <a:gsLst>
                      <a:gs pos="25000">
                        <a:srgbClr val="0F6FC6">
                          <a:shade val="25000"/>
                          <a:satMod val="190000"/>
                        </a:srgbClr>
                      </a:gs>
                      <a:gs pos="80000">
                        <a:srgbClr val="0F6FC6">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rPr>
              <a:t>To Be Continued</a:t>
            </a:r>
          </a:p>
        </p:txBody>
      </p:sp>
    </p:spTree>
    <p:extLst>
      <p:ext uri="{BB962C8B-B14F-4D97-AF65-F5344CB8AC3E}">
        <p14:creationId xmlns:p14="http://schemas.microsoft.com/office/powerpoint/2010/main" val="8080501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full-20earth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0"/>
            <a:ext cx="57150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1" name="WordArt 3"/>
          <p:cNvSpPr>
            <a:spLocks noChangeArrowheads="1" noChangeShapeType="1" noTextEdit="1"/>
          </p:cNvSpPr>
          <p:nvPr/>
        </p:nvSpPr>
        <p:spPr bwMode="auto">
          <a:xfrm>
            <a:off x="2057400" y="1447800"/>
            <a:ext cx="4953000" cy="2819400"/>
          </a:xfrm>
          <a:prstGeom prst="rect">
            <a:avLst/>
          </a:prstGeom>
        </p:spPr>
        <p:txBody>
          <a:bodyPr wrap="none" fromWordArt="1">
            <a:prstTxWarp prst="textPlain">
              <a:avLst>
                <a:gd name="adj" fmla="val 50366"/>
              </a:avLst>
            </a:prstTxWarp>
          </a:bodyPr>
          <a:lstStyle/>
          <a:p>
            <a:pPr algn="ctr" rtl="1" fontAlgn="base">
              <a:spcBef>
                <a:spcPct val="0"/>
              </a:spcBef>
              <a:spcAft>
                <a:spcPct val="0"/>
              </a:spcAft>
            </a:pPr>
            <a:r>
              <a:rPr lang="ar-EG"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ea typeface="MS PGothic" pitchFamily="34" charset="-128"/>
              </a:rPr>
              <a:t>موضوعات </a:t>
            </a:r>
          </a:p>
          <a:p>
            <a:pPr algn="ctr" rtl="1" fontAlgn="base">
              <a:spcBef>
                <a:spcPct val="0"/>
              </a:spcBef>
              <a:spcAft>
                <a:spcPct val="0"/>
              </a:spcAft>
            </a:pPr>
            <a:r>
              <a:rPr lang="ar-EG"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ea typeface="MS PGothic" pitchFamily="34" charset="-128"/>
              </a:rPr>
              <a:t>المناخ </a:t>
            </a:r>
            <a:r>
              <a:rPr lang="ar-EG"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ea typeface="MS PGothic" pitchFamily="34" charset="-128"/>
              </a:rPr>
              <a:t>التطبيقي</a:t>
            </a:r>
            <a:endParaRPr lang="en-US"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ea typeface="MS PGothic" pitchFamily="34" charset="-128"/>
            </a:endParaRPr>
          </a:p>
        </p:txBody>
      </p:sp>
    </p:spTree>
    <p:extLst>
      <p:ext uri="{BB962C8B-B14F-4D97-AF65-F5344CB8AC3E}">
        <p14:creationId xmlns:p14="http://schemas.microsoft.com/office/powerpoint/2010/main" val="2970711995"/>
      </p:ext>
    </p:extLst>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5" descr="atmosphere"/>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noFill/>
        </p:spPr>
      </p:pic>
      <p:sp>
        <p:nvSpPr>
          <p:cNvPr id="49155" name="Rectangle 2"/>
          <p:cNvSpPr>
            <a:spLocks noGrp="1" noRot="1" noChangeArrowheads="1"/>
          </p:cNvSpPr>
          <p:nvPr>
            <p:ph type="title"/>
          </p:nvPr>
        </p:nvSpPr>
        <p:spPr>
          <a:xfrm>
            <a:off x="685800" y="244475"/>
            <a:ext cx="7848600" cy="898525"/>
          </a:xfrm>
        </p:spPr>
        <p:txBody>
          <a:bodyPr/>
          <a:lstStyle/>
          <a:p>
            <a:pPr rtl="1" eaLnBrk="1" hangingPunct="1"/>
            <a:r>
              <a:rPr lang="ar-EG" b="1" smtClean="0">
                <a:solidFill>
                  <a:schemeClr val="bg1"/>
                </a:solidFill>
              </a:rPr>
              <a:t>اتجاهات دراسة المناخ التطبيقي</a:t>
            </a:r>
            <a:endParaRPr lang="en-US" b="1" smtClean="0">
              <a:solidFill>
                <a:schemeClr val="bg1"/>
              </a:solidFill>
            </a:endParaRPr>
          </a:p>
        </p:txBody>
      </p:sp>
      <p:sp>
        <p:nvSpPr>
          <p:cNvPr id="15363" name="Rectangle 3"/>
          <p:cNvSpPr>
            <a:spLocks noGrp="1" noRot="1" noChangeArrowheads="1"/>
          </p:cNvSpPr>
          <p:nvPr>
            <p:ph type="body" sz="half" idx="1"/>
          </p:nvPr>
        </p:nvSpPr>
        <p:spPr>
          <a:xfrm>
            <a:off x="228600" y="1371600"/>
            <a:ext cx="8610600" cy="5105400"/>
          </a:xfrm>
        </p:spPr>
        <p:txBody>
          <a:bodyPr/>
          <a:lstStyle/>
          <a:p>
            <a:pPr algn="just" rtl="1" eaLnBrk="1" hangingPunct="1">
              <a:lnSpc>
                <a:spcPct val="90000"/>
              </a:lnSpc>
            </a:pPr>
            <a:r>
              <a:rPr lang="ar-EG" sz="3000" b="1" dirty="0" smtClean="0">
                <a:solidFill>
                  <a:schemeClr val="bg1"/>
                </a:solidFill>
              </a:rPr>
              <a:t>ظهرت في </a:t>
            </a:r>
            <a:r>
              <a:rPr lang="ar-EG" sz="3000" b="1" dirty="0" smtClean="0">
                <a:solidFill>
                  <a:schemeClr val="bg1"/>
                </a:solidFill>
              </a:rPr>
              <a:t>الآونة </a:t>
            </a:r>
            <a:r>
              <a:rPr lang="ar-EG" sz="3000" b="1" dirty="0" smtClean="0">
                <a:solidFill>
                  <a:schemeClr val="bg1"/>
                </a:solidFill>
              </a:rPr>
              <a:t>الأخيرة عدة بحوث تعالج مواضيع مختلفة ضمن المناخ التطبيقي يمكن ادرجها ضمن ثلاثة محاور رئيسة </a:t>
            </a:r>
          </a:p>
          <a:p>
            <a:pPr algn="just" rtl="1" eaLnBrk="1" hangingPunct="1">
              <a:lnSpc>
                <a:spcPct val="90000"/>
              </a:lnSpc>
            </a:pPr>
            <a:r>
              <a:rPr lang="ar-EG" sz="3000" b="1" dirty="0" smtClean="0">
                <a:solidFill>
                  <a:srgbClr val="000000"/>
                </a:solidFill>
              </a:rPr>
              <a:t>المحور الأول: البحوث التي تعالج المشاكل التي تواجه المجتمع منها تأثير المناخ في مشكلة تلوث الهواء وتأثيره في تصميم المدن ومواقعها وتأثيره في مشكلات المرور نتيجة كثافة المطر وتكدس الجليد وتكرار الضباب  </a:t>
            </a:r>
          </a:p>
          <a:p>
            <a:pPr algn="just" rtl="1" eaLnBrk="1" hangingPunct="1">
              <a:lnSpc>
                <a:spcPct val="90000"/>
              </a:lnSpc>
            </a:pPr>
            <a:r>
              <a:rPr lang="ar-EG" sz="3000" b="1" dirty="0" smtClean="0">
                <a:solidFill>
                  <a:srgbClr val="000000"/>
                </a:solidFill>
              </a:rPr>
              <a:t>المحور الثاني: البحوث التي تعالج المشاكل التي تواجه الإنسان منها تأثير المناخ في الوظائف الفسيولوجية للإنسان وصحته وتأثيره في نوع الملابس واختلاف تصاميم المنازل وحاجته للتبريد والتدفئة وتأثير المناخ في ممارسة النشاط الرياضي</a:t>
            </a:r>
          </a:p>
          <a:p>
            <a:pPr algn="just" rtl="1" eaLnBrk="1" hangingPunct="1">
              <a:lnSpc>
                <a:spcPct val="90000"/>
              </a:lnSpc>
            </a:pPr>
            <a:r>
              <a:rPr lang="ar-EG" sz="3000" b="1" dirty="0" smtClean="0">
                <a:solidFill>
                  <a:srgbClr val="000000"/>
                </a:solidFill>
              </a:rPr>
              <a:t>المحور الثالث: تأثير المناخ في الأنشطة الاقتصادية ومقوماتها  </a:t>
            </a:r>
          </a:p>
          <a:p>
            <a:pPr algn="r" rtl="1" eaLnBrk="1" hangingPunct="1">
              <a:lnSpc>
                <a:spcPct val="90000"/>
              </a:lnSpc>
            </a:pPr>
            <a:endParaRPr lang="en-US" sz="2000" dirty="0" smtClean="0"/>
          </a:p>
          <a:p>
            <a:pPr eaLnBrk="1" hangingPunct="1">
              <a:lnSpc>
                <a:spcPct val="90000"/>
              </a:lnSpc>
            </a:pPr>
            <a:endParaRPr lang="en-US" sz="2800" dirty="0" smtClean="0">
              <a:solidFill>
                <a:srgbClr val="000000"/>
              </a:solidFill>
              <a:effectLst>
                <a:outerShdw blurRad="38100" dist="38100" dir="2700000" algn="tl">
                  <a:srgbClr val="FFFFFF"/>
                </a:outerShdw>
              </a:effectLst>
            </a:endParaRPr>
          </a:p>
        </p:txBody>
      </p:sp>
    </p:spTree>
    <p:extLst>
      <p:ext uri="{BB962C8B-B14F-4D97-AF65-F5344CB8AC3E}">
        <p14:creationId xmlns:p14="http://schemas.microsoft.com/office/powerpoint/2010/main" val="2918971433"/>
      </p:ext>
    </p:extLst>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762000" y="214313"/>
            <a:ext cx="8181975" cy="1233487"/>
          </a:xfrm>
        </p:spPr>
        <p:txBody>
          <a:bodyPr/>
          <a:lstStyle/>
          <a:p>
            <a:pPr algn="ctr"/>
            <a:r>
              <a:rPr lang="ar-EG" sz="4000" b="1" dirty="0" smtClean="0"/>
              <a:t>المناخ ورحة الإنسان</a:t>
            </a:r>
            <a:endParaRPr lang="en-US" sz="4000" dirty="0" smtClean="0"/>
          </a:p>
        </p:txBody>
      </p:sp>
      <p:sp>
        <p:nvSpPr>
          <p:cNvPr id="50179" name="Content Placeholder 2"/>
          <p:cNvSpPr>
            <a:spLocks noGrp="1"/>
          </p:cNvSpPr>
          <p:nvPr>
            <p:ph idx="1"/>
          </p:nvPr>
        </p:nvSpPr>
        <p:spPr>
          <a:xfrm>
            <a:off x="762000" y="1828801"/>
            <a:ext cx="8001000" cy="4572000"/>
          </a:xfrm>
        </p:spPr>
        <p:txBody>
          <a:bodyPr/>
          <a:lstStyle/>
          <a:p>
            <a:pPr algn="just" rtl="1"/>
            <a:r>
              <a:rPr lang="ar-EG" sz="2200" b="1" dirty="0" smtClean="0"/>
              <a:t>تتأثر راحة الإنسان بالأحوال المناخية السائدة ، كما تتأثر بأحوال الطقس المتغيرة؛ حيث تتسبب في تباين الإحساس بالراحة ومنها: موجات الحر الشديدة وموجات البرد القارصة ، والعواصف الرملية والترابية التي تسبب إزعاجاً شديداً للإنسان، في حين يشعر بالراحة الحرارية في شمس ساطعة ورياح هادئة ودرجات حرارة معتدلة.</a:t>
            </a:r>
          </a:p>
          <a:p>
            <a:pPr algn="just" rtl="1"/>
            <a:r>
              <a:rPr lang="ar-EG" sz="2200" b="1" dirty="0" smtClean="0"/>
              <a:t>وتعرف الراحة الحرارية</a:t>
            </a:r>
            <a:r>
              <a:rPr lang="en-US" sz="1600" b="1" dirty="0" smtClean="0"/>
              <a:t>Thermal Comfort </a:t>
            </a:r>
            <a:r>
              <a:rPr lang="ar-EG" sz="1600" b="1" dirty="0" smtClean="0"/>
              <a:t> </a:t>
            </a:r>
            <a:r>
              <a:rPr lang="ar-EG" sz="2200" b="1" dirty="0" smtClean="0"/>
              <a:t>بأنها قدرة الإنسان على الاحتفاظ بدرجة  حرارته الثابتة عن طريق سلسلة من التبادلات الحرارية بين جسم الإنسان والظروف البيئية المحيطة به. </a:t>
            </a:r>
          </a:p>
          <a:p>
            <a:pPr algn="just" rtl="1"/>
            <a:r>
              <a:rPr lang="ar-EG" sz="2200" b="1" dirty="0" smtClean="0"/>
              <a:t>وتنقسم الراحة الحرارية  إلى قسمين الأول: راحة داخل الفراغ - أي داخل المباني والغرف السكنية - ومن خلالها يلجأ الأشخاص إلى اتخاذ أساليب معمارية من شأنها التكيف مع البيئة داخل المحيط المناخي سواء أكان باردا أم حارا، والثاني: راحة في الهواء الطلق، وهى المؤثر على التحركات الخاصة بالإنسان. </a:t>
            </a:r>
          </a:p>
          <a:p>
            <a:pPr algn="just" rtl="1"/>
            <a:endParaRPr lang="ar-EG" sz="2200" b="1" dirty="0" smtClean="0"/>
          </a:p>
          <a:p>
            <a:pPr marL="0" indent="0" algn="just" rtl="1">
              <a:buNone/>
            </a:pPr>
            <a:endParaRPr lang="en-US" sz="2400" dirty="0" smtClean="0"/>
          </a:p>
          <a:p>
            <a:pPr algn="r" rtl="1"/>
            <a:endParaRPr lang="en-US" dirty="0" smtClean="0"/>
          </a:p>
        </p:txBody>
      </p:sp>
    </p:spTree>
    <p:extLst>
      <p:ext uri="{BB962C8B-B14F-4D97-AF65-F5344CB8AC3E}">
        <p14:creationId xmlns:p14="http://schemas.microsoft.com/office/powerpoint/2010/main" val="2161206243"/>
      </p:ext>
    </p:extLst>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762000" y="214313"/>
            <a:ext cx="8181975" cy="1233487"/>
          </a:xfrm>
        </p:spPr>
        <p:txBody>
          <a:bodyPr/>
          <a:lstStyle/>
          <a:p>
            <a:pPr algn="ctr"/>
            <a:r>
              <a:rPr lang="ar-EG" sz="4000" b="1" dirty="0" smtClean="0"/>
              <a:t>المناخ ورحة الإنسان</a:t>
            </a:r>
            <a:endParaRPr lang="en-US" sz="4000" dirty="0" smtClean="0"/>
          </a:p>
        </p:txBody>
      </p:sp>
      <p:sp>
        <p:nvSpPr>
          <p:cNvPr id="50179" name="Content Placeholder 2"/>
          <p:cNvSpPr>
            <a:spLocks noGrp="1"/>
          </p:cNvSpPr>
          <p:nvPr>
            <p:ph idx="1"/>
          </p:nvPr>
        </p:nvSpPr>
        <p:spPr>
          <a:xfrm>
            <a:off x="762000" y="1828801"/>
            <a:ext cx="8001000" cy="4572000"/>
          </a:xfrm>
        </p:spPr>
        <p:txBody>
          <a:bodyPr/>
          <a:lstStyle/>
          <a:p>
            <a:pPr algn="just" rtl="1"/>
            <a:r>
              <a:rPr lang="ar-EG" sz="2200" b="1" dirty="0" smtClean="0"/>
              <a:t>إذاً معيار الراحة يختلف مكانياً من إقليم لآخر، ونسبياً من شخص لآخر، ومن ثم تعددت المعادلات الخاصة بقياس الراحة ، فتلك التي تناسب المناطق الحارة لا تناسب المناطق الباردة، وتعد أفضل المعادلات تلك التي تعتمد على أكثر من عنصر مناخي.</a:t>
            </a:r>
          </a:p>
          <a:p>
            <a:pPr algn="just" rtl="1"/>
            <a:r>
              <a:rPr lang="ar-EG" sz="2200" b="1" dirty="0" smtClean="0"/>
              <a:t>ويعد التوازن الحرارى لجسم الإنسان من أهم الأسباب التي تؤدى إلى راحته أو عدم راحته، ولتقييم التوازن الحرارى وضع أدولف صيغاً لقياس الكسب أو الفقد الحرارى نهاراً وليلاً كالتالي: </a:t>
            </a:r>
            <a:r>
              <a:rPr lang="en-US" sz="1400" b="1" dirty="0" smtClean="0">
                <a:latin typeface="Arial" pitchFamily="34" charset="0"/>
                <a:cs typeface="Arial" pitchFamily="34" charset="0"/>
              </a:rPr>
              <a:t>Griffiths , J.F,1976 , P73)</a:t>
            </a:r>
            <a:r>
              <a:rPr lang="ar-EG" sz="1400" b="1" dirty="0" smtClean="0">
                <a:latin typeface="Arial" pitchFamily="34" charset="0"/>
                <a:cs typeface="Arial" pitchFamily="34" charset="0"/>
              </a:rPr>
              <a:t>)</a:t>
            </a:r>
            <a:endParaRPr lang="en-US" sz="1400" b="1" dirty="0" smtClean="0">
              <a:latin typeface="Arial" pitchFamily="34" charset="0"/>
              <a:cs typeface="Arial" pitchFamily="34" charset="0"/>
            </a:endParaRPr>
          </a:p>
          <a:p>
            <a:pPr marL="0" indent="0" algn="just" rtl="1">
              <a:buNone/>
            </a:pPr>
            <a:endParaRPr lang="en-US" sz="1400" b="1" dirty="0" smtClean="0">
              <a:latin typeface="Arial" pitchFamily="34" charset="0"/>
              <a:cs typeface="Arial" pitchFamily="34" charset="0"/>
            </a:endParaRPr>
          </a:p>
          <a:p>
            <a:pPr algn="r" rtl="1"/>
            <a:r>
              <a:rPr lang="ar-EG" sz="1800" b="1" dirty="0" smtClean="0">
                <a:latin typeface="Arial" pitchFamily="34" charset="0"/>
                <a:cs typeface="Arial" pitchFamily="34" charset="0"/>
              </a:rPr>
              <a:t>الكسب الحرارى لأشخاص يمشون تحت أشعة الشمس         </a:t>
            </a:r>
            <a:r>
              <a:rPr lang="en-US" sz="1800" b="1" dirty="0" smtClean="0">
                <a:latin typeface="Arial" pitchFamily="34" charset="0"/>
                <a:cs typeface="Arial" pitchFamily="34" charset="0"/>
              </a:rPr>
              <a:t>200 +[ 25* (T - 33)] </a:t>
            </a:r>
          </a:p>
          <a:p>
            <a:pPr algn="r" rtl="1"/>
            <a:r>
              <a:rPr lang="ar-EG" sz="1800" b="1" dirty="0" smtClean="0">
                <a:latin typeface="Arial" pitchFamily="34" charset="0"/>
                <a:cs typeface="Arial" pitchFamily="34" charset="0"/>
              </a:rPr>
              <a:t>الكسب الحرارى لأشخاص جالسين في الظل                     </a:t>
            </a:r>
            <a:r>
              <a:rPr lang="en-US" sz="1800" b="1" dirty="0" smtClean="0">
                <a:latin typeface="Arial" pitchFamily="34" charset="0"/>
                <a:cs typeface="Arial" pitchFamily="34" charset="0"/>
              </a:rPr>
              <a:t>100 +[ 22* (T - 33)] </a:t>
            </a:r>
            <a:endParaRPr lang="ar-EG" sz="1800" b="1" dirty="0" smtClean="0">
              <a:latin typeface="Arial" pitchFamily="34" charset="0"/>
              <a:cs typeface="Arial" pitchFamily="34" charset="0"/>
            </a:endParaRPr>
          </a:p>
          <a:p>
            <a:pPr algn="r" rtl="1"/>
            <a:r>
              <a:rPr lang="ar-EG" sz="1800" b="1" dirty="0" smtClean="0">
                <a:latin typeface="Arial" pitchFamily="34" charset="0"/>
                <a:cs typeface="Arial" pitchFamily="34" charset="0"/>
              </a:rPr>
              <a:t>الكسب الحرارى لأشخاص يمشون ليلا                            </a:t>
            </a:r>
            <a:r>
              <a:rPr lang="en-US" sz="1800" b="1" dirty="0" smtClean="0">
                <a:latin typeface="Arial" pitchFamily="34" charset="0"/>
                <a:cs typeface="Arial" pitchFamily="34" charset="0"/>
              </a:rPr>
              <a:t>20 +[ 18* (T - 33)]</a:t>
            </a:r>
          </a:p>
          <a:p>
            <a:pPr marL="0" indent="0" algn="r" rtl="1">
              <a:buNone/>
            </a:pPr>
            <a:endParaRPr lang="ar-EG" sz="1800" b="1" dirty="0" smtClean="0">
              <a:latin typeface="Arial" pitchFamily="34" charset="0"/>
              <a:cs typeface="Arial" pitchFamily="34" charset="0"/>
            </a:endParaRPr>
          </a:p>
          <a:p>
            <a:pPr algn="r" rtl="1"/>
            <a:r>
              <a:rPr lang="ar-EG" sz="2200" b="1" dirty="0" smtClean="0"/>
              <a:t>حيث تشير (</a:t>
            </a:r>
            <a:r>
              <a:rPr lang="en-US" sz="1800" b="1" dirty="0" smtClean="0"/>
              <a:t>T</a:t>
            </a:r>
            <a:r>
              <a:rPr lang="ar-EG" sz="2200" b="1" dirty="0" smtClean="0"/>
              <a:t>)</a:t>
            </a:r>
            <a:r>
              <a:rPr lang="en-US" sz="2200" b="1" dirty="0" smtClean="0"/>
              <a:t> </a:t>
            </a:r>
            <a:r>
              <a:rPr lang="ar-EG" sz="2200" b="1" dirty="0" smtClean="0"/>
              <a:t>إلى معدل درجة حرارة الهواء بالنظام المئوي سواء أكانت  يومية أم شهرية أم سنوية ، والناتج بالسعر  حرارى / م2 / ساعة . </a:t>
            </a:r>
          </a:p>
          <a:p>
            <a:pPr algn="just" rtl="1"/>
            <a:endParaRPr lang="ar-EG" sz="2200" b="1" dirty="0" smtClean="0"/>
          </a:p>
          <a:p>
            <a:pPr marL="0" indent="0" algn="just" rtl="1">
              <a:buNone/>
            </a:pPr>
            <a:endParaRPr lang="en-US" sz="2400" dirty="0" smtClean="0"/>
          </a:p>
          <a:p>
            <a:pPr algn="r" rtl="1"/>
            <a:endParaRPr lang="en-US" dirty="0" smtClean="0"/>
          </a:p>
        </p:txBody>
      </p:sp>
    </p:spTree>
    <p:extLst>
      <p:ext uri="{BB962C8B-B14F-4D97-AF65-F5344CB8AC3E}">
        <p14:creationId xmlns:p14="http://schemas.microsoft.com/office/powerpoint/2010/main" val="3352231285"/>
      </p:ext>
    </p:extLst>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762000" y="214313"/>
            <a:ext cx="8181975" cy="1233487"/>
          </a:xfrm>
        </p:spPr>
        <p:txBody>
          <a:bodyPr/>
          <a:lstStyle/>
          <a:p>
            <a:pPr algn="ctr"/>
            <a:r>
              <a:rPr lang="ar-EG" sz="4000" b="1" dirty="0" smtClean="0"/>
              <a:t>المناخ ورحة الإنسان</a:t>
            </a:r>
            <a:endParaRPr lang="en-US" sz="4000" dirty="0" smtClean="0"/>
          </a:p>
        </p:txBody>
      </p:sp>
      <p:sp>
        <p:nvSpPr>
          <p:cNvPr id="50179" name="Content Placeholder 2"/>
          <p:cNvSpPr>
            <a:spLocks noGrp="1"/>
          </p:cNvSpPr>
          <p:nvPr>
            <p:ph idx="1"/>
          </p:nvPr>
        </p:nvSpPr>
        <p:spPr>
          <a:xfrm>
            <a:off x="762000" y="1904999"/>
            <a:ext cx="8001000" cy="4495801"/>
          </a:xfrm>
        </p:spPr>
        <p:txBody>
          <a:bodyPr/>
          <a:lstStyle/>
          <a:p>
            <a:pPr algn="just" rtl="1"/>
            <a:r>
              <a:rPr lang="ar-EG" sz="2200" b="1" dirty="0" smtClean="0"/>
              <a:t>كما استطاع أدولف </a:t>
            </a:r>
            <a:r>
              <a:rPr lang="en-US" sz="1600" b="1" dirty="0" smtClean="0">
                <a:latin typeface="Arial" pitchFamily="34" charset="0"/>
                <a:cs typeface="Arial" pitchFamily="34" charset="0"/>
              </a:rPr>
              <a:t>Adolph</a:t>
            </a:r>
            <a:r>
              <a:rPr lang="ar-EG" sz="1600" b="1" dirty="0" smtClean="0">
                <a:latin typeface="Arial" pitchFamily="34" charset="0"/>
                <a:cs typeface="Arial" pitchFamily="34" charset="0"/>
              </a:rPr>
              <a:t> </a:t>
            </a:r>
            <a:r>
              <a:rPr lang="ar-EG" sz="2200" b="1" dirty="0" smtClean="0"/>
              <a:t>وضع معادلات خاصة بالمناطق الحارة والصحراوية يمكن من خلالها قياس معدلات التعرق الناتجة عن الإنسان (جرام/ ساعة) ، وذلك لتحديد مدى راحة الإنسان في ظل الظروف المناخية التي يعيش فيها، وقد صاغ أدولف معادلاته على النحو كالتالي: </a:t>
            </a:r>
            <a:r>
              <a:rPr lang="en-US" sz="1400" b="1" dirty="0" smtClean="0">
                <a:latin typeface="Arial" pitchFamily="34" charset="0"/>
                <a:cs typeface="Arial" pitchFamily="34" charset="0"/>
              </a:rPr>
              <a:t>Griffiths , J.F,1976 , P75)</a:t>
            </a:r>
            <a:r>
              <a:rPr lang="ar-EG" sz="1400" b="1" dirty="0" smtClean="0">
                <a:latin typeface="Arial" pitchFamily="34" charset="0"/>
                <a:cs typeface="Arial" pitchFamily="34" charset="0"/>
              </a:rPr>
              <a:t>)</a:t>
            </a:r>
            <a:endParaRPr lang="en-US" sz="1400" b="1" dirty="0" smtClean="0">
              <a:latin typeface="Arial" pitchFamily="34" charset="0"/>
              <a:cs typeface="Arial" pitchFamily="34" charset="0"/>
            </a:endParaRPr>
          </a:p>
          <a:p>
            <a:pPr marL="0" indent="0" algn="just" rtl="1">
              <a:buNone/>
            </a:pPr>
            <a:endParaRPr lang="en-US" sz="1400" b="1" dirty="0" smtClean="0">
              <a:latin typeface="Arial" pitchFamily="34" charset="0"/>
              <a:cs typeface="Arial" pitchFamily="34" charset="0"/>
            </a:endParaRPr>
          </a:p>
          <a:p>
            <a:pPr algn="r" rtl="1"/>
            <a:r>
              <a:rPr lang="ar-EG" sz="1800" b="1" dirty="0" smtClean="0">
                <a:latin typeface="Arial" pitchFamily="34" charset="0"/>
                <a:cs typeface="Arial" pitchFamily="34" charset="0"/>
              </a:rPr>
              <a:t>التعرق لأشخاص يمشون نهاراً                         </a:t>
            </a:r>
            <a:r>
              <a:rPr lang="en-US" sz="1800" b="1" dirty="0" smtClean="0">
                <a:latin typeface="Arial" pitchFamily="34" charset="0"/>
                <a:cs typeface="Arial" pitchFamily="34" charset="0"/>
              </a:rPr>
              <a:t>720 +[ 41* (T - 33)] </a:t>
            </a:r>
          </a:p>
          <a:p>
            <a:pPr algn="r" rtl="1"/>
            <a:r>
              <a:rPr lang="ar-EG" sz="1800" b="1" dirty="0" smtClean="0">
                <a:latin typeface="Arial" pitchFamily="34" charset="0"/>
                <a:cs typeface="Arial" pitchFamily="34" charset="0"/>
              </a:rPr>
              <a:t>التعرق لأشخاص جالسين في الظل                     </a:t>
            </a:r>
            <a:r>
              <a:rPr lang="en-US" sz="1800" b="1" dirty="0" smtClean="0">
                <a:latin typeface="Arial" pitchFamily="34" charset="0"/>
                <a:cs typeface="Arial" pitchFamily="34" charset="0"/>
              </a:rPr>
              <a:t>180 +[ 25* (T - 33)] </a:t>
            </a:r>
            <a:endParaRPr lang="ar-EG" sz="1800" b="1" dirty="0" smtClean="0">
              <a:latin typeface="Arial" pitchFamily="34" charset="0"/>
              <a:cs typeface="Arial" pitchFamily="34" charset="0"/>
            </a:endParaRPr>
          </a:p>
          <a:p>
            <a:pPr algn="r" rtl="1"/>
            <a:r>
              <a:rPr lang="ar-EG" sz="1800" b="1" dirty="0" smtClean="0">
                <a:latin typeface="Arial" pitchFamily="34" charset="0"/>
                <a:cs typeface="Arial" pitchFamily="34" charset="0"/>
              </a:rPr>
              <a:t>التعرق لأشخاص يمشون ليلا                            </a:t>
            </a:r>
            <a:r>
              <a:rPr lang="en-US" sz="1800" b="1" dirty="0" smtClean="0">
                <a:latin typeface="Arial" pitchFamily="34" charset="0"/>
                <a:cs typeface="Arial" pitchFamily="34" charset="0"/>
              </a:rPr>
              <a:t>400 +[ 39* (T - 33)]</a:t>
            </a:r>
          </a:p>
          <a:p>
            <a:pPr marL="0" indent="0" algn="r" rtl="1">
              <a:buNone/>
            </a:pPr>
            <a:endParaRPr lang="ar-EG" sz="1800" b="1" dirty="0" smtClean="0">
              <a:latin typeface="Arial" pitchFamily="34" charset="0"/>
              <a:cs typeface="Arial" pitchFamily="34" charset="0"/>
            </a:endParaRPr>
          </a:p>
          <a:p>
            <a:pPr algn="r" rtl="1"/>
            <a:r>
              <a:rPr lang="ar-EG" sz="2200" b="1" dirty="0" smtClean="0"/>
              <a:t>حيث تشير (</a:t>
            </a:r>
            <a:r>
              <a:rPr lang="en-US" sz="1800" b="1" dirty="0" smtClean="0"/>
              <a:t>T</a:t>
            </a:r>
            <a:r>
              <a:rPr lang="ar-EG" sz="2200" b="1" dirty="0" smtClean="0"/>
              <a:t>)</a:t>
            </a:r>
            <a:r>
              <a:rPr lang="en-US" sz="2200" b="1" dirty="0" smtClean="0"/>
              <a:t> </a:t>
            </a:r>
            <a:r>
              <a:rPr lang="ar-EG" sz="2200" b="1" dirty="0" smtClean="0"/>
              <a:t>إلى معدل درجة حرارة الهواء بالنظام المئوي سواء أكانت  يومية أم شهرية أم سنوية ، والناتج بالجرام/ ساعة. </a:t>
            </a:r>
          </a:p>
          <a:p>
            <a:pPr algn="just" rtl="1"/>
            <a:endParaRPr lang="ar-EG" sz="2200" b="1" dirty="0" smtClean="0"/>
          </a:p>
          <a:p>
            <a:pPr marL="0" indent="0" algn="just" rtl="1">
              <a:buNone/>
            </a:pPr>
            <a:endParaRPr lang="en-US" sz="2400" dirty="0" smtClean="0"/>
          </a:p>
          <a:p>
            <a:pPr algn="r" rtl="1"/>
            <a:endParaRPr lang="en-US" dirty="0" smtClean="0"/>
          </a:p>
        </p:txBody>
      </p:sp>
    </p:spTree>
    <p:extLst>
      <p:ext uri="{BB962C8B-B14F-4D97-AF65-F5344CB8AC3E}">
        <p14:creationId xmlns:p14="http://schemas.microsoft.com/office/powerpoint/2010/main" val="1448784733"/>
      </p:ext>
    </p:extLst>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762000" y="214313"/>
            <a:ext cx="8181975" cy="1233487"/>
          </a:xfrm>
        </p:spPr>
        <p:txBody>
          <a:bodyPr/>
          <a:lstStyle/>
          <a:p>
            <a:pPr algn="ctr"/>
            <a:r>
              <a:rPr lang="ar-EG" sz="4000" b="1" dirty="0" smtClean="0"/>
              <a:t>المناخ ورحة الإنسان</a:t>
            </a:r>
            <a:endParaRPr lang="en-US" sz="4000" dirty="0" smtClean="0"/>
          </a:p>
        </p:txBody>
      </p:sp>
      <p:sp>
        <p:nvSpPr>
          <p:cNvPr id="50179" name="Content Placeholder 2"/>
          <p:cNvSpPr>
            <a:spLocks noGrp="1"/>
          </p:cNvSpPr>
          <p:nvPr>
            <p:ph idx="1"/>
          </p:nvPr>
        </p:nvSpPr>
        <p:spPr>
          <a:xfrm>
            <a:off x="762000" y="1904999"/>
            <a:ext cx="8001000" cy="4495801"/>
          </a:xfrm>
        </p:spPr>
        <p:txBody>
          <a:bodyPr/>
          <a:lstStyle/>
          <a:p>
            <a:pPr algn="just" rtl="1"/>
            <a:r>
              <a:rPr lang="ar-EG" sz="2200" b="1" dirty="0" smtClean="0"/>
              <a:t>كما استطاع أدولف </a:t>
            </a:r>
            <a:r>
              <a:rPr lang="en-US" sz="1600" b="1" dirty="0" smtClean="0">
                <a:latin typeface="Arial" pitchFamily="34" charset="0"/>
                <a:cs typeface="Arial" pitchFamily="34" charset="0"/>
              </a:rPr>
              <a:t>Adolph</a:t>
            </a:r>
            <a:r>
              <a:rPr lang="ar-EG" sz="1600" b="1" dirty="0" smtClean="0">
                <a:latin typeface="Arial" pitchFamily="34" charset="0"/>
                <a:cs typeface="Arial" pitchFamily="34" charset="0"/>
              </a:rPr>
              <a:t> </a:t>
            </a:r>
            <a:r>
              <a:rPr lang="ar-EG" sz="2200" b="1" dirty="0" smtClean="0"/>
              <a:t>وضع معادلات خاصة بالمناطق الحارة والصحراوية يمكن من خلالها قياس معدلات التعرق الناتجة عن الإنسان (جرام/ ساعة) ، وذلك لتحديد مدى راحة الإنسان في ظل الظروف المناخية التي يعيش فيها، وقد صاغ أدولف معادلاته على النحو كالتالي: </a:t>
            </a:r>
            <a:r>
              <a:rPr lang="en-US" sz="1400" b="1" dirty="0" smtClean="0">
                <a:latin typeface="Arial" pitchFamily="34" charset="0"/>
                <a:cs typeface="Arial" pitchFamily="34" charset="0"/>
              </a:rPr>
              <a:t>Griffiths , J.F,1976 , P75)</a:t>
            </a:r>
            <a:r>
              <a:rPr lang="ar-EG" sz="1400" b="1" dirty="0" smtClean="0">
                <a:latin typeface="Arial" pitchFamily="34" charset="0"/>
                <a:cs typeface="Arial" pitchFamily="34" charset="0"/>
              </a:rPr>
              <a:t>)</a:t>
            </a:r>
            <a:endParaRPr lang="en-US" sz="1400" b="1" dirty="0" smtClean="0">
              <a:latin typeface="Arial" pitchFamily="34" charset="0"/>
              <a:cs typeface="Arial" pitchFamily="34" charset="0"/>
            </a:endParaRPr>
          </a:p>
          <a:p>
            <a:pPr marL="0" indent="0" algn="just" rtl="1">
              <a:buNone/>
            </a:pPr>
            <a:endParaRPr lang="en-US" sz="1400" b="1" dirty="0" smtClean="0">
              <a:latin typeface="Arial" pitchFamily="34" charset="0"/>
              <a:cs typeface="Arial" pitchFamily="34" charset="0"/>
            </a:endParaRPr>
          </a:p>
          <a:p>
            <a:pPr algn="r" rtl="1"/>
            <a:r>
              <a:rPr lang="ar-EG" sz="1800" b="1" dirty="0" smtClean="0">
                <a:latin typeface="Arial" pitchFamily="34" charset="0"/>
                <a:cs typeface="Arial" pitchFamily="34" charset="0"/>
              </a:rPr>
              <a:t>التعرق لأشخاص يمشون نهاراً                         </a:t>
            </a:r>
            <a:r>
              <a:rPr lang="en-US" sz="1800" b="1" dirty="0" smtClean="0">
                <a:latin typeface="Arial" pitchFamily="34" charset="0"/>
                <a:cs typeface="Arial" pitchFamily="34" charset="0"/>
              </a:rPr>
              <a:t>720 +[ 41* (T - 33)] </a:t>
            </a:r>
          </a:p>
          <a:p>
            <a:pPr algn="r" rtl="1"/>
            <a:r>
              <a:rPr lang="ar-EG" sz="1800" b="1" dirty="0" smtClean="0">
                <a:latin typeface="Arial" pitchFamily="34" charset="0"/>
                <a:cs typeface="Arial" pitchFamily="34" charset="0"/>
              </a:rPr>
              <a:t>التعرق لأشخاص جالسين في الظل                     </a:t>
            </a:r>
            <a:r>
              <a:rPr lang="en-US" sz="1800" b="1" dirty="0" smtClean="0">
                <a:latin typeface="Arial" pitchFamily="34" charset="0"/>
                <a:cs typeface="Arial" pitchFamily="34" charset="0"/>
              </a:rPr>
              <a:t>180 +[ 25* (T - 33)] </a:t>
            </a:r>
            <a:endParaRPr lang="ar-EG" sz="1800" b="1" dirty="0" smtClean="0">
              <a:latin typeface="Arial" pitchFamily="34" charset="0"/>
              <a:cs typeface="Arial" pitchFamily="34" charset="0"/>
            </a:endParaRPr>
          </a:p>
          <a:p>
            <a:pPr algn="r" rtl="1"/>
            <a:r>
              <a:rPr lang="ar-EG" sz="1800" b="1" dirty="0" smtClean="0">
                <a:latin typeface="Arial" pitchFamily="34" charset="0"/>
                <a:cs typeface="Arial" pitchFamily="34" charset="0"/>
              </a:rPr>
              <a:t>التعرق لأشخاص يمشون ليلا                            </a:t>
            </a:r>
            <a:r>
              <a:rPr lang="en-US" sz="1800" b="1" dirty="0" smtClean="0">
                <a:latin typeface="Arial" pitchFamily="34" charset="0"/>
                <a:cs typeface="Arial" pitchFamily="34" charset="0"/>
              </a:rPr>
              <a:t>400 +[ 39* (T - 33)]</a:t>
            </a:r>
          </a:p>
          <a:p>
            <a:pPr marL="0" indent="0" algn="r" rtl="1">
              <a:buNone/>
            </a:pPr>
            <a:endParaRPr lang="ar-EG" sz="1800" b="1" dirty="0" smtClean="0">
              <a:latin typeface="Arial" pitchFamily="34" charset="0"/>
              <a:cs typeface="Arial" pitchFamily="34" charset="0"/>
            </a:endParaRPr>
          </a:p>
          <a:p>
            <a:pPr algn="r" rtl="1"/>
            <a:r>
              <a:rPr lang="ar-EG" sz="2200" b="1" dirty="0" smtClean="0"/>
              <a:t>حيث تشير (</a:t>
            </a:r>
            <a:r>
              <a:rPr lang="en-US" sz="1800" b="1" dirty="0" smtClean="0"/>
              <a:t>T</a:t>
            </a:r>
            <a:r>
              <a:rPr lang="ar-EG" sz="2200" b="1" dirty="0" smtClean="0"/>
              <a:t>)</a:t>
            </a:r>
            <a:r>
              <a:rPr lang="en-US" sz="2200" b="1" dirty="0" smtClean="0"/>
              <a:t> </a:t>
            </a:r>
            <a:r>
              <a:rPr lang="ar-EG" sz="2200" b="1" dirty="0" smtClean="0"/>
              <a:t>إلى معدل درجة حرارة الهواء بالنظام المئوي سواء أكانت  يومية أم شهرية أم سنوية ، والناتج بالجرام/ ساعة. </a:t>
            </a:r>
          </a:p>
          <a:p>
            <a:pPr algn="just" rtl="1"/>
            <a:endParaRPr lang="ar-EG" sz="2200" b="1" dirty="0" smtClean="0"/>
          </a:p>
          <a:p>
            <a:pPr marL="0" indent="0" algn="just" rtl="1">
              <a:buNone/>
            </a:pPr>
            <a:endParaRPr lang="en-US" sz="2400" dirty="0" smtClean="0"/>
          </a:p>
          <a:p>
            <a:pPr algn="r" rtl="1"/>
            <a:endParaRPr lang="en-US" dirty="0" smtClean="0"/>
          </a:p>
        </p:txBody>
      </p:sp>
    </p:spTree>
    <p:extLst>
      <p:ext uri="{BB962C8B-B14F-4D97-AF65-F5344CB8AC3E}">
        <p14:creationId xmlns:p14="http://schemas.microsoft.com/office/powerpoint/2010/main" val="3756122833"/>
      </p:ext>
    </p:extLst>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762000" y="214313"/>
            <a:ext cx="8181975" cy="1233487"/>
          </a:xfrm>
        </p:spPr>
        <p:txBody>
          <a:bodyPr/>
          <a:lstStyle/>
          <a:p>
            <a:pPr algn="ctr"/>
            <a:r>
              <a:rPr lang="ar-EG" sz="4000" b="1" dirty="0" smtClean="0"/>
              <a:t>المناخ ورحة الإنسان</a:t>
            </a:r>
            <a:endParaRPr lang="en-US" sz="4000" dirty="0" smtClean="0"/>
          </a:p>
        </p:txBody>
      </p:sp>
      <p:sp>
        <p:nvSpPr>
          <p:cNvPr id="50179" name="Content Placeholder 2"/>
          <p:cNvSpPr>
            <a:spLocks noGrp="1"/>
          </p:cNvSpPr>
          <p:nvPr>
            <p:ph idx="1"/>
          </p:nvPr>
        </p:nvSpPr>
        <p:spPr>
          <a:xfrm>
            <a:off x="762000" y="1904999"/>
            <a:ext cx="8001000" cy="4495801"/>
          </a:xfrm>
        </p:spPr>
        <p:txBody>
          <a:bodyPr/>
          <a:lstStyle/>
          <a:p>
            <a:pPr algn="just" rtl="1"/>
            <a:r>
              <a:rPr lang="ar-EG" sz="2200" b="1" dirty="0" smtClean="0"/>
              <a:t>كما استطاع أوليفر</a:t>
            </a:r>
            <a:r>
              <a:rPr lang="ar-EG" sz="1600" b="1" dirty="0" smtClean="0">
                <a:latin typeface="Arial" pitchFamily="34" charset="0"/>
                <a:cs typeface="Arial" pitchFamily="34" charset="0"/>
              </a:rPr>
              <a:t> </a:t>
            </a:r>
            <a:r>
              <a:rPr lang="ar-EG" sz="2200" b="1" dirty="0" smtClean="0"/>
              <a:t>وضع معادلة لإيضاح التأثير الحيوي على جسم الإنسان من خلال تحديد فاعلية درجة الحرارة والرطوبة، كمؤشر لمدي الارتياح </a:t>
            </a:r>
            <a:r>
              <a:rPr lang="en-US" sz="1800" b="1" dirty="0" smtClean="0">
                <a:latin typeface="Arial" pitchFamily="34" charset="0"/>
                <a:cs typeface="Arial" pitchFamily="34" charset="0"/>
              </a:rPr>
              <a:t>The Temperature </a:t>
            </a:r>
            <a:r>
              <a:rPr lang="ar-EG" sz="1800" b="1" dirty="0" smtClean="0">
                <a:latin typeface="Arial" pitchFamily="34" charset="0"/>
                <a:cs typeface="Arial" pitchFamily="34" charset="0"/>
              </a:rPr>
              <a:t>    </a:t>
            </a:r>
            <a:r>
              <a:rPr lang="en-US" sz="1800" b="1" dirty="0" smtClean="0">
                <a:latin typeface="Arial" pitchFamily="34" charset="0"/>
                <a:cs typeface="Arial" pitchFamily="34" charset="0"/>
              </a:rPr>
              <a:t>- Humidity Index  </a:t>
            </a:r>
            <a:r>
              <a:rPr lang="ar-EG" sz="2200" b="1" dirty="0" smtClean="0"/>
              <a:t>أو معامل الحرارة والرطوبة؛ حيث صاغ معادلته على النحو التالي:</a:t>
            </a:r>
            <a:endParaRPr lang="en-US" sz="1400" b="1" dirty="0" smtClean="0">
              <a:latin typeface="Arial" pitchFamily="34" charset="0"/>
              <a:cs typeface="Arial" pitchFamily="34" charset="0"/>
            </a:endParaRPr>
          </a:p>
          <a:p>
            <a:pPr marL="0" indent="0" algn="ctr" rtl="1">
              <a:buNone/>
            </a:pPr>
            <a:r>
              <a:rPr lang="en-US" sz="1800" b="1" dirty="0" smtClean="0">
                <a:latin typeface="Arial" pitchFamily="34" charset="0"/>
                <a:cs typeface="Arial" pitchFamily="34" charset="0"/>
              </a:rPr>
              <a:t>THI=Td-(0.55- 0.55R.H.)(Td- 58)</a:t>
            </a:r>
            <a:endParaRPr lang="ar-EG" sz="1800" b="1" dirty="0" smtClean="0">
              <a:latin typeface="Arial" pitchFamily="34" charset="0"/>
              <a:cs typeface="Arial" pitchFamily="34" charset="0"/>
            </a:endParaRPr>
          </a:p>
          <a:p>
            <a:pPr algn="just" rtl="1"/>
            <a:endParaRPr lang="ar-EG" sz="2200" b="1" dirty="0"/>
          </a:p>
          <a:p>
            <a:pPr algn="just" rtl="1"/>
            <a:r>
              <a:rPr lang="ar-EG" sz="2200" b="1" dirty="0" smtClean="0"/>
              <a:t>حيث </a:t>
            </a:r>
            <a:r>
              <a:rPr lang="en-US" sz="2200" b="1" dirty="0" smtClean="0"/>
              <a:t>Td</a:t>
            </a:r>
            <a:r>
              <a:rPr lang="ar-EG" sz="2200" b="1" dirty="0" smtClean="0"/>
              <a:t>معدل درجة الحرارة بالنظام الفهرنهيتي،</a:t>
            </a:r>
            <a:r>
              <a:rPr lang="en-US" sz="2200" b="1" dirty="0" smtClean="0"/>
              <a:t>R.H  </a:t>
            </a:r>
            <a:r>
              <a:rPr lang="ar-EG" sz="2200" b="1" dirty="0" smtClean="0"/>
              <a:t> معدل الرطوبة النسبية، 0.55 و58 قيم ثابتة.</a:t>
            </a:r>
          </a:p>
          <a:p>
            <a:pPr algn="just" rtl="1"/>
            <a:r>
              <a:rPr lang="ar-EG" sz="2200" b="1" dirty="0" err="1" smtClean="0"/>
              <a:t>و</a:t>
            </a:r>
            <a:r>
              <a:rPr lang="ar-EG" sz="2200" b="1" dirty="0" err="1"/>
              <a:t>إ</a:t>
            </a:r>
            <a:r>
              <a:rPr lang="ar-EG" sz="2200" b="1" dirty="0" err="1" smtClean="0"/>
              <a:t>إذا</a:t>
            </a:r>
            <a:r>
              <a:rPr lang="ar-EG" sz="2200" b="1" dirty="0" smtClean="0"/>
              <a:t> كان ناتج المعادلة أقل من 70 فكل الناس يشعرون بالراحة  وإذا انحصر الناتج بين 70 - 75.9 فإن 10% من الناس يشعرون بعدم الراحة، بينما يشعر50% من الناس بعدم الراحة إذا انحصر الناتج بين 76 -  79.9، في حين يشعر معظم  الناس بعدم الراحة والضيق إذا زاد الناتج عن 80. </a:t>
            </a:r>
          </a:p>
          <a:p>
            <a:pPr algn="just" rtl="1"/>
            <a:endParaRPr lang="ar-EG" sz="2200" b="1" dirty="0" smtClean="0"/>
          </a:p>
          <a:p>
            <a:pPr marL="0" indent="0" algn="just" rtl="1">
              <a:buNone/>
            </a:pPr>
            <a:endParaRPr lang="en-US" sz="2400" dirty="0" smtClean="0"/>
          </a:p>
          <a:p>
            <a:pPr algn="r" rtl="1"/>
            <a:endParaRPr lang="en-US" dirty="0" smtClean="0"/>
          </a:p>
        </p:txBody>
      </p:sp>
    </p:spTree>
    <p:extLst>
      <p:ext uri="{BB962C8B-B14F-4D97-AF65-F5344CB8AC3E}">
        <p14:creationId xmlns:p14="http://schemas.microsoft.com/office/powerpoint/2010/main" val="3756122833"/>
      </p:ext>
    </p:extLst>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762000" y="214313"/>
            <a:ext cx="8181975" cy="1233487"/>
          </a:xfrm>
        </p:spPr>
        <p:txBody>
          <a:bodyPr/>
          <a:lstStyle/>
          <a:p>
            <a:pPr algn="ctr"/>
            <a:r>
              <a:rPr lang="ar-EG" sz="4000" b="1" dirty="0" smtClean="0"/>
              <a:t>المناخ </a:t>
            </a:r>
            <a:r>
              <a:rPr lang="ar-EG" sz="4000" b="1" dirty="0" smtClean="0"/>
              <a:t>ومصادر الطاقة</a:t>
            </a:r>
            <a:endParaRPr lang="en-US" sz="4000" dirty="0" smtClean="0"/>
          </a:p>
        </p:txBody>
      </p:sp>
      <p:sp>
        <p:nvSpPr>
          <p:cNvPr id="50179" name="Content Placeholder 2"/>
          <p:cNvSpPr>
            <a:spLocks noGrp="1"/>
          </p:cNvSpPr>
          <p:nvPr>
            <p:ph idx="1"/>
          </p:nvPr>
        </p:nvSpPr>
        <p:spPr>
          <a:xfrm>
            <a:off x="762000" y="1905000"/>
            <a:ext cx="8001000" cy="4724399"/>
          </a:xfrm>
        </p:spPr>
        <p:txBody>
          <a:bodyPr/>
          <a:lstStyle/>
          <a:p>
            <a:pPr algn="just" rtl="1"/>
            <a:r>
              <a:rPr lang="ar-EG" sz="2200" b="1" dirty="0" smtClean="0"/>
              <a:t>تعد الطاقة الشمسية وطاقة الرياح من مصادر الطاقة الجديدة والمتجددة؛ حيث  من المتوقع أن تسهم بدور هام في توفير طاقة جيدة للاستثمار والتنمية المستدامة. </a:t>
            </a:r>
          </a:p>
          <a:p>
            <a:pPr algn="just" rtl="1"/>
            <a:r>
              <a:rPr lang="ar-EG" sz="2200" b="1" dirty="0" smtClean="0"/>
              <a:t>استخدمت الطاقة الشمسية منذ الأزل علي شكل طاقة حرارية في عمليات التسخين والتدفئة وتجفيف الخضراوات، إلا أن استخدامها في توليد الطاقة الكهربائية لم يبدأ إلا مع نهاية الخمسينات؛ حيث استخدمت الخلايا الشمسية في توليد الطاقة الكهربائية في المركبات الفضائية، وأصبحت الطاقة الشمسية حاليا مصدراً من مصادر الطاقة التي يمكن الاعتماد عليها في توفير بعض متطلبات الطاقة في بعض الأماكن البعيدة عن الشبكات الكهربائية، التي يتوفر بها اشعاع شمسي كافي. </a:t>
            </a:r>
            <a:endParaRPr lang="en-US" sz="2200" b="1" dirty="0" smtClean="0"/>
          </a:p>
          <a:p>
            <a:pPr algn="just" rtl="1"/>
            <a:r>
              <a:rPr lang="ar-EG" sz="2200" b="1" dirty="0" smtClean="0"/>
              <a:t>كما يمكن أنتاج الطاقة من الرياح في الاماكن التي تتصف بالثبات في الاتجاه وبسرعة </a:t>
            </a:r>
            <a:r>
              <a:rPr lang="ar-EG" sz="2200" b="1" dirty="0"/>
              <a:t>ل</a:t>
            </a:r>
            <a:r>
              <a:rPr lang="ar-EG" sz="2200" b="1" dirty="0" smtClean="0"/>
              <a:t>لرياح لا تقل عـن 3 م/ ث وهي أقل سـرعة كافيـة لإنتاج الطاقة من الرياح، ولا تـزيد عـن 25م/ ث وهي أقصـى سرعة </a:t>
            </a:r>
            <a:r>
              <a:rPr lang="ar-EG" sz="2200" b="1" dirty="0"/>
              <a:t>ي</a:t>
            </a:r>
            <a:r>
              <a:rPr lang="ar-EG" sz="2200" b="1" dirty="0" smtClean="0"/>
              <a:t>تحمـلها التربين لإنـتاج الطاقة؛ حيث تتناسب القدرة المولدة مع مكعب سرعة الرياح.</a:t>
            </a:r>
          </a:p>
        </p:txBody>
      </p:sp>
    </p:spTree>
    <p:extLst>
      <p:ext uri="{BB962C8B-B14F-4D97-AF65-F5344CB8AC3E}">
        <p14:creationId xmlns:p14="http://schemas.microsoft.com/office/powerpoint/2010/main" val="1729120960"/>
      </p:ext>
    </p:extLst>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Default Design">
  <a:themeElements>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FF9900"/>
        </a:dk1>
        <a:lt1>
          <a:srgbClr val="FFFFFF"/>
        </a:lt1>
        <a:dk2>
          <a:srgbClr val="FF6600"/>
        </a:dk2>
        <a:lt2>
          <a:srgbClr val="FFFF00"/>
        </a:lt2>
        <a:accent1>
          <a:srgbClr val="DDDDDD"/>
        </a:accent1>
        <a:accent2>
          <a:srgbClr val="808080"/>
        </a:accent2>
        <a:accent3>
          <a:srgbClr val="FFFFFF"/>
        </a:accent3>
        <a:accent4>
          <a:srgbClr val="DA8200"/>
        </a:accent4>
        <a:accent5>
          <a:srgbClr val="EBEBEB"/>
        </a:accent5>
        <a:accent6>
          <a:srgbClr val="737373"/>
        </a:accent6>
        <a:hlink>
          <a:srgbClr val="C0C0C0"/>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Waveform</Template>
  <TotalTime>2124</TotalTime>
  <Words>1537</Words>
  <Application>Microsoft Office PowerPoint</Application>
  <PresentationFormat>On-screen Show (4:3)</PresentationFormat>
  <Paragraphs>116</Paragraphs>
  <Slides>16</Slides>
  <Notes>0</Notes>
  <HiddenSlides>0</HiddenSlides>
  <MMClips>0</MMClips>
  <ScaleCrop>false</ScaleCrop>
  <HeadingPairs>
    <vt:vector size="4" baseType="variant">
      <vt:variant>
        <vt:lpstr>Theme</vt:lpstr>
      </vt:variant>
      <vt:variant>
        <vt:i4>3</vt:i4>
      </vt:variant>
      <vt:variant>
        <vt:lpstr>Slide Titles</vt:lpstr>
      </vt:variant>
      <vt:variant>
        <vt:i4>16</vt:i4>
      </vt:variant>
    </vt:vector>
  </HeadingPairs>
  <TitlesOfParts>
    <vt:vector size="19" baseType="lpstr">
      <vt:lpstr>Flow</vt:lpstr>
      <vt:lpstr>Default Design</vt:lpstr>
      <vt:lpstr>Blends</vt:lpstr>
      <vt:lpstr>PowerPoint Presentation</vt:lpstr>
      <vt:lpstr>PowerPoint Presentation</vt:lpstr>
      <vt:lpstr>اتجاهات دراسة المناخ التطبيقي</vt:lpstr>
      <vt:lpstr>المناخ ورحة الإنسان</vt:lpstr>
      <vt:lpstr>المناخ ورحة الإنسان</vt:lpstr>
      <vt:lpstr>المناخ ورحة الإنسان</vt:lpstr>
      <vt:lpstr>المناخ ورحة الإنسان</vt:lpstr>
      <vt:lpstr>المناخ ورحة الإنسان</vt:lpstr>
      <vt:lpstr>المناخ ومصادر الطاقة</vt:lpstr>
      <vt:lpstr>المناخ ومصادر الطاقة</vt:lpstr>
      <vt:lpstr>المناخ والزراعة</vt:lpstr>
      <vt:lpstr>المناخ والزراعة</vt:lpstr>
      <vt:lpstr>المناخ والزراعة</vt:lpstr>
      <vt:lpstr>المناخ والسياحة</vt:lpstr>
      <vt:lpstr>المناخ والسياحة</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73</cp:revision>
  <dcterms:created xsi:type="dcterms:W3CDTF">2016-11-12T10:42:17Z</dcterms:created>
  <dcterms:modified xsi:type="dcterms:W3CDTF">2016-12-17T19:59:36Z</dcterms:modified>
</cp:coreProperties>
</file>