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18"/>
  </p:notesMasterIdLst>
  <p:sldIdLst>
    <p:sldId id="257" r:id="rId2"/>
    <p:sldId id="258" r:id="rId3"/>
    <p:sldId id="259" r:id="rId4"/>
    <p:sldId id="260" r:id="rId5"/>
    <p:sldId id="27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1" r:id="rId15"/>
    <p:sldId id="272" r:id="rId16"/>
    <p:sldId id="269" r:id="rId1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84" d="100"/>
          <a:sy n="84" d="100"/>
        </p:scale>
        <p:origin x="-115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FB855792-6DBC-4F67-96F9-97A1B80D2753}" type="datetimeFigureOut">
              <a:rPr lang="ar-SA" smtClean="0"/>
              <a:pPr/>
              <a:t>04/07/37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F9DCCB03-7EC3-46E9-AE48-BDB39A08FF48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DCCB03-7EC3-46E9-AE48-BDB39A08FF48}" type="slidenum">
              <a:rPr lang="ar-SA" smtClean="0"/>
              <a:pPr/>
              <a:t>13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1582C-1187-4C00-A24B-D091F3EA918E}" type="datetimeFigureOut">
              <a:rPr lang="ar-SA" smtClean="0"/>
              <a:pPr/>
              <a:t>04/07/37</a:t>
            </a:fld>
            <a:endParaRPr lang="ar-S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1537F44-5C27-4FA9-9343-6603BA6728A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1582C-1187-4C00-A24B-D091F3EA918E}" type="datetimeFigureOut">
              <a:rPr lang="ar-SA" smtClean="0"/>
              <a:pPr/>
              <a:t>04/07/37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37F44-5C27-4FA9-9343-6603BA6728A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41537F44-5C27-4FA9-9343-6603BA6728A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1582C-1187-4C00-A24B-D091F3EA918E}" type="datetimeFigureOut">
              <a:rPr lang="ar-SA" smtClean="0"/>
              <a:pPr/>
              <a:t>04/07/37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1582C-1187-4C00-A24B-D091F3EA918E}" type="datetimeFigureOut">
              <a:rPr lang="ar-SA" smtClean="0"/>
              <a:pPr/>
              <a:t>04/07/37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41537F44-5C27-4FA9-9343-6603BA6728A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1582C-1187-4C00-A24B-D091F3EA918E}" type="datetimeFigureOut">
              <a:rPr lang="ar-SA" smtClean="0"/>
              <a:pPr/>
              <a:t>04/07/37</a:t>
            </a:fld>
            <a:endParaRPr lang="ar-SA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1537F44-5C27-4FA9-9343-6603BA6728A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C1C1582C-1187-4C00-A24B-D091F3EA918E}" type="datetimeFigureOut">
              <a:rPr lang="ar-SA" smtClean="0"/>
              <a:pPr/>
              <a:t>04/07/37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37F44-5C27-4FA9-9343-6603BA6728A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1582C-1187-4C00-A24B-D091F3EA918E}" type="datetimeFigureOut">
              <a:rPr lang="ar-SA" smtClean="0"/>
              <a:pPr/>
              <a:t>04/07/37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ar-SA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41537F44-5C27-4FA9-9343-6603BA6728A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1582C-1187-4C00-A24B-D091F3EA918E}" type="datetimeFigureOut">
              <a:rPr lang="ar-SA" smtClean="0"/>
              <a:pPr/>
              <a:t>04/07/37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41537F44-5C27-4FA9-9343-6603BA6728A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1582C-1187-4C00-A24B-D091F3EA918E}" type="datetimeFigureOut">
              <a:rPr lang="ar-SA" smtClean="0"/>
              <a:pPr/>
              <a:t>04/07/37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1537F44-5C27-4FA9-9343-6603BA6728A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1537F44-5C27-4FA9-9343-6603BA6728A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1582C-1187-4C00-A24B-D091F3EA918E}" type="datetimeFigureOut">
              <a:rPr lang="ar-SA" smtClean="0"/>
              <a:pPr/>
              <a:t>04/07/37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41537F44-5C27-4FA9-9343-6603BA6728A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C1C1582C-1187-4C00-A24B-D091F3EA918E}" type="datetimeFigureOut">
              <a:rPr lang="ar-SA" smtClean="0"/>
              <a:pPr/>
              <a:t>04/07/37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C1C1582C-1187-4C00-A24B-D091F3EA918E}" type="datetimeFigureOut">
              <a:rPr lang="ar-SA" smtClean="0"/>
              <a:pPr/>
              <a:t>04/07/37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ar-SA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1537F44-5C27-4FA9-9343-6603BA6728A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1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rtl="1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r" rtl="1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Lens_(vision)" TargetMode="External"/><Relationship Id="rId2" Type="http://schemas.openxmlformats.org/officeDocument/2006/relationships/hyperlink" Target="http://en.wikipedia.org/wiki/Ge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n.wikipedia.org/wiki/Vertebrate" TargetMode="External"/><Relationship Id="rId5" Type="http://schemas.openxmlformats.org/officeDocument/2006/relationships/hyperlink" Target="http://en.wikipedia.org/wiki/Eyeball" TargetMode="External"/><Relationship Id="rId4" Type="http://schemas.openxmlformats.org/officeDocument/2006/relationships/hyperlink" Target="http://en.wikipedia.org/wiki/Retina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/index.php?title=Hyalocytes_of_Balazs&amp;action=edit&amp;redlink=1" TargetMode="External"/><Relationship Id="rId2" Type="http://schemas.openxmlformats.org/officeDocument/2006/relationships/hyperlink" Target="http://en.wikipedia.org/wiki/Phagocytes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en.wikipedia.org/wiki/Hyaluronic_acid" TargetMode="External"/><Relationship Id="rId4" Type="http://schemas.openxmlformats.org/officeDocument/2006/relationships/hyperlink" Target="http://en.wikipedia.org/wiki/Collagen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Collagen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n.wikipedia.org/wiki/Posterior_vitreous_detachment" TargetMode="External"/><Relationship Id="rId5" Type="http://schemas.openxmlformats.org/officeDocument/2006/relationships/hyperlink" Target="http://en.wikipedia.org/wiki/Floaters" TargetMode="External"/><Relationship Id="rId4" Type="http://schemas.openxmlformats.org/officeDocument/2006/relationships/hyperlink" Target="http://en.wikipedia.org/wiki/Syneresis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gif"/><Relationship Id="rId4" Type="http://schemas.openxmlformats.org/officeDocument/2006/relationships/image" Target="../media/image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images.google.com.sa/imgres?imgurl=http://www.eyesandeyesight.com/wp-content/floaters-in-the-eye.jpg&amp;imgrefurl=http://www.eyesandeyesight.com/2009/02/floaters-specs-and-shapes-that-appear-in-the-eye/&amp;usg=__NWhZaFIsfNVbQwjo4HrBwl1q7qA=&amp;h=327&amp;w=350&amp;sz=34&amp;hl=ar&amp;start=11&amp;um=1&amp;itbs=1&amp;tbnid=jof_bSY4NupgOM:&amp;tbnh=112&amp;tbnw=120&amp;prev=/images?q=Vitreous+Humor&amp;um=1&amp;hl=ar&amp;safe=active&amp;sa=G&amp;gbv=2&amp;tbs=isch:1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Ascorbate" TargetMode="External"/><Relationship Id="rId2" Type="http://schemas.openxmlformats.org/officeDocument/2006/relationships/hyperlink" Target="http://en.wikipedia.org/wiki/Intraocular_pressure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en.wikipedia.org/wiki/Immunoglobulins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en.wikipedia.org/wiki/Glucose" TargetMode="External"/><Relationship Id="rId3" Type="http://schemas.openxmlformats.org/officeDocument/2006/relationships/hyperlink" Target="http://en.wikipedia.org/wiki/Ion" TargetMode="External"/><Relationship Id="rId7" Type="http://schemas.openxmlformats.org/officeDocument/2006/relationships/hyperlink" Target="http://en.wikipedia.org/wiki/Ascorbate" TargetMode="External"/><Relationship Id="rId2" Type="http://schemas.openxmlformats.org/officeDocument/2006/relationships/hyperlink" Target="http://en.wikipedia.org/wiki/Water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n.wikipedia.org/wiki/%CE%92-globulins" TargetMode="External"/><Relationship Id="rId5" Type="http://schemas.openxmlformats.org/officeDocument/2006/relationships/hyperlink" Target="http://en.wikipedia.org/wiki/Albumin" TargetMode="External"/><Relationship Id="rId10" Type="http://schemas.openxmlformats.org/officeDocument/2006/relationships/hyperlink" Target="http://en.wikipedia.org/wiki/Amino_acids" TargetMode="External"/><Relationship Id="rId4" Type="http://schemas.openxmlformats.org/officeDocument/2006/relationships/hyperlink" Target="http://en.wikipedia.org/wiki/Protein" TargetMode="External"/><Relationship Id="rId9" Type="http://schemas.openxmlformats.org/officeDocument/2006/relationships/hyperlink" Target="http://en.wikipedia.org/wiki/Lactic_acid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Intraocular_pressure" TargetMode="External"/><Relationship Id="rId2" Type="http://schemas.openxmlformats.org/officeDocument/2006/relationships/hyperlink" Target="http://en.wikipedia.org/wiki/Glaucoma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en.wikipedia.org/wiki/Blindness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 eaLnBrk="1" hangingPunct="1"/>
            <a:r>
              <a:rPr lang="en-US" dirty="0" smtClean="0"/>
              <a:t>Aqueous humor</a:t>
            </a:r>
          </a:p>
        </p:txBody>
      </p:sp>
      <p:pic>
        <p:nvPicPr>
          <p:cNvPr id="4" name="Picture 1" descr="508px-Schematic_diagram_of_the_human_eye_en_svg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2492896"/>
            <a:ext cx="6156382" cy="4204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hawneeoptical.files.wordpress.com/2012/10/vitreous-humo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52400"/>
            <a:ext cx="7543800" cy="62998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/>
          </a:p>
        </p:txBody>
      </p:sp>
      <p:sp>
        <p:nvSpPr>
          <p:cNvPr id="21507" name="Content Placeholder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pPr algn="l" rtl="0" eaLnBrk="1" hangingPunct="1"/>
            <a:r>
              <a:rPr lang="en-US" dirty="0" smtClean="0"/>
              <a:t>The </a:t>
            </a:r>
            <a:r>
              <a:rPr lang="en-US" b="1" dirty="0" smtClean="0"/>
              <a:t>vitreous humor </a:t>
            </a:r>
            <a:r>
              <a:rPr lang="en-US" dirty="0" smtClean="0"/>
              <a:t> is the clear </a:t>
            </a:r>
            <a:r>
              <a:rPr lang="en-US" u="sng" dirty="0" smtClean="0">
                <a:hlinkClick r:id="rId2" tooltip="Gel"/>
              </a:rPr>
              <a:t>gel</a:t>
            </a:r>
            <a:r>
              <a:rPr lang="en-US" dirty="0" smtClean="0"/>
              <a:t> that fills the space between the </a:t>
            </a:r>
            <a:r>
              <a:rPr lang="en-US" u="sng" dirty="0" smtClean="0">
                <a:hlinkClick r:id="rId3" tooltip="Lens (vision)"/>
              </a:rPr>
              <a:t>lens</a:t>
            </a:r>
            <a:r>
              <a:rPr lang="en-US" dirty="0" smtClean="0"/>
              <a:t> and the </a:t>
            </a:r>
            <a:r>
              <a:rPr lang="en-US" u="sng" dirty="0" smtClean="0">
                <a:hlinkClick r:id="rId4" tooltip="Retina"/>
              </a:rPr>
              <a:t>retina</a:t>
            </a:r>
            <a:r>
              <a:rPr lang="en-US" dirty="0" smtClean="0"/>
              <a:t> of the </a:t>
            </a:r>
            <a:r>
              <a:rPr lang="en-US" u="sng" dirty="0" smtClean="0">
                <a:hlinkClick r:id="rId5" tooltip="Eyeball"/>
              </a:rPr>
              <a:t>eyeball</a:t>
            </a:r>
            <a:r>
              <a:rPr lang="en-US" dirty="0" smtClean="0"/>
              <a:t> of humans and other </a:t>
            </a:r>
            <a:r>
              <a:rPr lang="en-US" u="sng" dirty="0" smtClean="0">
                <a:hlinkClick r:id="rId6" tooltip="Vertebrate"/>
              </a:rPr>
              <a:t>vertebrates</a:t>
            </a:r>
            <a:r>
              <a:rPr lang="en-US" dirty="0" smtClean="0"/>
              <a:t>.</a:t>
            </a:r>
          </a:p>
          <a:p>
            <a:pPr algn="l" rtl="0" eaLnBrk="1" hangingPunct="1">
              <a:buNone/>
            </a:pPr>
            <a:r>
              <a:rPr lang="en-US" dirty="0" smtClean="0"/>
              <a:t> </a:t>
            </a:r>
          </a:p>
          <a:p>
            <a:pPr algn="l" rtl="0" eaLnBrk="1" hangingPunct="1"/>
            <a:r>
              <a:rPr lang="en-US" dirty="0" smtClean="0"/>
              <a:t>The vitreous is the transparent, colorless, </a:t>
            </a:r>
            <a:r>
              <a:rPr lang="en-US" u="sng" dirty="0" smtClean="0"/>
              <a:t>gelatinous mass </a:t>
            </a:r>
            <a:r>
              <a:rPr lang="en-US" dirty="0" smtClean="0"/>
              <a:t>that fills the space between the lens of the eye and the retina lining the back of the eye</a:t>
            </a:r>
          </a:p>
          <a:p>
            <a:pPr algn="l" rtl="0" eaLnBrk="1" hangingPunct="1">
              <a:buNone/>
            </a:pPr>
            <a:endParaRPr lang="en-US" dirty="0" smtClean="0"/>
          </a:p>
          <a:p>
            <a:pPr algn="l" rtl="0" eaLnBrk="1" hangingPunct="1"/>
            <a:r>
              <a:rPr lang="en-US" dirty="0" smtClean="0"/>
              <a:t>It is produced by certain retinal cells.</a:t>
            </a:r>
          </a:p>
          <a:p>
            <a:pPr eaLnBrk="1" hangingPunct="1">
              <a:buFont typeface="Wingdings 2" pitchFamily="18" charset="2"/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/>
          </a:p>
        </p:txBody>
      </p:sp>
      <p:sp>
        <p:nvSpPr>
          <p:cNvPr id="22531" name="Content Placeholder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pPr algn="l" rtl="0" eaLnBrk="1" hangingPunct="1"/>
            <a:r>
              <a:rPr lang="en-US" dirty="0" smtClean="0"/>
              <a:t>It contains very few cells (mostly </a:t>
            </a:r>
            <a:r>
              <a:rPr lang="en-US" dirty="0" smtClean="0">
                <a:hlinkClick r:id="rId2" tooltip="Phagocytes"/>
              </a:rPr>
              <a:t>phagocytes</a:t>
            </a:r>
            <a:r>
              <a:rPr lang="en-US" dirty="0" smtClean="0"/>
              <a:t> which remove unwanted cellular debris, as well as the </a:t>
            </a:r>
            <a:r>
              <a:rPr lang="en-US" dirty="0" err="1" smtClean="0">
                <a:hlinkClick r:id="rId3" tooltip="Hyalocytes of Balazs (page does not exist)"/>
              </a:rPr>
              <a:t>hyalocytes</a:t>
            </a:r>
            <a:r>
              <a:rPr lang="en-US" dirty="0" smtClean="0">
                <a:hlinkClick r:id="rId3" tooltip="Hyalocytes of Balazs (page does not exist)"/>
              </a:rPr>
              <a:t> of </a:t>
            </a:r>
            <a:r>
              <a:rPr lang="en-US" dirty="0" err="1" smtClean="0">
                <a:hlinkClick r:id="rId3" tooltip="Hyalocytes of Balazs (page does not exist)"/>
              </a:rPr>
              <a:t>Balazs</a:t>
            </a:r>
            <a:r>
              <a:rPr lang="en-US" dirty="0" smtClean="0"/>
              <a:t>, which produce the </a:t>
            </a:r>
            <a:r>
              <a:rPr lang="en-US" dirty="0" err="1" smtClean="0"/>
              <a:t>hyaluronic</a:t>
            </a:r>
            <a:r>
              <a:rPr lang="en-US" dirty="0" smtClean="0"/>
              <a:t> acid).</a:t>
            </a:r>
          </a:p>
          <a:p>
            <a:pPr algn="l" rtl="0" eaLnBrk="1" hangingPunct="1">
              <a:buNone/>
            </a:pPr>
            <a:endParaRPr lang="en-US" dirty="0" smtClean="0"/>
          </a:p>
          <a:p>
            <a:pPr algn="l" rtl="0" eaLnBrk="1" hangingPunct="1"/>
            <a:r>
              <a:rPr lang="en-US" dirty="0" smtClean="0"/>
              <a:t>No blood vessels, and 99% of its volume is water with salts, sugars, and a network of </a:t>
            </a:r>
            <a:r>
              <a:rPr lang="en-US" dirty="0" smtClean="0">
                <a:hlinkClick r:id="rId4" tooltip="Collagen"/>
              </a:rPr>
              <a:t>collagen</a:t>
            </a:r>
            <a:r>
              <a:rPr lang="en-US" dirty="0" smtClean="0"/>
              <a:t> with the </a:t>
            </a:r>
            <a:r>
              <a:rPr lang="en-US" dirty="0" err="1" smtClean="0"/>
              <a:t>muco</a:t>
            </a:r>
            <a:r>
              <a:rPr lang="en-US" dirty="0" smtClean="0"/>
              <a:t>-polysaccharide </a:t>
            </a:r>
            <a:r>
              <a:rPr lang="en-US" dirty="0" err="1" smtClean="0">
                <a:hlinkClick r:id="rId5" tooltip="Hyaluronic acid"/>
              </a:rPr>
              <a:t>hyaluronic</a:t>
            </a:r>
            <a:r>
              <a:rPr lang="en-US" dirty="0" smtClean="0">
                <a:hlinkClick r:id="rId5" tooltip="Hyaluronic acid"/>
              </a:rPr>
              <a:t> acid</a:t>
            </a:r>
            <a:r>
              <a:rPr lang="en-US" dirty="0" smtClean="0"/>
              <a:t>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Content Placeholder 2"/>
          <p:cNvSpPr>
            <a:spLocks noGrp="1"/>
          </p:cNvSpPr>
          <p:nvPr>
            <p:ph sz="quarter" idx="1"/>
          </p:nvPr>
        </p:nvSpPr>
        <p:spPr>
          <a:xfrm>
            <a:off x="251520" y="1412776"/>
            <a:ext cx="8554343" cy="4686399"/>
          </a:xfrm>
        </p:spPr>
        <p:txBody>
          <a:bodyPr>
            <a:normAutofit fontScale="92500"/>
          </a:bodyPr>
          <a:lstStyle/>
          <a:p>
            <a:pPr algn="l" rtl="0" eaLnBrk="1" hangingPunct="1"/>
            <a:r>
              <a:rPr lang="en-US" dirty="0" smtClean="0"/>
              <a:t>The </a:t>
            </a:r>
            <a:r>
              <a:rPr lang="en-US" dirty="0" smtClean="0">
                <a:hlinkClick r:id="rId3" tooltip="Collagen"/>
              </a:rPr>
              <a:t>collagen</a:t>
            </a:r>
            <a:r>
              <a:rPr lang="en-US" dirty="0" smtClean="0"/>
              <a:t> </a:t>
            </a:r>
            <a:r>
              <a:rPr lang="en-US" dirty="0" err="1" smtClean="0"/>
              <a:t>fibres</a:t>
            </a:r>
            <a:r>
              <a:rPr lang="en-US" dirty="0" smtClean="0"/>
              <a:t> of the vitreous are held apart by electrical charges. With ageing, these charges tend to reduce, and the </a:t>
            </a:r>
            <a:r>
              <a:rPr lang="en-US" dirty="0" err="1" smtClean="0"/>
              <a:t>fibres</a:t>
            </a:r>
            <a:r>
              <a:rPr lang="en-US" dirty="0" smtClean="0"/>
              <a:t> may clump together. </a:t>
            </a:r>
          </a:p>
          <a:p>
            <a:pPr algn="l" rtl="0" eaLnBrk="1" hangingPunct="1">
              <a:buNone/>
            </a:pPr>
            <a:endParaRPr lang="en-US" dirty="0" smtClean="0"/>
          </a:p>
          <a:p>
            <a:pPr algn="l" rtl="0" eaLnBrk="1" hangingPunct="1"/>
            <a:r>
              <a:rPr lang="en-US" dirty="0" smtClean="0"/>
              <a:t>Similarly, the gel may liquefy, a condition known as </a:t>
            </a:r>
            <a:r>
              <a:rPr lang="en-US" dirty="0" err="1" smtClean="0">
                <a:hlinkClick r:id="rId4" tooltip="Syneresis"/>
              </a:rPr>
              <a:t>syneresis</a:t>
            </a:r>
            <a:r>
              <a:rPr lang="en-US" dirty="0" smtClean="0"/>
              <a:t>, allowing cells and other organic clusters to float freely within the vitreous </a:t>
            </a:r>
            <a:r>
              <a:rPr lang="en-US" dirty="0" err="1" smtClean="0"/>
              <a:t>humour</a:t>
            </a:r>
            <a:r>
              <a:rPr lang="en-US" dirty="0" smtClean="0"/>
              <a:t>. These allow </a:t>
            </a:r>
            <a:r>
              <a:rPr lang="en-US" dirty="0" smtClean="0">
                <a:hlinkClick r:id="rId5" tooltip="Floaters"/>
              </a:rPr>
              <a:t>floaters</a:t>
            </a:r>
            <a:r>
              <a:rPr lang="en-US" dirty="0" smtClean="0"/>
              <a:t> which are perceived in the visual field as spots or fibrous strands. Floaters are generally harmless, but the sudden onset of recurring floaters may signify a </a:t>
            </a:r>
            <a:r>
              <a:rPr lang="en-US" dirty="0" smtClean="0">
                <a:hlinkClick r:id="rId6" tooltip="Posterior vitreous detachment"/>
              </a:rPr>
              <a:t>posterior vitreous detachment</a:t>
            </a:r>
            <a:r>
              <a:rPr lang="en-US" dirty="0" smtClean="0"/>
              <a:t> (PVD) or other diseases of the eye.</a:t>
            </a:r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Content Placeholder 3" descr="molecular-structure VH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979712" y="1412776"/>
            <a:ext cx="4911080" cy="4984746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4" name="Content Placeholder 3" descr="2463971_1416338106.6363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404664"/>
            <a:ext cx="4464695" cy="2971511"/>
          </a:xfrm>
        </p:spPr>
      </p:pic>
      <p:pic>
        <p:nvPicPr>
          <p:cNvPr id="5" name="Picture 4" descr="floaters_s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60032" y="332656"/>
            <a:ext cx="4006404" cy="3037112"/>
          </a:xfrm>
          <a:prstGeom prst="rect">
            <a:avLst/>
          </a:prstGeom>
        </p:spPr>
      </p:pic>
      <p:pic>
        <p:nvPicPr>
          <p:cNvPr id="6" name="Picture 5" descr="Floaters-in-my-Eyes-I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30862" y="3573016"/>
            <a:ext cx="4176634" cy="2767050"/>
          </a:xfrm>
          <a:prstGeom prst="rect">
            <a:avLst/>
          </a:prstGeom>
        </p:spPr>
      </p:pic>
      <p:pic>
        <p:nvPicPr>
          <p:cNvPr id="7" name="Picture 6" descr="eye-floater-anim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860032" y="3501008"/>
            <a:ext cx="3810000" cy="285750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t3.gstatic.com/images?q=tbn:jof_bSY4NupgOM:http://www.eyesandeyesight.com/wp-content/floaters-in-the-eye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7100" y="776288"/>
            <a:ext cx="4508500" cy="471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ar-SA" smtClean="0">
              <a:solidFill>
                <a:srgbClr val="7B9899"/>
              </a:solidFill>
            </a:endParaRPr>
          </a:p>
        </p:txBody>
      </p:sp>
      <p:sp>
        <p:nvSpPr>
          <p:cNvPr id="14339" name="Content Placeholder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pPr algn="l" rtl="0" eaLnBrk="1" hangingPunct="1"/>
            <a:r>
              <a:rPr lang="en-US" b="1" dirty="0" smtClean="0"/>
              <a:t>The aqueous is the thin, watery fluid that fills the space between the cornea and the iris (anterior chamber). </a:t>
            </a:r>
          </a:p>
          <a:p>
            <a:pPr algn="l" rtl="0" eaLnBrk="1" hangingPunct="1">
              <a:buNone/>
            </a:pPr>
            <a:endParaRPr lang="en-US" b="1" dirty="0" smtClean="0"/>
          </a:p>
          <a:p>
            <a:pPr algn="l" rtl="0" eaLnBrk="1" hangingPunct="1"/>
            <a:r>
              <a:rPr lang="en-US" b="1" dirty="0" smtClean="0"/>
              <a:t>It is continually produced by the </a:t>
            </a:r>
            <a:r>
              <a:rPr lang="en-US" b="1" dirty="0" err="1" smtClean="0">
                <a:solidFill>
                  <a:srgbClr val="FF0000"/>
                </a:solidFill>
              </a:rPr>
              <a:t>ciliary</a:t>
            </a:r>
            <a:r>
              <a:rPr lang="en-US" b="1" dirty="0" smtClean="0"/>
              <a:t> body, the part of the eye that lies just behind the iris. </a:t>
            </a:r>
          </a:p>
          <a:p>
            <a:pPr algn="l" rtl="0" eaLnBrk="1" hangingPunct="1"/>
            <a:r>
              <a:rPr lang="en-US" b="1" dirty="0" smtClean="0"/>
              <a:t>This fluid nourishes the cornea and the lens and gives the front of the eye its form and shape</a:t>
            </a:r>
            <a:endParaRPr lang="en-US" dirty="0" smtClean="0"/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1" descr="508px-Schematic_diagram_of_the_human_eye_en_svg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457200"/>
            <a:ext cx="79248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7B9899"/>
                </a:solidFill>
              </a:rPr>
              <a:t>Function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pPr algn="l" rtl="0" eaLnBrk="1" hangingPunct="1"/>
            <a:r>
              <a:rPr lang="en-US" dirty="0" smtClean="0"/>
              <a:t>Maintains the </a:t>
            </a:r>
            <a:r>
              <a:rPr lang="en-US" dirty="0" smtClean="0">
                <a:solidFill>
                  <a:srgbClr val="FF0000"/>
                </a:solidFill>
                <a:hlinkClick r:id="rId2" tooltip="Intraocular pressure"/>
              </a:rPr>
              <a:t>intraocular pressure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. </a:t>
            </a:r>
          </a:p>
          <a:p>
            <a:pPr algn="l" rtl="0" eaLnBrk="1" hangingPunct="1"/>
            <a:r>
              <a:rPr lang="en-US" dirty="0" smtClean="0"/>
              <a:t>Provides nutrition (e.g. amino acids and glucose). </a:t>
            </a:r>
          </a:p>
          <a:p>
            <a:pPr algn="l" rtl="0" eaLnBrk="1" hangingPunct="1"/>
            <a:r>
              <a:rPr lang="en-US" dirty="0" smtClean="0"/>
              <a:t>Carries away waste products . </a:t>
            </a:r>
          </a:p>
          <a:p>
            <a:pPr algn="l" rtl="0" eaLnBrk="1" hangingPunct="1"/>
            <a:r>
              <a:rPr lang="en-US" dirty="0" smtClean="0"/>
              <a:t>May serve to transport </a:t>
            </a:r>
            <a:r>
              <a:rPr lang="en-US" dirty="0" err="1" smtClean="0">
                <a:hlinkClick r:id="rId3" tooltip="Ascorbate"/>
              </a:rPr>
              <a:t>ascorbate</a:t>
            </a:r>
            <a:r>
              <a:rPr lang="en-US" dirty="0" smtClean="0"/>
              <a:t> in the anterior segment to act as an anti-oxidant agent. *</a:t>
            </a:r>
          </a:p>
          <a:p>
            <a:pPr algn="l" rtl="0" eaLnBrk="1" hangingPunct="1"/>
            <a:r>
              <a:rPr lang="en-US" dirty="0" smtClean="0"/>
              <a:t>Presence of </a:t>
            </a:r>
            <a:r>
              <a:rPr lang="en-US" dirty="0" err="1" smtClean="0">
                <a:hlinkClick r:id="rId4" tooltip="Immunoglobulins"/>
              </a:rPr>
              <a:t>immunoglobulins</a:t>
            </a:r>
            <a:r>
              <a:rPr lang="en-US" dirty="0" smtClean="0"/>
              <a:t> indicate a role in immune response to defend against pathogens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algn="l" rtl="0">
              <a:buNone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* Vitamin C, being a water soluble antioxidant, protects body fluids such as saliva, blood, lymph, intra and intercellular fluids, and those fluids that surround the lens of the eye. </a:t>
            </a:r>
            <a:r>
              <a:rPr lang="en-US" b="1" u="sng" dirty="0" smtClean="0"/>
              <a:t>A recent study headed by Dr. Allen Taylor of Tufts University</a:t>
            </a:r>
            <a:r>
              <a:rPr lang="en-US" dirty="0" smtClean="0"/>
              <a:t> found that women who had </a:t>
            </a:r>
            <a:r>
              <a:rPr lang="en-US" u="sng" dirty="0" smtClean="0">
                <a:solidFill>
                  <a:schemeClr val="accent3">
                    <a:lumMod val="50000"/>
                  </a:schemeClr>
                </a:solidFill>
              </a:rPr>
              <a:t>daily intakes of 362 mg or more of vitamin C had a </a:t>
            </a:r>
            <a:r>
              <a:rPr lang="en-US" b="1" u="sng" dirty="0" smtClean="0">
                <a:solidFill>
                  <a:schemeClr val="accent3">
                    <a:lumMod val="50000"/>
                  </a:schemeClr>
                </a:solidFill>
              </a:rPr>
              <a:t>57 percent lower </a:t>
            </a:r>
            <a:r>
              <a:rPr lang="en-US" u="sng" dirty="0" smtClean="0">
                <a:solidFill>
                  <a:schemeClr val="accent3">
                    <a:lumMod val="50000"/>
                  </a:schemeClr>
                </a:solidFill>
              </a:rPr>
              <a:t>risk of developing cataracts by age 60 than women whose daily intakes were less than 140 mg. </a:t>
            </a:r>
            <a:r>
              <a:rPr lang="en-US" dirty="0" smtClean="0"/>
              <a:t>In older women and men, high intakes of vitamin C have been shown to delay the onset of cataract and reduce its severity</a:t>
            </a:r>
            <a:endParaRPr lang="ar-S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 smtClean="0">
                <a:solidFill>
                  <a:srgbClr val="7B9899"/>
                </a:solidFill>
              </a:rPr>
              <a:t>Composition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>
            <a:normAutofit fontScale="92500" lnSpcReduction="10000"/>
          </a:bodyPr>
          <a:lstStyle/>
          <a:p>
            <a:pPr marL="274320" indent="-274320" algn="l" rtl="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/>
              <a:t>The fluid is essentially the same as blood plasma although with </a:t>
            </a:r>
            <a:r>
              <a:rPr lang="en-US" u="sng" dirty="0"/>
              <a:t>less protein.</a:t>
            </a:r>
          </a:p>
          <a:p>
            <a:pPr marL="274320" indent="-274320" algn="l" rtl="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>
                <a:hlinkClick r:id="rId2" tooltip="Water"/>
              </a:rPr>
              <a:t>Water</a:t>
            </a:r>
            <a:r>
              <a:rPr lang="en-US" dirty="0"/>
              <a:t>: 99</a:t>
            </a:r>
            <a:r>
              <a:rPr lang="en-US" dirty="0" smtClean="0"/>
              <a:t>%</a:t>
            </a:r>
            <a:endParaRPr lang="en-US" dirty="0"/>
          </a:p>
          <a:p>
            <a:pPr marL="274320" indent="-274320" algn="l" rtl="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>
                <a:hlinkClick r:id="rId3" tooltip="Ion"/>
              </a:rPr>
              <a:t>Ions</a:t>
            </a:r>
            <a:r>
              <a:rPr lang="en-US" dirty="0"/>
              <a:t>: HCO3</a:t>
            </a:r>
            <a:r>
              <a:rPr lang="en-US" baseline="30000" dirty="0"/>
              <a:t>-</a:t>
            </a:r>
            <a:r>
              <a:rPr lang="en-US" dirty="0"/>
              <a:t>, buffers metabolic acids; </a:t>
            </a:r>
            <a:r>
              <a:rPr lang="en-US" dirty="0" err="1"/>
              <a:t>Cl</a:t>
            </a:r>
            <a:r>
              <a:rPr lang="en-US" baseline="30000" dirty="0"/>
              <a:t>-</a:t>
            </a:r>
            <a:r>
              <a:rPr lang="en-US" dirty="0"/>
              <a:t>, preserves electric neutrality; Na</a:t>
            </a:r>
            <a:r>
              <a:rPr lang="en-US" baseline="30000" dirty="0"/>
              <a:t>+</a:t>
            </a:r>
            <a:r>
              <a:rPr lang="en-US" dirty="0"/>
              <a:t>; K</a:t>
            </a:r>
            <a:r>
              <a:rPr lang="en-US" baseline="30000" dirty="0"/>
              <a:t>+</a:t>
            </a:r>
            <a:r>
              <a:rPr lang="en-US" dirty="0"/>
              <a:t>; Ca</a:t>
            </a:r>
            <a:r>
              <a:rPr lang="en-US" baseline="30000" dirty="0"/>
              <a:t>2+</a:t>
            </a:r>
            <a:r>
              <a:rPr lang="en-US" dirty="0"/>
              <a:t>; PO</a:t>
            </a:r>
            <a:r>
              <a:rPr lang="en-US" baseline="-25000" dirty="0"/>
              <a:t>4</a:t>
            </a:r>
            <a:r>
              <a:rPr lang="en-US" baseline="30000" dirty="0"/>
              <a:t>3-</a:t>
            </a:r>
            <a:r>
              <a:rPr lang="en-US" dirty="0"/>
              <a:t>. </a:t>
            </a:r>
          </a:p>
          <a:p>
            <a:pPr marL="274320" indent="-274320" algn="l" rtl="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>
                <a:hlinkClick r:id="rId4" tooltip="Protein"/>
              </a:rPr>
              <a:t>Proteins</a:t>
            </a:r>
            <a:r>
              <a:rPr lang="en-US" dirty="0"/>
              <a:t>: </a:t>
            </a:r>
            <a:r>
              <a:rPr lang="en-US" dirty="0">
                <a:hlinkClick r:id="rId5" tooltip="Albumin"/>
              </a:rPr>
              <a:t>albumin</a:t>
            </a:r>
            <a:r>
              <a:rPr lang="en-US" dirty="0"/>
              <a:t>, </a:t>
            </a:r>
            <a:r>
              <a:rPr lang="en-US" dirty="0">
                <a:hlinkClick r:id="rId6" tooltip="Β-globulins"/>
              </a:rPr>
              <a:t>β-globulins</a:t>
            </a:r>
            <a:r>
              <a:rPr lang="en-US" dirty="0"/>
              <a:t>. </a:t>
            </a:r>
            <a:r>
              <a:rPr lang="en-US" dirty="0" smtClean="0"/>
              <a:t>. </a:t>
            </a:r>
            <a:endParaRPr lang="en-US" dirty="0"/>
          </a:p>
          <a:p>
            <a:pPr marL="274320" indent="-274320" algn="l" rtl="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err="1">
                <a:hlinkClick r:id="rId7" tooltip="Ascorbate"/>
              </a:rPr>
              <a:t>Ascorbate</a:t>
            </a:r>
            <a:r>
              <a:rPr lang="en-US" dirty="0"/>
              <a:t>: anti-oxidative, protects against UV. </a:t>
            </a:r>
          </a:p>
          <a:p>
            <a:pPr marL="274320" indent="-274320" algn="l" rtl="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>
                <a:hlinkClick r:id="rId8" tooltip="Glucose"/>
              </a:rPr>
              <a:t>Glucose</a:t>
            </a:r>
            <a:r>
              <a:rPr lang="en-US" dirty="0"/>
              <a:t> </a:t>
            </a:r>
          </a:p>
          <a:p>
            <a:pPr marL="274320" indent="-274320" algn="l" rtl="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>
                <a:hlinkClick r:id="rId9" tooltip="Lactic acid"/>
              </a:rPr>
              <a:t>Lactate</a:t>
            </a:r>
            <a:r>
              <a:rPr lang="en-US" dirty="0"/>
              <a:t>: produced by metabolism of anaerobic structures of the eye. </a:t>
            </a:r>
          </a:p>
          <a:p>
            <a:pPr marL="274320" indent="-274320" algn="l" rtl="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>
                <a:hlinkClick r:id="rId10" tooltip="Amino acids"/>
              </a:rPr>
              <a:t>Amino acids</a:t>
            </a:r>
            <a:r>
              <a:rPr lang="en-US" dirty="0"/>
              <a:t>: transported by </a:t>
            </a:r>
            <a:r>
              <a:rPr lang="en-US" dirty="0" err="1" smtClean="0"/>
              <a:t>ciliary</a:t>
            </a:r>
            <a:r>
              <a:rPr lang="en-US" dirty="0" smtClean="0"/>
              <a:t> </a:t>
            </a:r>
            <a:r>
              <a:rPr lang="en-US" dirty="0"/>
              <a:t>epithelial cells.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Flow of Aqueous Humor</a:t>
            </a:r>
            <a:endParaRPr lang="en-US" dirty="0"/>
          </a:p>
        </p:txBody>
      </p:sp>
      <p:pic>
        <p:nvPicPr>
          <p:cNvPr id="18435" name="Content Placeholder 3" descr="aqueousflow_border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981200" y="1295400"/>
            <a:ext cx="5048250" cy="3467100"/>
          </a:xfrm>
        </p:spPr>
      </p:pic>
      <p:sp>
        <p:nvSpPr>
          <p:cNvPr id="18436" name="TextBox 4"/>
          <p:cNvSpPr txBox="1">
            <a:spLocks noChangeArrowheads="1"/>
          </p:cNvSpPr>
          <p:nvPr/>
        </p:nvSpPr>
        <p:spPr bwMode="auto">
          <a:xfrm>
            <a:off x="457200" y="4876800"/>
            <a:ext cx="83058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GB" dirty="0"/>
              <a:t>The fluid produced by the eye’s </a:t>
            </a:r>
            <a:r>
              <a:rPr lang="en-GB" dirty="0" err="1"/>
              <a:t>ciliary</a:t>
            </a:r>
            <a:r>
              <a:rPr lang="en-GB" dirty="0"/>
              <a:t> body flows out freely.</a:t>
            </a:r>
          </a:p>
          <a:p>
            <a:pPr algn="l"/>
            <a:r>
              <a:rPr lang="en-GB" dirty="0"/>
              <a:t> Aqueous </a:t>
            </a:r>
            <a:r>
              <a:rPr lang="en-GB" dirty="0" err="1"/>
              <a:t>humor</a:t>
            </a:r>
            <a:r>
              <a:rPr lang="en-GB" dirty="0"/>
              <a:t> flows from the </a:t>
            </a:r>
            <a:r>
              <a:rPr lang="en-GB" dirty="0" err="1"/>
              <a:t>ciliary</a:t>
            </a:r>
            <a:r>
              <a:rPr lang="en-GB" dirty="0"/>
              <a:t> body into the anterior chamber, out through a spongy tissue at the front of the eye called the </a:t>
            </a:r>
            <a:r>
              <a:rPr lang="en-GB" u="sng" dirty="0" err="1">
                <a:solidFill>
                  <a:schemeClr val="accent3">
                    <a:lumMod val="50000"/>
                  </a:schemeClr>
                </a:solidFill>
              </a:rPr>
              <a:t>trabecular</a:t>
            </a:r>
            <a:r>
              <a:rPr lang="en-GB" u="sng" dirty="0">
                <a:solidFill>
                  <a:schemeClr val="accent3">
                    <a:lumMod val="50000"/>
                  </a:schemeClr>
                </a:solidFill>
              </a:rPr>
              <a:t> meshwork</a:t>
            </a:r>
            <a:r>
              <a:rPr lang="en-GB" dirty="0"/>
              <a:t> and into a drainage canal 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Disorders</a:t>
            </a:r>
            <a:endParaRPr lang="en-US" dirty="0"/>
          </a:p>
        </p:txBody>
      </p:sp>
      <p:sp>
        <p:nvSpPr>
          <p:cNvPr id="19459" name="Content Placeholder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pPr algn="l" rtl="0" eaLnBrk="1" hangingPunct="1"/>
            <a:r>
              <a:rPr lang="en-US" dirty="0" smtClean="0">
                <a:hlinkClick r:id="rId2" tooltip="Glaucoma"/>
              </a:rPr>
              <a:t>Glaucoma</a:t>
            </a:r>
            <a:r>
              <a:rPr lang="en-US" dirty="0" smtClean="0"/>
              <a:t> is a condition characterized by increased </a:t>
            </a:r>
            <a:r>
              <a:rPr lang="en-US" dirty="0" smtClean="0">
                <a:hlinkClick r:id="rId3" tooltip="Intraocular pressure"/>
              </a:rPr>
              <a:t>intraocular pressure</a:t>
            </a:r>
            <a:r>
              <a:rPr lang="en-US" dirty="0" smtClean="0"/>
              <a:t> (pressure within the eye) either through increased production or decreased outflow of aqueous humor.</a:t>
            </a:r>
          </a:p>
          <a:p>
            <a:pPr algn="l" rtl="0" eaLnBrk="1" hangingPunct="1">
              <a:buNone/>
            </a:pPr>
            <a:endParaRPr lang="en-US" dirty="0" smtClean="0"/>
          </a:p>
          <a:p>
            <a:pPr algn="l" rtl="0" eaLnBrk="1" hangingPunct="1"/>
            <a:r>
              <a:rPr lang="en-US" dirty="0" smtClean="0"/>
              <a:t> Uncontrolled glaucoma typically leads to visual field loss and ultimately </a:t>
            </a:r>
            <a:r>
              <a:rPr lang="en-US" dirty="0" smtClean="0">
                <a:hlinkClick r:id="rId4" tooltip="Blindness"/>
              </a:rPr>
              <a:t>blindness</a:t>
            </a: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/>
          </a:p>
        </p:txBody>
      </p:sp>
      <p:sp>
        <p:nvSpPr>
          <p:cNvPr id="20483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 eaLnBrk="1" hangingPunct="1"/>
            <a:r>
              <a:rPr lang="en-US" dirty="0" smtClean="0"/>
              <a:t>Vitreous Humor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135</TotalTime>
  <Words>504</Words>
  <Application>Microsoft Office PowerPoint</Application>
  <PresentationFormat>On-screen Show (4:3)</PresentationFormat>
  <Paragraphs>41</Paragraphs>
  <Slides>16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Civic</vt:lpstr>
      <vt:lpstr>Aqueous humor</vt:lpstr>
      <vt:lpstr>Slide 2</vt:lpstr>
      <vt:lpstr>Slide 3</vt:lpstr>
      <vt:lpstr>Function</vt:lpstr>
      <vt:lpstr>Slide 5</vt:lpstr>
      <vt:lpstr>Composition</vt:lpstr>
      <vt:lpstr>Flow of Aqueous Humor</vt:lpstr>
      <vt:lpstr>Disorders</vt:lpstr>
      <vt:lpstr>Vitreous Humor</vt:lpstr>
      <vt:lpstr>Slide 10</vt:lpstr>
      <vt:lpstr>Slide 11</vt:lpstr>
      <vt:lpstr>Slide 12</vt:lpstr>
      <vt:lpstr>Slide 13</vt:lpstr>
      <vt:lpstr>Slide 14</vt:lpstr>
      <vt:lpstr>Slide 15</vt:lpstr>
      <vt:lpstr>Slide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Aqueous humor</dc:title>
  <dc:creator>aalbity</dc:creator>
  <cp:lastModifiedBy>aalbity</cp:lastModifiedBy>
  <cp:revision>9</cp:revision>
  <dcterms:created xsi:type="dcterms:W3CDTF">2016-04-06T06:40:54Z</dcterms:created>
  <dcterms:modified xsi:type="dcterms:W3CDTF">2016-04-11T05:56:28Z</dcterms:modified>
</cp:coreProperties>
</file>