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</p:sldMasterIdLst>
  <p:sldIdLst>
    <p:sldId id="256" r:id="rId3"/>
    <p:sldId id="293" r:id="rId4"/>
    <p:sldId id="259" r:id="rId5"/>
    <p:sldId id="291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2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B64788-1A4E-4C50-AD35-441433F15567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</dgm:pt>
    <dgm:pt modelId="{FA674E72-217D-4E49-A33F-90E329E55791}">
      <dgm:prSet phldrT="[نص]"/>
      <dgm:spPr/>
      <dgm:t>
        <a:bodyPr/>
        <a:lstStyle/>
        <a:p>
          <a:pPr rtl="1"/>
          <a:r>
            <a:rPr lang="en-US" dirty="0" smtClean="0"/>
            <a:t>ArcGIS Desktop</a:t>
          </a:r>
          <a:endParaRPr lang="ar-SA" dirty="0"/>
        </a:p>
      </dgm:t>
    </dgm:pt>
    <dgm:pt modelId="{79D3EEDD-469E-4E41-AFDA-BC11E6235950}" type="parTrans" cxnId="{778AE12B-B961-4E29-9480-60434FC266E1}">
      <dgm:prSet/>
      <dgm:spPr/>
      <dgm:t>
        <a:bodyPr/>
        <a:lstStyle/>
        <a:p>
          <a:pPr rtl="1"/>
          <a:endParaRPr lang="ar-SA"/>
        </a:p>
      </dgm:t>
    </dgm:pt>
    <dgm:pt modelId="{4F3C88F2-3694-4334-8BE3-AB222BEA970B}" type="sibTrans" cxnId="{778AE12B-B961-4E29-9480-60434FC266E1}">
      <dgm:prSet/>
      <dgm:spPr/>
      <dgm:t>
        <a:bodyPr/>
        <a:lstStyle/>
        <a:p>
          <a:pPr rtl="1"/>
          <a:endParaRPr lang="ar-SA"/>
        </a:p>
      </dgm:t>
    </dgm:pt>
    <dgm:pt modelId="{F8DDE847-462C-4F6A-A4AC-E62DF474EDB7}">
      <dgm:prSet phldrT="[نص]"/>
      <dgm:spPr/>
      <dgm:t>
        <a:bodyPr/>
        <a:lstStyle/>
        <a:p>
          <a:pPr rtl="1"/>
          <a:r>
            <a:rPr lang="en-US" dirty="0" smtClean="0"/>
            <a:t>ArcGIS Online</a:t>
          </a:r>
          <a:endParaRPr lang="ar-SA" dirty="0"/>
        </a:p>
      </dgm:t>
    </dgm:pt>
    <dgm:pt modelId="{065F57F6-145F-4A3F-801F-30C49CFAB1F7}" type="parTrans" cxnId="{4405A0DE-F327-4AF2-B3D0-8FE312945A25}">
      <dgm:prSet/>
      <dgm:spPr/>
      <dgm:t>
        <a:bodyPr/>
        <a:lstStyle/>
        <a:p>
          <a:pPr rtl="1"/>
          <a:endParaRPr lang="ar-SA"/>
        </a:p>
      </dgm:t>
    </dgm:pt>
    <dgm:pt modelId="{E4ADC321-22F3-49B6-BF31-13F76E757B60}" type="sibTrans" cxnId="{4405A0DE-F327-4AF2-B3D0-8FE312945A25}">
      <dgm:prSet/>
      <dgm:spPr/>
      <dgm:t>
        <a:bodyPr/>
        <a:lstStyle/>
        <a:p>
          <a:pPr rtl="1"/>
          <a:endParaRPr lang="ar-SA"/>
        </a:p>
      </dgm:t>
    </dgm:pt>
    <dgm:pt modelId="{176232CE-2E2F-45D2-B09A-10772A9E1627}">
      <dgm:prSet phldrT="[نص]"/>
      <dgm:spPr/>
      <dgm:t>
        <a:bodyPr/>
        <a:lstStyle/>
        <a:p>
          <a:pPr rtl="1"/>
          <a:r>
            <a:rPr lang="en-US" dirty="0" smtClean="0"/>
            <a:t>ArcGIS Data</a:t>
          </a:r>
          <a:endParaRPr lang="ar-SA" dirty="0"/>
        </a:p>
      </dgm:t>
    </dgm:pt>
    <dgm:pt modelId="{F32D8716-87D4-4590-86E0-E706A76A6BE7}" type="parTrans" cxnId="{3A0A55E7-D0A4-4889-BACB-59B12CB19A2C}">
      <dgm:prSet/>
      <dgm:spPr/>
      <dgm:t>
        <a:bodyPr/>
        <a:lstStyle/>
        <a:p>
          <a:pPr rtl="1"/>
          <a:endParaRPr lang="ar-SA"/>
        </a:p>
      </dgm:t>
    </dgm:pt>
    <dgm:pt modelId="{C65AB294-35D1-4471-9DB1-38081AB2CE8C}" type="sibTrans" cxnId="{3A0A55E7-D0A4-4889-BACB-59B12CB19A2C}">
      <dgm:prSet/>
      <dgm:spPr/>
      <dgm:t>
        <a:bodyPr/>
        <a:lstStyle/>
        <a:p>
          <a:pPr rtl="1"/>
          <a:endParaRPr lang="ar-SA"/>
        </a:p>
      </dgm:t>
    </dgm:pt>
    <dgm:pt modelId="{2A06CB08-60B3-4269-B0E4-9779558E5D66}">
      <dgm:prSet/>
      <dgm:spPr/>
      <dgm:t>
        <a:bodyPr/>
        <a:lstStyle/>
        <a:p>
          <a:pPr rtl="1"/>
          <a:r>
            <a:rPr lang="en-US" dirty="0" smtClean="0"/>
            <a:t>ArcGIS Server</a:t>
          </a:r>
          <a:endParaRPr lang="ar-SA" dirty="0"/>
        </a:p>
      </dgm:t>
    </dgm:pt>
    <dgm:pt modelId="{9C9B0639-7FCE-4E80-AFE7-E4FA6FCCCC56}" type="parTrans" cxnId="{9592D739-EA8B-4A58-8CB2-76C123B16DA6}">
      <dgm:prSet/>
      <dgm:spPr/>
      <dgm:t>
        <a:bodyPr/>
        <a:lstStyle/>
        <a:p>
          <a:pPr rtl="1"/>
          <a:endParaRPr lang="ar-SA"/>
        </a:p>
      </dgm:t>
    </dgm:pt>
    <dgm:pt modelId="{B155F5BC-7639-42BD-AE86-86922B841B19}" type="sibTrans" cxnId="{9592D739-EA8B-4A58-8CB2-76C123B16DA6}">
      <dgm:prSet/>
      <dgm:spPr/>
      <dgm:t>
        <a:bodyPr/>
        <a:lstStyle/>
        <a:p>
          <a:pPr rtl="1"/>
          <a:endParaRPr lang="ar-SA"/>
        </a:p>
      </dgm:t>
    </dgm:pt>
    <dgm:pt modelId="{85A309D7-CD1D-49A5-932F-F46E05D444DA}" type="pres">
      <dgm:prSet presAssocID="{B4B64788-1A4E-4C50-AD35-441433F15567}" presName="compositeShape" presStyleCnt="0">
        <dgm:presLayoutVars>
          <dgm:chMax val="7"/>
          <dgm:dir/>
          <dgm:resizeHandles val="exact"/>
        </dgm:presLayoutVars>
      </dgm:prSet>
      <dgm:spPr/>
    </dgm:pt>
    <dgm:pt modelId="{D83E7799-DFED-4C3F-913E-9663CBE9ED7A}" type="pres">
      <dgm:prSet presAssocID="{FA674E72-217D-4E49-A33F-90E329E55791}" presName="circ1" presStyleLbl="vennNode1" presStyleIdx="0" presStyleCnt="4"/>
      <dgm:spPr/>
      <dgm:t>
        <a:bodyPr/>
        <a:lstStyle/>
        <a:p>
          <a:pPr rtl="1"/>
          <a:endParaRPr lang="ar-SA"/>
        </a:p>
      </dgm:t>
    </dgm:pt>
    <dgm:pt modelId="{8F3C6487-E71C-4CBF-8074-B2E35570167A}" type="pres">
      <dgm:prSet presAssocID="{FA674E72-217D-4E49-A33F-90E329E5579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853E772-236B-4287-8905-FC36C109FC13}" type="pres">
      <dgm:prSet presAssocID="{F8DDE847-462C-4F6A-A4AC-E62DF474EDB7}" presName="circ2" presStyleLbl="vennNode1" presStyleIdx="1" presStyleCnt="4"/>
      <dgm:spPr/>
      <dgm:t>
        <a:bodyPr/>
        <a:lstStyle/>
        <a:p>
          <a:pPr rtl="1"/>
          <a:endParaRPr lang="ar-SA"/>
        </a:p>
      </dgm:t>
    </dgm:pt>
    <dgm:pt modelId="{2103654F-7C54-4930-B396-FF203CFACD2E}" type="pres">
      <dgm:prSet presAssocID="{F8DDE847-462C-4F6A-A4AC-E62DF474EDB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E5D1284-0C1A-48AA-AF80-5B0D1ACA2E6A}" type="pres">
      <dgm:prSet presAssocID="{2A06CB08-60B3-4269-B0E4-9779558E5D66}" presName="circ3" presStyleLbl="vennNode1" presStyleIdx="2" presStyleCnt="4"/>
      <dgm:spPr/>
    </dgm:pt>
    <dgm:pt modelId="{93D8BE2B-56CE-4917-A2BE-96C53EE48CE3}" type="pres">
      <dgm:prSet presAssocID="{2A06CB08-60B3-4269-B0E4-9779558E5D6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68E2878-0C37-4394-8513-CF242DAE4574}" type="pres">
      <dgm:prSet presAssocID="{176232CE-2E2F-45D2-B09A-10772A9E1627}" presName="circ4" presStyleLbl="vennNode1" presStyleIdx="3" presStyleCnt="4"/>
      <dgm:spPr/>
    </dgm:pt>
    <dgm:pt modelId="{46139318-8DC4-47DB-B746-20CA91503F0F}" type="pres">
      <dgm:prSet presAssocID="{176232CE-2E2F-45D2-B09A-10772A9E1627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FD6EA7F-D0FD-4673-9921-101207A3C1F9}" type="presOf" srcId="{176232CE-2E2F-45D2-B09A-10772A9E1627}" destId="{168E2878-0C37-4394-8513-CF242DAE4574}" srcOrd="0" destOrd="0" presId="urn:microsoft.com/office/officeart/2005/8/layout/venn1"/>
    <dgm:cxn modelId="{3A0A55E7-D0A4-4889-BACB-59B12CB19A2C}" srcId="{B4B64788-1A4E-4C50-AD35-441433F15567}" destId="{176232CE-2E2F-45D2-B09A-10772A9E1627}" srcOrd="3" destOrd="0" parTransId="{F32D8716-87D4-4590-86E0-E706A76A6BE7}" sibTransId="{C65AB294-35D1-4471-9DB1-38081AB2CE8C}"/>
    <dgm:cxn modelId="{4405A0DE-F327-4AF2-B3D0-8FE312945A25}" srcId="{B4B64788-1A4E-4C50-AD35-441433F15567}" destId="{F8DDE847-462C-4F6A-A4AC-E62DF474EDB7}" srcOrd="1" destOrd="0" parTransId="{065F57F6-145F-4A3F-801F-30C49CFAB1F7}" sibTransId="{E4ADC321-22F3-49B6-BF31-13F76E757B60}"/>
    <dgm:cxn modelId="{E42869C1-2B73-4EF8-A383-A75EC475537C}" type="presOf" srcId="{F8DDE847-462C-4F6A-A4AC-E62DF474EDB7}" destId="{6853E772-236B-4287-8905-FC36C109FC13}" srcOrd="0" destOrd="0" presId="urn:microsoft.com/office/officeart/2005/8/layout/venn1"/>
    <dgm:cxn modelId="{9237C4A0-D8DF-4A03-A688-E3FC258621B9}" type="presOf" srcId="{2A06CB08-60B3-4269-B0E4-9779558E5D66}" destId="{93D8BE2B-56CE-4917-A2BE-96C53EE48CE3}" srcOrd="1" destOrd="0" presId="urn:microsoft.com/office/officeart/2005/8/layout/venn1"/>
    <dgm:cxn modelId="{1BE33C1A-FAAA-4837-B937-835E471474B5}" type="presOf" srcId="{B4B64788-1A4E-4C50-AD35-441433F15567}" destId="{85A309D7-CD1D-49A5-932F-F46E05D444DA}" srcOrd="0" destOrd="0" presId="urn:microsoft.com/office/officeart/2005/8/layout/venn1"/>
    <dgm:cxn modelId="{87E9D3BF-3328-4848-A99D-47F4B0E739D9}" type="presOf" srcId="{F8DDE847-462C-4F6A-A4AC-E62DF474EDB7}" destId="{2103654F-7C54-4930-B396-FF203CFACD2E}" srcOrd="1" destOrd="0" presId="urn:microsoft.com/office/officeart/2005/8/layout/venn1"/>
    <dgm:cxn modelId="{F84C87A2-9BF2-4233-8E6C-9C5340A42032}" type="presOf" srcId="{FA674E72-217D-4E49-A33F-90E329E55791}" destId="{D83E7799-DFED-4C3F-913E-9663CBE9ED7A}" srcOrd="0" destOrd="0" presId="urn:microsoft.com/office/officeart/2005/8/layout/venn1"/>
    <dgm:cxn modelId="{9592D739-EA8B-4A58-8CB2-76C123B16DA6}" srcId="{B4B64788-1A4E-4C50-AD35-441433F15567}" destId="{2A06CB08-60B3-4269-B0E4-9779558E5D66}" srcOrd="2" destOrd="0" parTransId="{9C9B0639-7FCE-4E80-AFE7-E4FA6FCCCC56}" sibTransId="{B155F5BC-7639-42BD-AE86-86922B841B19}"/>
    <dgm:cxn modelId="{959A90F6-A2A9-4050-966A-A45847EBFD9D}" type="presOf" srcId="{FA674E72-217D-4E49-A33F-90E329E55791}" destId="{8F3C6487-E71C-4CBF-8074-B2E35570167A}" srcOrd="1" destOrd="0" presId="urn:microsoft.com/office/officeart/2005/8/layout/venn1"/>
    <dgm:cxn modelId="{34AB7E08-84D2-433B-989A-33FFDA89613B}" type="presOf" srcId="{176232CE-2E2F-45D2-B09A-10772A9E1627}" destId="{46139318-8DC4-47DB-B746-20CA91503F0F}" srcOrd="1" destOrd="0" presId="urn:microsoft.com/office/officeart/2005/8/layout/venn1"/>
    <dgm:cxn modelId="{E755ADE4-F62E-41B5-83F7-05F806679AE6}" type="presOf" srcId="{2A06CB08-60B3-4269-B0E4-9779558E5D66}" destId="{1E5D1284-0C1A-48AA-AF80-5B0D1ACA2E6A}" srcOrd="0" destOrd="0" presId="urn:microsoft.com/office/officeart/2005/8/layout/venn1"/>
    <dgm:cxn modelId="{778AE12B-B961-4E29-9480-60434FC266E1}" srcId="{B4B64788-1A4E-4C50-AD35-441433F15567}" destId="{FA674E72-217D-4E49-A33F-90E329E55791}" srcOrd="0" destOrd="0" parTransId="{79D3EEDD-469E-4E41-AFDA-BC11E6235950}" sibTransId="{4F3C88F2-3694-4334-8BE3-AB222BEA970B}"/>
    <dgm:cxn modelId="{3677F2B3-4E3E-4875-9858-2FAA877DBB24}" type="presParOf" srcId="{85A309D7-CD1D-49A5-932F-F46E05D444DA}" destId="{D83E7799-DFED-4C3F-913E-9663CBE9ED7A}" srcOrd="0" destOrd="0" presId="urn:microsoft.com/office/officeart/2005/8/layout/venn1"/>
    <dgm:cxn modelId="{0416CA1A-4772-4C5C-9078-523F19AE98AF}" type="presParOf" srcId="{85A309D7-CD1D-49A5-932F-F46E05D444DA}" destId="{8F3C6487-E71C-4CBF-8074-B2E35570167A}" srcOrd="1" destOrd="0" presId="urn:microsoft.com/office/officeart/2005/8/layout/venn1"/>
    <dgm:cxn modelId="{D59BF327-FCD1-4A99-A38E-A498FC19D214}" type="presParOf" srcId="{85A309D7-CD1D-49A5-932F-F46E05D444DA}" destId="{6853E772-236B-4287-8905-FC36C109FC13}" srcOrd="2" destOrd="0" presId="urn:microsoft.com/office/officeart/2005/8/layout/venn1"/>
    <dgm:cxn modelId="{82607FA3-9570-4546-B930-E55DD652ECED}" type="presParOf" srcId="{85A309D7-CD1D-49A5-932F-F46E05D444DA}" destId="{2103654F-7C54-4930-B396-FF203CFACD2E}" srcOrd="3" destOrd="0" presId="urn:microsoft.com/office/officeart/2005/8/layout/venn1"/>
    <dgm:cxn modelId="{E9A629BD-480F-4E99-8641-2BAF1F3E04DD}" type="presParOf" srcId="{85A309D7-CD1D-49A5-932F-F46E05D444DA}" destId="{1E5D1284-0C1A-48AA-AF80-5B0D1ACA2E6A}" srcOrd="4" destOrd="0" presId="urn:microsoft.com/office/officeart/2005/8/layout/venn1"/>
    <dgm:cxn modelId="{D23FFB4C-83BE-4E7C-A6D9-09AA245B1981}" type="presParOf" srcId="{85A309D7-CD1D-49A5-932F-F46E05D444DA}" destId="{93D8BE2B-56CE-4917-A2BE-96C53EE48CE3}" srcOrd="5" destOrd="0" presId="urn:microsoft.com/office/officeart/2005/8/layout/venn1"/>
    <dgm:cxn modelId="{5022741B-469A-4288-BC7B-20486E8C88F3}" type="presParOf" srcId="{85A309D7-CD1D-49A5-932F-F46E05D444DA}" destId="{168E2878-0C37-4394-8513-CF242DAE4574}" srcOrd="6" destOrd="0" presId="urn:microsoft.com/office/officeart/2005/8/layout/venn1"/>
    <dgm:cxn modelId="{BDFD504C-5F81-4545-ABCB-29438C3FDE7A}" type="presParOf" srcId="{85A309D7-CD1D-49A5-932F-F46E05D444DA}" destId="{46139318-8DC4-47DB-B746-20CA91503F0F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3E7799-DFED-4C3F-913E-9663CBE9ED7A}">
      <dsp:nvSpPr>
        <dsp:cNvPr id="0" name=""/>
        <dsp:cNvSpPr/>
      </dsp:nvSpPr>
      <dsp:spPr>
        <a:xfrm>
          <a:off x="2571044" y="59375"/>
          <a:ext cx="3087511" cy="308751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ArcGIS Desktop</a:t>
          </a:r>
          <a:endParaRPr lang="ar-SA" sz="3400" kern="1200" dirty="0"/>
        </a:p>
      </dsp:txBody>
      <dsp:txXfrm>
        <a:off x="2927295" y="475001"/>
        <a:ext cx="2375009" cy="979691"/>
      </dsp:txXfrm>
    </dsp:sp>
    <dsp:sp modelId="{6853E772-236B-4287-8905-FC36C109FC13}">
      <dsp:nvSpPr>
        <dsp:cNvPr id="0" name=""/>
        <dsp:cNvSpPr/>
      </dsp:nvSpPr>
      <dsp:spPr>
        <a:xfrm>
          <a:off x="3936674" y="1425005"/>
          <a:ext cx="3087511" cy="308751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ArcGIS Online</a:t>
          </a:r>
          <a:endParaRPr lang="ar-SA" sz="3400" kern="1200" dirty="0"/>
        </a:p>
      </dsp:txBody>
      <dsp:txXfrm>
        <a:off x="5599180" y="1781256"/>
        <a:ext cx="1187504" cy="2375009"/>
      </dsp:txXfrm>
    </dsp:sp>
    <dsp:sp modelId="{1E5D1284-0C1A-48AA-AF80-5B0D1ACA2E6A}">
      <dsp:nvSpPr>
        <dsp:cNvPr id="0" name=""/>
        <dsp:cNvSpPr/>
      </dsp:nvSpPr>
      <dsp:spPr>
        <a:xfrm>
          <a:off x="2571044" y="2790635"/>
          <a:ext cx="3087511" cy="308751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ArcGIS Server</a:t>
          </a:r>
          <a:endParaRPr lang="ar-SA" sz="3400" kern="1200" dirty="0"/>
        </a:p>
      </dsp:txBody>
      <dsp:txXfrm>
        <a:off x="2927295" y="4482829"/>
        <a:ext cx="2375009" cy="979691"/>
      </dsp:txXfrm>
    </dsp:sp>
    <dsp:sp modelId="{168E2878-0C37-4394-8513-CF242DAE4574}">
      <dsp:nvSpPr>
        <dsp:cNvPr id="0" name=""/>
        <dsp:cNvSpPr/>
      </dsp:nvSpPr>
      <dsp:spPr>
        <a:xfrm>
          <a:off x="1205413" y="1425005"/>
          <a:ext cx="3087511" cy="308751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ArcGIS Data</a:t>
          </a:r>
          <a:endParaRPr lang="ar-SA" sz="3400" kern="1200" dirty="0"/>
        </a:p>
      </dsp:txBody>
      <dsp:txXfrm>
        <a:off x="1442914" y="1781256"/>
        <a:ext cx="1187504" cy="2375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393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6404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95819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1588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89565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3717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2438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34103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37576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43512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9732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E999E-EFA9-473F-8EA5-369836C58C53}" type="datetimeFigureOut">
              <a:rPr lang="ar-SA" smtClean="0"/>
              <a:t>07/02/38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EA4A-7122-4ADD-A5E3-7820C37D7A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24151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hyperlink" Target="http://www.esri.com/products/maps-we-love#relatedmaps_section" TargetMode="External"/><Relationship Id="rId2" Type="http://schemas.openxmlformats.org/officeDocument/2006/relationships/hyperlink" Target="../Desktop/ArcGISOnlines/ArcGIS%20Apps%20for%20the%20field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hyperlink" Target="../Desktop/ArcGISOnlines/(KOR)%20Take%20a%20Closer%20Look%20at%20Esri.wmv" TargetMode="External"/><Relationship Id="rId4" Type="http://schemas.openxmlformats.org/officeDocument/2006/relationships/image" Target="../media/image42.png"/><Relationship Id="rId9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71.png"/><Relationship Id="rId7" Type="http://schemas.openxmlformats.org/officeDocument/2006/relationships/image" Target="../media/image74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torymaps.arcgis.com/en/" TargetMode="External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hyperlink" Target="https://doc.arcgis.com/en/trust/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76.png"/><Relationship Id="rId7" Type="http://schemas.openxmlformats.org/officeDocument/2006/relationships/image" Target="../media/image78.png"/><Relationship Id="rId2" Type="http://schemas.openxmlformats.org/officeDocument/2006/relationships/hyperlink" Target="https://developers.arcgis.com/building-apps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developers.arcgis.com/content-and-services/" TargetMode="External"/><Relationship Id="rId5" Type="http://schemas.openxmlformats.org/officeDocument/2006/relationships/image" Target="../media/image77.png"/><Relationship Id="rId4" Type="http://schemas.openxmlformats.org/officeDocument/2006/relationships/hyperlink" Target="https://developers.arcgis.com/extending-the-platform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14.png"/><Relationship Id="rId18" Type="http://schemas.openxmlformats.org/officeDocument/2006/relationships/slide" Target="slide37.xm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slide" Target="slide34.xml"/><Relationship Id="rId17" Type="http://schemas.openxmlformats.org/officeDocument/2006/relationships/image" Target="../media/image16.png"/><Relationship Id="rId2" Type="http://schemas.openxmlformats.org/officeDocument/2006/relationships/slide" Target="slide9.xml"/><Relationship Id="rId16" Type="http://schemas.openxmlformats.org/officeDocument/2006/relationships/slide" Target="slide36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0.xm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openxmlformats.org/officeDocument/2006/relationships/slide" Target="slide27.xml"/><Relationship Id="rId4" Type="http://schemas.openxmlformats.org/officeDocument/2006/relationships/slide" Target="slide10.xml"/><Relationship Id="rId9" Type="http://schemas.openxmlformats.org/officeDocument/2006/relationships/image" Target="../media/image12.png"/><Relationship Id="rId14" Type="http://schemas.openxmlformats.org/officeDocument/2006/relationships/slide" Target="slide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sri.com/software/apps/builders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hyperlink" Target="../Desktop/ArcGISOnlines/ArcGIS%20Apps%20for%20the%20field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esri.com/software/apps/community" TargetMode="External"/><Relationship Id="rId5" Type="http://schemas.openxmlformats.org/officeDocument/2006/relationships/image" Target="../media/image18.png"/><Relationship Id="rId10" Type="http://schemas.openxmlformats.org/officeDocument/2006/relationships/slide" Target="slide8.xml"/><Relationship Id="rId4" Type="http://schemas.openxmlformats.org/officeDocument/2006/relationships/hyperlink" Target="http://www.esri.com/software/apps/office" TargetMode="Externa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067944" y="2996952"/>
            <a:ext cx="4392489" cy="1204306"/>
          </a:xfrm>
        </p:spPr>
        <p:txBody>
          <a:bodyPr/>
          <a:lstStyle/>
          <a:p>
            <a:pPr algn="ctr"/>
            <a:r>
              <a:rPr lang="en-US" sz="4800" b="1" dirty="0" smtClean="0"/>
              <a:t>A</a:t>
            </a:r>
            <a:r>
              <a:rPr lang="en-US" sz="4800" b="1" cap="none" dirty="0" smtClean="0"/>
              <a:t>rc</a:t>
            </a:r>
            <a:r>
              <a:rPr lang="en-US" sz="4800" b="1" dirty="0" smtClean="0"/>
              <a:t>GIS O</a:t>
            </a:r>
            <a:r>
              <a:rPr lang="en-US" sz="4800" b="1" cap="none" dirty="0" smtClean="0"/>
              <a:t>nline</a:t>
            </a:r>
            <a:endParaRPr lang="ar-SA" sz="4800" b="1" cap="none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491880" y="4509120"/>
            <a:ext cx="5472608" cy="32925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Mapping Without Limits</a:t>
            </a:r>
          </a:p>
          <a:p>
            <a:endParaRPr lang="en-US" sz="1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23928" cy="1524684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921697" y="5229200"/>
            <a:ext cx="468052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 By </a:t>
            </a:r>
          </a:p>
          <a:p>
            <a:pPr algn="ctr"/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Wafa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S,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AbuKhalil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b="1" dirty="0" smtClean="0">
                <a:solidFill>
                  <a:srgbClr val="FFC000"/>
                </a:solidFill>
              </a:rPr>
              <a:t>MS in mapping &amp; GIS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endParaRPr lang="ar-SA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1679451" cy="167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06" y="1153160"/>
            <a:ext cx="1008112" cy="1008112"/>
          </a:xfrm>
          <a:prstGeom prst="rect">
            <a:avLst/>
          </a:prstGeom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t="37018" r="6306" b="35360"/>
          <a:stretch/>
        </p:blipFill>
        <p:spPr bwMode="auto">
          <a:xfrm>
            <a:off x="395535" y="2822468"/>
            <a:ext cx="8468253" cy="204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مستطيل 14"/>
          <p:cNvSpPr/>
          <p:nvPr/>
        </p:nvSpPr>
        <p:spPr>
          <a:xfrm>
            <a:off x="3756218" y="2166198"/>
            <a:ext cx="1746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Imagery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0097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05" y="1063081"/>
            <a:ext cx="1008112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507399" y="2179845"/>
            <a:ext cx="2244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Basemaps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t="31860" r="23993" b="40124"/>
          <a:stretch/>
        </p:blipFill>
        <p:spPr bwMode="auto">
          <a:xfrm>
            <a:off x="392031" y="2895031"/>
            <a:ext cx="8475260" cy="207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38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50" y="1047515"/>
            <a:ext cx="1010022" cy="101002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1979712" y="2123161"/>
            <a:ext cx="5564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Demographics and Lifestyle</a:t>
            </a:r>
          </a:p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6" t="27765" r="7184" b="40124"/>
          <a:stretch/>
        </p:blipFill>
        <p:spPr bwMode="auto">
          <a:xfrm>
            <a:off x="208361" y="2780928"/>
            <a:ext cx="8600249" cy="225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83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61" y="1040036"/>
            <a:ext cx="994847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178327" y="2090539"/>
            <a:ext cx="46603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Boundaries and Places</a:t>
            </a:r>
          </a:p>
          <a:p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4" t="24310" r="6802" b="46926"/>
          <a:stretch/>
        </p:blipFill>
        <p:spPr bwMode="auto">
          <a:xfrm>
            <a:off x="280625" y="2867280"/>
            <a:ext cx="8455718" cy="213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4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60" y="1040036"/>
            <a:ext cx="994847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351756" y="2208285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Landscape</a:t>
            </a:r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1" t="38521" r="22929" b="33700"/>
          <a:stretch/>
        </p:blipFill>
        <p:spPr bwMode="auto">
          <a:xfrm>
            <a:off x="165057" y="2903767"/>
            <a:ext cx="8686852" cy="205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16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27" y="1184033"/>
            <a:ext cx="1008112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688386" y="2178337"/>
            <a:ext cx="1640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Oceans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1" t="50000" r="6802" b="21360"/>
          <a:stretch/>
        </p:blipFill>
        <p:spPr bwMode="auto">
          <a:xfrm>
            <a:off x="395536" y="2913854"/>
            <a:ext cx="8401127" cy="212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56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26" y="1072639"/>
            <a:ext cx="1008112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549259" y="2186680"/>
            <a:ext cx="39184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Earth Observations</a:t>
            </a:r>
          </a:p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6" t="32046" r="6802" b="36830"/>
          <a:stretch/>
        </p:blipFill>
        <p:spPr bwMode="auto">
          <a:xfrm>
            <a:off x="287447" y="2780928"/>
            <a:ext cx="8442070" cy="230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9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25" y="1185514"/>
            <a:ext cx="1008112" cy="100811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717735" y="2171160"/>
            <a:ext cx="3581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Community Maps</a:t>
            </a:r>
          </a:p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1" t="25415" r="7183" b="46222"/>
          <a:stretch/>
        </p:blipFill>
        <p:spPr bwMode="auto">
          <a:xfrm>
            <a:off x="323528" y="2920742"/>
            <a:ext cx="8598419" cy="2101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04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537" y="1103641"/>
            <a:ext cx="1000400" cy="1013739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113125" y="2154940"/>
            <a:ext cx="3019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Transportation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t="30572" r="23097" b="42417"/>
          <a:stretch/>
        </p:blipFill>
        <p:spPr bwMode="auto">
          <a:xfrm>
            <a:off x="330516" y="3025149"/>
            <a:ext cx="8584442" cy="2001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47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Ready-to-use Maps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6" y="1107696"/>
            <a:ext cx="1010022" cy="1010022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022714" y="2154940"/>
            <a:ext cx="31096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Urban Systems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1" t="51566" r="6803" b="24132"/>
          <a:stretch/>
        </p:blipFill>
        <p:spPr bwMode="auto">
          <a:xfrm>
            <a:off x="342847" y="3151381"/>
            <a:ext cx="8469367" cy="1800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زر إجراء: مخصص 8">
            <a:hlinkClick r:id="rId4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967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 Of The Workshop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FontTx/>
              <a:buChar char="-"/>
            </a:pPr>
            <a:r>
              <a:rPr lang="en-US" sz="2400" dirty="0" smtClean="0"/>
              <a:t>Overview of ArcGIS Online.</a:t>
            </a:r>
          </a:p>
          <a:p>
            <a:pPr algn="l" rtl="0">
              <a:buFontTx/>
              <a:buChar char="-"/>
            </a:pPr>
            <a:r>
              <a:rPr lang="en-US" sz="2400" dirty="0"/>
              <a:t>Definition </a:t>
            </a:r>
            <a:r>
              <a:rPr lang="en-US" sz="2400" dirty="0" smtClean="0"/>
              <a:t> of ArcGIS Online.</a:t>
            </a:r>
          </a:p>
          <a:p>
            <a:pPr algn="l" rtl="0">
              <a:buFontTx/>
              <a:buChar char="-"/>
            </a:pPr>
            <a:r>
              <a:rPr lang="en-US" sz="2400" dirty="0"/>
              <a:t>Features </a:t>
            </a:r>
            <a:r>
              <a:rPr lang="en-US" sz="2400" dirty="0" smtClean="0"/>
              <a:t> of ArcGIS  Online.</a:t>
            </a:r>
          </a:p>
          <a:p>
            <a:pPr algn="l" rtl="0">
              <a:buFontTx/>
              <a:buChar char="-"/>
            </a:pPr>
            <a:r>
              <a:rPr lang="en-US" sz="2400" dirty="0" smtClean="0"/>
              <a:t>Look at some example of the ArcGIS Online Features .</a:t>
            </a:r>
          </a:p>
          <a:p>
            <a:pPr algn="l" rtl="0">
              <a:buFontTx/>
              <a:buChar char="-"/>
            </a:pPr>
            <a:r>
              <a:rPr lang="en-US" sz="2400" dirty="0" smtClean="0"/>
              <a:t>Summary</a:t>
            </a:r>
          </a:p>
          <a:p>
            <a:pPr algn="l" rtl="0">
              <a:buFontTx/>
              <a:buChar char="-"/>
            </a:pPr>
            <a:r>
              <a:rPr lang="en-US" sz="2400" dirty="0"/>
              <a:t>Discussion</a:t>
            </a:r>
            <a:endParaRPr lang="en-US" sz="2400" dirty="0" smtClean="0"/>
          </a:p>
          <a:p>
            <a:pPr algn="l" rtl="0">
              <a:buFontTx/>
              <a:buChar char="-"/>
            </a:pPr>
            <a:endParaRPr lang="en-US" sz="2400" dirty="0" smtClean="0"/>
          </a:p>
          <a:p>
            <a:pPr algn="l" rtl="0">
              <a:buFontTx/>
              <a:buChar char="-"/>
            </a:pPr>
            <a:endParaRPr lang="ar-SA" sz="2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07" y="4281593"/>
            <a:ext cx="2543547" cy="254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11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Visualization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75642"/>
            <a:ext cx="1543050" cy="154305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20" y="1876424"/>
            <a:ext cx="1532670" cy="1552575"/>
          </a:xfrm>
          <a:prstGeom prst="rect">
            <a:avLst/>
          </a:prstGeom>
        </p:spPr>
      </p:pic>
      <p:pic>
        <p:nvPicPr>
          <p:cNvPr id="7" name="صورة 6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85950"/>
            <a:ext cx="1543050" cy="1543050"/>
          </a:xfrm>
          <a:prstGeom prst="rect">
            <a:avLst/>
          </a:prstGeom>
        </p:spPr>
      </p:pic>
      <p:pic>
        <p:nvPicPr>
          <p:cNvPr id="8" name="صورة 7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890712"/>
            <a:ext cx="1543050" cy="1543050"/>
          </a:xfrm>
          <a:prstGeom prst="rect">
            <a:avLst/>
          </a:prstGeom>
        </p:spPr>
      </p:pic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-345910" y="3453848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Mapping</a:t>
            </a:r>
          </a:p>
        </p:txBody>
      </p:sp>
      <p:sp>
        <p:nvSpPr>
          <p:cNvPr id="10" name="عنصر نائب للمحتوى 2"/>
          <p:cNvSpPr txBox="1">
            <a:spLocks/>
          </p:cNvSpPr>
          <p:nvPr/>
        </p:nvSpPr>
        <p:spPr>
          <a:xfrm>
            <a:off x="1866578" y="3441424"/>
            <a:ext cx="2808312" cy="563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Vector Tiles</a:t>
            </a:r>
          </a:p>
        </p:txBody>
      </p:sp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4067944" y="3438525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3D</a:t>
            </a:r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6243625" y="3453848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Inspired</a:t>
            </a:r>
          </a:p>
        </p:txBody>
      </p:sp>
      <p:sp>
        <p:nvSpPr>
          <p:cNvPr id="13" name="زر إجراء: مخصص 12">
            <a:hlinkClick r:id="rId9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222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802907" y="2278613"/>
            <a:ext cx="7464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 and Measuring Places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0" y="3103088"/>
            <a:ext cx="6962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6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802907" y="2278613"/>
            <a:ext cx="7464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Determining How Places are Related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0" y="3221676"/>
            <a:ext cx="6962775" cy="347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9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1913934" y="2277850"/>
            <a:ext cx="5341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the Best Locations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671" y="3221676"/>
            <a:ext cx="5142053" cy="347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1105732" y="2329335"/>
            <a:ext cx="6957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Detecting and Quantifying Patterns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7" y="3284984"/>
            <a:ext cx="7485359" cy="266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0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624913" y="2352792"/>
            <a:ext cx="3905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 Predictions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7" y="3272070"/>
            <a:ext cx="785516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6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Analytics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452063" y="2352792"/>
            <a:ext cx="22509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Geocoding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772" y="3272070"/>
            <a:ext cx="5581515" cy="2952328"/>
          </a:xfrm>
          <a:prstGeom prst="rect">
            <a:avLst/>
          </a:prstGeom>
        </p:spPr>
      </p:pic>
      <p:sp>
        <p:nvSpPr>
          <p:cNvPr id="6" name="زر إجراء: مخصص 5">
            <a:hlinkClick r:id="rId4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942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975455" y="2359949"/>
            <a:ext cx="3204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 People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140968"/>
            <a:ext cx="5189205" cy="330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5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1602376" y="2359949"/>
            <a:ext cx="5655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Organize and Share Content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90" y="3356992"/>
            <a:ext cx="7776864" cy="304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784412" y="2349883"/>
            <a:ext cx="3586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 Licenses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086878"/>
            <a:ext cx="7135418" cy="333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1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229600" cy="165618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“Be </a:t>
            </a:r>
            <a:r>
              <a:rPr 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wise enough to know that you do not know 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everything”</a:t>
            </a:r>
            <a:r>
              <a:rPr 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SA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859" y="2818218"/>
            <a:ext cx="2255515" cy="225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2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1437825" y="2349882"/>
            <a:ext cx="62794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View Your Organization's Status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78550"/>
            <a:ext cx="7135418" cy="314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5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930061" y="2349882"/>
            <a:ext cx="329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Up Your Site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49" y="3513481"/>
            <a:ext cx="7629585" cy="265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5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2417260" y="2340877"/>
            <a:ext cx="4320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System Health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87" y="3068960"/>
            <a:ext cx="5865087" cy="365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Administering 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08" y="1130712"/>
            <a:ext cx="994846" cy="994846"/>
          </a:xfrm>
          <a:prstGeom prst="rect">
            <a:avLst/>
          </a:prstGeom>
          <a:ln>
            <a:noFill/>
          </a:ln>
        </p:spPr>
      </p:pic>
      <p:sp>
        <p:nvSpPr>
          <p:cNvPr id="15" name="مستطيل 14"/>
          <p:cNvSpPr/>
          <p:nvPr/>
        </p:nvSpPr>
        <p:spPr>
          <a:xfrm>
            <a:off x="3779912" y="2340877"/>
            <a:ext cx="1742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303" y="3140968"/>
            <a:ext cx="6700456" cy="3393271"/>
          </a:xfrm>
          <a:prstGeom prst="rect">
            <a:avLst/>
          </a:prstGeom>
        </p:spPr>
      </p:pic>
      <p:sp>
        <p:nvSpPr>
          <p:cNvPr id="6" name="زر إجراء: مخصص 5">
            <a:hlinkClick r:id="rId4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0888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Marketplace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3178324" y="6348108"/>
            <a:ext cx="2808312" cy="492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Story Maps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5395592" cy="141523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96752"/>
            <a:ext cx="4067944" cy="1067002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1" y="2886515"/>
            <a:ext cx="5508104" cy="1444748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76"/>
          <a:stretch/>
        </p:blipFill>
        <p:spPr>
          <a:xfrm>
            <a:off x="6065912" y="2446630"/>
            <a:ext cx="2682552" cy="2324518"/>
          </a:xfrm>
          <a:prstGeom prst="rect">
            <a:avLst/>
          </a:prstGeom>
        </p:spPr>
      </p:pic>
      <p:pic>
        <p:nvPicPr>
          <p:cNvPr id="15" name="صورة 14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58" y="4771148"/>
            <a:ext cx="6012160" cy="1576960"/>
          </a:xfrm>
          <a:prstGeom prst="rect">
            <a:avLst/>
          </a:prstGeom>
        </p:spPr>
      </p:pic>
      <p:sp>
        <p:nvSpPr>
          <p:cNvPr id="16" name="زر إجراء: مخصص 15">
            <a:hlinkClick r:id="rId8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4164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secure and trustworthy location platform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5" y="1671637"/>
            <a:ext cx="5657850" cy="3514725"/>
          </a:xfrm>
          <a:prstGeom prst="rect">
            <a:avLst/>
          </a:prstGeom>
        </p:spPr>
      </p:pic>
      <p:sp>
        <p:nvSpPr>
          <p:cNvPr id="13" name="زر إجراء: مخصص 12">
            <a:hlinkClick r:id="rId4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1028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en-US" sz="3600" b="1" cap="none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Developers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06" y="1435494"/>
            <a:ext cx="2275108" cy="2634576"/>
          </a:xfrm>
          <a:prstGeom prst="rect">
            <a:avLst/>
          </a:prstGeom>
        </p:spPr>
      </p:pic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128934" y="4360227"/>
            <a:ext cx="2808312" cy="4492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Apps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2908375" y="4320071"/>
            <a:ext cx="3157741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Extending the Platform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5562610" y="4293096"/>
            <a:ext cx="3831865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Accessing Content &amp; Services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91" y="1300716"/>
            <a:ext cx="2275108" cy="2630024"/>
          </a:xfrm>
          <a:prstGeom prst="rect">
            <a:avLst/>
          </a:prstGeom>
        </p:spPr>
      </p:pic>
      <p:pic>
        <p:nvPicPr>
          <p:cNvPr id="14" name="صورة 13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43" y="1285503"/>
            <a:ext cx="2275108" cy="2630024"/>
          </a:xfrm>
          <a:prstGeom prst="rect">
            <a:avLst/>
          </a:prstGeom>
        </p:spPr>
      </p:pic>
      <p:sp>
        <p:nvSpPr>
          <p:cNvPr id="15" name="زر إجراء: مخصص 14">
            <a:hlinkClick r:id="rId8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82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ar-SA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912547"/>
          </a:xfrm>
        </p:spPr>
        <p:txBody>
          <a:bodyPr>
            <a:normAutofit/>
          </a:bodyPr>
          <a:lstStyle/>
          <a:p>
            <a:pPr marL="361188">
              <a:buFont typeface="+mj-lt"/>
              <a:buAutoNum type="arabicPeriod"/>
            </a:pPr>
            <a:r>
              <a:rPr lang="ar-SA" sz="2400" dirty="0"/>
              <a:t>يمكن أنشاء الخرائط خاص بك دون حاجة لتثبيت برامج 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أنشاء الخرائط في وقت قياسي مقارنة بالبرامج المكتبية 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أنشاء الخرائط من جدول اكسل وطبقات من الويب ومن برامج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عرض الخرائط بقوالب متعدد 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إضافة اشخاص لتبادل ومشاركة 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مشاركة مع منظمات 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إدارة البيانات اين ماكنت ؟</a:t>
            </a:r>
          </a:p>
          <a:p>
            <a:pPr marL="361188">
              <a:buFont typeface="+mj-lt"/>
              <a:buAutoNum type="arabicPeriod"/>
            </a:pPr>
            <a:r>
              <a:rPr lang="ar-SA" sz="2400" dirty="0"/>
              <a:t>يمكن تطوير وإنشاء تطبيقات الخرائط خاص </a:t>
            </a:r>
            <a:r>
              <a:rPr lang="ar-SA" sz="2400" dirty="0" smtClean="0"/>
              <a:t>بك</a:t>
            </a:r>
          </a:p>
          <a:p>
            <a:endParaRPr lang="ar-SA" sz="1800" dirty="0"/>
          </a:p>
        </p:txBody>
      </p:sp>
    </p:spTree>
    <p:extLst>
      <p:ext uri="{BB962C8B-B14F-4D97-AF65-F5344CB8AC3E}">
        <p14:creationId xmlns:p14="http://schemas.microsoft.com/office/powerpoint/2010/main" val="27107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 ArcGIS Online 60 Day</a:t>
            </a:r>
            <a:endParaRPr lang="ar-SA" sz="36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2960" y="1100629"/>
            <a:ext cx="7520940" cy="888212"/>
          </a:xfrm>
        </p:spPr>
        <p:txBody>
          <a:bodyPr/>
          <a:lstStyle/>
          <a:p>
            <a:endParaRPr lang="ar-SA" u="sng" dirty="0" smtClean="0">
              <a:solidFill>
                <a:srgbClr val="0070C0"/>
              </a:solidFill>
            </a:endParaRPr>
          </a:p>
          <a:p>
            <a:pPr algn="ctr"/>
            <a:r>
              <a:rPr lang="en-US" sz="2400" u="sng" dirty="0" smtClean="0">
                <a:solidFill>
                  <a:srgbClr val="0070C0"/>
                </a:solidFill>
              </a:rPr>
              <a:t>http</a:t>
            </a:r>
            <a:r>
              <a:rPr lang="en-US" sz="2400" u="sng" dirty="0">
                <a:solidFill>
                  <a:srgbClr val="0070C0"/>
                </a:solidFill>
              </a:rPr>
              <a:t>://www.esri.com/software/arcgis/free-trial</a:t>
            </a:r>
            <a:endParaRPr lang="ar-SA" sz="2400" u="sng" dirty="0">
              <a:solidFill>
                <a:srgbClr val="0070C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339752" y="2524254"/>
            <a:ext cx="529978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https://tes2016.maps.arcgis.com/home/signin.html</a:t>
            </a:r>
            <a:endParaRPr lang="ar-SA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883537" y="1772816"/>
            <a:ext cx="7520940" cy="548640"/>
          </a:xfrm>
        </p:spPr>
        <p:txBody>
          <a:bodyPr/>
          <a:lstStyle/>
          <a:p>
            <a:pPr algn="ctr"/>
            <a:r>
              <a:rPr lang="en-US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Discussion</a:t>
            </a:r>
            <a:endParaRPr lang="ar-SA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377818"/>
            <a:ext cx="25922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rcGISOnlin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52520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92453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520940" cy="548640"/>
          </a:xfrm>
        </p:spPr>
        <p:txBody>
          <a:bodyPr/>
          <a:lstStyle/>
          <a:p>
            <a:pPr algn="ctr"/>
            <a:r>
              <a:rPr lang="en-US" sz="44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Listening</a:t>
            </a:r>
            <a:endParaRPr lang="ar-SA" sz="44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00808"/>
            <a:ext cx="3057061" cy="305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97" y="1556792"/>
            <a:ext cx="5606877" cy="3111817"/>
          </a:xfrm>
        </p:spPr>
      </p:pic>
    </p:spTree>
    <p:extLst>
      <p:ext uri="{BB962C8B-B14F-4D97-AF65-F5344CB8AC3E}">
        <p14:creationId xmlns:p14="http://schemas.microsoft.com/office/powerpoint/2010/main" val="32473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190601"/>
              </p:ext>
            </p:extLst>
          </p:nvPr>
        </p:nvGraphicFramePr>
        <p:xfrm>
          <a:off x="457200" y="188640"/>
          <a:ext cx="8229600" cy="5937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319602" y="2676668"/>
            <a:ext cx="252028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6000" b="1" dirty="0" smtClean="0"/>
              <a:t>ArcGIS</a:t>
            </a:r>
            <a:endParaRPr lang="ar-SA" sz="6000" b="1" dirty="0"/>
          </a:p>
        </p:txBody>
      </p:sp>
    </p:spTree>
    <p:extLst>
      <p:ext uri="{BB962C8B-B14F-4D97-AF65-F5344CB8AC3E}">
        <p14:creationId xmlns:p14="http://schemas.microsoft.com/office/powerpoint/2010/main" val="80416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ArcGIS Online</a:t>
            </a:r>
            <a:endParaRPr lang="ar-SA" sz="5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00628"/>
            <a:ext cx="8640960" cy="3579849"/>
          </a:xfrm>
        </p:spPr>
        <p:txBody>
          <a:bodyPr>
            <a:noAutofit/>
          </a:bodyPr>
          <a:lstStyle/>
          <a:p>
            <a:pPr marL="457200" indent="-457200" algn="l" rtl="0" fontAlgn="base">
              <a:buFont typeface="Arial" panose="020B0604020202020204" pitchFamily="34" charset="0"/>
              <a:buChar char="•"/>
            </a:pPr>
            <a:r>
              <a:rPr lang="en-US" sz="2800" dirty="0"/>
              <a:t>ArcGIS Online is a complete, cloud-based </a:t>
            </a:r>
            <a:r>
              <a:rPr lang="en-US" sz="2800" dirty="0" smtClean="0"/>
              <a:t>mapping platform</a:t>
            </a:r>
            <a:r>
              <a:rPr lang="en-US" sz="2800" dirty="0"/>
              <a:t>. Make and share beautiful maps, and do everything in between</a:t>
            </a:r>
            <a:r>
              <a:rPr lang="en-US" sz="2800" dirty="0" smtClean="0"/>
              <a:t>.</a:t>
            </a:r>
          </a:p>
          <a:p>
            <a:pPr marL="0" indent="0" algn="l" rtl="0" fontAlgn="base"/>
            <a:endParaRPr lang="en-US" sz="2800" dirty="0" smtClean="0"/>
          </a:p>
          <a:p>
            <a:pPr marL="457200" indent="-457200" algn="l" rtl="0" fontAlgn="base">
              <a:buFont typeface="Arial" panose="020B0604020202020204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/>
              <a:t>It’s possible only with ArcGIS Online, a scalable and secure software-as-a-service hosted by </a:t>
            </a:r>
            <a:r>
              <a:rPr lang="en-US" sz="2800" dirty="0" err="1"/>
              <a:t>Esri</a:t>
            </a:r>
            <a:r>
              <a:rPr lang="en-US" sz="2800" dirty="0"/>
              <a:t>.</a:t>
            </a:r>
          </a:p>
          <a:p>
            <a:pPr marL="0" indent="0" algn="r" rtl="0"/>
            <a:r>
              <a:rPr lang="en-US" sz="2800" dirty="0"/>
              <a:t/>
            </a:r>
            <a:br>
              <a:rPr lang="en-US" sz="2800" dirty="0"/>
            </a:b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7202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7505" y="0"/>
            <a:ext cx="8229600" cy="1143000"/>
          </a:xfrm>
        </p:spPr>
        <p:txBody>
          <a:bodyPr>
            <a:noAutofit/>
          </a:bodyPr>
          <a:lstStyle/>
          <a:p>
            <a:pPr algn="ctr" fontAlgn="base"/>
            <a:r>
              <a:rPr lang="en-US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Features at a Glance</a:t>
            </a:r>
            <a:endParaRPr lang="ar-SA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-66285" y="3032122"/>
            <a:ext cx="2808312" cy="4826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70C0"/>
                </a:solidFill>
              </a:rPr>
              <a:t>Apps for Everyone</a:t>
            </a:r>
          </a:p>
          <a:p>
            <a:endParaRPr lang="ar-SA" dirty="0"/>
          </a:p>
        </p:txBody>
      </p:sp>
      <p:pic>
        <p:nvPicPr>
          <p:cNvPr id="4" name="صورة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71" y="1282553"/>
            <a:ext cx="1876421" cy="171802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011" y="1282551"/>
            <a:ext cx="1876421" cy="168519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عنصر نائب للمحتوى 2"/>
          <p:cNvSpPr txBox="1">
            <a:spLocks/>
          </p:cNvSpPr>
          <p:nvPr/>
        </p:nvSpPr>
        <p:spPr>
          <a:xfrm>
            <a:off x="2132065" y="3017287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Ready-to-Use Maps</a:t>
            </a:r>
          </a:p>
          <a:p>
            <a:endParaRPr lang="ar-SA" dirty="0"/>
          </a:p>
        </p:txBody>
      </p:sp>
      <p:pic>
        <p:nvPicPr>
          <p:cNvPr id="8" name="صورة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51" y="1257145"/>
            <a:ext cx="1876421" cy="171802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4292305" y="3017287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Visualization</a:t>
            </a:r>
            <a:endParaRPr lang="ar-SA" dirty="0">
              <a:solidFill>
                <a:srgbClr val="0070C0"/>
              </a:solidFill>
            </a:endParaRPr>
          </a:p>
        </p:txBody>
      </p:sp>
      <p:pic>
        <p:nvPicPr>
          <p:cNvPr id="10" name="صورة 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83" y="1257144"/>
            <a:ext cx="1880446" cy="171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6270419" y="3017287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Analytics</a:t>
            </a:r>
            <a:endParaRPr lang="ar-SA" dirty="0">
              <a:solidFill>
                <a:srgbClr val="0070C0"/>
              </a:solidFill>
            </a:endParaRPr>
          </a:p>
        </p:txBody>
      </p:sp>
      <p:pic>
        <p:nvPicPr>
          <p:cNvPr id="12" name="صورة 1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70" y="4221088"/>
            <a:ext cx="1876421" cy="167452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-28175" y="6090592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Administering</a:t>
            </a:r>
            <a:endParaRPr lang="ar-SA" dirty="0">
              <a:solidFill>
                <a:srgbClr val="0070C0"/>
              </a:solidFill>
            </a:endParaRPr>
          </a:p>
        </p:txBody>
      </p:sp>
      <p:pic>
        <p:nvPicPr>
          <p:cNvPr id="14" name="صورة 1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011" y="4226383"/>
            <a:ext cx="1876421" cy="167452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عنصر نائب للمحتوى 2"/>
          <p:cNvSpPr txBox="1">
            <a:spLocks/>
          </p:cNvSpPr>
          <p:nvPr/>
        </p:nvSpPr>
        <p:spPr>
          <a:xfrm>
            <a:off x="1991756" y="6090591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Marketplace</a:t>
            </a:r>
            <a:endParaRPr lang="ar-SA" dirty="0">
              <a:solidFill>
                <a:srgbClr val="0070C0"/>
              </a:solidFill>
            </a:endParaRPr>
          </a:p>
        </p:txBody>
      </p:sp>
      <p:pic>
        <p:nvPicPr>
          <p:cNvPr id="16" name="صورة 1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278" y="4207566"/>
            <a:ext cx="1843394" cy="167689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عنصر نائب للمحتوى 2"/>
          <p:cNvSpPr txBox="1">
            <a:spLocks/>
          </p:cNvSpPr>
          <p:nvPr/>
        </p:nvSpPr>
        <p:spPr>
          <a:xfrm>
            <a:off x="4308819" y="6090592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Secure</a:t>
            </a:r>
            <a:endParaRPr lang="ar-SA" dirty="0">
              <a:solidFill>
                <a:srgbClr val="0070C0"/>
              </a:solidFill>
            </a:endParaRPr>
          </a:p>
        </p:txBody>
      </p:sp>
      <p:pic>
        <p:nvPicPr>
          <p:cNvPr id="18" name="صورة 17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483" y="4221088"/>
            <a:ext cx="1875717" cy="166337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عنصر نائب للمحتوى 2"/>
          <p:cNvSpPr txBox="1">
            <a:spLocks/>
          </p:cNvSpPr>
          <p:nvPr/>
        </p:nvSpPr>
        <p:spPr>
          <a:xfrm>
            <a:off x="6380185" y="6090592"/>
            <a:ext cx="2808312" cy="48267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Developers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21" name="زر إجراء: مخصص 20">
            <a:hlinkClick r:id="rId18" action="ppaction://hlinksldjump" highlightClick="1"/>
          </p:cNvPr>
          <p:cNvSpPr/>
          <p:nvPr/>
        </p:nvSpPr>
        <p:spPr>
          <a:xfrm>
            <a:off x="8187922" y="188640"/>
            <a:ext cx="720080" cy="168098"/>
          </a:xfrm>
          <a:prstGeom prst="actionButtonBlank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008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en-US" sz="3600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 For Everyone</a:t>
            </a:r>
            <a:endParaRPr lang="ar-SA" sz="3600" b="1" cap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70880"/>
            <a:ext cx="1543050" cy="1552575"/>
          </a:xfrm>
          <a:prstGeom prst="rect">
            <a:avLst/>
          </a:prstGeom>
        </p:spPr>
      </p:pic>
      <p:pic>
        <p:nvPicPr>
          <p:cNvPr id="6" name="صورة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76424"/>
            <a:ext cx="1552575" cy="1552575"/>
          </a:xfrm>
          <a:prstGeom prst="rect">
            <a:avLst/>
          </a:prstGeom>
        </p:spPr>
      </p:pic>
      <p:pic>
        <p:nvPicPr>
          <p:cNvPr id="7" name="صورة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85950"/>
            <a:ext cx="1543050" cy="1543050"/>
          </a:xfrm>
          <a:prstGeom prst="rect">
            <a:avLst/>
          </a:prstGeom>
        </p:spPr>
      </p:pic>
      <p:pic>
        <p:nvPicPr>
          <p:cNvPr id="8" name="صورة 7">
            <a:hlinkClick r:id="rId8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885950"/>
            <a:ext cx="1543050" cy="1552575"/>
          </a:xfrm>
          <a:prstGeom prst="rect">
            <a:avLst/>
          </a:prstGeom>
        </p:spPr>
      </p:pic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-345910" y="3453848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 for the 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Field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عنصر نائب للمحتوى 2"/>
          <p:cNvSpPr txBox="1">
            <a:spLocks/>
          </p:cNvSpPr>
          <p:nvPr/>
        </p:nvSpPr>
        <p:spPr>
          <a:xfrm>
            <a:off x="1866578" y="3441424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 for the </a:t>
            </a:r>
          </a:p>
          <a:p>
            <a:pPr marL="0" indent="0"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Office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4067944" y="3438525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 for the 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Community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6243625" y="3453848"/>
            <a:ext cx="2808312" cy="89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914400" rtl="1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r" defTabSz="914400" rtl="1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Apps for the 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Builders</a:t>
            </a:r>
            <a:endParaRPr lang="ar-SA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زر إجراء: مخصص 13">
            <a:hlinkClick r:id="rId10" action="ppaction://hlinksldjump" highlightClick="1"/>
          </p:cNvPr>
          <p:cNvSpPr/>
          <p:nvPr/>
        </p:nvSpPr>
        <p:spPr>
          <a:xfrm>
            <a:off x="7884368" y="6237312"/>
            <a:ext cx="534938" cy="216024"/>
          </a:xfrm>
          <a:prstGeom prst="actionButtonBlank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476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زوايا">
  <a:themeElements>
    <a:clrScheme name="زوايا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زوايا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زوايا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435</TotalTime>
  <Words>336</Words>
  <Application>Microsoft Office PowerPoint</Application>
  <PresentationFormat>عرض على الشاشة (3:4)‏</PresentationFormat>
  <Paragraphs>115</Paragraphs>
  <Slides>40</Slides>
  <Notes>0</Notes>
  <HiddenSlides>0</HiddenSlides>
  <MMClips>1</MMClips>
  <ScaleCrop>false</ScaleCrop>
  <HeadingPairs>
    <vt:vector size="4" baseType="variant">
      <vt:variant>
        <vt:lpstr>نسق</vt:lpstr>
      </vt:variant>
      <vt:variant>
        <vt:i4>2</vt:i4>
      </vt:variant>
      <vt:variant>
        <vt:lpstr>عناوين الشرائح</vt:lpstr>
      </vt:variant>
      <vt:variant>
        <vt:i4>40</vt:i4>
      </vt:variant>
    </vt:vector>
  </HeadingPairs>
  <TitlesOfParts>
    <vt:vector size="42" baseType="lpstr">
      <vt:lpstr>زوايا</vt:lpstr>
      <vt:lpstr>نسق Office</vt:lpstr>
      <vt:lpstr>ArcGIS Online</vt:lpstr>
      <vt:lpstr>Objectives Of The Workshop</vt:lpstr>
      <vt:lpstr>“Be wise enough to know that you do not know everything” </vt:lpstr>
      <vt:lpstr>عرض تقديمي في PowerPoint</vt:lpstr>
      <vt:lpstr>عرض تقديمي في PowerPoint</vt:lpstr>
      <vt:lpstr>عرض تقديمي في PowerPoint</vt:lpstr>
      <vt:lpstr>ArcGIS Online</vt:lpstr>
      <vt:lpstr>Features at a Glance</vt:lpstr>
      <vt:lpstr>Apps For Everyone</vt:lpstr>
      <vt:lpstr>Ready-to-use Maps</vt:lpstr>
      <vt:lpstr>Ready-to-use Maps</vt:lpstr>
      <vt:lpstr>Ready-to-use Maps</vt:lpstr>
      <vt:lpstr>Ready-to-use Maps</vt:lpstr>
      <vt:lpstr>Ready-to-use Maps</vt:lpstr>
      <vt:lpstr>Ready-to-use Maps</vt:lpstr>
      <vt:lpstr>Ready-to-use Maps</vt:lpstr>
      <vt:lpstr>Ready-to-use Maps</vt:lpstr>
      <vt:lpstr>Ready-to-use Maps</vt:lpstr>
      <vt:lpstr>Ready-to-use Maps</vt:lpstr>
      <vt:lpstr>Visualization</vt:lpstr>
      <vt:lpstr>Analytics</vt:lpstr>
      <vt:lpstr>Analytics</vt:lpstr>
      <vt:lpstr>Analytics</vt:lpstr>
      <vt:lpstr>Analytics</vt:lpstr>
      <vt:lpstr>Analytics</vt:lpstr>
      <vt:lpstr>Analytics</vt:lpstr>
      <vt:lpstr>Administering </vt:lpstr>
      <vt:lpstr>Administering </vt:lpstr>
      <vt:lpstr>Administering </vt:lpstr>
      <vt:lpstr>Administering </vt:lpstr>
      <vt:lpstr>Administering </vt:lpstr>
      <vt:lpstr>Administering </vt:lpstr>
      <vt:lpstr>Administering </vt:lpstr>
      <vt:lpstr>Marketplace</vt:lpstr>
      <vt:lpstr>The secure and trustworthy location platform</vt:lpstr>
      <vt:lpstr>Developers</vt:lpstr>
      <vt:lpstr>Summary</vt:lpstr>
      <vt:lpstr>Try ArcGIS Online 60 Day</vt:lpstr>
      <vt:lpstr>Discussion</vt:lpstr>
      <vt:lpstr>Thank You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ArcGIS Online</dc:title>
  <dc:creator>butterfly</dc:creator>
  <cp:lastModifiedBy>butterfly</cp:lastModifiedBy>
  <cp:revision>36</cp:revision>
  <dcterms:created xsi:type="dcterms:W3CDTF">2016-11-07T18:16:42Z</dcterms:created>
  <dcterms:modified xsi:type="dcterms:W3CDTF">2016-11-08T01:32:29Z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0EF00502-98AB-4F00-99F8-DDC331D2E95D</vt:lpwstr>
  </property>
  <property fmtid="{D5CDD505-2E9C-101B-9397-08002B2CF9AE}" pid="3" name="ArticulatePath">
    <vt:lpwstr>عرض تقديمي1</vt:lpwstr>
  </property>
</Properties>
</file>