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4"/>
  </p:sld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1062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802301-FE16-4CB4-83E8-633F0F807D4B}" type="datetimeFigureOut">
              <a:rPr lang="en-US" smtClean="0"/>
              <a:pPr/>
              <a:t>10/31/2016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A4A29B-E235-4956-AF9F-BC78B953A8C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7200" b="1" dirty="0" smtClean="0">
                <a:solidFill>
                  <a:srgbClr val="FFC000"/>
                </a:solidFill>
              </a:rPr>
              <a:t>Articles</a:t>
            </a:r>
            <a:endParaRPr lang="en-US" sz="7200" b="1" dirty="0">
              <a:solidFill>
                <a:srgbClr val="FFC000"/>
              </a:solidFill>
            </a:endParaRPr>
          </a:p>
        </p:txBody>
      </p:sp>
      <p:sp>
        <p:nvSpPr>
          <p:cNvPr id="5" name="عنوان فرعي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sz="5400" b="1" dirty="0" smtClean="0">
                <a:solidFill>
                  <a:srgbClr val="92D050"/>
                </a:solidFill>
              </a:rPr>
              <a:t>(a)  And (an)</a:t>
            </a:r>
            <a:endParaRPr lang="en-US" sz="5400" b="1" dirty="0">
              <a:solidFill>
                <a:srgbClr val="92D05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71480"/>
            <a:ext cx="8229600" cy="1214446"/>
          </a:xfrm>
        </p:spPr>
        <p:txBody>
          <a:bodyPr>
            <a:normAutofit fontScale="90000"/>
          </a:bodyPr>
          <a:lstStyle/>
          <a:p>
            <a:r>
              <a:rPr lang="en-US" b="1" dirty="0">
                <a:solidFill>
                  <a:srgbClr val="00B0F0"/>
                </a:solidFill>
              </a:rPr>
              <a:t>Indefinite articles - a and an </a:t>
            </a:r>
            <a:r>
              <a:rPr lang="en-US" dirty="0">
                <a:solidFill>
                  <a:srgbClr val="00B0F0"/>
                </a:solidFill>
              </a:rPr>
              <a:t/>
            </a:r>
            <a:br>
              <a:rPr lang="en-US" dirty="0">
                <a:solidFill>
                  <a:srgbClr val="00B0F0"/>
                </a:solidFill>
              </a:rPr>
            </a:br>
            <a:endParaRPr lang="en-US" dirty="0">
              <a:solidFill>
                <a:srgbClr val="00B0F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/>
          </a:p>
          <a:p>
            <a:r>
              <a:rPr lang="en-US" b="1" dirty="0"/>
              <a:t>A</a:t>
            </a:r>
            <a:r>
              <a:rPr lang="en-US" dirty="0"/>
              <a:t> and </a:t>
            </a:r>
            <a:r>
              <a:rPr lang="en-US" b="1" dirty="0"/>
              <a:t>an</a:t>
            </a:r>
            <a:r>
              <a:rPr lang="en-US" dirty="0"/>
              <a:t> are the indefinite articles. They refer to something not specifically known to the person you are communicating with.</a:t>
            </a:r>
          </a:p>
          <a:p>
            <a:r>
              <a:rPr lang="en-US" b="1" dirty="0"/>
              <a:t>A</a:t>
            </a:r>
            <a:r>
              <a:rPr lang="en-US" dirty="0"/>
              <a:t> and </a:t>
            </a:r>
            <a:r>
              <a:rPr lang="en-US" b="1" dirty="0"/>
              <a:t>an</a:t>
            </a:r>
            <a:r>
              <a:rPr lang="en-US" dirty="0"/>
              <a:t> are used before nouns that introduce something or someone you have not mentioned before:-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C000"/>
                </a:solidFill>
              </a:rPr>
              <a:t>For example</a:t>
            </a:r>
            <a:r>
              <a:rPr lang="en-US" dirty="0" smtClean="0"/>
              <a:t>:</a:t>
            </a:r>
          </a:p>
          <a:p>
            <a:r>
              <a:rPr lang="en-US" dirty="0" smtClean="0"/>
              <a:t>"I saw an elephant this morning." </a:t>
            </a:r>
            <a:br>
              <a:rPr lang="en-US" dirty="0" smtClean="0"/>
            </a:br>
            <a:r>
              <a:rPr lang="en-US" dirty="0" smtClean="0"/>
              <a:t>"I ate a banana for lunch."</a:t>
            </a:r>
          </a:p>
          <a:p>
            <a:r>
              <a:rPr lang="en-US" dirty="0" smtClean="0"/>
              <a:t>A and an are also used when talking about your profession:-</a:t>
            </a:r>
          </a:p>
          <a:p>
            <a:r>
              <a:rPr lang="en-US" dirty="0" smtClean="0"/>
              <a:t>For example:</a:t>
            </a:r>
          </a:p>
          <a:p>
            <a:r>
              <a:rPr lang="en-US" dirty="0" smtClean="0"/>
              <a:t>"I am an English teacher." </a:t>
            </a:r>
            <a:br>
              <a:rPr lang="en-US" dirty="0" smtClean="0"/>
            </a:br>
            <a:r>
              <a:rPr lang="en-US" dirty="0" smtClean="0"/>
              <a:t>"I am a builder."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>
                <a:solidFill>
                  <a:srgbClr val="00B0F0"/>
                </a:solidFill>
                <a:latin typeface="Arial"/>
                <a:ea typeface="Times New Roman"/>
                <a:cs typeface="Tahoma"/>
              </a:rPr>
              <a:t>Using </a:t>
            </a:r>
            <a:r>
              <a:rPr lang="en-US" b="1" dirty="0" smtClean="0">
                <a:solidFill>
                  <a:srgbClr val="00B050"/>
                </a:solidFill>
                <a:latin typeface="Arial"/>
                <a:ea typeface="Times New Roman"/>
                <a:cs typeface="Tahoma"/>
              </a:rPr>
              <a:t>a</a:t>
            </a:r>
            <a:r>
              <a:rPr lang="en-US" b="1" dirty="0" smtClean="0">
                <a:solidFill>
                  <a:srgbClr val="00B0F0"/>
                </a:solidFill>
                <a:latin typeface="Arial"/>
                <a:ea typeface="Times New Roman"/>
                <a:cs typeface="Tahoma"/>
              </a:rPr>
              <a:t> or </a:t>
            </a:r>
            <a:r>
              <a:rPr lang="en-US" b="1" dirty="0" smtClean="0">
                <a:solidFill>
                  <a:srgbClr val="00B050"/>
                </a:solidFill>
                <a:latin typeface="Arial"/>
                <a:ea typeface="Times New Roman"/>
                <a:cs typeface="Tahoma"/>
              </a:rPr>
              <a:t>an</a:t>
            </a:r>
            <a:r>
              <a:rPr lang="en-US" sz="3200" b="1" dirty="0" smtClean="0">
                <a:solidFill>
                  <a:srgbClr val="000066"/>
                </a:solidFill>
                <a:latin typeface="Arial"/>
                <a:ea typeface="Times New Roman"/>
              </a:rPr>
              <a:t/>
            </a:r>
            <a:br>
              <a:rPr lang="en-US" sz="3200" b="1" dirty="0" smtClean="0">
                <a:solidFill>
                  <a:srgbClr val="000066"/>
                </a:solidFill>
                <a:latin typeface="Arial"/>
                <a:ea typeface="Times New Roman"/>
              </a:rPr>
            </a:br>
            <a:endParaRPr lang="en-US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b="1" dirty="0"/>
              <a:t> </a:t>
            </a:r>
          </a:p>
          <a:p>
            <a:pPr lvl="0">
              <a:lnSpc>
                <a:spcPct val="120000"/>
              </a:lnSpc>
            </a:pPr>
            <a:r>
              <a:rPr lang="en-US" dirty="0"/>
              <a:t>a</a:t>
            </a:r>
            <a:r>
              <a:rPr lang="en-US" b="1" dirty="0"/>
              <a:t> + singular noun beginning with a consonant: </a:t>
            </a:r>
          </a:p>
          <a:p>
            <a:pPr>
              <a:lnSpc>
                <a:spcPct val="120000"/>
              </a:lnSpc>
              <a:buNone/>
            </a:pPr>
            <a:r>
              <a:rPr lang="en-US" b="1" i="1" dirty="0"/>
              <a:t>a</a:t>
            </a:r>
            <a:r>
              <a:rPr lang="en-US" i="1" dirty="0"/>
              <a:t> boy; </a:t>
            </a:r>
            <a:r>
              <a:rPr lang="en-US" b="1" i="1" dirty="0"/>
              <a:t>a</a:t>
            </a:r>
            <a:r>
              <a:rPr lang="en-US" i="1" dirty="0"/>
              <a:t> car; </a:t>
            </a:r>
            <a:r>
              <a:rPr lang="en-US" b="1" i="1" dirty="0"/>
              <a:t>a</a:t>
            </a:r>
            <a:r>
              <a:rPr lang="en-US" i="1" dirty="0"/>
              <a:t> bike; </a:t>
            </a:r>
            <a:r>
              <a:rPr lang="en-US" b="1" i="1" dirty="0"/>
              <a:t>a</a:t>
            </a:r>
            <a:r>
              <a:rPr lang="en-US" i="1" dirty="0"/>
              <a:t> zoo; </a:t>
            </a:r>
            <a:r>
              <a:rPr lang="en-US" b="1" i="1" dirty="0"/>
              <a:t>a</a:t>
            </a:r>
            <a:r>
              <a:rPr lang="en-US" i="1" dirty="0"/>
              <a:t> dog</a:t>
            </a:r>
            <a:endParaRPr lang="en-US" dirty="0"/>
          </a:p>
          <a:p>
            <a:pPr>
              <a:lnSpc>
                <a:spcPct val="120000"/>
              </a:lnSpc>
              <a:buNone/>
            </a:pPr>
            <a:r>
              <a:rPr lang="en-US" dirty="0"/>
              <a:t> </a:t>
            </a:r>
          </a:p>
          <a:p>
            <a:pPr lvl="0">
              <a:lnSpc>
                <a:spcPct val="120000"/>
              </a:lnSpc>
            </a:pPr>
            <a:r>
              <a:rPr lang="en-US" b="1" dirty="0"/>
              <a:t>an</a:t>
            </a:r>
            <a:r>
              <a:rPr lang="en-US" dirty="0"/>
              <a:t> + singular noun beginning with a vowel: </a:t>
            </a:r>
          </a:p>
          <a:p>
            <a:pPr>
              <a:lnSpc>
                <a:spcPct val="120000"/>
              </a:lnSpc>
              <a:buNone/>
            </a:pPr>
            <a:r>
              <a:rPr lang="en-US" b="1" i="1" dirty="0" smtClean="0"/>
              <a:t>an</a:t>
            </a:r>
            <a:r>
              <a:rPr lang="en-US" i="1" dirty="0" smtClean="0"/>
              <a:t> </a:t>
            </a:r>
            <a:r>
              <a:rPr lang="en-US" i="1" dirty="0"/>
              <a:t>elephant; </a:t>
            </a:r>
            <a:r>
              <a:rPr lang="en-US" b="1" i="1" dirty="0"/>
              <a:t>an</a:t>
            </a:r>
            <a:r>
              <a:rPr lang="en-US" i="1" dirty="0"/>
              <a:t> egg; </a:t>
            </a:r>
            <a:r>
              <a:rPr lang="en-US" b="1" i="1" dirty="0"/>
              <a:t>an</a:t>
            </a:r>
            <a:r>
              <a:rPr lang="en-US" i="1" dirty="0"/>
              <a:t> apple; </a:t>
            </a:r>
            <a:r>
              <a:rPr lang="en-US" b="1" i="1" dirty="0"/>
              <a:t>an</a:t>
            </a:r>
            <a:r>
              <a:rPr lang="en-US" i="1" dirty="0"/>
              <a:t> idiot; </a:t>
            </a:r>
            <a:r>
              <a:rPr lang="en-US" b="1" i="1" dirty="0"/>
              <a:t>an</a:t>
            </a:r>
            <a:r>
              <a:rPr lang="en-US" i="1" dirty="0"/>
              <a:t> </a:t>
            </a:r>
            <a:r>
              <a:rPr lang="en-US" i="1" dirty="0" smtClean="0"/>
              <a:t>orphan</a:t>
            </a:r>
          </a:p>
          <a:p>
            <a:pPr>
              <a:lnSpc>
                <a:spcPct val="120000"/>
              </a:lnSpc>
              <a:buNone/>
            </a:pPr>
            <a:endParaRPr lang="en-US" dirty="0"/>
          </a:p>
          <a:p>
            <a:pPr lvl="0">
              <a:lnSpc>
                <a:spcPct val="120000"/>
              </a:lnSpc>
            </a:pPr>
            <a:r>
              <a:rPr lang="en-US" b="1" dirty="0"/>
              <a:t>a</a:t>
            </a:r>
            <a:r>
              <a:rPr lang="en-US" dirty="0"/>
              <a:t> + singular noun beginning with a consonant sound:</a:t>
            </a:r>
          </a:p>
          <a:p>
            <a:pPr>
              <a:lnSpc>
                <a:spcPct val="120000"/>
              </a:lnSpc>
              <a:buNone/>
            </a:pPr>
            <a:r>
              <a:rPr lang="en-US" dirty="0"/>
              <a:t> i.e. begins with a consonant 'y' sound, so 'a' is used);</a:t>
            </a:r>
            <a:r>
              <a:rPr lang="en-US" i="1" dirty="0"/>
              <a:t> </a:t>
            </a:r>
            <a:r>
              <a:rPr lang="en-US" b="1" i="1" dirty="0"/>
              <a:t>a</a:t>
            </a:r>
            <a:r>
              <a:rPr lang="en-US" i="1" dirty="0"/>
              <a:t> university</a:t>
            </a:r>
            <a:r>
              <a:rPr lang="en-US" dirty="0"/>
              <a:t>; </a:t>
            </a:r>
            <a:r>
              <a:rPr lang="en-US" b="1" i="1" dirty="0"/>
              <a:t>a</a:t>
            </a:r>
            <a:r>
              <a:rPr lang="en-US" i="1" dirty="0"/>
              <a:t> </a:t>
            </a:r>
            <a:r>
              <a:rPr lang="en-US" i="1" dirty="0" smtClean="0"/>
              <a:t>unicycle</a:t>
            </a:r>
          </a:p>
          <a:p>
            <a:pPr>
              <a:lnSpc>
                <a:spcPct val="120000"/>
              </a:lnSpc>
              <a:buNone/>
            </a:pPr>
            <a:endParaRPr lang="en-US" dirty="0"/>
          </a:p>
          <a:p>
            <a:pPr lvl="0">
              <a:lnSpc>
                <a:spcPct val="120000"/>
              </a:lnSpc>
            </a:pPr>
            <a:r>
              <a:rPr lang="en-US" b="1" dirty="0"/>
              <a:t>an</a:t>
            </a:r>
            <a:r>
              <a:rPr lang="en-US" dirty="0"/>
              <a:t> + nouns starting with silent "h": </a:t>
            </a:r>
            <a:r>
              <a:rPr lang="en-US" b="1" i="1" dirty="0"/>
              <a:t>an</a:t>
            </a:r>
            <a:r>
              <a:rPr lang="en-US" i="1" dirty="0"/>
              <a:t> hour</a:t>
            </a:r>
            <a:r>
              <a:rPr lang="en-US" dirty="0"/>
              <a:t> </a:t>
            </a:r>
          </a:p>
          <a:p>
            <a:pPr>
              <a:lnSpc>
                <a:spcPct val="120000"/>
              </a:lnSpc>
              <a:buNone/>
            </a:pPr>
            <a:r>
              <a:rPr lang="en-US" dirty="0"/>
              <a:t> </a:t>
            </a:r>
          </a:p>
          <a:p>
            <a:endParaRPr lang="en-US" dirty="0"/>
          </a:p>
        </p:txBody>
      </p:sp>
      <p:cxnSp>
        <p:nvCxnSpPr>
          <p:cNvPr id="5" name="رابط مستقيم 4"/>
          <p:cNvCxnSpPr/>
          <p:nvPr/>
        </p:nvCxnSpPr>
        <p:spPr>
          <a:xfrm>
            <a:off x="785786" y="2500306"/>
            <a:ext cx="492922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رابط مستقيم 6"/>
          <p:cNvCxnSpPr/>
          <p:nvPr/>
        </p:nvCxnSpPr>
        <p:spPr>
          <a:xfrm>
            <a:off x="857224" y="3571876"/>
            <a:ext cx="585791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/>
          <p:cNvCxnSpPr/>
          <p:nvPr/>
        </p:nvCxnSpPr>
        <p:spPr>
          <a:xfrm flipV="1">
            <a:off x="785786" y="5000636"/>
            <a:ext cx="7572428" cy="714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The Rules of Regular and Irregular Plurals</a:t>
            </a:r>
            <a:endParaRPr lang="en-US" dirty="0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For most nouns, just add -s</a:t>
            </a:r>
          </a:p>
        </p:txBody>
      </p:sp>
      <p:graphicFrame>
        <p:nvGraphicFramePr>
          <p:cNvPr id="7" name="عنصر نائب للمحتوى 6"/>
          <p:cNvGraphicFramePr>
            <a:graphicFrameLocks noGrp="1"/>
          </p:cNvGraphicFramePr>
          <p:nvPr>
            <p:ph sz="half" idx="2"/>
          </p:nvPr>
        </p:nvGraphicFramePr>
        <p:xfrm>
          <a:off x="457200" y="2174875"/>
          <a:ext cx="4040188" cy="382589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20094"/>
                <a:gridCol w="2020094"/>
              </a:tblGrid>
              <a:tr h="956473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600" b="1" u="sng" dirty="0" smtClean="0"/>
                        <a:t>Singular</a:t>
                      </a:r>
                      <a:endParaRPr lang="en-US" sz="3600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u="sng" dirty="0">
                          <a:latin typeface="Calibri"/>
                          <a:ea typeface="Calibri"/>
                          <a:cs typeface="Arial"/>
                        </a:rPr>
                        <a:t>Plural</a:t>
                      </a:r>
                      <a:endParaRPr lang="en-US" sz="3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</a:tr>
              <a:tr h="9564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hand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hands</a:t>
                      </a:r>
                    </a:p>
                  </a:txBody>
                  <a:tcPr marL="28575" marR="28575" marT="28575" marB="28575" anchor="ctr"/>
                </a:tc>
              </a:tr>
              <a:tr h="9564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rabbit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rabbits</a:t>
                      </a:r>
                    </a:p>
                  </a:txBody>
                  <a:tcPr marL="28575" marR="28575" marT="28575" marB="28575" anchor="ctr"/>
                </a:tc>
              </a:tr>
              <a:tr h="9564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key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keys</a:t>
                      </a:r>
                    </a:p>
                  </a:txBody>
                  <a:tcPr marL="28575" marR="28575" marT="28575" marB="28575" anchor="ctr"/>
                </a:tc>
              </a:tr>
            </a:tbl>
          </a:graphicData>
        </a:graphic>
      </p:graphicFrame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For nouns ending in s, x, z, </a:t>
            </a:r>
            <a:r>
              <a:rPr lang="en-US" dirty="0" err="1"/>
              <a:t>ch</a:t>
            </a:r>
            <a:r>
              <a:rPr lang="en-US" dirty="0"/>
              <a:t> or </a:t>
            </a:r>
            <a:r>
              <a:rPr lang="en-US" dirty="0" err="1"/>
              <a:t>sh</a:t>
            </a:r>
            <a:r>
              <a:rPr lang="en-US" dirty="0"/>
              <a:t>, add -</a:t>
            </a:r>
            <a:r>
              <a:rPr lang="en-US" dirty="0" err="1"/>
              <a:t>es</a:t>
            </a:r>
            <a:endParaRPr lang="en-US" dirty="0"/>
          </a:p>
        </p:txBody>
      </p:sp>
      <p:graphicFrame>
        <p:nvGraphicFramePr>
          <p:cNvPr id="8" name="عنصر نائب للمحتوى 7"/>
          <p:cNvGraphicFramePr>
            <a:graphicFrameLocks noGrp="1"/>
          </p:cNvGraphicFramePr>
          <p:nvPr>
            <p:ph sz="quarter" idx="4"/>
          </p:nvPr>
        </p:nvGraphicFramePr>
        <p:xfrm>
          <a:off x="4645025" y="2174875"/>
          <a:ext cx="4041776" cy="382589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20888"/>
                <a:gridCol w="2020888"/>
              </a:tblGrid>
              <a:tr h="9564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u="sng" dirty="0">
                          <a:latin typeface="Calibri"/>
                          <a:ea typeface="Calibri"/>
                          <a:cs typeface="Arial"/>
                        </a:rPr>
                        <a:t>Singular</a:t>
                      </a:r>
                      <a:endParaRPr lang="en-US" sz="3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u="sng" dirty="0">
                          <a:latin typeface="Calibri"/>
                          <a:ea typeface="Calibri"/>
                          <a:cs typeface="Arial"/>
                        </a:rPr>
                        <a:t>Plural</a:t>
                      </a:r>
                      <a:endParaRPr lang="en-US" sz="3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</a:tr>
              <a:tr h="9564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box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boxes</a:t>
                      </a:r>
                    </a:p>
                  </a:txBody>
                  <a:tcPr marL="28575" marR="28575" marT="28575" marB="28575" anchor="ctr"/>
                </a:tc>
              </a:tr>
              <a:tr h="9564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 smtClean="0">
                          <a:latin typeface="Calibri"/>
                          <a:ea typeface="Calibri"/>
                          <a:cs typeface="Arial"/>
                        </a:rPr>
                        <a:t>class</a:t>
                      </a:r>
                      <a:endParaRPr lang="en-US" sz="3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 smtClean="0">
                          <a:latin typeface="Calibri"/>
                          <a:ea typeface="Calibri"/>
                          <a:cs typeface="Arial"/>
                        </a:rPr>
                        <a:t>classes</a:t>
                      </a:r>
                      <a:endParaRPr lang="en-US" sz="3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</a:tr>
              <a:tr h="9564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wish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wishes</a:t>
                      </a:r>
                    </a:p>
                  </a:txBody>
                  <a:tcPr marL="28575" marR="28575" marT="28575" marB="28575" anchor="ctr"/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571480"/>
            <a:ext cx="8229600" cy="714380"/>
          </a:xfrm>
        </p:spPr>
        <p:txBody>
          <a:bodyPr>
            <a:noAutofit/>
          </a:bodyPr>
          <a:lstStyle/>
          <a:p>
            <a:r>
              <a:rPr lang="en-US" sz="3200" b="1" dirty="0"/>
              <a:t>For nouns that end with consonant + y, change the y to an </a:t>
            </a:r>
            <a:r>
              <a:rPr lang="en-US" sz="3200" b="1" dirty="0" err="1"/>
              <a:t>i</a:t>
            </a:r>
            <a:r>
              <a:rPr lang="en-US" sz="3200" b="1" dirty="0"/>
              <a:t> and then add -</a:t>
            </a:r>
            <a:r>
              <a:rPr lang="en-US" sz="3200" b="1" dirty="0" err="1"/>
              <a:t>es</a:t>
            </a:r>
            <a:endParaRPr lang="en-US" sz="3200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</p:nvPr>
        </p:nvGraphicFramePr>
        <p:xfrm>
          <a:off x="1428728" y="1600200"/>
          <a:ext cx="6500858" cy="48291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50429"/>
                <a:gridCol w="3250429"/>
              </a:tblGrid>
              <a:tr h="120729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u="sng" dirty="0">
                          <a:latin typeface="Calibri"/>
                          <a:ea typeface="Calibri"/>
                          <a:cs typeface="Arial"/>
                        </a:rPr>
                        <a:t>Singular</a:t>
                      </a:r>
                      <a:endParaRPr lang="en-US" sz="36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u="sng">
                          <a:latin typeface="Calibri"/>
                          <a:ea typeface="Calibri"/>
                          <a:cs typeface="Arial"/>
                        </a:rPr>
                        <a:t>Plural</a:t>
                      </a:r>
                      <a:endParaRPr lang="en-US" sz="36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</a:tr>
              <a:tr h="120729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poppy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poppies</a:t>
                      </a:r>
                    </a:p>
                  </a:txBody>
                  <a:tcPr marL="28575" marR="28575" marT="28575" marB="28575" anchor="ctr"/>
                </a:tc>
              </a:tr>
              <a:tr h="120729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fly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flies</a:t>
                      </a:r>
                    </a:p>
                  </a:txBody>
                  <a:tcPr marL="28575" marR="28575" marT="28575" marB="28575" anchor="ctr"/>
                </a:tc>
              </a:tr>
              <a:tr h="120729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country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countries</a:t>
                      </a:r>
                    </a:p>
                  </a:txBody>
                  <a:tcPr marL="28575" marR="28575" marT="28575" marB="28575" anchor="ctr"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5719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142984"/>
            <a:ext cx="4040188" cy="1031891"/>
          </a:xfrm>
        </p:spPr>
        <p:txBody>
          <a:bodyPr/>
          <a:lstStyle/>
          <a:p>
            <a:r>
              <a:rPr lang="en-US" dirty="0"/>
              <a:t>Some nouns are the same in both singular and plural from</a:t>
            </a:r>
          </a:p>
        </p:txBody>
      </p:sp>
      <p:graphicFrame>
        <p:nvGraphicFramePr>
          <p:cNvPr id="7" name="عنصر نائب للمحتوى 6"/>
          <p:cNvGraphicFramePr>
            <a:graphicFrameLocks noGrp="1"/>
          </p:cNvGraphicFramePr>
          <p:nvPr>
            <p:ph sz="half" idx="2"/>
          </p:nvPr>
        </p:nvGraphicFramePr>
        <p:xfrm>
          <a:off x="457200" y="2174874"/>
          <a:ext cx="4040188" cy="411164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20094"/>
                <a:gridCol w="2020094"/>
              </a:tblGrid>
              <a:tr h="82232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u="sng" dirty="0">
                          <a:latin typeface="Calibri"/>
                          <a:ea typeface="Calibri"/>
                          <a:cs typeface="Arial"/>
                        </a:rPr>
                        <a:t>Singular</a:t>
                      </a:r>
                      <a:endParaRPr lang="en-US" sz="36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u="sng">
                          <a:latin typeface="Calibri"/>
                          <a:ea typeface="Calibri"/>
                          <a:cs typeface="Arial"/>
                        </a:rPr>
                        <a:t>Plural</a:t>
                      </a:r>
                      <a:endParaRPr lang="en-US" sz="36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</a:tr>
              <a:tr h="82232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fish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fish</a:t>
                      </a:r>
                    </a:p>
                  </a:txBody>
                  <a:tcPr marL="28575" marR="28575" marT="28575" marB="28575" anchor="ctr"/>
                </a:tc>
              </a:tr>
              <a:tr h="82232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sheep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sheep</a:t>
                      </a:r>
                    </a:p>
                  </a:txBody>
                  <a:tcPr marL="28575" marR="28575" marT="28575" marB="28575" anchor="ctr"/>
                </a:tc>
              </a:tr>
              <a:tr h="82232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tuna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tuna</a:t>
                      </a:r>
                    </a:p>
                  </a:txBody>
                  <a:tcPr marL="28575" marR="28575" marT="28575" marB="28575" anchor="ctr"/>
                </a:tc>
              </a:tr>
              <a:tr h="82232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salmon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salmon</a:t>
                      </a:r>
                    </a:p>
                  </a:txBody>
                  <a:tcPr marL="28575" marR="28575" marT="28575" marB="28575" anchor="ctr"/>
                </a:tc>
              </a:tr>
            </a:tbl>
          </a:graphicData>
        </a:graphic>
      </p:graphicFrame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142984"/>
            <a:ext cx="4041775" cy="1031891"/>
          </a:xfrm>
        </p:spPr>
        <p:txBody>
          <a:bodyPr>
            <a:normAutofit fontScale="92500" lnSpcReduction="10000"/>
          </a:bodyPr>
          <a:lstStyle/>
          <a:p>
            <a:r>
              <a:rPr lang="en-US" dirty="0"/>
              <a:t>For some nouns, change other letters or just change the word completely!</a:t>
            </a:r>
          </a:p>
        </p:txBody>
      </p:sp>
      <p:graphicFrame>
        <p:nvGraphicFramePr>
          <p:cNvPr id="9" name="عنصر نائب للمحتوى 8"/>
          <p:cNvGraphicFramePr>
            <a:graphicFrameLocks noGrp="1"/>
          </p:cNvGraphicFramePr>
          <p:nvPr>
            <p:ph sz="quarter" idx="4"/>
          </p:nvPr>
        </p:nvGraphicFramePr>
        <p:xfrm>
          <a:off x="4645025" y="2174875"/>
          <a:ext cx="4041776" cy="41285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20888"/>
                <a:gridCol w="2020888"/>
              </a:tblGrid>
              <a:tr h="68527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u="sng" dirty="0">
                          <a:latin typeface="Calibri"/>
                          <a:ea typeface="Calibri"/>
                          <a:cs typeface="Arial"/>
                        </a:rPr>
                        <a:t>Singular</a:t>
                      </a:r>
                      <a:endParaRPr lang="en-US" sz="3600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u="sng">
                          <a:latin typeface="Calibri"/>
                          <a:ea typeface="Calibri"/>
                          <a:cs typeface="Arial"/>
                        </a:rPr>
                        <a:t>Plural</a:t>
                      </a:r>
                      <a:endParaRPr lang="en-US" sz="360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28575" marR="28575" marT="28575" marB="28575" anchor="ctr"/>
                </a:tc>
              </a:tr>
              <a:tr h="68527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person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people</a:t>
                      </a:r>
                    </a:p>
                  </a:txBody>
                  <a:tcPr marL="28575" marR="28575" marT="28575" marB="28575" anchor="ctr"/>
                </a:tc>
              </a:tr>
              <a:tr h="68527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child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children</a:t>
                      </a:r>
                    </a:p>
                  </a:txBody>
                  <a:tcPr marL="28575" marR="28575" marT="28575" marB="28575" anchor="ctr"/>
                </a:tc>
              </a:tr>
              <a:tr h="68527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foot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feet</a:t>
                      </a:r>
                    </a:p>
                  </a:txBody>
                  <a:tcPr marL="28575" marR="28575" marT="28575" marB="28575" anchor="ctr"/>
                </a:tc>
              </a:tr>
              <a:tr h="68527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tooth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teeth</a:t>
                      </a:r>
                    </a:p>
                  </a:txBody>
                  <a:tcPr marL="28575" marR="28575" marT="28575" marB="28575" anchor="ctr"/>
                </a:tc>
              </a:tr>
              <a:tr h="68527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>
                          <a:latin typeface="Calibri"/>
                          <a:ea typeface="Calibri"/>
                          <a:cs typeface="Arial"/>
                        </a:rPr>
                        <a:t>man</a:t>
                      </a:r>
                    </a:p>
                  </a:txBody>
                  <a:tcPr marL="28575" marR="28575" marT="28575" marB="2857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3600" b="1" dirty="0">
                          <a:latin typeface="Calibri"/>
                          <a:ea typeface="Calibri"/>
                          <a:cs typeface="Arial"/>
                        </a:rPr>
                        <a:t>men</a:t>
                      </a:r>
                    </a:p>
                  </a:txBody>
                  <a:tcPr marL="28575" marR="28575" marT="28575" marB="28575" anchor="ctr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E357D038A116C4D854245AB3B4217BA" ma:contentTypeVersion="0" ma:contentTypeDescription="Create a new document." ma:contentTypeScope="" ma:versionID="923f39ee569ec0586edc9f7776b1a770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9282B72-2BB3-4FC8-811E-38C366C99ACD}">
  <ds:schemaRefs>
    <ds:schemaRef ds:uri="http://purl.org/dc/terms/"/>
    <ds:schemaRef ds:uri="http://schemas.openxmlformats.org/package/2006/metadata/core-properties"/>
    <ds:schemaRef ds:uri="http://purl.org/dc/elements/1.1/"/>
    <ds:schemaRef ds:uri="http://purl.org/dc/dcmitype/"/>
    <ds:schemaRef ds:uri="http://schemas.microsoft.com/office/2006/metadata/properties"/>
    <ds:schemaRef ds:uri="http://schemas.microsoft.com/office/2006/documentManagement/types"/>
    <ds:schemaRef ds:uri="http://schemas.microsoft.com/office/infopath/2007/PartnerControl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63002DD9-87D7-41E9-91D4-FCE7EAB2503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A9613924-A8BD-42F5-AC7C-D03FDF34D885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193</Words>
  <Application>Microsoft Office PowerPoint</Application>
  <PresentationFormat>عرض على الشاشة (3:4)‏</PresentationFormat>
  <Paragraphs>77</Paragraphs>
  <Slides>7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4</vt:i4>
      </vt:variant>
      <vt:variant>
        <vt:lpstr>نسق</vt:lpstr>
      </vt:variant>
      <vt:variant>
        <vt:i4>1</vt:i4>
      </vt:variant>
      <vt:variant>
        <vt:lpstr>عناوين الشرائح</vt:lpstr>
      </vt:variant>
      <vt:variant>
        <vt:i4>7</vt:i4>
      </vt:variant>
    </vt:vector>
  </HeadingPairs>
  <TitlesOfParts>
    <vt:vector size="12" baseType="lpstr">
      <vt:lpstr>Arial</vt:lpstr>
      <vt:lpstr>Calibri</vt:lpstr>
      <vt:lpstr>Tahoma</vt:lpstr>
      <vt:lpstr>Times New Roman</vt:lpstr>
      <vt:lpstr>سمة Office</vt:lpstr>
      <vt:lpstr>Articles</vt:lpstr>
      <vt:lpstr>Indefinite articles - a and an  </vt:lpstr>
      <vt:lpstr>عرض تقديمي في PowerPoint</vt:lpstr>
      <vt:lpstr>Using a or an </vt:lpstr>
      <vt:lpstr>The Rules of Regular and Irregular Plurals</vt:lpstr>
      <vt:lpstr>For nouns that end with consonant + y, change the y to an i and then add -es</vt:lpstr>
      <vt:lpstr>عرض تقديمي في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Articles</dc:title>
  <dc:creator>user</dc:creator>
  <cp:lastModifiedBy>Administrator</cp:lastModifiedBy>
  <cp:revision>6</cp:revision>
  <dcterms:created xsi:type="dcterms:W3CDTF">2013-02-05T08:42:49Z</dcterms:created>
  <dcterms:modified xsi:type="dcterms:W3CDTF">2016-10-31T07:36:17Z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0x0101008E357D038A116C4D854245AB3B4217BA</vt:lpwstr>
  </property>
</Properties>
</file>

<file path=docProps/thumbnail.jpeg>
</file>