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02301-FE16-4CB4-83E8-633F0F807D4B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FFC000"/>
                </a:solidFill>
              </a:rPr>
              <a:t>Articles</a:t>
            </a:r>
            <a:endParaRPr lang="en-US" sz="7200" b="1" dirty="0">
              <a:solidFill>
                <a:srgbClr val="FFC000"/>
              </a:solidFill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5400" b="1" dirty="0" smtClean="0">
                <a:solidFill>
                  <a:srgbClr val="92D050"/>
                </a:solidFill>
              </a:rPr>
              <a:t>(a)  And (an)</a:t>
            </a:r>
            <a:endParaRPr lang="en-US" sz="54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Indefinite articles - a and an </a:t>
            </a: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r>
              <a:rPr lang="en-US" b="1" dirty="0"/>
              <a:t>A</a:t>
            </a:r>
            <a:r>
              <a:rPr lang="en-US" dirty="0"/>
              <a:t> and </a:t>
            </a:r>
            <a:r>
              <a:rPr lang="en-US" b="1" dirty="0"/>
              <a:t>an</a:t>
            </a:r>
            <a:r>
              <a:rPr lang="en-US" dirty="0"/>
              <a:t> are the indefinite articles. They refer to something not specifically known to the person you are communicating with.</a:t>
            </a:r>
          </a:p>
          <a:p>
            <a:r>
              <a:rPr lang="en-US" b="1" dirty="0"/>
              <a:t>A</a:t>
            </a:r>
            <a:r>
              <a:rPr lang="en-US" dirty="0"/>
              <a:t> and </a:t>
            </a:r>
            <a:r>
              <a:rPr lang="en-US" b="1" dirty="0"/>
              <a:t>an</a:t>
            </a:r>
            <a:r>
              <a:rPr lang="en-US" dirty="0"/>
              <a:t> are used before nouns that introduce something or someone you have not mentioned before:-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For example</a:t>
            </a:r>
            <a:r>
              <a:rPr lang="en-US" dirty="0" smtClean="0"/>
              <a:t>:</a:t>
            </a:r>
          </a:p>
          <a:p>
            <a:r>
              <a:rPr lang="en-US" dirty="0" smtClean="0"/>
              <a:t>"I saw an elephant this morning." </a:t>
            </a:r>
            <a:br>
              <a:rPr lang="en-US" dirty="0" smtClean="0"/>
            </a:br>
            <a:r>
              <a:rPr lang="en-US" dirty="0" smtClean="0"/>
              <a:t>"I ate a banana for lunch."</a:t>
            </a:r>
          </a:p>
          <a:p>
            <a:r>
              <a:rPr lang="en-US" dirty="0" smtClean="0"/>
              <a:t>A and an are also used when talking about your profession:-</a:t>
            </a:r>
          </a:p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"I am an English teacher." </a:t>
            </a:r>
            <a:br>
              <a:rPr lang="en-US" dirty="0" smtClean="0"/>
            </a:br>
            <a:r>
              <a:rPr lang="en-US" dirty="0" smtClean="0"/>
              <a:t>"I am a builder."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Arial"/>
                <a:ea typeface="Times New Roman"/>
                <a:cs typeface="Tahoma"/>
              </a:rPr>
              <a:t>Using </a:t>
            </a:r>
            <a:r>
              <a:rPr lang="en-US" b="1" dirty="0" smtClean="0">
                <a:solidFill>
                  <a:srgbClr val="00B050"/>
                </a:solidFill>
                <a:latin typeface="Arial"/>
                <a:ea typeface="Times New Roman"/>
                <a:cs typeface="Tahoma"/>
              </a:rPr>
              <a:t>a</a:t>
            </a:r>
            <a:r>
              <a:rPr lang="en-US" b="1" dirty="0" smtClean="0">
                <a:solidFill>
                  <a:srgbClr val="00B0F0"/>
                </a:solidFill>
                <a:latin typeface="Arial"/>
                <a:ea typeface="Times New Roman"/>
                <a:cs typeface="Tahoma"/>
              </a:rPr>
              <a:t> or </a:t>
            </a:r>
            <a:r>
              <a:rPr lang="en-US" b="1" dirty="0" smtClean="0">
                <a:solidFill>
                  <a:srgbClr val="00B050"/>
                </a:solidFill>
                <a:latin typeface="Arial"/>
                <a:ea typeface="Times New Roman"/>
                <a:cs typeface="Tahoma"/>
              </a:rPr>
              <a:t>an</a:t>
            </a:r>
            <a:r>
              <a:rPr lang="en-US" sz="3200" b="1" dirty="0" smtClean="0">
                <a:solidFill>
                  <a:srgbClr val="000066"/>
                </a:solidFill>
                <a:latin typeface="Arial"/>
                <a:ea typeface="Times New Roman"/>
              </a:rPr>
              <a:t/>
            </a:r>
            <a:br>
              <a:rPr lang="en-US" sz="3200" b="1" dirty="0" smtClean="0">
                <a:solidFill>
                  <a:srgbClr val="000066"/>
                </a:solidFill>
                <a:latin typeface="Arial"/>
                <a:ea typeface="Times New Roman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/>
              <a:t> </a:t>
            </a:r>
          </a:p>
          <a:p>
            <a:pPr lvl="0">
              <a:lnSpc>
                <a:spcPct val="120000"/>
              </a:lnSpc>
            </a:pPr>
            <a:r>
              <a:rPr lang="en-US" dirty="0"/>
              <a:t>a</a:t>
            </a:r>
            <a:r>
              <a:rPr lang="en-US" b="1" dirty="0"/>
              <a:t> + singular noun beginning with a consonant: </a:t>
            </a:r>
          </a:p>
          <a:p>
            <a:pPr>
              <a:lnSpc>
                <a:spcPct val="120000"/>
              </a:lnSpc>
              <a:buNone/>
            </a:pPr>
            <a:r>
              <a:rPr lang="en-US" b="1" i="1" dirty="0"/>
              <a:t>a</a:t>
            </a:r>
            <a:r>
              <a:rPr lang="en-US" i="1" dirty="0"/>
              <a:t> boy; </a:t>
            </a:r>
            <a:r>
              <a:rPr lang="en-US" b="1" i="1" dirty="0"/>
              <a:t>a</a:t>
            </a:r>
            <a:r>
              <a:rPr lang="en-US" i="1" dirty="0"/>
              <a:t> car; </a:t>
            </a:r>
            <a:r>
              <a:rPr lang="en-US" b="1" i="1" dirty="0"/>
              <a:t>a</a:t>
            </a:r>
            <a:r>
              <a:rPr lang="en-US" i="1" dirty="0"/>
              <a:t> bike; </a:t>
            </a:r>
            <a:r>
              <a:rPr lang="en-US" b="1" i="1" dirty="0"/>
              <a:t>a</a:t>
            </a:r>
            <a:r>
              <a:rPr lang="en-US" i="1" dirty="0"/>
              <a:t> zoo; </a:t>
            </a:r>
            <a:r>
              <a:rPr lang="en-US" b="1" i="1" dirty="0"/>
              <a:t>a</a:t>
            </a:r>
            <a:r>
              <a:rPr lang="en-US" i="1" dirty="0"/>
              <a:t> dog</a:t>
            </a:r>
            <a:endParaRPr lang="en-US" dirty="0"/>
          </a:p>
          <a:p>
            <a:pPr>
              <a:lnSpc>
                <a:spcPct val="120000"/>
              </a:lnSpc>
              <a:buNone/>
            </a:pPr>
            <a:r>
              <a:rPr lang="en-US" dirty="0"/>
              <a:t> </a:t>
            </a:r>
          </a:p>
          <a:p>
            <a:pPr lvl="0">
              <a:lnSpc>
                <a:spcPct val="120000"/>
              </a:lnSpc>
            </a:pPr>
            <a:r>
              <a:rPr lang="en-US" b="1" dirty="0"/>
              <a:t>an</a:t>
            </a:r>
            <a:r>
              <a:rPr lang="en-US" dirty="0"/>
              <a:t> + singular noun beginning with a vowel: </a:t>
            </a:r>
          </a:p>
          <a:p>
            <a:pPr>
              <a:lnSpc>
                <a:spcPct val="120000"/>
              </a:lnSpc>
              <a:buNone/>
            </a:pPr>
            <a:r>
              <a:rPr lang="en-US" b="1" i="1" dirty="0" smtClean="0"/>
              <a:t>an</a:t>
            </a:r>
            <a:r>
              <a:rPr lang="en-US" i="1" dirty="0" smtClean="0"/>
              <a:t> </a:t>
            </a:r>
            <a:r>
              <a:rPr lang="en-US" i="1" dirty="0"/>
              <a:t>elephant; </a:t>
            </a:r>
            <a:r>
              <a:rPr lang="en-US" b="1" i="1" dirty="0"/>
              <a:t>an</a:t>
            </a:r>
            <a:r>
              <a:rPr lang="en-US" i="1" dirty="0"/>
              <a:t> egg; </a:t>
            </a:r>
            <a:r>
              <a:rPr lang="en-US" b="1" i="1" dirty="0"/>
              <a:t>an</a:t>
            </a:r>
            <a:r>
              <a:rPr lang="en-US" i="1" dirty="0"/>
              <a:t> apple; </a:t>
            </a:r>
            <a:r>
              <a:rPr lang="en-US" b="1" i="1" dirty="0"/>
              <a:t>an</a:t>
            </a:r>
            <a:r>
              <a:rPr lang="en-US" i="1" dirty="0"/>
              <a:t> idiot; </a:t>
            </a:r>
            <a:r>
              <a:rPr lang="en-US" b="1" i="1" dirty="0"/>
              <a:t>an</a:t>
            </a:r>
            <a:r>
              <a:rPr lang="en-US" i="1" dirty="0"/>
              <a:t> </a:t>
            </a:r>
            <a:r>
              <a:rPr lang="en-US" i="1" dirty="0" smtClean="0"/>
              <a:t>orphan</a:t>
            </a:r>
          </a:p>
          <a:p>
            <a:pPr>
              <a:lnSpc>
                <a:spcPct val="120000"/>
              </a:lnSpc>
              <a:buNone/>
            </a:pPr>
            <a:endParaRPr lang="en-US" dirty="0"/>
          </a:p>
          <a:p>
            <a:pPr lvl="0">
              <a:lnSpc>
                <a:spcPct val="120000"/>
              </a:lnSpc>
            </a:pPr>
            <a:r>
              <a:rPr lang="en-US" b="1" dirty="0"/>
              <a:t>a</a:t>
            </a:r>
            <a:r>
              <a:rPr lang="en-US" dirty="0"/>
              <a:t> + singular noun beginning with a consonant sound:</a:t>
            </a:r>
          </a:p>
          <a:p>
            <a:pPr>
              <a:lnSpc>
                <a:spcPct val="120000"/>
              </a:lnSpc>
              <a:buNone/>
            </a:pPr>
            <a:r>
              <a:rPr lang="en-US" dirty="0"/>
              <a:t> i.e. begins with a consonant 'y' sound, so 'a' is used);</a:t>
            </a:r>
            <a:r>
              <a:rPr lang="en-US" i="1" dirty="0"/>
              <a:t> </a:t>
            </a:r>
            <a:r>
              <a:rPr lang="en-US" b="1" i="1" dirty="0"/>
              <a:t>a</a:t>
            </a:r>
            <a:r>
              <a:rPr lang="en-US" i="1" dirty="0"/>
              <a:t> university</a:t>
            </a:r>
            <a:r>
              <a:rPr lang="en-US" dirty="0"/>
              <a:t>; </a:t>
            </a:r>
            <a:r>
              <a:rPr lang="en-US" b="1" i="1" dirty="0"/>
              <a:t>a</a:t>
            </a:r>
            <a:r>
              <a:rPr lang="en-US" i="1" dirty="0"/>
              <a:t> </a:t>
            </a:r>
            <a:r>
              <a:rPr lang="en-US" i="1" dirty="0" smtClean="0"/>
              <a:t>unicycle</a:t>
            </a:r>
          </a:p>
          <a:p>
            <a:pPr>
              <a:lnSpc>
                <a:spcPct val="120000"/>
              </a:lnSpc>
              <a:buNone/>
            </a:pPr>
            <a:endParaRPr lang="en-US" dirty="0"/>
          </a:p>
          <a:p>
            <a:pPr lvl="0">
              <a:lnSpc>
                <a:spcPct val="120000"/>
              </a:lnSpc>
            </a:pPr>
            <a:r>
              <a:rPr lang="en-US" b="1" dirty="0"/>
              <a:t>an</a:t>
            </a:r>
            <a:r>
              <a:rPr lang="en-US" dirty="0"/>
              <a:t> + nouns starting with silent "h": </a:t>
            </a:r>
            <a:r>
              <a:rPr lang="en-US" b="1" i="1" dirty="0"/>
              <a:t>an</a:t>
            </a:r>
            <a:r>
              <a:rPr lang="en-US" i="1" dirty="0"/>
              <a:t> hour</a:t>
            </a:r>
            <a:r>
              <a:rPr lang="en-US" dirty="0"/>
              <a:t> </a:t>
            </a:r>
          </a:p>
          <a:p>
            <a:pPr>
              <a:lnSpc>
                <a:spcPct val="120000"/>
              </a:lnSpc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785786" y="2500306"/>
            <a:ext cx="4929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857224" y="3571876"/>
            <a:ext cx="58579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flipV="1">
            <a:off x="785786" y="5000636"/>
            <a:ext cx="757242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Rules of Regular and Irregular Plurals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most nouns, just add -s</a:t>
            </a: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26495107"/>
              </p:ext>
            </p:extLst>
          </p:nvPr>
        </p:nvGraphicFramePr>
        <p:xfrm>
          <a:off x="457200" y="2174875"/>
          <a:ext cx="4040188" cy="4278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0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00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556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u="sng" dirty="0" smtClean="0"/>
                        <a:t>Singular</a:t>
                      </a:r>
                      <a:endParaRPr lang="en-US" sz="3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hand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hands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rabbit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rabbits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key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keys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building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buildings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2849953629"/>
                  </a:ext>
                </a:extLst>
              </a:tr>
            </a:tbl>
          </a:graphicData>
        </a:graphic>
      </p:graphicFrame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For nouns ending in s, x, </a:t>
            </a:r>
            <a:r>
              <a:rPr lang="en-US" dirty="0" err="1" smtClean="0"/>
              <a:t>z,o</a:t>
            </a:r>
            <a:r>
              <a:rPr lang="en-US" dirty="0" smtClean="0"/>
              <a:t>, </a:t>
            </a:r>
            <a:r>
              <a:rPr lang="en-US" dirty="0" err="1"/>
              <a:t>ch</a:t>
            </a:r>
            <a:r>
              <a:rPr lang="en-US" dirty="0"/>
              <a:t> or </a:t>
            </a:r>
            <a:r>
              <a:rPr lang="en-US" dirty="0" err="1"/>
              <a:t>sh</a:t>
            </a:r>
            <a:r>
              <a:rPr lang="en-US" dirty="0"/>
              <a:t>, add -</a:t>
            </a:r>
            <a:r>
              <a:rPr lang="en-US" dirty="0" err="1"/>
              <a:t>es</a:t>
            </a:r>
            <a:endParaRPr lang="en-US" dirty="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021259250"/>
              </p:ext>
            </p:extLst>
          </p:nvPr>
        </p:nvGraphicFramePr>
        <p:xfrm>
          <a:off x="4645025" y="2174876"/>
          <a:ext cx="4041776" cy="4278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8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08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box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boxes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class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classes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wish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wishes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tomato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tomatoes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375279814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14380"/>
          </a:xfrm>
        </p:spPr>
        <p:txBody>
          <a:bodyPr>
            <a:noAutofit/>
          </a:bodyPr>
          <a:lstStyle/>
          <a:p>
            <a:r>
              <a:rPr lang="en-US" sz="3200" b="1" dirty="0"/>
              <a:t>For nouns that end with consonant + y, change the y to an </a:t>
            </a:r>
            <a:r>
              <a:rPr lang="en-US" sz="3200" b="1" dirty="0" err="1"/>
              <a:t>i</a:t>
            </a:r>
            <a:r>
              <a:rPr lang="en-US" sz="3200" b="1" dirty="0"/>
              <a:t> and then add -</a:t>
            </a:r>
            <a:r>
              <a:rPr lang="en-US" sz="3200" b="1" dirty="0" err="1"/>
              <a:t>es</a:t>
            </a:r>
            <a:endParaRPr lang="en-US" sz="32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28728" y="1600200"/>
          <a:ext cx="6500858" cy="4829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04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504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poppy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poppies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fly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flies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country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countries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404665"/>
            <a:ext cx="4040188" cy="1008111"/>
          </a:xfrm>
        </p:spPr>
        <p:txBody>
          <a:bodyPr/>
          <a:lstStyle/>
          <a:p>
            <a:r>
              <a:rPr lang="en-US" dirty="0"/>
              <a:t>Some nouns are the same in both singular and plural from</a:t>
            </a: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83545327"/>
              </p:ext>
            </p:extLst>
          </p:nvPr>
        </p:nvGraphicFramePr>
        <p:xfrm>
          <a:off x="457200" y="1556795"/>
          <a:ext cx="4040188" cy="4729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0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00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4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4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fish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fish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sheep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sheep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4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tuna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tuna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4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salmon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salmon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332657"/>
            <a:ext cx="4041775" cy="1368151"/>
          </a:xfrm>
        </p:spPr>
        <p:txBody>
          <a:bodyPr>
            <a:normAutofit/>
          </a:bodyPr>
          <a:lstStyle/>
          <a:p>
            <a:r>
              <a:rPr lang="en-US" dirty="0"/>
              <a:t>For some nouns, </a:t>
            </a:r>
            <a:r>
              <a:rPr lang="en-US" dirty="0" smtClean="0"/>
              <a:t>singular and plural forms are completely different !</a:t>
            </a:r>
            <a:endParaRPr lang="en-US" dirty="0"/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177820998"/>
              </p:ext>
            </p:extLst>
          </p:nvPr>
        </p:nvGraphicFramePr>
        <p:xfrm>
          <a:off x="4645025" y="1628799"/>
          <a:ext cx="4041776" cy="4816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8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08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65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5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person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people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5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child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children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5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foot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feet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5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tooth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teeth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5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man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men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65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woman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women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:a16="http://schemas.microsoft.com/office/drawing/2014/main" xmlns="" val="215374004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357D038A116C4D854245AB3B4217BA" ma:contentTypeVersion="0" ma:contentTypeDescription="Create a new document." ma:contentTypeScope="" ma:versionID="923f39ee569ec0586edc9f7776b1a77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282B72-2BB3-4FC8-811E-38C366C99ACD}">
  <ds:schemaRefs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3002DD9-87D7-41E9-91D4-FCE7EAB250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9613924-A8BD-42F5-AC7C-D03FDF34D8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197</Words>
  <Application>Microsoft Office PowerPoint</Application>
  <PresentationFormat>عرض على الشاشة (3:4)‏</PresentationFormat>
  <Paragraphs>83</Paragraphs>
  <Slides>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2" baseType="lpstr">
      <vt:lpstr>Arial</vt:lpstr>
      <vt:lpstr>Calibri</vt:lpstr>
      <vt:lpstr>Tahoma</vt:lpstr>
      <vt:lpstr>Times New Roman</vt:lpstr>
      <vt:lpstr>سمة Office</vt:lpstr>
      <vt:lpstr>Articles</vt:lpstr>
      <vt:lpstr>Indefinite articles - a and an  </vt:lpstr>
      <vt:lpstr>عرض تقديمي في PowerPoint</vt:lpstr>
      <vt:lpstr>Using a or an </vt:lpstr>
      <vt:lpstr>The Rules of Regular and Irregular Plurals</vt:lpstr>
      <vt:lpstr>For nouns that end with consonant + y, change the y to an i and then add -es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Articles</dc:title>
  <dc:creator>user</dc:creator>
  <cp:lastModifiedBy>KSU</cp:lastModifiedBy>
  <cp:revision>9</cp:revision>
  <dcterms:created xsi:type="dcterms:W3CDTF">2013-02-05T08:42:49Z</dcterms:created>
  <dcterms:modified xsi:type="dcterms:W3CDTF">2017-12-18T05:52:06Z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0x0101008E357D038A116C4D854245AB3B4217BA</vt:lpwstr>
  </property>
</Properties>
</file>