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4"/>
  </p:sldMasterIdLst>
  <p:sldIdLst>
    <p:sldId id="256" r:id="rId5"/>
    <p:sldId id="257" r:id="rId6"/>
    <p:sldId id="258" r:id="rId7"/>
    <p:sldId id="259" r:id="rId8"/>
    <p:sldId id="263" r:id="rId9"/>
    <p:sldId id="260" r:id="rId10"/>
    <p:sldId id="261" r:id="rId11"/>
    <p:sldId id="26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02301-FE16-4CB4-83E8-633F0F807D4B}" type="datetimeFigureOut">
              <a:rPr lang="en-US" smtClean="0"/>
              <a:pPr/>
              <a:t>12/21/2017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A29B-E235-4956-AF9F-BC78B953A8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02301-FE16-4CB4-83E8-633F0F807D4B}" type="datetimeFigureOut">
              <a:rPr lang="en-US" smtClean="0"/>
              <a:pPr/>
              <a:t>12/21/2017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A29B-E235-4956-AF9F-BC78B953A8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02301-FE16-4CB4-83E8-633F0F807D4B}" type="datetimeFigureOut">
              <a:rPr lang="en-US" smtClean="0"/>
              <a:pPr/>
              <a:t>12/21/2017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A29B-E235-4956-AF9F-BC78B953A8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02301-FE16-4CB4-83E8-633F0F807D4B}" type="datetimeFigureOut">
              <a:rPr lang="en-US" smtClean="0"/>
              <a:pPr/>
              <a:t>12/21/2017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A29B-E235-4956-AF9F-BC78B953A8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02301-FE16-4CB4-83E8-633F0F807D4B}" type="datetimeFigureOut">
              <a:rPr lang="en-US" smtClean="0"/>
              <a:pPr/>
              <a:t>12/21/2017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A29B-E235-4956-AF9F-BC78B953A8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02301-FE16-4CB4-83E8-633F0F807D4B}" type="datetimeFigureOut">
              <a:rPr lang="en-US" smtClean="0"/>
              <a:pPr/>
              <a:t>12/21/2017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A29B-E235-4956-AF9F-BC78B953A8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02301-FE16-4CB4-83E8-633F0F807D4B}" type="datetimeFigureOut">
              <a:rPr lang="en-US" smtClean="0"/>
              <a:pPr/>
              <a:t>12/21/2017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A29B-E235-4956-AF9F-BC78B953A8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02301-FE16-4CB4-83E8-633F0F807D4B}" type="datetimeFigureOut">
              <a:rPr lang="en-US" smtClean="0"/>
              <a:pPr/>
              <a:t>12/21/2017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A29B-E235-4956-AF9F-BC78B953A8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02301-FE16-4CB4-83E8-633F0F807D4B}" type="datetimeFigureOut">
              <a:rPr lang="en-US" smtClean="0"/>
              <a:pPr/>
              <a:t>12/21/2017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A29B-E235-4956-AF9F-BC78B953A8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02301-FE16-4CB4-83E8-633F0F807D4B}" type="datetimeFigureOut">
              <a:rPr lang="en-US" smtClean="0"/>
              <a:pPr/>
              <a:t>12/21/2017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A29B-E235-4956-AF9F-BC78B953A8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02301-FE16-4CB4-83E8-633F0F807D4B}" type="datetimeFigureOut">
              <a:rPr lang="en-US" smtClean="0"/>
              <a:pPr/>
              <a:t>12/21/2017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A29B-E235-4956-AF9F-BC78B953A8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802301-FE16-4CB4-83E8-633F0F807D4B}" type="datetimeFigureOut">
              <a:rPr lang="en-US" smtClean="0"/>
              <a:pPr/>
              <a:t>12/21/2017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A4A29B-E235-4956-AF9F-BC78B953A8C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ctr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7200" b="1" dirty="0" smtClean="0">
                <a:solidFill>
                  <a:srgbClr val="FFC000"/>
                </a:solidFill>
              </a:rPr>
              <a:t>Articles</a:t>
            </a:r>
            <a:endParaRPr lang="en-US" sz="7200" b="1" dirty="0">
              <a:solidFill>
                <a:srgbClr val="FFC000"/>
              </a:solidFill>
            </a:endParaRPr>
          </a:p>
        </p:txBody>
      </p:sp>
      <p:sp>
        <p:nvSpPr>
          <p:cNvPr id="5" name="عنوان فرعي 4"/>
          <p:cNvSpPr>
            <a:spLocks noGrp="1"/>
          </p:cNvSpPr>
          <p:nvPr>
            <p:ph type="subTitle" idx="1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endParaRPr lang="en-US" dirty="0" smtClean="0"/>
          </a:p>
          <a:p>
            <a:r>
              <a:rPr lang="en-US" sz="5400" b="1" dirty="0" smtClean="0">
                <a:solidFill>
                  <a:srgbClr val="92D050"/>
                </a:solidFill>
              </a:rPr>
              <a:t>(a)  And (an)</a:t>
            </a:r>
            <a:endParaRPr lang="en-US" sz="5400" b="1" dirty="0">
              <a:solidFill>
                <a:srgbClr val="92D05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8012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/>
            </a:r>
            <a:br>
              <a:rPr lang="en-US" b="1" dirty="0" smtClean="0">
                <a:solidFill>
                  <a:srgbClr val="00B0F0"/>
                </a:solidFill>
              </a:rPr>
            </a:br>
            <a:r>
              <a:rPr lang="en-US" b="1" dirty="0" smtClean="0">
                <a:solidFill>
                  <a:srgbClr val="00B0F0"/>
                </a:solidFill>
              </a:rPr>
              <a:t>Indefinite </a:t>
            </a:r>
            <a:r>
              <a:rPr lang="en-US" b="1" dirty="0">
                <a:solidFill>
                  <a:srgbClr val="00B0F0"/>
                </a:solidFill>
              </a:rPr>
              <a:t>articles - </a:t>
            </a:r>
            <a:r>
              <a:rPr lang="en-US" b="1" i="1" dirty="0">
                <a:solidFill>
                  <a:srgbClr val="00B0F0"/>
                </a:solidFill>
              </a:rPr>
              <a:t>a</a:t>
            </a:r>
            <a:r>
              <a:rPr lang="en-US" b="1" dirty="0">
                <a:solidFill>
                  <a:srgbClr val="00B0F0"/>
                </a:solidFill>
              </a:rPr>
              <a:t> and </a:t>
            </a:r>
            <a:r>
              <a:rPr lang="en-US" b="1" i="1" dirty="0">
                <a:solidFill>
                  <a:srgbClr val="00B0F0"/>
                </a:solidFill>
              </a:rPr>
              <a:t>an</a:t>
            </a:r>
            <a:r>
              <a:rPr lang="en-US" b="1" dirty="0">
                <a:solidFill>
                  <a:srgbClr val="00B0F0"/>
                </a:solidFill>
              </a:rPr>
              <a:t> </a:t>
            </a:r>
            <a:r>
              <a:rPr lang="en-US" dirty="0">
                <a:solidFill>
                  <a:srgbClr val="00B0F0"/>
                </a:solidFill>
              </a:rPr>
              <a:t/>
            </a:r>
            <a:br>
              <a:rPr lang="en-US" dirty="0">
                <a:solidFill>
                  <a:srgbClr val="00B0F0"/>
                </a:solidFill>
              </a:rPr>
            </a:b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endParaRPr lang="en-US" dirty="0"/>
          </a:p>
          <a:p>
            <a:r>
              <a:rPr lang="en-US" b="1" i="1" dirty="0"/>
              <a:t>A</a:t>
            </a:r>
            <a:r>
              <a:rPr lang="en-US" dirty="0"/>
              <a:t> and </a:t>
            </a:r>
            <a:r>
              <a:rPr lang="en-US" b="1" i="1" dirty="0"/>
              <a:t>an</a:t>
            </a:r>
            <a:r>
              <a:rPr lang="en-US" dirty="0"/>
              <a:t> are the indefinite articles. They refer to </a:t>
            </a:r>
            <a:r>
              <a:rPr lang="en-US" dirty="0" smtClean="0"/>
              <a:t>something</a:t>
            </a:r>
            <a:r>
              <a:rPr lang="ar-SA" dirty="0" smtClean="0"/>
              <a:t> </a:t>
            </a:r>
            <a:r>
              <a:rPr lang="en-US" dirty="0" smtClean="0"/>
              <a:t>which is </a:t>
            </a:r>
            <a:r>
              <a:rPr lang="en-US" dirty="0"/>
              <a:t>not specifically known to the person you are communicating with.</a:t>
            </a:r>
          </a:p>
          <a:p>
            <a:r>
              <a:rPr lang="en-US" b="1" i="1" dirty="0"/>
              <a:t>A</a:t>
            </a:r>
            <a:r>
              <a:rPr lang="en-US" dirty="0"/>
              <a:t> and </a:t>
            </a:r>
            <a:r>
              <a:rPr lang="en-US" b="1" i="1" dirty="0"/>
              <a:t>an</a:t>
            </a:r>
            <a:r>
              <a:rPr lang="en-US" dirty="0"/>
              <a:t> are used before nouns that introduce something or someone you have not mentioned before:-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For example</a:t>
            </a:r>
            <a:r>
              <a:rPr lang="en-US" dirty="0" smtClean="0"/>
              <a:t>:</a:t>
            </a:r>
          </a:p>
          <a:p>
            <a:r>
              <a:rPr lang="en-US" dirty="0" smtClean="0"/>
              <a:t>"I saw an elephant this morning." </a:t>
            </a:r>
            <a:br>
              <a:rPr lang="en-US" dirty="0" smtClean="0"/>
            </a:br>
            <a:r>
              <a:rPr lang="en-US" dirty="0" smtClean="0"/>
              <a:t>"I ate a banana for lunch."</a:t>
            </a:r>
          </a:p>
          <a:p>
            <a:r>
              <a:rPr lang="en-US" b="1" i="1" dirty="0" smtClean="0"/>
              <a:t>A</a:t>
            </a:r>
            <a:r>
              <a:rPr lang="en-US" dirty="0" smtClean="0"/>
              <a:t> and </a:t>
            </a:r>
            <a:r>
              <a:rPr lang="en-US" b="1" i="1" dirty="0" smtClean="0"/>
              <a:t>an</a:t>
            </a:r>
            <a:r>
              <a:rPr lang="en-US" dirty="0" smtClean="0"/>
              <a:t> are also used when talking about </a:t>
            </a:r>
            <a:r>
              <a:rPr lang="en-US" dirty="0" smtClean="0"/>
              <a:t>professions :-</a:t>
            </a:r>
            <a:endParaRPr lang="en-US" dirty="0" smtClean="0"/>
          </a:p>
          <a:p>
            <a:r>
              <a:rPr lang="en-US" dirty="0" smtClean="0"/>
              <a:t>For example:</a:t>
            </a:r>
          </a:p>
          <a:p>
            <a:r>
              <a:rPr lang="en-US" dirty="0" smtClean="0"/>
              <a:t>"I am an English teacher." </a:t>
            </a:r>
            <a:br>
              <a:rPr lang="en-US" dirty="0" smtClean="0"/>
            </a:br>
            <a:r>
              <a:rPr lang="en-US" dirty="0" smtClean="0"/>
              <a:t>“He is </a:t>
            </a:r>
            <a:r>
              <a:rPr lang="en-US" dirty="0" smtClean="0"/>
              <a:t>a builder."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B0F0"/>
                </a:solidFill>
                <a:latin typeface="Arial"/>
                <a:ea typeface="Times New Roman"/>
                <a:cs typeface="Tahoma"/>
              </a:rPr>
              <a:t/>
            </a:r>
            <a:br>
              <a:rPr lang="en-US" b="1" dirty="0" smtClean="0">
                <a:solidFill>
                  <a:srgbClr val="00B0F0"/>
                </a:solidFill>
                <a:latin typeface="Arial"/>
                <a:ea typeface="Times New Roman"/>
                <a:cs typeface="Tahoma"/>
              </a:rPr>
            </a:br>
            <a:r>
              <a:rPr lang="en-US" b="1" dirty="0" smtClean="0">
                <a:solidFill>
                  <a:srgbClr val="00B0F0"/>
                </a:solidFill>
                <a:latin typeface="Arial"/>
                <a:ea typeface="Times New Roman"/>
                <a:cs typeface="Tahoma"/>
              </a:rPr>
              <a:t>Using </a:t>
            </a:r>
            <a:r>
              <a:rPr lang="en-US" b="1" dirty="0" smtClean="0">
                <a:solidFill>
                  <a:srgbClr val="00B050"/>
                </a:solidFill>
                <a:latin typeface="Arial"/>
                <a:ea typeface="Times New Roman"/>
                <a:cs typeface="Tahoma"/>
              </a:rPr>
              <a:t>a</a:t>
            </a:r>
            <a:r>
              <a:rPr lang="en-US" b="1" dirty="0" smtClean="0">
                <a:solidFill>
                  <a:srgbClr val="00B0F0"/>
                </a:solidFill>
                <a:latin typeface="Arial"/>
                <a:ea typeface="Times New Roman"/>
                <a:cs typeface="Tahoma"/>
              </a:rPr>
              <a:t> or </a:t>
            </a:r>
            <a:r>
              <a:rPr lang="en-US" b="1" dirty="0" smtClean="0">
                <a:solidFill>
                  <a:srgbClr val="00B050"/>
                </a:solidFill>
                <a:latin typeface="Arial"/>
                <a:ea typeface="Times New Roman"/>
                <a:cs typeface="Tahoma"/>
              </a:rPr>
              <a:t>an</a:t>
            </a:r>
            <a:r>
              <a:rPr lang="en-US" sz="3200" b="1" dirty="0" smtClean="0">
                <a:solidFill>
                  <a:srgbClr val="000066"/>
                </a:solidFill>
                <a:latin typeface="Arial"/>
                <a:ea typeface="Times New Roman"/>
              </a:rPr>
              <a:t/>
            </a:r>
            <a:br>
              <a:rPr lang="en-US" sz="3200" b="1" dirty="0" smtClean="0">
                <a:solidFill>
                  <a:srgbClr val="000066"/>
                </a:solidFill>
                <a:latin typeface="Arial"/>
                <a:ea typeface="Times New Roman"/>
              </a:rPr>
            </a:b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4056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b="1" dirty="0"/>
              <a:t> </a:t>
            </a:r>
          </a:p>
          <a:p>
            <a:pPr lvl="0">
              <a:lnSpc>
                <a:spcPct val="120000"/>
              </a:lnSpc>
            </a:pPr>
            <a:r>
              <a:rPr lang="en-US" b="1" dirty="0"/>
              <a:t>a + singular noun beginning with a consonant: </a:t>
            </a:r>
          </a:p>
          <a:p>
            <a:pPr>
              <a:lnSpc>
                <a:spcPct val="120000"/>
              </a:lnSpc>
              <a:buNone/>
            </a:pPr>
            <a:r>
              <a:rPr lang="en-US" b="1" i="1" dirty="0">
                <a:solidFill>
                  <a:srgbClr val="00B050"/>
                </a:solidFill>
              </a:rPr>
              <a:t>a</a:t>
            </a:r>
            <a:r>
              <a:rPr lang="en-US" i="1" dirty="0"/>
              <a:t> boy; </a:t>
            </a:r>
            <a:r>
              <a:rPr lang="en-US" b="1" i="1" dirty="0">
                <a:solidFill>
                  <a:srgbClr val="00B050"/>
                </a:solidFill>
              </a:rPr>
              <a:t>a</a:t>
            </a:r>
            <a:r>
              <a:rPr lang="en-US" i="1" dirty="0"/>
              <a:t> car; </a:t>
            </a:r>
            <a:r>
              <a:rPr lang="en-US" b="1" i="1" dirty="0">
                <a:solidFill>
                  <a:srgbClr val="00B050"/>
                </a:solidFill>
              </a:rPr>
              <a:t>a</a:t>
            </a:r>
            <a:r>
              <a:rPr lang="en-US" i="1" dirty="0"/>
              <a:t> bike; </a:t>
            </a:r>
            <a:r>
              <a:rPr lang="en-US" b="1" i="1" dirty="0">
                <a:solidFill>
                  <a:srgbClr val="00B050"/>
                </a:solidFill>
              </a:rPr>
              <a:t>a</a:t>
            </a:r>
            <a:r>
              <a:rPr lang="en-US" i="1" dirty="0"/>
              <a:t> zoo; </a:t>
            </a:r>
            <a:r>
              <a:rPr lang="en-US" b="1" i="1" dirty="0">
                <a:solidFill>
                  <a:srgbClr val="00B050"/>
                </a:solidFill>
              </a:rPr>
              <a:t>a</a:t>
            </a:r>
            <a:r>
              <a:rPr lang="en-US" i="1" dirty="0"/>
              <a:t> dog</a:t>
            </a:r>
            <a:endParaRPr lang="en-US" dirty="0"/>
          </a:p>
          <a:p>
            <a:pPr>
              <a:lnSpc>
                <a:spcPct val="120000"/>
              </a:lnSpc>
              <a:buNone/>
            </a:pPr>
            <a:r>
              <a:rPr lang="en-US" dirty="0"/>
              <a:t> </a:t>
            </a:r>
          </a:p>
          <a:p>
            <a:pPr lvl="0">
              <a:lnSpc>
                <a:spcPct val="120000"/>
              </a:lnSpc>
            </a:pPr>
            <a:r>
              <a:rPr lang="en-US" b="1" dirty="0"/>
              <a:t>an</a:t>
            </a:r>
            <a:r>
              <a:rPr lang="en-US" dirty="0"/>
              <a:t> + singular noun beginning with a vowel: </a:t>
            </a:r>
          </a:p>
          <a:p>
            <a:pPr>
              <a:lnSpc>
                <a:spcPct val="120000"/>
              </a:lnSpc>
              <a:buNone/>
            </a:pPr>
            <a:r>
              <a:rPr lang="en-US" b="1" i="1" dirty="0" smtClean="0">
                <a:solidFill>
                  <a:srgbClr val="00B050"/>
                </a:solidFill>
              </a:rPr>
              <a:t>an</a:t>
            </a:r>
            <a:r>
              <a:rPr lang="en-US" i="1" dirty="0" smtClean="0"/>
              <a:t> </a:t>
            </a:r>
            <a:r>
              <a:rPr lang="en-US" i="1" dirty="0"/>
              <a:t>elephant; </a:t>
            </a:r>
            <a:r>
              <a:rPr lang="en-US" b="1" i="1" dirty="0">
                <a:solidFill>
                  <a:srgbClr val="00B050"/>
                </a:solidFill>
              </a:rPr>
              <a:t>an</a:t>
            </a:r>
            <a:r>
              <a:rPr lang="en-US" i="1" dirty="0"/>
              <a:t> egg; </a:t>
            </a:r>
            <a:r>
              <a:rPr lang="en-US" b="1" i="1" dirty="0">
                <a:solidFill>
                  <a:srgbClr val="00B050"/>
                </a:solidFill>
              </a:rPr>
              <a:t>an</a:t>
            </a:r>
            <a:r>
              <a:rPr lang="en-US" i="1" dirty="0"/>
              <a:t> apple; </a:t>
            </a:r>
            <a:r>
              <a:rPr lang="en-US" b="1" i="1" dirty="0">
                <a:solidFill>
                  <a:srgbClr val="00B050"/>
                </a:solidFill>
              </a:rPr>
              <a:t>an</a:t>
            </a:r>
            <a:r>
              <a:rPr lang="en-US" i="1" dirty="0"/>
              <a:t> idiot; </a:t>
            </a:r>
            <a:r>
              <a:rPr lang="en-US" b="1" i="1" dirty="0">
                <a:solidFill>
                  <a:srgbClr val="00B050"/>
                </a:solidFill>
              </a:rPr>
              <a:t>an</a:t>
            </a:r>
            <a:r>
              <a:rPr lang="en-US" i="1" dirty="0"/>
              <a:t> </a:t>
            </a:r>
            <a:r>
              <a:rPr lang="en-US" i="1" dirty="0" smtClean="0"/>
              <a:t>orphan</a:t>
            </a:r>
          </a:p>
          <a:p>
            <a:pPr>
              <a:lnSpc>
                <a:spcPct val="120000"/>
              </a:lnSpc>
              <a:buNone/>
            </a:pPr>
            <a:endParaRPr lang="en-US" dirty="0"/>
          </a:p>
          <a:p>
            <a:pPr lvl="0">
              <a:lnSpc>
                <a:spcPct val="120000"/>
              </a:lnSpc>
            </a:pPr>
            <a:r>
              <a:rPr lang="en-US" b="1" dirty="0"/>
              <a:t>a</a:t>
            </a:r>
            <a:r>
              <a:rPr lang="en-US" dirty="0"/>
              <a:t> + singular noun beginning with a consonant </a:t>
            </a:r>
            <a:r>
              <a:rPr lang="en-US" b="1" u="sng" dirty="0">
                <a:solidFill>
                  <a:srgbClr val="FFC000"/>
                </a:solidFill>
              </a:rPr>
              <a:t>sound</a:t>
            </a:r>
            <a:r>
              <a:rPr lang="en-US" dirty="0"/>
              <a:t>:</a:t>
            </a:r>
          </a:p>
          <a:p>
            <a:pPr>
              <a:lnSpc>
                <a:spcPct val="120000"/>
              </a:lnSpc>
              <a:buNone/>
            </a:pPr>
            <a:r>
              <a:rPr lang="en-US" b="1" i="1" dirty="0" smtClean="0">
                <a:solidFill>
                  <a:srgbClr val="00B050"/>
                </a:solidFill>
              </a:rPr>
              <a:t>a</a:t>
            </a:r>
            <a:r>
              <a:rPr lang="en-US" i="1" dirty="0" smtClean="0"/>
              <a:t> </a:t>
            </a:r>
            <a:r>
              <a:rPr lang="en-US" i="1" dirty="0"/>
              <a:t>university</a:t>
            </a:r>
            <a:r>
              <a:rPr lang="en-US" dirty="0"/>
              <a:t>; </a:t>
            </a:r>
            <a:r>
              <a:rPr lang="en-US" b="1" i="1" dirty="0">
                <a:solidFill>
                  <a:srgbClr val="00B050"/>
                </a:solidFill>
              </a:rPr>
              <a:t>a</a:t>
            </a:r>
            <a:r>
              <a:rPr lang="en-US" i="1" dirty="0"/>
              <a:t> </a:t>
            </a:r>
            <a:r>
              <a:rPr lang="en-US" i="1" dirty="0" smtClean="0"/>
              <a:t>unicorn</a:t>
            </a:r>
          </a:p>
          <a:p>
            <a:pPr>
              <a:lnSpc>
                <a:spcPct val="120000"/>
              </a:lnSpc>
              <a:buNone/>
            </a:pPr>
            <a:r>
              <a:rPr lang="en-US" dirty="0" smtClean="0"/>
              <a:t>In these examples </a:t>
            </a:r>
            <a:r>
              <a:rPr lang="en-US" b="1" i="1" dirty="0" smtClean="0"/>
              <a:t>a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dirty="0" smtClean="0"/>
              <a:t>is used before (u) because the (u) has a consonant sound here which is the '</a:t>
            </a:r>
            <a:r>
              <a:rPr lang="en-US" b="1" dirty="0" smtClean="0"/>
              <a:t>y</a:t>
            </a:r>
            <a:r>
              <a:rPr lang="en-US" dirty="0" smtClean="0"/>
              <a:t>‘ sound.</a:t>
            </a:r>
            <a:endParaRPr lang="en-US" dirty="0" smtClean="0"/>
          </a:p>
          <a:p>
            <a:pPr>
              <a:lnSpc>
                <a:spcPct val="120000"/>
              </a:lnSpc>
              <a:buNone/>
            </a:pPr>
            <a:endParaRPr lang="en-US" dirty="0"/>
          </a:p>
          <a:p>
            <a:pPr lvl="0">
              <a:lnSpc>
                <a:spcPct val="120000"/>
              </a:lnSpc>
            </a:pPr>
            <a:r>
              <a:rPr lang="en-US" b="1" dirty="0"/>
              <a:t>an</a:t>
            </a:r>
            <a:r>
              <a:rPr lang="en-US" dirty="0"/>
              <a:t> + nouns starting with silent "h": </a:t>
            </a:r>
            <a:r>
              <a:rPr lang="en-US" b="1" i="1" dirty="0"/>
              <a:t>an</a:t>
            </a:r>
            <a:r>
              <a:rPr lang="en-US" i="1" dirty="0"/>
              <a:t> hour</a:t>
            </a:r>
            <a:r>
              <a:rPr lang="en-US" dirty="0"/>
              <a:t> </a:t>
            </a:r>
          </a:p>
          <a:p>
            <a:pPr>
              <a:lnSpc>
                <a:spcPct val="120000"/>
              </a:lnSpc>
              <a:buNone/>
            </a:pPr>
            <a:r>
              <a:rPr lang="en-US" dirty="0"/>
              <a:t> </a:t>
            </a:r>
          </a:p>
          <a:p>
            <a:endParaRPr lang="en-US" dirty="0"/>
          </a:p>
        </p:txBody>
      </p:sp>
      <p:cxnSp>
        <p:nvCxnSpPr>
          <p:cNvPr id="5" name="رابط مستقيم 4"/>
          <p:cNvCxnSpPr/>
          <p:nvPr/>
        </p:nvCxnSpPr>
        <p:spPr>
          <a:xfrm>
            <a:off x="785786" y="2500306"/>
            <a:ext cx="49292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رابط مستقيم 6"/>
          <p:cNvCxnSpPr/>
          <p:nvPr/>
        </p:nvCxnSpPr>
        <p:spPr>
          <a:xfrm>
            <a:off x="857224" y="3571876"/>
            <a:ext cx="58579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رابط مستقيم 8"/>
          <p:cNvCxnSpPr/>
          <p:nvPr/>
        </p:nvCxnSpPr>
        <p:spPr>
          <a:xfrm>
            <a:off x="785786" y="5516662"/>
            <a:ext cx="7530630" cy="5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98578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b="1" dirty="0"/>
              <a:t>The Rules of Regular and Irregular Plurals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319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Regular nouns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For most nouns, just add </a:t>
            </a:r>
            <a:r>
              <a:rPr lang="en-US" i="1" dirty="0"/>
              <a:t>-s</a:t>
            </a:r>
          </a:p>
        </p:txBody>
      </p:sp>
      <p:graphicFrame>
        <p:nvGraphicFramePr>
          <p:cNvPr id="7" name="عنصر نائب للمحتوى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826495107"/>
              </p:ext>
            </p:extLst>
          </p:nvPr>
        </p:nvGraphicFramePr>
        <p:xfrm>
          <a:off x="457200" y="2174875"/>
          <a:ext cx="4040188" cy="42784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009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02009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85569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b="1" u="sng" dirty="0" smtClean="0"/>
                        <a:t>Singular</a:t>
                      </a:r>
                      <a:endParaRPr lang="en-US" sz="3600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u="sng" dirty="0">
                          <a:latin typeface="Calibri"/>
                          <a:ea typeface="Calibri"/>
                          <a:cs typeface="Arial"/>
                        </a:rPr>
                        <a:t>Plural</a:t>
                      </a:r>
                      <a:endParaRPr lang="en-US" sz="3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575" marR="28575" marT="28575" marB="28575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556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hand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hands</a:t>
                      </a:r>
                    </a:p>
                  </a:txBody>
                  <a:tcPr marL="28575" marR="28575" marT="28575" marB="28575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556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>
                          <a:latin typeface="Calibri"/>
                          <a:ea typeface="Calibri"/>
                          <a:cs typeface="Arial"/>
                        </a:rPr>
                        <a:t>rabbit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rabbits</a:t>
                      </a:r>
                    </a:p>
                  </a:txBody>
                  <a:tcPr marL="28575" marR="28575" marT="28575" marB="28575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8556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key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keys</a:t>
                      </a:r>
                    </a:p>
                  </a:txBody>
                  <a:tcPr marL="28575" marR="28575" marT="28575" marB="28575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8556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 smtClean="0">
                          <a:latin typeface="Calibri"/>
                          <a:ea typeface="Calibri"/>
                          <a:cs typeface="Arial"/>
                        </a:rPr>
                        <a:t>building</a:t>
                      </a:r>
                      <a:endParaRPr lang="en-US" sz="3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 smtClean="0">
                          <a:latin typeface="Calibri"/>
                          <a:ea typeface="Calibri"/>
                          <a:cs typeface="Arial"/>
                        </a:rPr>
                        <a:t>buildings</a:t>
                      </a:r>
                      <a:endParaRPr lang="en-US" sz="3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575" marR="28575" marT="28575" marB="28575" anchor="ctr"/>
                </a:tc>
                <a:extLst>
                  <a:ext uri="{0D108BD9-81ED-4DB2-BD59-A6C34878D82A}">
                    <a16:rowId xmlns="" xmlns:a16="http://schemas.microsoft.com/office/drawing/2014/main" val="2849953629"/>
                  </a:ext>
                </a:extLst>
              </a:tr>
            </a:tbl>
          </a:graphicData>
        </a:graphic>
      </p:graphicFrame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For nouns ending in </a:t>
            </a:r>
            <a:r>
              <a:rPr lang="en-US" i="1" dirty="0"/>
              <a:t>s, x, </a:t>
            </a:r>
            <a:r>
              <a:rPr lang="en-US" i="1" dirty="0" err="1" smtClean="0"/>
              <a:t>z,o</a:t>
            </a:r>
            <a:r>
              <a:rPr lang="en-US" i="1" dirty="0" smtClean="0"/>
              <a:t>, </a:t>
            </a:r>
            <a:r>
              <a:rPr lang="en-US" i="1" dirty="0" err="1"/>
              <a:t>ch</a:t>
            </a:r>
            <a:r>
              <a:rPr lang="en-US" i="1" dirty="0"/>
              <a:t> or </a:t>
            </a:r>
            <a:r>
              <a:rPr lang="en-US" i="1" dirty="0" err="1"/>
              <a:t>sh</a:t>
            </a:r>
            <a:r>
              <a:rPr lang="en-US" i="1" dirty="0"/>
              <a:t>,</a:t>
            </a:r>
            <a:r>
              <a:rPr lang="en-US" dirty="0"/>
              <a:t> add -</a:t>
            </a:r>
            <a:r>
              <a:rPr lang="en-US" i="1" dirty="0" err="1"/>
              <a:t>es</a:t>
            </a:r>
            <a:endParaRPr lang="en-US" i="1" dirty="0"/>
          </a:p>
        </p:txBody>
      </p:sp>
      <p:graphicFrame>
        <p:nvGraphicFramePr>
          <p:cNvPr id="8" name="عنصر نائب للمحتوى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021259250"/>
              </p:ext>
            </p:extLst>
          </p:nvPr>
        </p:nvGraphicFramePr>
        <p:xfrm>
          <a:off x="4645025" y="2174876"/>
          <a:ext cx="4041776" cy="42784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088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02088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8556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u="sng" dirty="0">
                          <a:latin typeface="Calibri"/>
                          <a:ea typeface="Calibri"/>
                          <a:cs typeface="Arial"/>
                        </a:rPr>
                        <a:t>Singular</a:t>
                      </a:r>
                      <a:endParaRPr lang="en-US" sz="3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u="sng" dirty="0">
                          <a:latin typeface="Calibri"/>
                          <a:ea typeface="Calibri"/>
                          <a:cs typeface="Arial"/>
                        </a:rPr>
                        <a:t>Plural</a:t>
                      </a:r>
                      <a:endParaRPr lang="en-US" sz="3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575" marR="28575" marT="28575" marB="28575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556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box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boxes</a:t>
                      </a:r>
                    </a:p>
                  </a:txBody>
                  <a:tcPr marL="28575" marR="28575" marT="28575" marB="28575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556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 smtClean="0">
                          <a:latin typeface="Calibri"/>
                          <a:ea typeface="Calibri"/>
                          <a:cs typeface="Arial"/>
                        </a:rPr>
                        <a:t>class</a:t>
                      </a:r>
                      <a:endParaRPr lang="en-US" sz="3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 smtClean="0">
                          <a:latin typeface="Calibri"/>
                          <a:ea typeface="Calibri"/>
                          <a:cs typeface="Arial"/>
                        </a:rPr>
                        <a:t>classes</a:t>
                      </a:r>
                      <a:endParaRPr lang="en-US" sz="3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575" marR="28575" marT="28575" marB="28575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8556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wish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wishes</a:t>
                      </a:r>
                    </a:p>
                  </a:txBody>
                  <a:tcPr marL="28575" marR="28575" marT="28575" marB="28575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8556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 smtClean="0">
                          <a:latin typeface="Calibri"/>
                          <a:ea typeface="Calibri"/>
                          <a:cs typeface="Arial"/>
                        </a:rPr>
                        <a:t>tomato</a:t>
                      </a:r>
                      <a:endParaRPr lang="en-US" sz="3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 smtClean="0">
                          <a:latin typeface="Calibri"/>
                          <a:ea typeface="Calibri"/>
                          <a:cs typeface="Arial"/>
                        </a:rPr>
                        <a:t>tomatoes</a:t>
                      </a:r>
                      <a:endParaRPr lang="en-US" sz="3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575" marR="28575" marT="28575" marB="28575" anchor="ctr"/>
                </a:tc>
                <a:extLst>
                  <a:ext uri="{0D108BD9-81ED-4DB2-BD59-A6C34878D82A}">
                    <a16:rowId xmlns="" xmlns:a16="http://schemas.microsoft.com/office/drawing/2014/main" val="3752798144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714380"/>
          </a:xfrm>
        </p:spPr>
        <p:txBody>
          <a:bodyPr>
            <a:noAutofit/>
          </a:bodyPr>
          <a:lstStyle/>
          <a:p>
            <a:r>
              <a:rPr lang="en-US" sz="3200" b="1" dirty="0"/>
              <a:t>For nouns that end with </a:t>
            </a:r>
            <a:r>
              <a:rPr lang="en-US" sz="3200" b="1" dirty="0" smtClean="0"/>
              <a:t>a consonant </a:t>
            </a:r>
            <a:r>
              <a:rPr lang="en-US" sz="3200" b="1" dirty="0"/>
              <a:t>+ </a:t>
            </a:r>
            <a:r>
              <a:rPr lang="en-US" sz="3200" b="1" i="1" dirty="0"/>
              <a:t>y</a:t>
            </a:r>
            <a:r>
              <a:rPr lang="en-US" sz="3200" b="1" dirty="0"/>
              <a:t>, change the </a:t>
            </a:r>
            <a:r>
              <a:rPr lang="en-US" sz="3200" b="1" i="1" dirty="0"/>
              <a:t>y</a:t>
            </a:r>
            <a:r>
              <a:rPr lang="en-US" sz="3200" b="1" dirty="0"/>
              <a:t> </a:t>
            </a:r>
            <a:r>
              <a:rPr lang="en-US" sz="3200" b="1" dirty="0" smtClean="0"/>
              <a:t>into </a:t>
            </a:r>
            <a:r>
              <a:rPr lang="en-US" sz="3200" b="1" dirty="0"/>
              <a:t>an </a:t>
            </a:r>
            <a:r>
              <a:rPr lang="en-US" sz="3200" b="1" i="1" dirty="0" err="1"/>
              <a:t>i</a:t>
            </a:r>
            <a:r>
              <a:rPr lang="en-US" sz="3200" b="1" dirty="0"/>
              <a:t> and then add </a:t>
            </a:r>
            <a:r>
              <a:rPr lang="en-US" sz="3200" b="1" i="1" dirty="0"/>
              <a:t>-</a:t>
            </a:r>
            <a:r>
              <a:rPr lang="en-US" sz="3200" b="1" i="1" dirty="0" err="1"/>
              <a:t>es</a:t>
            </a:r>
            <a:endParaRPr lang="en-US" sz="3200" i="1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428728" y="1600200"/>
          <a:ext cx="6500858" cy="48291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5042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25042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2072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u="sng" dirty="0">
                          <a:latin typeface="Calibri"/>
                          <a:ea typeface="Calibri"/>
                          <a:cs typeface="Arial"/>
                        </a:rPr>
                        <a:t>Singular</a:t>
                      </a:r>
                      <a:endParaRPr lang="en-US" sz="3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u="sng">
                          <a:latin typeface="Calibri"/>
                          <a:ea typeface="Calibri"/>
                          <a:cs typeface="Arial"/>
                        </a:rPr>
                        <a:t>Plural</a:t>
                      </a:r>
                      <a:endParaRPr lang="en-US" sz="3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575" marR="28575" marT="28575" marB="28575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2072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poppy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poppies</a:t>
                      </a:r>
                    </a:p>
                  </a:txBody>
                  <a:tcPr marL="28575" marR="28575" marT="28575" marB="28575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2072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>
                          <a:latin typeface="Calibri"/>
                          <a:ea typeface="Calibri"/>
                          <a:cs typeface="Arial"/>
                        </a:rPr>
                        <a:t>fly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flies</a:t>
                      </a:r>
                    </a:p>
                  </a:txBody>
                  <a:tcPr marL="28575" marR="28575" marT="28575" marB="28575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2072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country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countries</a:t>
                      </a:r>
                    </a:p>
                  </a:txBody>
                  <a:tcPr marL="28575" marR="28575" marT="28575" marB="28575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856984" cy="792084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Irregular </a:t>
            </a:r>
            <a:r>
              <a:rPr lang="en-US" b="1" dirty="0">
                <a:solidFill>
                  <a:srgbClr val="00B050"/>
                </a:solidFill>
              </a:rPr>
              <a:t>nouns</a:t>
            </a:r>
            <a:endParaRPr lang="en-US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4294967295"/>
          </p:nvPr>
        </p:nvSpPr>
        <p:spPr>
          <a:xfrm>
            <a:off x="179512" y="980728"/>
            <a:ext cx="3860676" cy="1080118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Some nouns are the same in both singular and plural </a:t>
            </a:r>
            <a:r>
              <a:rPr lang="en-US" dirty="0" smtClean="0"/>
              <a:t>from</a:t>
            </a:r>
            <a:endParaRPr lang="en-US" dirty="0"/>
          </a:p>
        </p:txBody>
      </p:sp>
      <p:graphicFrame>
        <p:nvGraphicFramePr>
          <p:cNvPr id="7" name="عنصر نائب للمحتوى 6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82331306"/>
              </p:ext>
            </p:extLst>
          </p:nvPr>
        </p:nvGraphicFramePr>
        <p:xfrm>
          <a:off x="179512" y="2132858"/>
          <a:ext cx="3860676" cy="46085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033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93033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9217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u="sng" dirty="0">
                          <a:latin typeface="Calibri"/>
                          <a:ea typeface="Calibri"/>
                          <a:cs typeface="Arial"/>
                        </a:rPr>
                        <a:t>Singular</a:t>
                      </a:r>
                      <a:endParaRPr lang="en-US" sz="3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u="sng">
                          <a:latin typeface="Calibri"/>
                          <a:ea typeface="Calibri"/>
                          <a:cs typeface="Arial"/>
                        </a:rPr>
                        <a:t>Plural</a:t>
                      </a:r>
                      <a:endParaRPr lang="en-US" sz="3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575" marR="28575" marT="28575" marB="28575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9217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fish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fish</a:t>
                      </a:r>
                    </a:p>
                  </a:txBody>
                  <a:tcPr marL="28575" marR="28575" marT="28575" marB="28575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9217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>
                          <a:latin typeface="Calibri"/>
                          <a:ea typeface="Calibri"/>
                          <a:cs typeface="Arial"/>
                        </a:rPr>
                        <a:t>sheep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sheep</a:t>
                      </a:r>
                    </a:p>
                  </a:txBody>
                  <a:tcPr marL="28575" marR="28575" marT="28575" marB="28575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9217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>
                          <a:latin typeface="Calibri"/>
                          <a:ea typeface="Calibri"/>
                          <a:cs typeface="Arial"/>
                        </a:rPr>
                        <a:t>tuna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tuna</a:t>
                      </a:r>
                    </a:p>
                  </a:txBody>
                  <a:tcPr marL="28575" marR="28575" marT="28575" marB="28575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9217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>
                          <a:latin typeface="Calibri"/>
                          <a:ea typeface="Calibri"/>
                          <a:cs typeface="Arial"/>
                        </a:rPr>
                        <a:t>salmon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salmon</a:t>
                      </a:r>
                    </a:p>
                  </a:txBody>
                  <a:tcPr marL="28575" marR="28575" marT="28575" marB="28575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عنصر نائب للنص 4"/>
          <p:cNvSpPr>
            <a:spLocks noGrp="1"/>
          </p:cNvSpPr>
          <p:nvPr>
            <p:ph type="body" sz="quarter" idx="4294967295"/>
          </p:nvPr>
        </p:nvSpPr>
        <p:spPr>
          <a:xfrm>
            <a:off x="5102225" y="908720"/>
            <a:ext cx="4041775" cy="1152127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For </a:t>
            </a:r>
            <a:r>
              <a:rPr lang="en-US" dirty="0" smtClean="0"/>
              <a:t>other </a:t>
            </a:r>
            <a:r>
              <a:rPr lang="en-US" dirty="0"/>
              <a:t>nouns, </a:t>
            </a:r>
            <a:r>
              <a:rPr lang="en-US" dirty="0" smtClean="0"/>
              <a:t>singular and plural forms are completely different !</a:t>
            </a:r>
            <a:endParaRPr lang="en-US" dirty="0"/>
          </a:p>
        </p:txBody>
      </p:sp>
      <p:graphicFrame>
        <p:nvGraphicFramePr>
          <p:cNvPr id="9" name="عنصر نائب للمحتوى 8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752073359"/>
              </p:ext>
            </p:extLst>
          </p:nvPr>
        </p:nvGraphicFramePr>
        <p:xfrm>
          <a:off x="5102225" y="2132857"/>
          <a:ext cx="3862264" cy="46085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113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93113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6583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u="sng" dirty="0">
                          <a:latin typeface="Calibri"/>
                          <a:ea typeface="Calibri"/>
                          <a:cs typeface="Arial"/>
                        </a:rPr>
                        <a:t>Singular</a:t>
                      </a:r>
                      <a:endParaRPr lang="en-US" sz="3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u="sng" dirty="0">
                          <a:latin typeface="Calibri"/>
                          <a:ea typeface="Calibri"/>
                          <a:cs typeface="Arial"/>
                        </a:rPr>
                        <a:t>Plural</a:t>
                      </a:r>
                      <a:endParaRPr lang="en-US" sz="3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575" marR="28575" marT="28575" marB="28575"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583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person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people</a:t>
                      </a:r>
                    </a:p>
                  </a:txBody>
                  <a:tcPr marL="28575" marR="28575" marT="28575" marB="28575" anchor="ctr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583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>
                          <a:latin typeface="Calibri"/>
                          <a:ea typeface="Calibri"/>
                          <a:cs typeface="Arial"/>
                        </a:rPr>
                        <a:t>child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children</a:t>
                      </a:r>
                    </a:p>
                  </a:txBody>
                  <a:tcPr marL="28575" marR="28575" marT="28575" marB="28575" anchor="ctr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583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>
                          <a:latin typeface="Calibri"/>
                          <a:ea typeface="Calibri"/>
                          <a:cs typeface="Arial"/>
                        </a:rPr>
                        <a:t>foot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feet</a:t>
                      </a:r>
                    </a:p>
                  </a:txBody>
                  <a:tcPr marL="28575" marR="28575" marT="28575" marB="28575" anchor="ctr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583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tooth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teeth</a:t>
                      </a:r>
                    </a:p>
                  </a:txBody>
                  <a:tcPr marL="28575" marR="28575" marT="28575" marB="28575" anchor="ctr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6583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man</a:t>
                      </a: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>
                          <a:latin typeface="Calibri"/>
                          <a:ea typeface="Calibri"/>
                          <a:cs typeface="Arial"/>
                        </a:rPr>
                        <a:t>men</a:t>
                      </a:r>
                    </a:p>
                  </a:txBody>
                  <a:tcPr marL="28575" marR="28575" marT="28575" marB="28575" anchor="ctr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6583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 smtClean="0">
                          <a:latin typeface="Calibri"/>
                          <a:ea typeface="Calibri"/>
                          <a:cs typeface="Arial"/>
                        </a:rPr>
                        <a:t>woman</a:t>
                      </a:r>
                      <a:endParaRPr lang="en-US" sz="3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b="1" dirty="0" smtClean="0">
                          <a:latin typeface="Calibri"/>
                          <a:ea typeface="Calibri"/>
                          <a:cs typeface="Arial"/>
                        </a:rPr>
                        <a:t>women</a:t>
                      </a:r>
                      <a:endParaRPr lang="en-US" sz="3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28575" marR="28575" marT="28575" marB="28575" anchor="ctr"/>
                </a:tc>
                <a:extLst>
                  <a:ext uri="{0D108BD9-81ED-4DB2-BD59-A6C34878D82A}">
                    <a16:rowId xmlns="" xmlns:a16="http://schemas.microsoft.com/office/drawing/2014/main" val="2153740047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E357D038A116C4D854245AB3B4217BA" ma:contentTypeVersion="0" ma:contentTypeDescription="Create a new document." ma:contentTypeScope="" ma:versionID="923f39ee569ec0586edc9f7776b1a77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3002DD9-87D7-41E9-91D4-FCE7EAB2503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9282B72-2BB3-4FC8-811E-38C366C99ACD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A9613924-A8BD-42F5-AC7C-D03FDF34D88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194</Words>
  <Application>Microsoft Office PowerPoint</Application>
  <PresentationFormat>عرض على الشاشة (3:4)‏</PresentationFormat>
  <Paragraphs>86</Paragraphs>
  <Slides>8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13" baseType="lpstr">
      <vt:lpstr>Arial</vt:lpstr>
      <vt:lpstr>Calibri</vt:lpstr>
      <vt:lpstr>Tahoma</vt:lpstr>
      <vt:lpstr>Times New Roman</vt:lpstr>
      <vt:lpstr>سمة Office</vt:lpstr>
      <vt:lpstr>Articles</vt:lpstr>
      <vt:lpstr> Indefinite articles - a and an  </vt:lpstr>
      <vt:lpstr>عرض تقديمي في PowerPoint</vt:lpstr>
      <vt:lpstr> Using a or an </vt:lpstr>
      <vt:lpstr>The Rules of Regular and Irregular Plurals</vt:lpstr>
      <vt:lpstr>Regular nouns</vt:lpstr>
      <vt:lpstr>For nouns that end with a consonant + y, change the y into an i and then add -es</vt:lpstr>
      <vt:lpstr>Irregular nouns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Articles</dc:title>
  <dc:creator>user</dc:creator>
  <cp:lastModifiedBy>dr_badr211 aldahmash</cp:lastModifiedBy>
  <cp:revision>12</cp:revision>
  <dcterms:created xsi:type="dcterms:W3CDTF">2013-02-05T08:42:49Z</dcterms:created>
  <dcterms:modified xsi:type="dcterms:W3CDTF">2017-12-21T09:12:42Z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0x0101008E357D038A116C4D854245AB3B4217BA</vt:lpwstr>
  </property>
</Properties>
</file>