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78" r:id="rId2"/>
    <p:sldId id="257" r:id="rId3"/>
    <p:sldId id="258" r:id="rId4"/>
    <p:sldId id="288" r:id="rId5"/>
    <p:sldId id="297" r:id="rId6"/>
    <p:sldId id="289" r:id="rId7"/>
    <p:sldId id="296" r:id="rId8"/>
    <p:sldId id="292" r:id="rId9"/>
    <p:sldId id="287" r:id="rId10"/>
    <p:sldId id="290" r:id="rId11"/>
    <p:sldId id="298" r:id="rId12"/>
    <p:sldId id="286" r:id="rId13"/>
    <p:sldId id="299" r:id="rId14"/>
    <p:sldId id="261" r:id="rId15"/>
    <p:sldId id="262" r:id="rId16"/>
    <p:sldId id="300" r:id="rId17"/>
    <p:sldId id="294" r:id="rId18"/>
    <p:sldId id="264" r:id="rId19"/>
    <p:sldId id="268"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0863" autoAdjust="0"/>
  </p:normalViewPr>
  <p:slideViewPr>
    <p:cSldViewPr>
      <p:cViewPr>
        <p:scale>
          <a:sx n="80" d="100"/>
          <a:sy n="80" d="100"/>
        </p:scale>
        <p:origin x="-12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17F88-EB3A-4A51-A93A-9FC614275288}" type="datetimeFigureOut">
              <a:rPr lang="en-US" smtClean="0"/>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99294-4264-40CC-9857-8D07E9D49D33}" type="slidenum">
              <a:rPr lang="en-US" smtClean="0"/>
              <a:pPr/>
              <a:t>‹#›</a:t>
            </a:fld>
            <a:endParaRPr lang="en-US"/>
          </a:p>
        </p:txBody>
      </p:sp>
    </p:spTree>
    <p:extLst>
      <p:ext uri="{BB962C8B-B14F-4D97-AF65-F5344CB8AC3E}">
        <p14:creationId xmlns:p14="http://schemas.microsoft.com/office/powerpoint/2010/main" val="116844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r>
              <a:rPr lang="ar-SA" sz="1200" b="0" i="0" kern="1200" dirty="0" smtClean="0">
                <a:solidFill>
                  <a:schemeClr val="tx1"/>
                </a:solidFill>
                <a:latin typeface="+mn-lt"/>
                <a:ea typeface="+mn-ea"/>
                <a:cs typeface="+mn-cs"/>
              </a:rPr>
              <a:t>متلازمة راي هي مرض عصبي حاد يتطور بشكل أساسي عند الأطفال بعد الإصابة بالانفلونزا، الجدري أو أي عدوى فيروسية أخرى. يمكن أن يؤدي إلى تجمع الدهون في الكبد وورم في الدماغ.. متلازمة راي تحصل عادة خلال فترة الشفاء من مرض فيروسي، ولكن من الممكن أن تحصل أيضا بعد التسمم بالوارفارين أو الأفلاتوكسين. لوحظ أيضا بأنها مرتبطة باستعمال الأسبيرين أو الساليسيلات الأخرى خلال المرض الفيروسي</a:t>
            </a:r>
            <a:endParaRPr lang="ar-SA" alt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70B6EC-2297-40CE-AB88-AE6A9D4A0670}" type="slidenum">
              <a:rPr lang="en-US" altLang="en-US" smtClean="0"/>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Within the renal tubular cells, CO2, under the influence of carbonic anhydrase enzyme, combines with H2O to form carbonic acid (H2CO3), which then dissociates into HCO3- and H+. </a:t>
            </a:r>
            <a:r>
              <a:rPr lang="en-US" altLang="en-US" dirty="0" err="1" smtClean="0"/>
              <a:t>Alkalaemia</a:t>
            </a:r>
            <a:r>
              <a:rPr lang="en-US" altLang="en-US" dirty="0" smtClean="0"/>
              <a:t> inhibits carbonic anhydrase activity, resulting in </a:t>
            </a:r>
            <a:r>
              <a:rPr lang="en-US" altLang="en-US" b="1" dirty="0" smtClean="0"/>
              <a:t>reduced H+ secretion</a:t>
            </a:r>
            <a:r>
              <a:rPr lang="en-US" altLang="en-US" dirty="0" smtClean="0"/>
              <a:t> into the renal tubule. HCO3- </a:t>
            </a:r>
            <a:r>
              <a:rPr lang="en-US" altLang="en-US" b="1" dirty="0" smtClean="0"/>
              <a:t>reabsorption</a:t>
            </a:r>
            <a:r>
              <a:rPr lang="en-US" altLang="en-US" dirty="0" smtClean="0"/>
              <a:t> is dependent on combining with H+ to form carbonic acid, which later dissociates into H2O and CO2. Owing to the reduced H+ concentration in the renal tubule, there is inadequate H+ concentration to react with the filtered HCO3-. </a:t>
            </a:r>
            <a:r>
              <a:rPr lang="en-US" altLang="en-US" b="1" dirty="0" smtClean="0"/>
              <a:t>HCO3- reabsorption decreases=</a:t>
            </a:r>
            <a:r>
              <a:rPr lang="en-US" altLang="en-US" b="1" baseline="0" dirty="0" smtClean="0"/>
              <a:t> HCO3 excretion increase.</a:t>
            </a:r>
            <a:endParaRPr lang="ar-SA" altLang="en-US" b="1" dirty="0"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9C0A5B-3F61-43BF-9E7F-F52078EF726E}" type="slidenum">
              <a:rPr lang="en-US" altLang="en-US" smtClean="0"/>
              <a:pPr/>
              <a:t>15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dirty="0"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12E6E2-5B23-4EB4-A007-5E8DD13E65B1}" type="slidenum">
              <a:rPr lang="en-US" altLang="en-US" smtClean="0"/>
              <a:pPr/>
              <a:t>16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993F13-736B-4F70-BA21-2D7AFE1DDB0C}" type="slidenum">
              <a:rPr lang="en-US" altLang="en-US" smtClean="0"/>
              <a:pPr/>
              <a:t>18</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D0EAA-043E-429C-900B-E613FC6D4DED}" type="slidenum">
              <a:rPr lang="en-US" altLang="en-US" smtClean="0"/>
              <a:pPr/>
              <a:t>19</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29FC8-4320-47B3-95E2-13CFB30F61D2}" type="slidenum">
              <a:rPr lang="en-US" altLang="en-US" smtClean="0"/>
              <a:pPr/>
              <a:t>20</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5970BF-D648-4911-A369-1903EBEF86AC}" type="slidenum">
              <a:rPr lang="en-US" altLang="en-US" smtClean="0"/>
              <a:pPr/>
              <a:t>21</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B2770-0A23-4D9D-A498-F41094B10540}" type="slidenum">
              <a:rPr lang="en-US" altLang="en-US" smtClean="0"/>
              <a:pPr/>
              <a:t>22</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965459-E958-4482-AC88-6D4430082E7F}" type="slidenum">
              <a:rPr lang="en-US" altLang="en-US" smtClean="0"/>
              <a:pPr/>
              <a:t>23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53FDE-0DB7-4271-91EE-AF4687AE7F9A}"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7454E-3CBF-4EE9-AE0E-A28E93D78383}"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936BAA-B1DD-455D-AED0-840E439FE644}"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42C39C-B99A-40FA-9EDF-29EC00BD7F71}"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EEEAE-A70B-4C76-8B16-FEEFFD8676F2}" type="slidenum">
              <a:rPr lang="en-US" altLang="en-US" smtClean="0"/>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D70479-CB3E-4B07-BA86-031E220275DD}" type="slidenum">
              <a:rPr lang="en-US" altLang="en-US" smtClean="0"/>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686133-DA5A-4CA1-99F0-7690420D79AF}" type="slidenum">
              <a:rPr lang="en-US" altLang="en-US" smtClean="0"/>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FC7AED-3199-42E3-8B9E-CA83A88A6B3A}" type="slidenum">
              <a:rPr lang="en-US" altLang="en-US" smtClean="0"/>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D0AAEE-2B2A-4B83-B4BE-501D65B0DDA1}" type="datetimeFigureOut">
              <a:rPr lang="en-US" smtClean="0"/>
              <a:pPr/>
              <a:t>9/1/2015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A4A0894-701D-47AF-B45A-0C54F9DFA6D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AAEE-2B2A-4B83-B4BE-501D65B0DDA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0894-701D-47AF-B45A-0C54F9DFA6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AAEE-2B2A-4B83-B4BE-501D65B0DDA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0894-701D-47AF-B45A-0C54F9DFA6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D0AAEE-2B2A-4B83-B4BE-501D65B0DDA1}"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0894-701D-47AF-B45A-0C54F9DFA6D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0AAEE-2B2A-4B83-B4BE-501D65B0DDA1}" type="datetimeFigureOut">
              <a:rPr lang="en-US" smtClean="0"/>
              <a:pPr/>
              <a:t>9/1/2015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A4A0894-701D-47AF-B45A-0C54F9DFA6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D0AAEE-2B2A-4B83-B4BE-501D65B0DDA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A0894-701D-47AF-B45A-0C54F9DFA6D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0AAEE-2B2A-4B83-B4BE-501D65B0DDA1}"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A0894-701D-47AF-B45A-0C54F9DFA6D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0AAEE-2B2A-4B83-B4BE-501D65B0DDA1}"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A0894-701D-47AF-B45A-0C54F9DFA6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0AAEE-2B2A-4B83-B4BE-501D65B0DDA1}"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A0894-701D-47AF-B45A-0C54F9DFA6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0AAEE-2B2A-4B83-B4BE-501D65B0DDA1}"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A0894-701D-47AF-B45A-0C54F9DFA6D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0AAEE-2B2A-4B83-B4BE-501D65B0DDA1}" type="datetimeFigureOut">
              <a:rPr lang="en-US" smtClean="0"/>
              <a:pPr/>
              <a:t>9/1/2015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A4A0894-701D-47AF-B45A-0C54F9DFA6D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D0AAEE-2B2A-4B83-B4BE-501D65B0DDA1}" type="datetimeFigureOut">
              <a:rPr lang="en-US" smtClean="0"/>
              <a:pPr/>
              <a:t>9/1/2015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4A0894-701D-47AF-B45A-0C54F9DFA6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p:txBody>
          <a:bodyPr/>
          <a:lstStyle/>
          <a:p>
            <a:pPr eaLnBrk="1" hangingPunct="1"/>
            <a:endParaRPr lang="en-US" altLang="en-US" smtClean="0"/>
          </a:p>
        </p:txBody>
      </p:sp>
      <p:pic>
        <p:nvPicPr>
          <p:cNvPr id="3075" name="Picture 5" descr="Photo of pills"/>
          <p:cNvPicPr>
            <a:picLocks noGrp="1" noChangeAspect="1" noChangeArrowheads="1"/>
          </p:cNvPicPr>
          <p:nvPr>
            <p:ph sz="quarter" idx="1"/>
          </p:nvPr>
        </p:nvPicPr>
        <p:blipFill>
          <a:blip r:embed="rId2">
            <a:lum bright="24000"/>
          </a:blip>
          <a:srcRect/>
          <a:stretch>
            <a:fillRect/>
          </a:stretch>
        </p:blipFill>
        <p:spPr>
          <a:xfrm>
            <a:off x="0" y="0"/>
            <a:ext cx="9144000" cy="6858000"/>
          </a:xfrm>
          <a:noFill/>
        </p:spPr>
      </p:pic>
      <p:sp>
        <p:nvSpPr>
          <p:cNvPr id="3076" name="Rectangle 8"/>
          <p:cNvSpPr>
            <a:spLocks noChangeArrowheads="1"/>
          </p:cNvSpPr>
          <p:nvPr/>
        </p:nvSpPr>
        <p:spPr bwMode="auto">
          <a:xfrm>
            <a:off x="381000" y="1600200"/>
            <a:ext cx="8229600" cy="1673225"/>
          </a:xfrm>
          <a:prstGeom prst="rect">
            <a:avLst/>
          </a:prstGeom>
          <a:noFill/>
          <a:ln w="9525">
            <a:noFill/>
            <a:miter lim="800000"/>
            <a:headEnd/>
            <a:tailEnd/>
          </a:ln>
        </p:spPr>
        <p:txBody>
          <a:bodyPr/>
          <a:lstStyle/>
          <a:p>
            <a:pPr algn="ctr"/>
            <a:r>
              <a:rPr lang="en-US" altLang="en-US" sz="9800" b="1" dirty="0" err="1" smtClean="0"/>
              <a:t>Salicylates</a:t>
            </a:r>
            <a:r>
              <a:rPr lang="en-US" altLang="en-US" sz="9800" b="1" dirty="0" smtClean="0"/>
              <a:t>  Toxicity</a:t>
            </a:r>
            <a:endParaRPr lang="en-US" altLang="en-US" sz="9800" b="1" dirty="0"/>
          </a:p>
        </p:txBody>
      </p:sp>
      <p:sp>
        <p:nvSpPr>
          <p:cNvPr id="5" name="Subtitle 1"/>
          <p:cNvSpPr txBox="1">
            <a:spLocks/>
          </p:cNvSpPr>
          <p:nvPr/>
        </p:nvSpPr>
        <p:spPr bwMode="auto">
          <a:xfrm>
            <a:off x="4038600" y="5181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2600" kern="1200">
                <a:solidFill>
                  <a:srgbClr val="FFFFFF"/>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Trebuchet MS"/>
                <a:ea typeface="+mn-ea"/>
                <a:cs typeface="Arial" pitchFamily="34" charset="0"/>
              </a:rPr>
              <a:t>Dr. </a:t>
            </a:r>
            <a:r>
              <a:rPr kumimoji="0" lang="en-US" sz="2400" b="1" i="0" u="none" strike="noStrike" kern="1200" cap="none" spc="0" normalizeH="0" baseline="0" noProof="0" dirty="0" err="1" smtClean="0">
                <a:ln>
                  <a:noFill/>
                </a:ln>
                <a:solidFill>
                  <a:prstClr val="black"/>
                </a:solidFill>
                <a:effectLst/>
                <a:uLnTx/>
                <a:uFillTx/>
                <a:latin typeface="Trebuchet MS"/>
                <a:ea typeface="+mn-ea"/>
                <a:cs typeface="Arial" pitchFamily="34" charset="0"/>
              </a:rPr>
              <a:t>Nayira</a:t>
            </a:r>
            <a:r>
              <a:rPr kumimoji="0" lang="en-US" sz="2400" b="1" i="0" u="none" strike="noStrike" kern="1200" cap="none" spc="0" normalizeH="0" baseline="0" noProof="0" dirty="0" smtClean="0">
                <a:ln>
                  <a:noFill/>
                </a:ln>
                <a:solidFill>
                  <a:prstClr val="black"/>
                </a:solidFill>
                <a:effectLst/>
                <a:uLnTx/>
                <a:uFillTx/>
                <a:latin typeface="Trebuchet MS"/>
                <a:ea typeface="+mn-ea"/>
                <a:cs typeface="Arial" pitchFamily="34" charset="0"/>
              </a:rPr>
              <a:t> A. Abdel </a:t>
            </a:r>
            <a:r>
              <a:rPr kumimoji="0" lang="en-US" sz="2400" b="1" i="0" u="none" strike="noStrike" kern="1200" cap="none" spc="0" normalizeH="0" baseline="0" noProof="0" dirty="0" err="1" smtClean="0">
                <a:ln>
                  <a:noFill/>
                </a:ln>
                <a:solidFill>
                  <a:prstClr val="black"/>
                </a:solidFill>
                <a:effectLst/>
                <a:uLnTx/>
                <a:uFillTx/>
                <a:latin typeface="Trebuchet MS"/>
                <a:ea typeface="+mn-ea"/>
                <a:cs typeface="Arial" pitchFamily="34" charset="0"/>
              </a:rPr>
              <a:t>Baky</a:t>
            </a:r>
            <a:endParaRPr kumimoji="0" lang="en-US" sz="2400" b="1" i="0" u="none" strike="noStrike" kern="1200" cap="none" spc="0" normalizeH="0" baseline="0" noProof="0" dirty="0" smtClean="0">
              <a:ln>
                <a:noFill/>
              </a:ln>
              <a:solidFill>
                <a:prstClr val="black"/>
              </a:solidFill>
              <a:effectLst/>
              <a:uLnTx/>
              <a:uFillTx/>
              <a:latin typeface="Trebuchet MS"/>
              <a:ea typeface="+mn-ea"/>
              <a:cs typeface="Arial" pitchFamily="34" charset="0"/>
            </a:endParaRPr>
          </a:p>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Trebuchet MS"/>
                <a:ea typeface="+mn-ea"/>
                <a:cs typeface="Arial" pitchFamily="34" charset="0"/>
              </a:rPr>
              <a:t>Associate Professor</a:t>
            </a:r>
          </a:p>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Trebuchet MS"/>
                <a:ea typeface="+mn-ea"/>
                <a:cs typeface="Arial" pitchFamily="34" charset="0"/>
              </a:rPr>
              <a:t>Pharmacology and Toxicology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FFFFFF"/>
              </a:solidFill>
              <a:effectLst/>
              <a:uLnTx/>
              <a:uFillTx/>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39762"/>
          </a:xfrm>
        </p:spPr>
        <p:txBody>
          <a:bodyPr/>
          <a:lstStyle/>
          <a:p>
            <a:pPr eaLnBrk="1" hangingPunct="1"/>
            <a:r>
              <a:rPr lang="en-US" altLang="en-US" sz="2800" b="1" dirty="0" smtClean="0">
                <a:solidFill>
                  <a:srgbClr val="FF0000"/>
                </a:solidFill>
                <a:effectLst/>
                <a:latin typeface="Times New Roman" pitchFamily="18" charset="0"/>
                <a:cs typeface="Times New Roman" pitchFamily="18" charset="0"/>
              </a:rPr>
              <a:t>Laboratory tests</a:t>
            </a:r>
          </a:p>
        </p:txBody>
      </p:sp>
      <p:sp>
        <p:nvSpPr>
          <p:cNvPr id="35843" name="Rectangle 3"/>
          <p:cNvSpPr>
            <a:spLocks noGrp="1" noChangeArrowheads="1"/>
          </p:cNvSpPr>
          <p:nvPr>
            <p:ph sz="quarter" idx="1"/>
          </p:nvPr>
        </p:nvSpPr>
        <p:spPr>
          <a:xfrm>
            <a:off x="914400" y="990600"/>
            <a:ext cx="7315200" cy="5135563"/>
          </a:xfrm>
        </p:spPr>
        <p:txBody>
          <a:bodyPr/>
          <a:lstStyle/>
          <a:p>
            <a:pPr eaLnBrk="1" hangingPunct="1"/>
            <a:r>
              <a:rPr lang="en-US" altLang="en-US" sz="2400" smtClean="0">
                <a:solidFill>
                  <a:srgbClr val="000024"/>
                </a:solidFill>
                <a:effectLst/>
                <a:latin typeface="Times New Roman" pitchFamily="18" charset="0"/>
                <a:cs typeface="Times New Roman" pitchFamily="18" charset="0"/>
              </a:rPr>
              <a:t>Serum salicylates level.</a:t>
            </a:r>
          </a:p>
          <a:p>
            <a:pPr eaLnBrk="1" hangingPunct="1"/>
            <a:r>
              <a:rPr lang="en-US" altLang="en-US" sz="2400" smtClean="0">
                <a:solidFill>
                  <a:srgbClr val="000024"/>
                </a:solidFill>
                <a:effectLst/>
                <a:latin typeface="Times New Roman" pitchFamily="18" charset="0"/>
                <a:cs typeface="Times New Roman" pitchFamily="18" charset="0"/>
              </a:rPr>
              <a:t>Arterial blood gases.</a:t>
            </a:r>
          </a:p>
          <a:p>
            <a:pPr eaLnBrk="1" hangingPunct="1"/>
            <a:r>
              <a:rPr lang="en-US" altLang="en-US" sz="2400" smtClean="0">
                <a:solidFill>
                  <a:srgbClr val="000024"/>
                </a:solidFill>
                <a:effectLst/>
                <a:latin typeface="Times New Roman" pitchFamily="18" charset="0"/>
                <a:cs typeface="Times New Roman" pitchFamily="18" charset="0"/>
              </a:rPr>
              <a:t>Electrolytes (especially potassium).</a:t>
            </a:r>
          </a:p>
          <a:p>
            <a:pPr eaLnBrk="1" hangingPunct="1"/>
            <a:r>
              <a:rPr lang="en-US" altLang="en-US" sz="2400" smtClean="0">
                <a:solidFill>
                  <a:srgbClr val="000024"/>
                </a:solidFill>
                <a:effectLst/>
                <a:latin typeface="Times New Roman" pitchFamily="18" charset="0"/>
                <a:cs typeface="Times New Roman" pitchFamily="18" charset="0"/>
              </a:rPr>
              <a:t>Complete blood count (CBC).</a:t>
            </a:r>
          </a:p>
          <a:p>
            <a:pPr eaLnBrk="1" hangingPunct="1"/>
            <a:r>
              <a:rPr lang="en-US" altLang="en-US" sz="2400" smtClean="0">
                <a:solidFill>
                  <a:srgbClr val="000024"/>
                </a:solidFill>
                <a:effectLst/>
                <a:latin typeface="Times New Roman" pitchFamily="18" charset="0"/>
                <a:cs typeface="Times New Roman" pitchFamily="18" charset="0"/>
              </a:rPr>
              <a:t>Glucose.</a:t>
            </a:r>
          </a:p>
          <a:p>
            <a:pPr eaLnBrk="1" hangingPunct="1"/>
            <a:r>
              <a:rPr lang="en-US" altLang="en-US" sz="2400" smtClean="0">
                <a:solidFill>
                  <a:srgbClr val="000024"/>
                </a:solidFill>
                <a:effectLst/>
                <a:latin typeface="Times New Roman" pitchFamily="18" charset="0"/>
                <a:cs typeface="Times New Roman" pitchFamily="18" charset="0"/>
              </a:rPr>
              <a:t>Blood urea nitrogen (BUN).</a:t>
            </a:r>
          </a:p>
          <a:p>
            <a:pPr eaLnBrk="1" hangingPunct="1"/>
            <a:r>
              <a:rPr lang="en-US" altLang="en-US" sz="2400" smtClean="0">
                <a:solidFill>
                  <a:srgbClr val="000024"/>
                </a:solidFill>
                <a:effectLst/>
                <a:latin typeface="Times New Roman" pitchFamily="18" charset="0"/>
                <a:cs typeface="Times New Roman" pitchFamily="18" charset="0"/>
              </a:rPr>
              <a:t>Creatinine.</a:t>
            </a:r>
          </a:p>
          <a:p>
            <a:pPr eaLnBrk="1" hangingPunct="1"/>
            <a:r>
              <a:rPr lang="en-US" altLang="en-US" sz="2400" smtClean="0">
                <a:solidFill>
                  <a:srgbClr val="000024"/>
                </a:solidFill>
                <a:effectLst/>
                <a:latin typeface="Times New Roman" pitchFamily="18" charset="0"/>
                <a:cs typeface="Times New Roman" pitchFamily="18" charset="0"/>
              </a:rPr>
              <a:t>Liver function tests.</a:t>
            </a:r>
          </a:p>
          <a:p>
            <a:pPr eaLnBrk="1" hangingPunct="1"/>
            <a:r>
              <a:rPr lang="en-US" altLang="en-US" sz="2400" smtClean="0">
                <a:solidFill>
                  <a:srgbClr val="000024"/>
                </a:solidFill>
                <a:effectLst/>
                <a:latin typeface="Times New Roman" pitchFamily="18" charset="0"/>
                <a:cs typeface="Times New Roman" pitchFamily="18" charset="0"/>
              </a:rPr>
              <a:t>Prothrombin time.</a:t>
            </a:r>
          </a:p>
          <a:p>
            <a:pPr eaLnBrk="1" hangingPunct="1"/>
            <a:r>
              <a:rPr lang="en-US" altLang="en-US" sz="2400" smtClean="0">
                <a:solidFill>
                  <a:srgbClr val="000024"/>
                </a:solidFill>
                <a:effectLst/>
                <a:latin typeface="Times New Roman" pitchFamily="18" charset="0"/>
                <a:cs typeface="Times New Roman" pitchFamily="18" charset="0"/>
              </a:rPr>
              <a:t>Urine pH.</a:t>
            </a:r>
          </a:p>
          <a:p>
            <a:pPr eaLnBrk="1" hangingPunct="1"/>
            <a:r>
              <a:rPr lang="en-US" altLang="en-US" sz="2400" smtClean="0">
                <a:solidFill>
                  <a:srgbClr val="000024"/>
                </a:solidFill>
                <a:effectLst/>
                <a:latin typeface="Times New Roman" pitchFamily="18" charset="0"/>
                <a:cs typeface="Times New Roman" pitchFamily="18" charset="0"/>
              </a:rPr>
              <a:t>X-rays.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0"/>
            <a:ext cx="8229600" cy="850900"/>
          </a:xfrm>
        </p:spPr>
        <p:txBody>
          <a:bodyPr/>
          <a:lstStyle/>
          <a:p>
            <a:r>
              <a:rPr lang="en-US" altLang="en-US" sz="3200" b="1" dirty="0" smtClean="0">
                <a:solidFill>
                  <a:srgbClr val="FF0000"/>
                </a:solidFill>
                <a:effectLst/>
                <a:latin typeface="Times New Roman" pitchFamily="18" charset="0"/>
                <a:cs typeface="Times New Roman" pitchFamily="18" charset="0"/>
              </a:rPr>
              <a:t>Mechanism of toxicity </a:t>
            </a:r>
            <a:endParaRPr lang="ar-SA" altLang="en-US" sz="3200" b="1" dirty="0" smtClean="0">
              <a:solidFill>
                <a:srgbClr val="FF0000"/>
              </a:solidFill>
              <a:effectLst/>
              <a:latin typeface="Times New Roman" pitchFamily="18" charset="0"/>
              <a:cs typeface="Times New Roman" pitchFamily="18" charset="0"/>
            </a:endParaRPr>
          </a:p>
        </p:txBody>
      </p:sp>
      <p:sp>
        <p:nvSpPr>
          <p:cNvPr id="23555" name="Content Placeholder 2"/>
          <p:cNvSpPr>
            <a:spLocks noGrp="1"/>
          </p:cNvSpPr>
          <p:nvPr>
            <p:ph sz="quarter" idx="1"/>
          </p:nvPr>
        </p:nvSpPr>
        <p:spPr>
          <a:xfrm>
            <a:off x="1066800" y="1066800"/>
            <a:ext cx="6858000" cy="4953000"/>
          </a:xfrm>
        </p:spPr>
        <p:txBody>
          <a:bodyPr/>
          <a:lstStyle/>
          <a:p>
            <a:pPr algn="just"/>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toxicity is an excellent example of a disorder in which multiple biochemical abnormalities appear at the same time.</a:t>
            </a:r>
          </a:p>
          <a:p>
            <a:pPr algn="just"/>
            <a:endParaRPr lang="en-US" altLang="en-US" sz="2400" dirty="0" smtClean="0">
              <a:solidFill>
                <a:srgbClr val="000024"/>
              </a:solidFill>
              <a:effectLst/>
              <a:latin typeface="Times New Roman" pitchFamily="18" charset="0"/>
              <a:cs typeface="Times New Roman" pitchFamily="18" charset="0"/>
            </a:endParaRPr>
          </a:p>
          <a:p>
            <a:pPr algn="just"/>
            <a:r>
              <a:rPr lang="en-US" altLang="en-US" sz="2400" dirty="0" smtClean="0">
                <a:solidFill>
                  <a:srgbClr val="000024"/>
                </a:solidFill>
                <a:effectLst/>
                <a:latin typeface="Times New Roman" pitchFamily="18" charset="0"/>
                <a:cs typeface="Times New Roman" pitchFamily="18" charset="0"/>
              </a:rPr>
              <a:t>In general, most of the signs of aspirin overdose relate to either the respiratory or the metabolic effects of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a:t>
            </a:r>
          </a:p>
          <a:p>
            <a:pPr algn="just"/>
            <a:endParaRPr lang="en-US" altLang="en-US" sz="2400" dirty="0" smtClean="0">
              <a:solidFill>
                <a:srgbClr val="000024"/>
              </a:solidFill>
              <a:effectLst/>
              <a:latin typeface="Times New Roman" pitchFamily="18" charset="0"/>
              <a:cs typeface="Times New Roman" pitchFamily="18" charset="0"/>
            </a:endParaRPr>
          </a:p>
          <a:p>
            <a:pPr algn="just"/>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may cause: acid-base disorder, metabolic acidosis, respiratory alkalosis, affect the blood, lungs, GIT &amp; CNS.   </a:t>
            </a:r>
            <a:endParaRPr lang="ar-SA" altLang="en-US" sz="2400" dirty="0" smtClean="0">
              <a:solidFill>
                <a:srgbClr val="000024"/>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143000"/>
          </a:xfrm>
        </p:spPr>
        <p:txBody>
          <a:bodyPr>
            <a:normAutofit/>
          </a:bodyPr>
          <a:lstStyle/>
          <a:p>
            <a:r>
              <a:rPr lang="en-US" altLang="en-US" sz="3200" b="1" dirty="0" smtClean="0">
                <a:solidFill>
                  <a:srgbClr val="FF0000"/>
                </a:solidFill>
                <a:latin typeface="Times New Roman" pitchFamily="18" charset="0"/>
                <a:cs typeface="Times New Roman" pitchFamily="18" charset="0"/>
              </a:rPr>
              <a:t>Mechanism of toxicity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458200" cy="6172200"/>
          </a:xfrm>
        </p:spPr>
        <p:txBody>
          <a:bodyPr>
            <a:normAutofit fontScale="70000" lnSpcReduction="20000"/>
          </a:bodyPr>
          <a:lstStyle/>
          <a:p>
            <a:pPr algn="just"/>
            <a:endParaRPr lang="en-US" altLang="en-US" sz="3200" dirty="0" smtClean="0">
              <a:solidFill>
                <a:srgbClr val="000024"/>
              </a:solidFill>
              <a:latin typeface="Times New Roman" pitchFamily="18" charset="0"/>
              <a:cs typeface="Times New Roman" pitchFamily="18" charset="0"/>
            </a:endParaRPr>
          </a:p>
          <a:p>
            <a:pPr algn="just"/>
            <a:r>
              <a:rPr lang="en-US" altLang="en-US" sz="3200" dirty="0" err="1" smtClean="0">
                <a:solidFill>
                  <a:srgbClr val="000024"/>
                </a:solidFill>
                <a:latin typeface="Times New Roman" pitchFamily="18" charset="0"/>
                <a:cs typeface="Times New Roman" pitchFamily="18" charset="0"/>
              </a:rPr>
              <a:t>Salicylates</a:t>
            </a:r>
            <a:r>
              <a:rPr lang="en-US" altLang="en-US" sz="3200" dirty="0" smtClean="0">
                <a:solidFill>
                  <a:srgbClr val="000024"/>
                </a:solidFill>
                <a:latin typeface="Times New Roman" pitchFamily="18" charset="0"/>
                <a:cs typeface="Times New Roman" pitchFamily="18" charset="0"/>
              </a:rPr>
              <a:t> are rapidly and completely absorbed, but distributed unevenly throughout body tissues after oral dose.</a:t>
            </a:r>
          </a:p>
          <a:p>
            <a:pPr algn="just"/>
            <a:endParaRPr lang="en-US" altLang="en-US" sz="3200" dirty="0" smtClean="0">
              <a:solidFill>
                <a:srgbClr val="000024"/>
              </a:solidFill>
              <a:latin typeface="Times New Roman" pitchFamily="18" charset="0"/>
              <a:cs typeface="Times New Roman" pitchFamily="18" charset="0"/>
            </a:endParaRPr>
          </a:p>
          <a:p>
            <a:pPr algn="just"/>
            <a:r>
              <a:rPr lang="en-US" altLang="en-US" sz="3200" dirty="0" smtClean="0">
                <a:solidFill>
                  <a:srgbClr val="000024"/>
                </a:solidFill>
                <a:latin typeface="Times New Roman" pitchFamily="18" charset="0"/>
                <a:cs typeface="Times New Roman" pitchFamily="18" charset="0"/>
              </a:rPr>
              <a:t>Metabolism follows first-order kinetics (dose dependent) to form oxidized and conjugated metabolites.</a:t>
            </a:r>
          </a:p>
          <a:p>
            <a:pPr algn="just"/>
            <a:endParaRPr lang="en-US" altLang="en-US" sz="3200" dirty="0" smtClean="0">
              <a:solidFill>
                <a:srgbClr val="000024"/>
              </a:solidFill>
              <a:latin typeface="Times New Roman" pitchFamily="18" charset="0"/>
              <a:cs typeface="Times New Roman" pitchFamily="18" charset="0"/>
            </a:endParaRPr>
          </a:p>
          <a:p>
            <a:pPr algn="just"/>
            <a:r>
              <a:rPr lang="en-US" altLang="en-US" sz="3200" dirty="0" smtClean="0">
                <a:solidFill>
                  <a:srgbClr val="000024"/>
                </a:solidFill>
                <a:latin typeface="Times New Roman" pitchFamily="18" charset="0"/>
                <a:cs typeface="Times New Roman" pitchFamily="18" charset="0"/>
              </a:rPr>
              <a:t>Renal clearance accounts for most of the compound’s elimination and is enhanced from 2% to more than 80% as pH and ionization increases.</a:t>
            </a:r>
          </a:p>
          <a:p>
            <a:pPr algn="just"/>
            <a:endParaRPr lang="ar-SA" altLang="en-US" sz="3200" dirty="0" smtClean="0">
              <a:solidFill>
                <a:srgbClr val="000024"/>
              </a:solidFill>
              <a:latin typeface="Times New Roman" pitchFamily="18" charset="0"/>
              <a:cs typeface="Times New Roman" pitchFamily="18" charset="0"/>
            </a:endParaRPr>
          </a:p>
          <a:p>
            <a:pPr marL="342900" indent="-342900">
              <a:spcBef>
                <a:spcPct val="20000"/>
              </a:spcBef>
              <a:buClr>
                <a:schemeClr val="accent1"/>
              </a:buClr>
              <a:buSzPct val="65000"/>
              <a:buFont typeface="Wingdings" pitchFamily="2" charset="2"/>
              <a:buChar char="n"/>
            </a:pPr>
            <a:r>
              <a:rPr lang="en-US" altLang="en-US" sz="2900" dirty="0" smtClean="0">
                <a:latin typeface="Times New Roman" pitchFamily="18" charset="0"/>
                <a:cs typeface="Times New Roman" pitchFamily="18" charset="0"/>
              </a:rPr>
              <a:t>In OD ,metabolizing enzymes get saturated: switch from first </a:t>
            </a:r>
            <a:r>
              <a:rPr lang="en-US" altLang="en-US" sz="2900" dirty="0" smtClean="0">
                <a:latin typeface="Times New Roman" pitchFamily="18" charset="0"/>
                <a:cs typeface="Times New Roman" pitchFamily="18" charset="0"/>
                <a:sym typeface="Wingdings" pitchFamily="2" charset="2"/>
              </a:rPr>
              <a:t></a:t>
            </a:r>
            <a:r>
              <a:rPr lang="en-US" altLang="en-US" sz="2900" dirty="0" smtClean="0">
                <a:latin typeface="Times New Roman" pitchFamily="18" charset="0"/>
                <a:cs typeface="Times New Roman" pitchFamily="18" charset="0"/>
              </a:rPr>
              <a:t> zero order kinetics.</a:t>
            </a:r>
          </a:p>
          <a:p>
            <a:pPr marL="342900" indent="-342900">
              <a:spcBef>
                <a:spcPct val="20000"/>
              </a:spcBef>
              <a:buClr>
                <a:schemeClr val="accent1"/>
              </a:buClr>
              <a:buSzPct val="65000"/>
              <a:buFont typeface="Wingdings" pitchFamily="2" charset="2"/>
              <a:buChar char="n"/>
            </a:pPr>
            <a:endParaRPr lang="en-US" altLang="en-US" sz="2900" dirty="0" smtClean="0">
              <a:latin typeface="Times New Roman" pitchFamily="18" charset="0"/>
              <a:cs typeface="Times New Roman" pitchFamily="18" charset="0"/>
            </a:endParaRPr>
          </a:p>
          <a:p>
            <a:pPr marL="342900" indent="-342900">
              <a:spcBef>
                <a:spcPct val="20000"/>
              </a:spcBef>
              <a:buClr>
                <a:schemeClr val="accent1"/>
              </a:buClr>
              <a:buSzPct val="65000"/>
              <a:buFont typeface="Wingdings" pitchFamily="2" charset="2"/>
              <a:buChar char="n"/>
            </a:pPr>
            <a:r>
              <a:rPr lang="en-US" altLang="en-US" sz="2900" dirty="0" smtClean="0">
                <a:latin typeface="Times New Roman" pitchFamily="18" charset="0"/>
                <a:cs typeface="Times New Roman" pitchFamily="18" charset="0"/>
              </a:rPr>
              <a:t>Decrease in albumin binding at toxic levels.</a:t>
            </a:r>
          </a:p>
          <a:p>
            <a:pPr marL="342900" indent="-342900">
              <a:spcBef>
                <a:spcPct val="20000"/>
              </a:spcBef>
              <a:buClr>
                <a:schemeClr val="accent1"/>
              </a:buClr>
              <a:buSzPct val="65000"/>
              <a:buFont typeface="Wingdings" pitchFamily="2" charset="2"/>
              <a:buChar char="n"/>
            </a:pPr>
            <a:endParaRPr lang="en-US" altLang="en-US" sz="2900" dirty="0" smtClean="0">
              <a:latin typeface="Times New Roman" pitchFamily="18" charset="0"/>
              <a:cs typeface="Times New Roman" pitchFamily="18" charset="0"/>
            </a:endParaRPr>
          </a:p>
          <a:p>
            <a:pPr marL="342900" indent="-342900">
              <a:spcBef>
                <a:spcPct val="20000"/>
              </a:spcBef>
              <a:buClr>
                <a:schemeClr val="accent1"/>
              </a:buClr>
              <a:buSzPct val="65000"/>
              <a:buFont typeface="Wingdings" pitchFamily="2" charset="2"/>
              <a:buChar char="n"/>
            </a:pPr>
            <a:r>
              <a:rPr lang="en-US" altLang="en-US" sz="2900" dirty="0" smtClean="0">
                <a:latin typeface="Times New Roman" pitchFamily="18" charset="0"/>
                <a:cs typeface="Times New Roman" pitchFamily="18" charset="0"/>
              </a:rPr>
              <a:t>Urinary excretion is fixed.</a:t>
            </a:r>
          </a:p>
          <a:p>
            <a:pPr marL="342900" indent="-342900">
              <a:spcBef>
                <a:spcPct val="20000"/>
              </a:spcBef>
              <a:buClr>
                <a:schemeClr val="accent1"/>
              </a:buClr>
              <a:buSzPct val="65000"/>
              <a:buFont typeface="Wingdings" pitchFamily="2" charset="2"/>
              <a:buChar char="n"/>
            </a:pPr>
            <a:r>
              <a:rPr lang="en-US" altLang="en-US" sz="2900" dirty="0" smtClean="0">
                <a:latin typeface="Times New Roman" pitchFamily="18" charset="0"/>
                <a:cs typeface="Times New Roman" pitchFamily="18" charset="0"/>
              </a:rPr>
              <a:t>SA = weak acid: </a:t>
            </a:r>
          </a:p>
          <a:p>
            <a:pPr marL="669925" lvl="1" indent="-325438">
              <a:spcBef>
                <a:spcPct val="20000"/>
              </a:spcBef>
              <a:buClr>
                <a:schemeClr val="accent2"/>
              </a:buClr>
              <a:buSzPct val="60000"/>
              <a:buFont typeface="Wingdings" pitchFamily="2" charset="2"/>
              <a:buChar char="q"/>
            </a:pPr>
            <a:r>
              <a:rPr lang="en-US" altLang="en-US" sz="2500" dirty="0" smtClean="0">
                <a:latin typeface="Times New Roman" pitchFamily="18" charset="0"/>
                <a:cs typeface="Times New Roman" pitchFamily="18" charset="0"/>
              </a:rPr>
              <a:t>at physiologic pH most SA is ionized </a:t>
            </a:r>
          </a:p>
          <a:p>
            <a:pPr marL="669925" lvl="1" indent="-325438">
              <a:spcBef>
                <a:spcPct val="20000"/>
              </a:spcBef>
              <a:buClr>
                <a:schemeClr val="accent2"/>
              </a:buClr>
              <a:buSzPct val="60000"/>
              <a:buFont typeface="Wingdings" pitchFamily="2" charset="2"/>
              <a:buChar char="q"/>
            </a:pPr>
            <a:r>
              <a:rPr lang="en-US" altLang="en-US" sz="2500" dirty="0" smtClean="0">
                <a:latin typeface="Times New Roman" pitchFamily="18" charset="0"/>
                <a:cs typeface="Times New Roman" pitchFamily="18" charset="0"/>
              </a:rPr>
              <a:t>acidosis </a:t>
            </a:r>
            <a:r>
              <a:rPr lang="en-US" altLang="en-US" sz="2500" dirty="0" smtClean="0">
                <a:latin typeface="Times New Roman" pitchFamily="18" charset="0"/>
                <a:cs typeface="Times New Roman" pitchFamily="18" charset="0"/>
                <a:sym typeface="Wingdings" pitchFamily="2" charset="2"/>
              </a:rPr>
              <a:t> </a:t>
            </a:r>
            <a:r>
              <a:rPr lang="en-US" altLang="en-US" sz="2500" dirty="0" smtClean="0">
                <a:solidFill>
                  <a:srgbClr val="FF0000"/>
                </a:solidFill>
                <a:latin typeface="Times New Roman" pitchFamily="18" charset="0"/>
                <a:cs typeface="Times New Roman" pitchFamily="18" charset="0"/>
                <a:sym typeface="Wingdings" pitchFamily="2" charset="2"/>
              </a:rPr>
              <a:t>more unionized SA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143001"/>
          <p:cNvPicPr>
            <a:picLocks noGrp="1" noChangeAspect="1" noChangeArrowheads="1"/>
          </p:cNvPicPr>
          <p:nvPr>
            <p:ph idx="1"/>
          </p:nvPr>
        </p:nvPicPr>
        <p:blipFill>
          <a:blip r:embed="rId2"/>
          <a:srcRect/>
          <a:stretch>
            <a:fillRect/>
          </a:stretch>
        </p:blipFill>
        <p:spPr>
          <a:xfrm>
            <a:off x="1752600" y="381000"/>
            <a:ext cx="5638800" cy="5892800"/>
          </a:xfrm>
          <a:noFill/>
        </p:spPr>
      </p:pic>
      <p:sp>
        <p:nvSpPr>
          <p:cNvPr id="9219" name="Text Box 3"/>
          <p:cNvSpPr txBox="1">
            <a:spLocks noChangeArrowheads="1"/>
          </p:cNvSpPr>
          <p:nvPr/>
        </p:nvSpPr>
        <p:spPr bwMode="auto">
          <a:xfrm>
            <a:off x="5715000" y="457200"/>
            <a:ext cx="1616075" cy="336550"/>
          </a:xfrm>
          <a:prstGeom prst="rect">
            <a:avLst/>
          </a:prstGeom>
          <a:noFill/>
          <a:ln w="9525">
            <a:noFill/>
            <a:miter lim="800000"/>
            <a:headEnd/>
            <a:tailEnd/>
          </a:ln>
        </p:spPr>
        <p:txBody>
          <a:bodyPr>
            <a:spAutoFit/>
          </a:bodyPr>
          <a:lstStyle/>
          <a:p>
            <a:r>
              <a:rPr lang="en-US" altLang="en-US" sz="1600">
                <a:solidFill>
                  <a:schemeClr val="tx2"/>
                </a:solidFill>
              </a:rPr>
              <a:t>methylsalicylate</a:t>
            </a:r>
          </a:p>
        </p:txBody>
      </p:sp>
      <p:sp>
        <p:nvSpPr>
          <p:cNvPr id="9220" name="Line 4"/>
          <p:cNvSpPr>
            <a:spLocks noChangeShapeType="1"/>
          </p:cNvSpPr>
          <p:nvPr/>
        </p:nvSpPr>
        <p:spPr bwMode="auto">
          <a:xfrm flipH="1">
            <a:off x="5334000" y="838200"/>
            <a:ext cx="1066800" cy="1143000"/>
          </a:xfrm>
          <a:prstGeom prst="line">
            <a:avLst/>
          </a:prstGeom>
          <a:noFill/>
          <a:ln w="9525">
            <a:solidFill>
              <a:schemeClr val="tx1"/>
            </a:solidFill>
            <a:round/>
            <a:headEnd/>
            <a:tailEnd type="triangle" w="med" len="med"/>
          </a:ln>
        </p:spPr>
        <p:txBody>
          <a:bodyPr/>
          <a:lstStyle/>
          <a:p>
            <a:endParaRPr lang="en-US"/>
          </a:p>
        </p:txBody>
      </p:sp>
      <p:sp>
        <p:nvSpPr>
          <p:cNvPr id="9221" name="Oval 5"/>
          <p:cNvSpPr>
            <a:spLocks noChangeArrowheads="1"/>
          </p:cNvSpPr>
          <p:nvPr/>
        </p:nvSpPr>
        <p:spPr bwMode="auto">
          <a:xfrm>
            <a:off x="3810000" y="1905000"/>
            <a:ext cx="1524000" cy="533400"/>
          </a:xfrm>
          <a:prstGeom prst="ellipse">
            <a:avLst/>
          </a:prstGeom>
          <a:solidFill>
            <a:srgbClr val="003399">
              <a:alpha val="20000"/>
            </a:srgbClr>
          </a:solidFill>
          <a:ln w="9525">
            <a:solidFill>
              <a:srgbClr val="0000FF"/>
            </a:solidFill>
            <a:round/>
            <a:headEnd/>
            <a:tailEnd/>
          </a:ln>
        </p:spPr>
        <p:txBody>
          <a:bodyPr wrap="none" anchor="ctr"/>
          <a:lstStyle/>
          <a:p>
            <a:endParaRPr lang="en-US" altLang="en-US"/>
          </a:p>
        </p:txBody>
      </p:sp>
      <p:sp>
        <p:nvSpPr>
          <p:cNvPr id="9222" name="Text Box 6"/>
          <p:cNvSpPr txBox="1">
            <a:spLocks noChangeArrowheads="1"/>
          </p:cNvSpPr>
          <p:nvPr/>
        </p:nvSpPr>
        <p:spPr bwMode="auto">
          <a:xfrm>
            <a:off x="7162800" y="2438400"/>
            <a:ext cx="1692275" cy="366713"/>
          </a:xfrm>
          <a:prstGeom prst="rect">
            <a:avLst/>
          </a:prstGeom>
          <a:noFill/>
          <a:ln w="9525">
            <a:noFill/>
            <a:miter lim="800000"/>
            <a:headEnd/>
            <a:tailEnd/>
          </a:ln>
        </p:spPr>
        <p:txBody>
          <a:bodyPr>
            <a:spAutoFit/>
          </a:bodyPr>
          <a:lstStyle/>
          <a:p>
            <a:endParaRPr lang="en-US" altLang="en-US"/>
          </a:p>
        </p:txBody>
      </p:sp>
      <p:sp>
        <p:nvSpPr>
          <p:cNvPr id="9223" name="Text Box 7"/>
          <p:cNvSpPr txBox="1">
            <a:spLocks noChangeArrowheads="1"/>
          </p:cNvSpPr>
          <p:nvPr/>
        </p:nvSpPr>
        <p:spPr bwMode="auto">
          <a:xfrm>
            <a:off x="6781800" y="2133600"/>
            <a:ext cx="2133600" cy="730250"/>
          </a:xfrm>
          <a:prstGeom prst="rect">
            <a:avLst/>
          </a:prstGeom>
          <a:noFill/>
          <a:ln w="9525">
            <a:noFill/>
            <a:miter lim="800000"/>
            <a:headEnd/>
            <a:tailEnd/>
          </a:ln>
        </p:spPr>
        <p:txBody>
          <a:bodyPr>
            <a:spAutoFit/>
          </a:bodyPr>
          <a:lstStyle/>
          <a:p>
            <a:pPr>
              <a:spcBef>
                <a:spcPct val="50000"/>
              </a:spcBef>
            </a:pPr>
            <a:r>
              <a:rPr lang="en-US" altLang="en-US" sz="1400" dirty="0"/>
              <a:t>2.5% excreted unchanged in urine (pH independent)</a:t>
            </a:r>
          </a:p>
        </p:txBody>
      </p:sp>
      <p:sp>
        <p:nvSpPr>
          <p:cNvPr id="9224" name="Line 8"/>
          <p:cNvSpPr>
            <a:spLocks noChangeShapeType="1"/>
          </p:cNvSpPr>
          <p:nvPr/>
        </p:nvSpPr>
        <p:spPr bwMode="auto">
          <a:xfrm>
            <a:off x="5181600" y="2362200"/>
            <a:ext cx="457200" cy="76200"/>
          </a:xfrm>
          <a:prstGeom prst="line">
            <a:avLst/>
          </a:prstGeom>
          <a:noFill/>
          <a:ln w="952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a:off x="6629400" y="2514600"/>
            <a:ext cx="228600" cy="0"/>
          </a:xfrm>
          <a:prstGeom prst="line">
            <a:avLst/>
          </a:prstGeom>
          <a:noFill/>
          <a:ln w="9525">
            <a:solidFill>
              <a:schemeClr val="tx1"/>
            </a:solidFill>
            <a:round/>
            <a:headEnd/>
            <a:tailEnd type="triangle" w="med" len="med"/>
          </a:ln>
        </p:spPr>
        <p:txBody>
          <a:bodyPr/>
          <a:lstStyle/>
          <a:p>
            <a:endParaRPr lang="en-US"/>
          </a:p>
        </p:txBody>
      </p:sp>
      <p:sp>
        <p:nvSpPr>
          <p:cNvPr id="9226" name="Rectangle 10"/>
          <p:cNvSpPr>
            <a:spLocks noChangeArrowheads="1"/>
          </p:cNvSpPr>
          <p:nvPr/>
        </p:nvSpPr>
        <p:spPr bwMode="auto">
          <a:xfrm>
            <a:off x="6858000" y="2133600"/>
            <a:ext cx="1905000" cy="685800"/>
          </a:xfrm>
          <a:prstGeom prst="rect">
            <a:avLst/>
          </a:prstGeom>
          <a:noFill/>
          <a:ln w="9525">
            <a:solidFill>
              <a:schemeClr val="tx1"/>
            </a:solidFill>
            <a:miter lim="800000"/>
            <a:headEnd/>
            <a:tailEnd/>
          </a:ln>
        </p:spPr>
        <p:txBody>
          <a:bodyPr wrap="none" anchor="ctr"/>
          <a:lstStyle/>
          <a:p>
            <a:endParaRPr lang="en-US" altLang="en-US"/>
          </a:p>
        </p:txBody>
      </p:sp>
      <p:sp>
        <p:nvSpPr>
          <p:cNvPr id="9227" name="Text Box 11"/>
          <p:cNvSpPr txBox="1">
            <a:spLocks noChangeArrowheads="1"/>
          </p:cNvSpPr>
          <p:nvPr/>
        </p:nvSpPr>
        <p:spPr bwMode="auto">
          <a:xfrm>
            <a:off x="762000" y="1905000"/>
            <a:ext cx="2286000" cy="915988"/>
          </a:xfrm>
          <a:prstGeom prst="rect">
            <a:avLst/>
          </a:prstGeom>
          <a:noFill/>
          <a:ln w="9525">
            <a:noFill/>
            <a:miter lim="800000"/>
            <a:headEnd/>
            <a:tailEnd/>
          </a:ln>
        </p:spPr>
        <p:txBody>
          <a:bodyPr>
            <a:spAutoFit/>
          </a:bodyPr>
          <a:lstStyle/>
          <a:p>
            <a:pPr>
              <a:spcBef>
                <a:spcPct val="50000"/>
              </a:spcBef>
            </a:pPr>
            <a:r>
              <a:rPr lang="en-US" altLang="en-US">
                <a:solidFill>
                  <a:srgbClr val="0000FF"/>
                </a:solidFill>
              </a:rPr>
              <a:t>90% of free SA binds albumin at conc </a:t>
            </a:r>
            <a:r>
              <a:rPr lang="en-US" altLang="en-US" u="sng">
                <a:solidFill>
                  <a:srgbClr val="0000FF"/>
                </a:solidFill>
              </a:rPr>
              <a:t>&lt;</a:t>
            </a:r>
            <a:r>
              <a:rPr lang="en-US" altLang="en-US">
                <a:solidFill>
                  <a:srgbClr val="0000FF"/>
                </a:solidFill>
              </a:rPr>
              <a:t> 10mg/dL </a:t>
            </a:r>
          </a:p>
        </p:txBody>
      </p:sp>
      <p:sp>
        <p:nvSpPr>
          <p:cNvPr id="9228" name="Rectangle 12"/>
          <p:cNvSpPr>
            <a:spLocks noChangeArrowheads="1"/>
          </p:cNvSpPr>
          <p:nvPr/>
        </p:nvSpPr>
        <p:spPr bwMode="auto">
          <a:xfrm>
            <a:off x="685800" y="1905000"/>
            <a:ext cx="2286000" cy="990600"/>
          </a:xfrm>
          <a:prstGeom prst="rect">
            <a:avLst/>
          </a:prstGeom>
          <a:noFill/>
          <a:ln w="9525">
            <a:solidFill>
              <a:srgbClr val="0000FF"/>
            </a:solidFill>
            <a:miter lim="800000"/>
            <a:headEnd/>
            <a:tailEnd/>
          </a:ln>
        </p:spPr>
        <p:txBody>
          <a:bodyPr wrap="none" anchor="ctr"/>
          <a:lstStyle/>
          <a:p>
            <a:endParaRPr lang="en-US" altLang="en-US"/>
          </a:p>
        </p:txBody>
      </p:sp>
      <p:sp>
        <p:nvSpPr>
          <p:cNvPr id="9229" name="AutoShape 13"/>
          <p:cNvSpPr>
            <a:spLocks noChangeArrowheads="1"/>
          </p:cNvSpPr>
          <p:nvPr/>
        </p:nvSpPr>
        <p:spPr bwMode="auto">
          <a:xfrm>
            <a:off x="3048000" y="2286000"/>
            <a:ext cx="762000" cy="76200"/>
          </a:xfrm>
          <a:prstGeom prst="rightArrow">
            <a:avLst>
              <a:gd name="adj1" fmla="val 50000"/>
              <a:gd name="adj2" fmla="val 250000"/>
            </a:avLst>
          </a:prstGeom>
          <a:solidFill>
            <a:srgbClr val="0000FF"/>
          </a:solidFill>
          <a:ln w="9525">
            <a:solidFill>
              <a:srgbClr val="0000FF"/>
            </a:solidFill>
            <a:miter lim="800000"/>
            <a:headEnd/>
            <a:tailEnd/>
          </a:ln>
        </p:spPr>
        <p:txBody>
          <a:bodyPr wrap="none" anchor="ctr"/>
          <a:lstStyle/>
          <a:p>
            <a:pPr algn="ctr"/>
            <a:endParaRPr lang="en-US" altLang="en-US">
              <a:solidFill>
                <a:srgbClr val="0000FF"/>
              </a:solidFill>
            </a:endParaRPr>
          </a:p>
        </p:txBody>
      </p:sp>
      <p:sp>
        <p:nvSpPr>
          <p:cNvPr id="9230" name="AutoShape 14"/>
          <p:cNvSpPr>
            <a:spLocks noChangeArrowheads="1"/>
          </p:cNvSpPr>
          <p:nvPr/>
        </p:nvSpPr>
        <p:spPr bwMode="auto">
          <a:xfrm>
            <a:off x="3048000" y="2133600"/>
            <a:ext cx="685800" cy="76200"/>
          </a:xfrm>
          <a:prstGeom prst="leftArrow">
            <a:avLst>
              <a:gd name="adj1" fmla="val 50000"/>
              <a:gd name="adj2" fmla="val 225000"/>
            </a:avLst>
          </a:prstGeom>
          <a:solidFill>
            <a:srgbClr val="0000FF"/>
          </a:solidFill>
          <a:ln w="9525">
            <a:solidFill>
              <a:srgbClr val="0000FF"/>
            </a:solidFill>
            <a:miter lim="800000"/>
            <a:headEnd/>
            <a:tailEnd/>
          </a:ln>
        </p:spPr>
        <p:txBody>
          <a:bodyPr wrap="none" anchor="ctr"/>
          <a:lstStyle/>
          <a:p>
            <a:endParaRPr lang="en-US" altLang="en-US"/>
          </a:p>
        </p:txBody>
      </p:sp>
      <p:sp>
        <p:nvSpPr>
          <p:cNvPr id="9231" name="Text Box 15"/>
          <p:cNvSpPr txBox="1">
            <a:spLocks noChangeArrowheads="1"/>
          </p:cNvSpPr>
          <p:nvPr/>
        </p:nvSpPr>
        <p:spPr bwMode="auto">
          <a:xfrm>
            <a:off x="609600" y="990600"/>
            <a:ext cx="1600200" cy="314325"/>
          </a:xfrm>
          <a:prstGeom prst="rect">
            <a:avLst/>
          </a:prstGeom>
          <a:solidFill>
            <a:srgbClr val="FFFF00"/>
          </a:solidFill>
          <a:ln w="9525">
            <a:solidFill>
              <a:srgbClr val="0000FF"/>
            </a:solidFill>
            <a:miter lim="800000"/>
            <a:headEnd/>
            <a:tailEnd/>
          </a:ln>
        </p:spPr>
        <p:txBody>
          <a:bodyPr>
            <a:spAutoFit/>
          </a:bodyPr>
          <a:lstStyle/>
          <a:p>
            <a:pPr algn="ctr">
              <a:spcBef>
                <a:spcPct val="50000"/>
              </a:spcBef>
            </a:pPr>
            <a:r>
              <a:rPr lang="en-US" altLang="en-US" sz="1400" b="1">
                <a:solidFill>
                  <a:srgbClr val="0000FF"/>
                </a:solidFill>
              </a:rPr>
              <a:t>Free tissue SA</a:t>
            </a:r>
          </a:p>
        </p:txBody>
      </p:sp>
      <p:sp>
        <p:nvSpPr>
          <p:cNvPr id="9232" name="Line 16"/>
          <p:cNvSpPr>
            <a:spLocks noChangeShapeType="1"/>
          </p:cNvSpPr>
          <p:nvPr/>
        </p:nvSpPr>
        <p:spPr bwMode="auto">
          <a:xfrm>
            <a:off x="1219200" y="1371600"/>
            <a:ext cx="152400" cy="457200"/>
          </a:xfrm>
          <a:prstGeom prst="line">
            <a:avLst/>
          </a:prstGeom>
          <a:noFill/>
          <a:ln w="9525">
            <a:solidFill>
              <a:srgbClr val="0000FF"/>
            </a:solidFill>
            <a:round/>
            <a:headEnd/>
            <a:tailEnd type="triangle" w="med" len="med"/>
          </a:ln>
        </p:spPr>
        <p:txBody>
          <a:bodyPr/>
          <a:lstStyle/>
          <a:p>
            <a:endParaRPr lang="en-US"/>
          </a:p>
        </p:txBody>
      </p:sp>
      <p:sp>
        <p:nvSpPr>
          <p:cNvPr id="9233" name="Line 17"/>
          <p:cNvSpPr>
            <a:spLocks noChangeShapeType="1"/>
          </p:cNvSpPr>
          <p:nvPr/>
        </p:nvSpPr>
        <p:spPr bwMode="auto">
          <a:xfrm flipH="1" flipV="1">
            <a:off x="1447800" y="1371600"/>
            <a:ext cx="152400" cy="457200"/>
          </a:xfrm>
          <a:prstGeom prst="line">
            <a:avLst/>
          </a:prstGeom>
          <a:noFill/>
          <a:ln w="9525">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0"/>
            <a:ext cx="7772400" cy="1143000"/>
          </a:xfrm>
        </p:spPr>
        <p:txBody>
          <a:bodyPr/>
          <a:lstStyle/>
          <a:p>
            <a:pPr algn="ctr"/>
            <a:r>
              <a:rPr lang="en-US" altLang="en-US" sz="2800" b="1" dirty="0" smtClean="0">
                <a:solidFill>
                  <a:srgbClr val="FF0000"/>
                </a:solidFill>
                <a:effectLst/>
                <a:latin typeface="Times New Roman" pitchFamily="18" charset="0"/>
                <a:cs typeface="Times New Roman" pitchFamily="18" charset="0"/>
              </a:rPr>
              <a:t>How does </a:t>
            </a:r>
            <a:r>
              <a:rPr lang="en-US" altLang="en-US" sz="2800" b="1" dirty="0" err="1" smtClean="0">
                <a:solidFill>
                  <a:srgbClr val="FF0000"/>
                </a:solidFill>
                <a:effectLst/>
                <a:latin typeface="Times New Roman" pitchFamily="18" charset="0"/>
                <a:cs typeface="Times New Roman" pitchFamily="18" charset="0"/>
              </a:rPr>
              <a:t>salicylate</a:t>
            </a:r>
            <a:r>
              <a:rPr lang="en-US" altLang="en-US" sz="2800" b="1" dirty="0" smtClean="0">
                <a:solidFill>
                  <a:srgbClr val="FF0000"/>
                </a:solidFill>
                <a:effectLst/>
                <a:latin typeface="Times New Roman" pitchFamily="18" charset="0"/>
                <a:cs typeface="Times New Roman" pitchFamily="18" charset="0"/>
              </a:rPr>
              <a:t> cause acid-base disorders?</a:t>
            </a:r>
          </a:p>
        </p:txBody>
      </p:sp>
      <p:sp>
        <p:nvSpPr>
          <p:cNvPr id="24579" name="Content Placeholder 2"/>
          <p:cNvSpPr>
            <a:spLocks noGrp="1"/>
          </p:cNvSpPr>
          <p:nvPr>
            <p:ph sz="quarter" idx="1"/>
          </p:nvPr>
        </p:nvSpPr>
        <p:spPr>
          <a:xfrm>
            <a:off x="762000" y="1295400"/>
            <a:ext cx="7543800" cy="4830763"/>
          </a:xfrm>
        </p:spPr>
        <p:txBody>
          <a:bodyPr/>
          <a:lstStyle/>
          <a:p>
            <a:pPr algn="just"/>
            <a:r>
              <a:rPr lang="en-US" altLang="en-US" sz="2400" dirty="0" smtClean="0">
                <a:solidFill>
                  <a:srgbClr val="000024"/>
                </a:solidFill>
                <a:effectLst/>
                <a:latin typeface="Times New Roman" pitchFamily="18" charset="0"/>
                <a:cs typeface="Times New Roman" pitchFamily="18" charset="0"/>
              </a:rPr>
              <a:t>The primary result of high serum concentrations of  salicylic acid is interference with acid-base balance.</a:t>
            </a:r>
          </a:p>
          <a:p>
            <a:pPr algn="just"/>
            <a:r>
              <a:rPr lang="en-US" altLang="en-US" sz="2400" dirty="0" smtClean="0">
                <a:solidFill>
                  <a:srgbClr val="000024"/>
                </a:solidFill>
                <a:effectLst/>
                <a:latin typeface="Times New Roman" pitchFamily="18" charset="0"/>
                <a:cs typeface="Times New Roman" pitchFamily="18" charset="0"/>
              </a:rPr>
              <a:t>The stability of serum pH (7.4) depends on the maintenance of a delicate ratio of bicarbonate ion to carbonic acid (HCO</a:t>
            </a:r>
            <a:r>
              <a:rPr lang="en-US" altLang="en-US" sz="1600" dirty="0" smtClean="0">
                <a:solidFill>
                  <a:srgbClr val="000024"/>
                </a:solidFill>
                <a:effectLst/>
                <a:latin typeface="Times New Roman" pitchFamily="18" charset="0"/>
                <a:cs typeface="Times New Roman" pitchFamily="18" charset="0"/>
              </a:rPr>
              <a:t>3</a:t>
            </a:r>
            <a:r>
              <a:rPr lang="en-US" altLang="en-US" sz="2400" dirty="0" smtClean="0">
                <a:solidFill>
                  <a:srgbClr val="000024"/>
                </a:solidFill>
                <a:effectLst/>
                <a:latin typeface="Times New Roman" pitchFamily="18" charset="0"/>
                <a:cs typeface="Times New Roman" pitchFamily="18" charset="0"/>
              </a:rPr>
              <a:t>‾/H</a:t>
            </a:r>
            <a:r>
              <a:rPr lang="en-US" altLang="en-US" sz="1600" dirty="0" smtClean="0">
                <a:solidFill>
                  <a:srgbClr val="000024"/>
                </a:solidFill>
                <a:effectLst/>
                <a:latin typeface="Times New Roman" pitchFamily="18" charset="0"/>
                <a:cs typeface="Times New Roman" pitchFamily="18" charset="0"/>
              </a:rPr>
              <a:t>2</a:t>
            </a:r>
            <a:r>
              <a:rPr lang="en-US" altLang="en-US" sz="2400" dirty="0" smtClean="0">
                <a:solidFill>
                  <a:srgbClr val="000024"/>
                </a:solidFill>
                <a:effectLst/>
                <a:latin typeface="Times New Roman" pitchFamily="18" charset="0"/>
                <a:cs typeface="Times New Roman" pitchFamily="18" charset="0"/>
              </a:rPr>
              <a:t>CO</a:t>
            </a:r>
            <a:r>
              <a:rPr lang="en-US" altLang="en-US" sz="1600" dirty="0" smtClean="0">
                <a:solidFill>
                  <a:srgbClr val="000024"/>
                </a:solidFill>
                <a:effectLst/>
                <a:latin typeface="Times New Roman" pitchFamily="18" charset="0"/>
                <a:cs typeface="Times New Roman" pitchFamily="18" charset="0"/>
              </a:rPr>
              <a:t>3</a:t>
            </a:r>
            <a:r>
              <a:rPr lang="en-US" altLang="en-US" sz="2400" dirty="0" smtClean="0">
                <a:solidFill>
                  <a:srgbClr val="000024"/>
                </a:solidFill>
                <a:effectLst/>
                <a:latin typeface="Times New Roman" pitchFamily="18" charset="0"/>
                <a:cs typeface="Times New Roman" pitchFamily="18" charset="0"/>
              </a:rPr>
              <a:t>:20/1).</a:t>
            </a:r>
          </a:p>
          <a:p>
            <a:pPr algn="just"/>
            <a:r>
              <a:rPr lang="en-US" altLang="en-US" sz="2400" dirty="0" smtClean="0">
                <a:effectLst/>
                <a:latin typeface="Times New Roman" pitchFamily="18" charset="0"/>
                <a:cs typeface="Times New Roman" pitchFamily="18" charset="0"/>
              </a:rPr>
              <a:t>As salicylic acid levels rise and pH decrease, the medullary respiratory center is stimulated resulting in</a:t>
            </a:r>
            <a:r>
              <a:rPr lang="en-US" altLang="en-US" sz="2400" dirty="0" smtClean="0">
                <a:solidFill>
                  <a:srgbClr val="FF0000"/>
                </a:solidFill>
                <a:effectLst/>
                <a:latin typeface="Times New Roman" pitchFamily="18" charset="0"/>
                <a:cs typeface="Times New Roman" pitchFamily="18" charset="0"/>
              </a:rPr>
              <a:t> </a:t>
            </a:r>
            <a:r>
              <a:rPr lang="en-US" altLang="en-US" sz="2400" b="1" dirty="0" smtClean="0">
                <a:solidFill>
                  <a:srgbClr val="FF0000"/>
                </a:solidFill>
                <a:effectLst/>
                <a:latin typeface="Times New Roman" pitchFamily="18" charset="0"/>
                <a:cs typeface="Times New Roman" pitchFamily="18" charset="0"/>
              </a:rPr>
              <a:t>hyperventilation that going to cause respiratory alkalosis. </a:t>
            </a:r>
          </a:p>
          <a:p>
            <a:pPr algn="just" eaLnBrk="1" hangingPunct="1"/>
            <a:r>
              <a:rPr lang="en-US" altLang="en-US" sz="2400" dirty="0" smtClean="0">
                <a:solidFill>
                  <a:srgbClr val="FF0000"/>
                </a:solidFill>
                <a:effectLst/>
                <a:latin typeface="Times New Roman" pitchFamily="18" charset="0"/>
                <a:cs typeface="Times New Roman" pitchFamily="18" charset="0"/>
              </a:rPr>
              <a:t>Initially a respiratory alkalosis develops </a:t>
            </a:r>
            <a:r>
              <a:rPr lang="en-US" altLang="en-US" sz="2400" dirty="0" smtClean="0">
                <a:solidFill>
                  <a:srgbClr val="000024"/>
                </a:solidFill>
                <a:effectLst/>
                <a:latin typeface="Times New Roman" pitchFamily="18" charset="0"/>
                <a:cs typeface="Times New Roman" pitchFamily="18" charset="0"/>
              </a:rPr>
              <a:t>secondary to direct stimulation of the respiratory centers. This may be the only consequence of mild </a:t>
            </a:r>
            <a:r>
              <a:rPr lang="en-US" altLang="en-US" sz="2400" dirty="0" err="1" smtClean="0">
                <a:solidFill>
                  <a:srgbClr val="000024"/>
                </a:solidFill>
                <a:effectLst/>
                <a:latin typeface="Times New Roman" pitchFamily="18" charset="0"/>
                <a:cs typeface="Times New Roman" pitchFamily="18" charset="0"/>
              </a:rPr>
              <a:t>salicylism</a:t>
            </a:r>
            <a:r>
              <a:rPr lang="en-US" altLang="en-US" sz="2400" dirty="0" smtClean="0">
                <a:solidFill>
                  <a:srgbClr val="000024"/>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457200"/>
            <a:ext cx="7696200" cy="1384300"/>
          </a:xfrm>
        </p:spPr>
        <p:txBody>
          <a:bodyPr/>
          <a:lstStyle/>
          <a:p>
            <a:pPr eaLnBrk="1" hangingPunct="1"/>
            <a:r>
              <a:rPr lang="en-US" altLang="en-US" sz="2800" b="1" dirty="0" smtClean="0">
                <a:solidFill>
                  <a:srgbClr val="FF0000"/>
                </a:solidFill>
                <a:effectLst/>
                <a:latin typeface="Times New Roman" pitchFamily="18" charset="0"/>
                <a:cs typeface="Times New Roman" pitchFamily="18" charset="0"/>
              </a:rPr>
              <a:t>Mechanism of Respiratory Alkalosis</a:t>
            </a:r>
          </a:p>
        </p:txBody>
      </p:sp>
      <p:sp>
        <p:nvSpPr>
          <p:cNvPr id="25603" name="Rectangle 3"/>
          <p:cNvSpPr>
            <a:spLocks noGrp="1" noChangeArrowheads="1"/>
          </p:cNvSpPr>
          <p:nvPr>
            <p:ph sz="quarter" idx="1"/>
          </p:nvPr>
        </p:nvSpPr>
        <p:spPr>
          <a:xfrm>
            <a:off x="533400" y="990600"/>
            <a:ext cx="8153400" cy="5181600"/>
          </a:xfrm>
        </p:spPr>
        <p:txBody>
          <a:bodyPr>
            <a:noAutofit/>
          </a:bodyPr>
          <a:lstStyle/>
          <a:p>
            <a:pPr algn="just"/>
            <a:r>
              <a:rPr lang="en-US" altLang="en-US" sz="1600" b="1" dirty="0">
                <a:solidFill>
                  <a:srgbClr val="000024"/>
                </a:solidFill>
                <a:latin typeface="Times New Roman" pitchFamily="18" charset="0"/>
                <a:cs typeface="Times New Roman" pitchFamily="18" charset="0"/>
              </a:rPr>
              <a:t>Respiratory alkalosis is caused by an elevation in the frequency of alveolar </a:t>
            </a:r>
            <a:r>
              <a:rPr lang="en-US" altLang="en-US" sz="1600" b="1" dirty="0" smtClean="0">
                <a:solidFill>
                  <a:srgbClr val="000024"/>
                </a:solidFill>
                <a:latin typeface="Times New Roman" pitchFamily="18" charset="0"/>
                <a:cs typeface="Times New Roman" pitchFamily="18" charset="0"/>
              </a:rPr>
              <a:t>ventilation. </a:t>
            </a:r>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increase in ventilation leads to the excretion of CO2 at a rate greater than that of cellular CO2 production.</a:t>
            </a:r>
            <a:r>
              <a:rPr lang="en-US" altLang="en-US" sz="1600" b="1" dirty="0" smtClean="0">
                <a:solidFill>
                  <a:srgbClr val="000024"/>
                </a:solidFill>
                <a:latin typeface="Times New Roman" pitchFamily="18" charset="0"/>
                <a:cs typeface="Times New Roman" pitchFamily="18" charset="0"/>
              </a:rPr>
              <a:t> </a:t>
            </a:r>
          </a:p>
          <a:p>
            <a:pPr algn="just"/>
            <a:r>
              <a:rPr lang="en-US" altLang="en-US" sz="1600" b="1" dirty="0" smtClean="0">
                <a:solidFill>
                  <a:srgbClr val="000024"/>
                </a:solidFill>
                <a:latin typeface="Times New Roman" pitchFamily="18" charset="0"/>
                <a:cs typeface="Times New Roman" pitchFamily="18" charset="0"/>
              </a:rPr>
              <a:t>Normal </a:t>
            </a:r>
            <a:r>
              <a:rPr lang="en-US" altLang="en-US" sz="1600" b="1" dirty="0" smtClean="0">
                <a:solidFill>
                  <a:srgbClr val="000024"/>
                </a:solidFill>
                <a:effectLst/>
                <a:latin typeface="Times New Roman" pitchFamily="18" charset="0"/>
                <a:cs typeface="Times New Roman" pitchFamily="18" charset="0"/>
              </a:rPr>
              <a:t>bicarbonate equilibrium:</a:t>
            </a:r>
          </a:p>
          <a:p>
            <a:pPr algn="just" eaLnBrk="1" hangingPunct="1">
              <a:buFontTx/>
              <a:buNone/>
            </a:pPr>
            <a:r>
              <a:rPr lang="en-US" altLang="en-US" sz="1600" b="1" dirty="0" smtClean="0">
                <a:solidFill>
                  <a:srgbClr val="000024"/>
                </a:solidFill>
                <a:effectLst/>
                <a:latin typeface="Times New Roman" pitchFamily="18" charset="0"/>
                <a:cs typeface="Times New Roman" pitchFamily="18" charset="0"/>
              </a:rPr>
              <a:t>                            H2O + CO2 ↔ H2CO3 ↔  H+  + HCO3‾</a:t>
            </a:r>
          </a:p>
          <a:p>
            <a:pPr algn="just" eaLnBrk="1" hangingPunct="1"/>
            <a:r>
              <a:rPr lang="en-US" altLang="en-US" sz="1600" b="1" dirty="0" smtClean="0">
                <a:solidFill>
                  <a:srgbClr val="000024"/>
                </a:solidFill>
                <a:effectLst/>
                <a:latin typeface="Times New Roman" pitchFamily="18" charset="0"/>
                <a:cs typeface="Times New Roman" pitchFamily="18" charset="0"/>
              </a:rPr>
              <a:t>Effect of increased CO2 loss is to pull the equilibrium away from hydrogen ion (shifts to the left) </a:t>
            </a:r>
          </a:p>
          <a:p>
            <a:pPr algn="just" eaLnBrk="1" hangingPunct="1">
              <a:buFontTx/>
              <a:buNone/>
            </a:pPr>
            <a:r>
              <a:rPr lang="en-US" altLang="en-US" sz="1600" b="1" dirty="0" smtClean="0">
                <a:solidFill>
                  <a:srgbClr val="000024"/>
                </a:solidFill>
                <a:effectLst/>
                <a:latin typeface="Times New Roman" pitchFamily="18" charset="0"/>
                <a:cs typeface="Times New Roman" pitchFamily="18" charset="0"/>
              </a:rPr>
              <a:t>     (reduce the concentration of hydrogen ion = raise the pH)</a:t>
            </a:r>
          </a:p>
          <a:p>
            <a:pPr algn="just" eaLnBrk="1" hangingPunct="1">
              <a:buFontTx/>
              <a:buNone/>
            </a:pPr>
            <a:r>
              <a:rPr lang="en-US" altLang="en-US" sz="1600" b="1" dirty="0" smtClean="0">
                <a:solidFill>
                  <a:srgbClr val="000024"/>
                </a:solidFill>
                <a:effectLst/>
                <a:latin typeface="Times New Roman" pitchFamily="18" charset="0"/>
                <a:cs typeface="Times New Roman" pitchFamily="18" charset="0"/>
              </a:rPr>
              <a:t>             H2O + CO2 (drops) ← H2CO3 (drops) ←  H+  + HCO3‾</a:t>
            </a:r>
          </a:p>
          <a:p>
            <a:pPr algn="just"/>
            <a:r>
              <a:rPr lang="en-US" altLang="en-US" sz="1600" b="1" dirty="0"/>
              <a:t>The decrease in H+ concentration, which results in </a:t>
            </a:r>
            <a:r>
              <a:rPr lang="en-US" altLang="en-US" sz="1600" b="1" dirty="0" smtClean="0">
                <a:solidFill>
                  <a:srgbClr val="000024"/>
                </a:solidFill>
                <a:latin typeface="Times New Roman" pitchFamily="18" charset="0"/>
                <a:cs typeface="Times New Roman" pitchFamily="18" charset="0"/>
              </a:rPr>
              <a:t>Respiratory alkalosis.</a:t>
            </a:r>
          </a:p>
          <a:p>
            <a:r>
              <a:rPr lang="en-US" altLang="en-US" sz="1600" b="1" dirty="0"/>
              <a:t>In response to the decrease in [H+] and elevation in pH, the body responds by trying to reduce the plasma [HCO3-] </a:t>
            </a:r>
            <a:r>
              <a:rPr lang="en-US" altLang="en-US" sz="1600" b="1" dirty="0" smtClean="0"/>
              <a:t>and increase H+ . There </a:t>
            </a:r>
            <a:r>
              <a:rPr lang="en-US" altLang="en-US" sz="1600" b="1" dirty="0"/>
              <a:t>are two mechanisms responsible for this compensation to respiratory alkalosis;</a:t>
            </a:r>
          </a:p>
          <a:p>
            <a:pPr marL="0" indent="0">
              <a:buNone/>
            </a:pPr>
            <a:r>
              <a:rPr lang="en-US" altLang="en-US" sz="1600" b="1" i="1" dirty="0" smtClean="0">
                <a:solidFill>
                  <a:srgbClr val="0070C0"/>
                </a:solidFill>
              </a:rPr>
              <a:t>1</a:t>
            </a:r>
            <a:r>
              <a:rPr lang="en-US" altLang="en-US" sz="1600" b="1" i="1" dirty="0">
                <a:solidFill>
                  <a:srgbClr val="0070C0"/>
                </a:solidFill>
              </a:rPr>
              <a:t>) rapid cell </a:t>
            </a:r>
            <a:r>
              <a:rPr lang="en-US" altLang="en-US" sz="1600" b="1" i="1" dirty="0" err="1">
                <a:solidFill>
                  <a:srgbClr val="0070C0"/>
                </a:solidFill>
              </a:rPr>
              <a:t>buffering:</a:t>
            </a:r>
            <a:r>
              <a:rPr lang="en-US" sz="1600" b="1" i="1" dirty="0" err="1">
                <a:solidFill>
                  <a:srgbClr val="0070C0"/>
                </a:solidFill>
              </a:rPr>
              <a:t>The</a:t>
            </a:r>
            <a:r>
              <a:rPr lang="en-US" sz="1600" b="1" i="1" dirty="0">
                <a:solidFill>
                  <a:srgbClr val="0070C0"/>
                </a:solidFill>
              </a:rPr>
              <a:t> hydrogen ions are primarily derived from intracellular </a:t>
            </a:r>
            <a:r>
              <a:rPr lang="en-US" sz="1600" b="1" i="1" dirty="0" smtClean="0">
                <a:solidFill>
                  <a:srgbClr val="0070C0"/>
                </a:solidFill>
              </a:rPr>
              <a:t> buffers </a:t>
            </a:r>
            <a:r>
              <a:rPr lang="en-US" sz="1600" b="1" i="1" dirty="0">
                <a:solidFill>
                  <a:srgbClr val="0070C0"/>
                </a:solidFill>
              </a:rPr>
              <a:t>such as hemoglobin, protein and phosphates. </a:t>
            </a:r>
            <a:r>
              <a:rPr lang="en-US" altLang="en-US" sz="1600" b="1" i="1" dirty="0">
                <a:solidFill>
                  <a:srgbClr val="0070C0"/>
                </a:solidFill>
              </a:rPr>
              <a:t> </a:t>
            </a:r>
          </a:p>
          <a:p>
            <a:pPr marL="0" indent="0">
              <a:buNone/>
            </a:pPr>
            <a:r>
              <a:rPr lang="en-US" altLang="en-US" sz="1600" b="1" i="1" dirty="0" smtClean="0">
                <a:solidFill>
                  <a:srgbClr val="0070C0"/>
                </a:solidFill>
              </a:rPr>
              <a:t>2</a:t>
            </a:r>
            <a:r>
              <a:rPr lang="en-US" altLang="en-US" sz="1600" b="1" i="1" dirty="0">
                <a:solidFill>
                  <a:srgbClr val="0070C0"/>
                </a:solidFill>
              </a:rPr>
              <a:t>) a decrease in net renal acid excretion. and increased rate of bicarbonate excretion by the renal tubules as an intracellular buffering mechanism.</a:t>
            </a:r>
          </a:p>
          <a:p>
            <a:pPr algn="just" eaLnBrk="1" hangingPunct="1"/>
            <a:r>
              <a:rPr lang="en-US" altLang="en-US" sz="1600" b="1" dirty="0" smtClean="0">
                <a:solidFill>
                  <a:srgbClr val="000024"/>
                </a:solidFill>
                <a:effectLst/>
                <a:latin typeface="Times New Roman" pitchFamily="18" charset="0"/>
                <a:cs typeface="Times New Roman" pitchFamily="18" charset="0"/>
              </a:rPr>
              <a:t>Respiratory alkalosis with compensatory metabolic acidosis and dehydration defines the next stage in moderate to severe intoxication.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sz="quarter" idx="1"/>
          </p:nvPr>
        </p:nvSpPr>
        <p:spPr>
          <a:xfrm>
            <a:off x="533400" y="457200"/>
            <a:ext cx="8153400" cy="6096000"/>
          </a:xfrm>
        </p:spPr>
        <p:txBody>
          <a:bodyPr/>
          <a:lstStyle/>
          <a:p>
            <a:pPr algn="just" eaLnBrk="1" hangingPunct="1"/>
            <a:r>
              <a:rPr lang="en-US" altLang="en-US" sz="2400" dirty="0" smtClean="0">
                <a:solidFill>
                  <a:srgbClr val="000024"/>
                </a:solidFill>
                <a:effectLst/>
                <a:latin typeface="Times New Roman" pitchFamily="18" charset="0"/>
                <a:cs typeface="Times New Roman" pitchFamily="18" charset="0"/>
              </a:rPr>
              <a:t>Salicylates OD cause an uncoupling of oxidative phosphorylation (that allow oxidation in mitochondria to proceed without the usual concomitant phosphorylation to produce ATP).</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FF0000"/>
                </a:solidFill>
                <a:effectLst/>
                <a:latin typeface="Times New Roman" pitchFamily="18" charset="0"/>
                <a:cs typeface="Times New Roman" pitchFamily="18" charset="0"/>
              </a:rPr>
              <a:t>The inhibition of ATP-dependent reactions result in: </a:t>
            </a:r>
            <a:r>
              <a:rPr lang="en-US" altLang="en-US" sz="2400" dirty="0" smtClean="0">
                <a:solidFill>
                  <a:srgbClr val="000024"/>
                </a:solidFill>
                <a:effectLst/>
                <a:latin typeface="Times New Roman" pitchFamily="18" charset="0"/>
                <a:cs typeface="Times New Roman" pitchFamily="18" charset="0"/>
              </a:rPr>
              <a:t> </a:t>
            </a:r>
          </a:p>
          <a:p>
            <a:pPr algn="just" eaLnBrk="1" hangingPunct="1">
              <a:buFontTx/>
              <a:buNone/>
            </a:pPr>
            <a:r>
              <a:rPr lang="en-US" altLang="en-US" sz="2400" dirty="0" smtClean="0">
                <a:solidFill>
                  <a:srgbClr val="000024"/>
                </a:solidFill>
                <a:effectLst/>
                <a:latin typeface="Times New Roman" pitchFamily="18" charset="0"/>
                <a:cs typeface="Times New Roman" pitchFamily="18" charset="0"/>
              </a:rPr>
              <a:t>          -Increased oxygen consumption, glucose use, and heat 	production. </a:t>
            </a:r>
          </a:p>
          <a:p>
            <a:pPr algn="just" eaLnBrk="1" hangingPunct="1">
              <a:buFontTx/>
              <a:buNone/>
            </a:pPr>
            <a:r>
              <a:rPr lang="en-US" altLang="en-US" sz="2400" dirty="0" smtClean="0">
                <a:solidFill>
                  <a:srgbClr val="000024"/>
                </a:solidFill>
                <a:effectLst/>
                <a:latin typeface="Times New Roman" pitchFamily="18" charset="0"/>
                <a:cs typeface="Times New Roman" pitchFamily="18" charset="0"/>
              </a:rPr>
              <a:t>           -Accelerated activity of the glycolytic and </a:t>
            </a:r>
            <a:r>
              <a:rPr lang="en-US" altLang="en-US" sz="2400" dirty="0" err="1" smtClean="0">
                <a:solidFill>
                  <a:srgbClr val="000024"/>
                </a:solidFill>
                <a:effectLst/>
                <a:latin typeface="Times New Roman" pitchFamily="18" charset="0"/>
                <a:cs typeface="Times New Roman" pitchFamily="18" charset="0"/>
              </a:rPr>
              <a:t>lipolytic</a:t>
            </a:r>
            <a:r>
              <a:rPr lang="en-US" altLang="en-US" sz="2400" dirty="0" smtClean="0">
                <a:solidFill>
                  <a:srgbClr val="000024"/>
                </a:solidFill>
                <a:effectLst/>
                <a:latin typeface="Times New Roman" pitchFamily="18" charset="0"/>
                <a:cs typeface="Times New Roman" pitchFamily="18" charset="0"/>
              </a:rPr>
              <a:t> 	pathways. </a:t>
            </a:r>
          </a:p>
          <a:p>
            <a:pPr algn="just" eaLnBrk="1" hangingPunct="1">
              <a:buFontTx/>
              <a:buNone/>
            </a:pPr>
            <a:r>
              <a:rPr lang="en-US" altLang="en-US" sz="2400" dirty="0">
                <a:solidFill>
                  <a:srgbClr val="000024"/>
                </a:solidFill>
                <a:latin typeface="Times New Roman" pitchFamily="18" charset="0"/>
                <a:cs typeface="Times New Roman" pitchFamily="18" charset="0"/>
              </a:rPr>
              <a:t> </a:t>
            </a:r>
            <a:r>
              <a:rPr lang="en-US" altLang="en-US" sz="2400" dirty="0" smtClean="0">
                <a:solidFill>
                  <a:srgbClr val="000024"/>
                </a:solidFill>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Depletion of hepatic glycogen.</a:t>
            </a:r>
          </a:p>
          <a:p>
            <a:pPr algn="just" eaLnBrk="1" hangingPunct="1">
              <a:buFontTx/>
              <a:buNone/>
            </a:pPr>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This results in fever, </a:t>
            </a:r>
            <a:r>
              <a:rPr lang="en-US" altLang="en-US" sz="2400" dirty="0" err="1" smtClean="0">
                <a:solidFill>
                  <a:srgbClr val="000024"/>
                </a:solidFill>
                <a:effectLst/>
                <a:latin typeface="Times New Roman" pitchFamily="18" charset="0"/>
                <a:cs typeface="Times New Roman" pitchFamily="18" charset="0"/>
              </a:rPr>
              <a:t>tachypnea</a:t>
            </a:r>
            <a:r>
              <a:rPr lang="en-US" altLang="en-US" sz="2400" dirty="0" smtClean="0">
                <a:solidFill>
                  <a:srgbClr val="000024"/>
                </a:solidFill>
                <a:effectLst/>
                <a:latin typeface="Times New Roman" pitchFamily="18" charset="0"/>
                <a:cs typeface="Times New Roman" pitchFamily="18" charset="0"/>
              </a:rPr>
              <a:t>, tachycardia, and hypoglycemia.</a:t>
            </a:r>
            <a:endParaRPr lang="en-US" altLang="en-US" sz="2400" dirty="0" smtClean="0">
              <a:solidFill>
                <a:srgbClr val="000024"/>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0"/>
            <a:ext cx="8763000" cy="7467600"/>
          </a:xfrm>
        </p:spPr>
        <p:txBody>
          <a:bodyPr>
            <a:normAutofit fontScale="32500" lnSpcReduction="20000"/>
          </a:bodyPr>
          <a:lstStyle/>
          <a:p>
            <a:pPr marL="342900" indent="-342900">
              <a:lnSpc>
                <a:spcPct val="170000"/>
              </a:lnSpc>
              <a:spcBef>
                <a:spcPct val="20000"/>
              </a:spcBef>
              <a:buSzPct val="65000"/>
            </a:pPr>
            <a:r>
              <a:rPr lang="en-US" altLang="en-US" sz="5800" dirty="0" err="1" smtClean="0">
                <a:latin typeface="Times New Roman" pitchFamily="18" charset="0"/>
                <a:cs typeface="Times New Roman" pitchFamily="18" charset="0"/>
              </a:rPr>
              <a:t>Salicylate</a:t>
            </a:r>
            <a:r>
              <a:rPr lang="en-US" altLang="en-US" sz="5800" dirty="0" smtClean="0">
                <a:latin typeface="Times New Roman" pitchFamily="18" charset="0"/>
                <a:cs typeface="Times New Roman" pitchFamily="18" charset="0"/>
              </a:rPr>
              <a:t> ion </a:t>
            </a:r>
            <a:r>
              <a:rPr lang="en-US" altLang="en-US" sz="5800" dirty="0" smtClean="0">
                <a:latin typeface="Times New Roman" pitchFamily="18" charset="0"/>
                <a:cs typeface="Times New Roman" pitchFamily="18" charset="0"/>
                <a:sym typeface="Wingdings" pitchFamily="2" charset="2"/>
              </a:rPr>
              <a:t>= weak acid which contributes to the acidosis.</a:t>
            </a:r>
          </a:p>
          <a:p>
            <a:pPr marL="342900" indent="-342900">
              <a:lnSpc>
                <a:spcPct val="170000"/>
              </a:lnSpc>
              <a:spcBef>
                <a:spcPct val="20000"/>
              </a:spcBef>
              <a:buSzPct val="65000"/>
            </a:pPr>
            <a:r>
              <a:rPr lang="en-US" altLang="en-US" sz="5800" dirty="0" smtClean="0">
                <a:latin typeface="Times New Roman" pitchFamily="18" charset="0"/>
                <a:cs typeface="Times New Roman" pitchFamily="18" charset="0"/>
                <a:sym typeface="Wingdings" pitchFamily="2" charset="2"/>
              </a:rPr>
              <a:t>Dehydration from </a:t>
            </a:r>
            <a:r>
              <a:rPr lang="en-US" altLang="en-US" sz="5800" dirty="0" err="1" smtClean="0">
                <a:latin typeface="Times New Roman" pitchFamily="18" charset="0"/>
                <a:cs typeface="Times New Roman" pitchFamily="18" charset="0"/>
                <a:sym typeface="Wingdings" pitchFamily="2" charset="2"/>
              </a:rPr>
              <a:t>hyperpnea</a:t>
            </a:r>
            <a:r>
              <a:rPr lang="en-US" altLang="en-US" sz="5800" dirty="0" smtClean="0">
                <a:latin typeface="Times New Roman" pitchFamily="18" charset="0"/>
                <a:cs typeface="Times New Roman" pitchFamily="18" charset="0"/>
                <a:sym typeface="Wingdings" pitchFamily="2" charset="2"/>
              </a:rPr>
              <a:t>, vomiting, diaphoresis and hyper-</a:t>
            </a:r>
            <a:r>
              <a:rPr lang="en-US" altLang="en-US" sz="5800" dirty="0" err="1" smtClean="0">
                <a:latin typeface="Times New Roman" pitchFamily="18" charset="0"/>
                <a:cs typeface="Times New Roman" pitchFamily="18" charset="0"/>
                <a:sym typeface="Wingdings" pitchFamily="2" charset="2"/>
              </a:rPr>
              <a:t>thermia</a:t>
            </a:r>
            <a:r>
              <a:rPr lang="en-US" altLang="en-US" sz="5800" dirty="0" smtClean="0">
                <a:latin typeface="Times New Roman" pitchFamily="18" charset="0"/>
                <a:cs typeface="Times New Roman" pitchFamily="18" charset="0"/>
                <a:sym typeface="Wingdings" pitchFamily="2" charset="2"/>
              </a:rPr>
              <a:t> contributes to lactic acidosis.</a:t>
            </a:r>
          </a:p>
          <a:p>
            <a:pPr marL="342900" indent="-342900">
              <a:lnSpc>
                <a:spcPct val="170000"/>
              </a:lnSpc>
              <a:spcBef>
                <a:spcPct val="20000"/>
              </a:spcBef>
              <a:buSzPct val="65000"/>
            </a:pPr>
            <a:r>
              <a:rPr lang="en-US" altLang="en-US" sz="5800" dirty="0" smtClean="0">
                <a:latin typeface="Times New Roman" pitchFamily="18" charset="0"/>
                <a:cs typeface="Times New Roman" pitchFamily="18" charset="0"/>
              </a:rPr>
              <a:t>Uncoupling of mitochondrial oxidative </a:t>
            </a:r>
            <a:r>
              <a:rPr lang="en-US" altLang="en-US" sz="5800" dirty="0" err="1" smtClean="0">
                <a:latin typeface="Times New Roman" pitchFamily="18" charset="0"/>
                <a:cs typeface="Times New Roman" pitchFamily="18" charset="0"/>
              </a:rPr>
              <a:t>phosphorylation</a:t>
            </a:r>
            <a:r>
              <a:rPr lang="en-US" altLang="en-US" sz="5800" dirty="0" smtClean="0">
                <a:latin typeface="Times New Roman" pitchFamily="18" charset="0"/>
                <a:cs typeface="Times New Roman" pitchFamily="18" charset="0"/>
              </a:rPr>
              <a:t> </a:t>
            </a:r>
            <a:r>
              <a:rPr lang="en-US" altLang="en-US" sz="5800" dirty="0" smtClean="0">
                <a:latin typeface="Times New Roman" pitchFamily="18" charset="0"/>
                <a:cs typeface="Times New Roman" pitchFamily="18" charset="0"/>
                <a:sym typeface="Wingdings" pitchFamily="2" charset="2"/>
              </a:rPr>
              <a:t> </a:t>
            </a:r>
            <a:r>
              <a:rPr lang="en-US" altLang="en-US" sz="5800" dirty="0" smtClean="0">
                <a:latin typeface="Times New Roman" pitchFamily="18" charset="0"/>
                <a:cs typeface="Times New Roman" pitchFamily="18" charset="0"/>
              </a:rPr>
              <a:t>anaerobic metabolism </a:t>
            </a:r>
            <a:r>
              <a:rPr lang="en-US" altLang="en-US" sz="5800" dirty="0" smtClean="0">
                <a:latin typeface="Times New Roman" pitchFamily="18" charset="0"/>
                <a:cs typeface="Times New Roman" pitchFamily="18" charset="0"/>
                <a:sym typeface="Wingdings" pitchFamily="2" charset="2"/>
              </a:rPr>
              <a:t> </a:t>
            </a:r>
            <a:r>
              <a:rPr lang="en-US" altLang="en-US" sz="5800" dirty="0" smtClean="0">
                <a:latin typeface="Times New Roman" pitchFamily="18" charset="0"/>
                <a:cs typeface="Times New Roman" pitchFamily="18" charset="0"/>
              </a:rPr>
              <a:t>lactate and </a:t>
            </a:r>
            <a:r>
              <a:rPr lang="en-US" altLang="en-US" sz="5800" dirty="0" err="1" smtClean="0">
                <a:latin typeface="Times New Roman" pitchFamily="18" charset="0"/>
                <a:cs typeface="Times New Roman" pitchFamily="18" charset="0"/>
              </a:rPr>
              <a:t>pyruvate</a:t>
            </a:r>
            <a:r>
              <a:rPr lang="en-US" altLang="en-US" sz="5800" dirty="0" smtClean="0">
                <a:latin typeface="Times New Roman" pitchFamily="18" charset="0"/>
                <a:cs typeface="Times New Roman" pitchFamily="18" charset="0"/>
              </a:rPr>
              <a:t> production </a:t>
            </a:r>
          </a:p>
          <a:p>
            <a:pPr marL="342900" indent="-342900">
              <a:lnSpc>
                <a:spcPct val="170000"/>
              </a:lnSpc>
              <a:spcBef>
                <a:spcPct val="20000"/>
              </a:spcBef>
              <a:buSzPct val="65000"/>
            </a:pPr>
            <a:r>
              <a:rPr lang="en-US" altLang="en-US" sz="5800" dirty="0" smtClean="0">
                <a:latin typeface="Times New Roman" pitchFamily="18" charset="0"/>
                <a:cs typeface="Times New Roman" pitchFamily="18" charset="0"/>
              </a:rPr>
              <a:t>Increased fatty acid metabolism (as a consequence of uncoupling of </a:t>
            </a:r>
            <a:r>
              <a:rPr lang="en-US" altLang="en-US" sz="5800" dirty="0" err="1" smtClean="0">
                <a:latin typeface="Times New Roman" pitchFamily="18" charset="0"/>
                <a:cs typeface="Times New Roman" pitchFamily="18" charset="0"/>
              </a:rPr>
              <a:t>oxydative</a:t>
            </a:r>
            <a:r>
              <a:rPr lang="en-US" altLang="en-US" sz="5800" dirty="0" smtClean="0">
                <a:latin typeface="Times New Roman" pitchFamily="18" charset="0"/>
                <a:cs typeface="Times New Roman" pitchFamily="18" charset="0"/>
              </a:rPr>
              <a:t> </a:t>
            </a:r>
            <a:r>
              <a:rPr lang="en-US" altLang="en-US" sz="5800" dirty="0" err="1" smtClean="0">
                <a:latin typeface="Times New Roman" pitchFamily="18" charset="0"/>
                <a:cs typeface="Times New Roman" pitchFamily="18" charset="0"/>
              </a:rPr>
              <a:t>phosphorylation</a:t>
            </a:r>
            <a:r>
              <a:rPr lang="en-US" altLang="en-US" sz="5800" dirty="0" smtClean="0">
                <a:latin typeface="Times New Roman" pitchFamily="18" charset="0"/>
                <a:cs typeface="Times New Roman" pitchFamily="18" charset="0"/>
              </a:rPr>
              <a:t>) </a:t>
            </a:r>
            <a:r>
              <a:rPr lang="en-US" altLang="en-US" sz="5800" dirty="0" smtClean="0">
                <a:latin typeface="Times New Roman" pitchFamily="18" charset="0"/>
                <a:cs typeface="Times New Roman" pitchFamily="18" charset="0"/>
                <a:sym typeface="Wingdings" pitchFamily="2" charset="2"/>
              </a:rPr>
              <a:t></a:t>
            </a:r>
            <a:r>
              <a:rPr lang="en-US" altLang="en-US" sz="5800" dirty="0" smtClean="0">
                <a:latin typeface="Times New Roman" pitchFamily="18" charset="0"/>
                <a:cs typeface="Times New Roman" pitchFamily="18" charset="0"/>
              </a:rPr>
              <a:t> </a:t>
            </a:r>
            <a:r>
              <a:rPr lang="en-US" altLang="en-US" sz="5800" dirty="0" err="1" smtClean="0">
                <a:latin typeface="Times New Roman" pitchFamily="18" charset="0"/>
                <a:cs typeface="Times New Roman" pitchFamily="18" charset="0"/>
              </a:rPr>
              <a:t>lipolysis</a:t>
            </a:r>
            <a:r>
              <a:rPr lang="en-US" altLang="en-US" sz="5800" dirty="0" smtClean="0">
                <a:latin typeface="Times New Roman" pitchFamily="18" charset="0"/>
                <a:cs typeface="Times New Roman" pitchFamily="18" charset="0"/>
              </a:rPr>
              <a:t> </a:t>
            </a:r>
            <a:r>
              <a:rPr lang="en-US" altLang="en-US" sz="5800" dirty="0" smtClean="0">
                <a:latin typeface="Times New Roman" pitchFamily="18" charset="0"/>
                <a:cs typeface="Times New Roman" pitchFamily="18" charset="0"/>
                <a:sym typeface="Wingdings" pitchFamily="2" charset="2"/>
              </a:rPr>
              <a:t></a:t>
            </a:r>
            <a:r>
              <a:rPr lang="en-US" altLang="en-US" sz="5800" dirty="0" smtClean="0">
                <a:latin typeface="Times New Roman" pitchFamily="18" charset="0"/>
                <a:cs typeface="Times New Roman" pitchFamily="18" charset="0"/>
              </a:rPr>
              <a:t> </a:t>
            </a:r>
            <a:r>
              <a:rPr lang="en-US" altLang="en-US" sz="5800" dirty="0" err="1" smtClean="0">
                <a:latin typeface="Times New Roman" pitchFamily="18" charset="0"/>
                <a:cs typeface="Times New Roman" pitchFamily="18" charset="0"/>
              </a:rPr>
              <a:t>ketone</a:t>
            </a:r>
            <a:r>
              <a:rPr lang="en-US" altLang="en-US" sz="5800" dirty="0" smtClean="0">
                <a:latin typeface="Times New Roman" pitchFamily="18" charset="0"/>
                <a:cs typeface="Times New Roman" pitchFamily="18" charset="0"/>
              </a:rPr>
              <a:t> formation.</a:t>
            </a:r>
          </a:p>
          <a:p>
            <a:pPr>
              <a:lnSpc>
                <a:spcPct val="170000"/>
              </a:lnSpc>
            </a:pPr>
            <a:r>
              <a:rPr lang="en-US" altLang="en-US" sz="5800" dirty="0" smtClean="0">
                <a:latin typeface="Times New Roman" pitchFamily="18" charset="0"/>
                <a:cs typeface="Times New Roman" pitchFamily="18" charset="0"/>
              </a:rPr>
              <a:t>In compensation for the initial respiratory alkalosis the kidneys excrete bicarbonate and decrease H+ excretion ,which later contributes to the metabolic acidosis. </a:t>
            </a:r>
          </a:p>
          <a:p>
            <a:pPr>
              <a:lnSpc>
                <a:spcPct val="170000"/>
              </a:lnSpc>
              <a:defRPr/>
            </a:pPr>
            <a:r>
              <a:rPr lang="en-US" sz="5800" dirty="0" smtClean="0">
                <a:latin typeface="Times New Roman" pitchFamily="18" charset="0"/>
                <a:cs typeface="Times New Roman" pitchFamily="18" charset="0"/>
              </a:rPr>
              <a:t>Increased sodium and potassium loss accompany the initial renal bicarbonate </a:t>
            </a:r>
            <a:r>
              <a:rPr lang="en-US" sz="5800" dirty="0" err="1" smtClean="0">
                <a:latin typeface="Times New Roman" pitchFamily="18" charset="0"/>
                <a:cs typeface="Times New Roman" pitchFamily="18" charset="0"/>
              </a:rPr>
              <a:t>diuresis</a:t>
            </a:r>
            <a:r>
              <a:rPr lang="en-US" sz="5800" dirty="0" smtClean="0">
                <a:latin typeface="Times New Roman" pitchFamily="18" charset="0"/>
                <a:cs typeface="Times New Roman" pitchFamily="18" charset="0"/>
              </a:rPr>
              <a:t> </a:t>
            </a:r>
            <a:r>
              <a:rPr lang="en-US" sz="5800" dirty="0" smtClean="0">
                <a:latin typeface="Times New Roman" pitchFamily="18" charset="0"/>
                <a:cs typeface="Times New Roman" pitchFamily="18" charset="0"/>
                <a:sym typeface="Wingdings" pitchFamily="2" charset="2"/>
              </a:rPr>
              <a:t> </a:t>
            </a:r>
            <a:r>
              <a:rPr lang="en-US" sz="5800" b="1" dirty="0" err="1" smtClean="0">
                <a:latin typeface="Times New Roman" pitchFamily="18" charset="0"/>
                <a:cs typeface="Times New Roman" pitchFamily="18" charset="0"/>
                <a:sym typeface="Wingdings" pitchFamily="2" charset="2"/>
              </a:rPr>
              <a:t>hypokalemia</a:t>
            </a:r>
            <a:r>
              <a:rPr lang="en-US" sz="5800" dirty="0" smtClean="0">
                <a:latin typeface="Times New Roman" pitchFamily="18" charset="0"/>
                <a:cs typeface="Times New Roman" pitchFamily="18" charset="0"/>
                <a:sym typeface="Wingdings" pitchFamily="2" charset="2"/>
              </a:rPr>
              <a:t>  hydrogen ion shift out of cell to maintain electrical neutrality.</a:t>
            </a:r>
          </a:p>
          <a:p>
            <a:pPr>
              <a:lnSpc>
                <a:spcPct val="170000"/>
              </a:lnSpc>
              <a:defRPr/>
            </a:pPr>
            <a:r>
              <a:rPr lang="en-US" sz="5800" dirty="0" smtClean="0">
                <a:latin typeface="Times New Roman" pitchFamily="18" charset="0"/>
                <a:cs typeface="Times New Roman" pitchFamily="18" charset="0"/>
              </a:rPr>
              <a:t>Renal dysfunction </a:t>
            </a:r>
            <a:r>
              <a:rPr lang="en-US" sz="5800" dirty="0" smtClean="0">
                <a:latin typeface="Times New Roman" pitchFamily="18" charset="0"/>
                <a:cs typeface="Times New Roman" pitchFamily="18" charset="0"/>
                <a:sym typeface="Wingdings" pitchFamily="2" charset="2"/>
              </a:rPr>
              <a:t> accumulation of SA metabolites which are acids: sulfuric and phosphoric acids</a:t>
            </a:r>
            <a:r>
              <a:rPr lang="en-US" sz="5800" dirty="0" smtClean="0">
                <a:solidFill>
                  <a:srgbClr val="990033"/>
                </a:solidFill>
                <a:latin typeface="Times New Roman" pitchFamily="18" charset="0"/>
                <a:cs typeface="Times New Roman" pitchFamily="18" charset="0"/>
                <a:sym typeface="Wingdings" pitchFamily="2" charset="2"/>
              </a:rPr>
              <a:t>.</a:t>
            </a:r>
          </a:p>
          <a:p>
            <a:pPr>
              <a:lnSpc>
                <a:spcPct val="170000"/>
              </a:lnSpc>
              <a:defRPr/>
            </a:pPr>
            <a:endParaRPr lang="en-US" sz="5800" dirty="0" smtClean="0">
              <a:latin typeface="Times New Roman" pitchFamily="18" charset="0"/>
              <a:cs typeface="Times New Roman" pitchFamily="18" charset="0"/>
            </a:endParaRPr>
          </a:p>
          <a:p>
            <a:pPr>
              <a:lnSpc>
                <a:spcPct val="170000"/>
              </a:lnSpc>
              <a:defRPr/>
            </a:pPr>
            <a:endParaRPr lang="en-US" sz="5800" b="1" u="sng" dirty="0" smtClean="0">
              <a:solidFill>
                <a:schemeClr val="tx2"/>
              </a:solidFill>
              <a:latin typeface="Times New Roman" pitchFamily="18" charset="0"/>
              <a:cs typeface="Times New Roman"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763000" cy="609600"/>
          </a:xfrm>
        </p:spPr>
        <p:txBody>
          <a:bodyPr/>
          <a:lstStyle/>
          <a:p>
            <a:pPr algn="ctr" eaLnBrk="1" hangingPunct="1"/>
            <a:r>
              <a:rPr lang="en-US" altLang="en-US" sz="2800" b="1" u="sng" smtClean="0">
                <a:solidFill>
                  <a:srgbClr val="000024"/>
                </a:solidFill>
                <a:effectLst/>
                <a:latin typeface="Times New Roman" pitchFamily="18" charset="0"/>
                <a:cs typeface="Times New Roman" pitchFamily="18" charset="0"/>
              </a:rPr>
              <a:t>Pathology and mechanism of salicylates toxicity</a:t>
            </a:r>
          </a:p>
        </p:txBody>
      </p:sp>
      <p:pic>
        <p:nvPicPr>
          <p:cNvPr id="27651" name="Picture 4" descr="scan001001"/>
          <p:cNvPicPr>
            <a:picLocks noGrp="1" noChangeAspect="1" noChangeArrowheads="1"/>
          </p:cNvPicPr>
          <p:nvPr>
            <p:ph sz="quarter" idx="1"/>
          </p:nvPr>
        </p:nvPicPr>
        <p:blipFill>
          <a:blip r:embed="rId3"/>
          <a:srcRect l="18660" t="12962" r="25453" b="50000"/>
          <a:stretch>
            <a:fillRect/>
          </a:stretch>
        </p:blipFill>
        <p:spPr>
          <a:xfrm>
            <a:off x="304800" y="609600"/>
            <a:ext cx="8458200" cy="60960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927100"/>
          </a:xfrm>
        </p:spPr>
        <p:txBody>
          <a:bodyPr/>
          <a:lstStyle/>
          <a:p>
            <a:pPr algn="ctr" eaLnBrk="1" hangingPunct="1"/>
            <a:r>
              <a:rPr lang="en-US" altLang="en-US" sz="2800" b="1" dirty="0" smtClean="0">
                <a:solidFill>
                  <a:srgbClr val="FF0000"/>
                </a:solidFill>
                <a:effectLst/>
                <a:latin typeface="Times New Roman" pitchFamily="18" charset="0"/>
                <a:cs typeface="Times New Roman" pitchFamily="18" charset="0"/>
              </a:rPr>
              <a:t>Morbidity/Mortality</a:t>
            </a:r>
            <a:r>
              <a:rPr lang="en-US" altLang="en-US" sz="2800" dirty="0" smtClean="0">
                <a:solidFill>
                  <a:srgbClr val="FF0000"/>
                </a:solidFill>
                <a:effectLst/>
                <a:latin typeface="Times New Roman" pitchFamily="18" charset="0"/>
                <a:cs typeface="Times New Roman" pitchFamily="18" charset="0"/>
              </a:rPr>
              <a:t> </a:t>
            </a:r>
          </a:p>
        </p:txBody>
      </p:sp>
      <p:sp>
        <p:nvSpPr>
          <p:cNvPr id="31747" name="Rectangle 3"/>
          <p:cNvSpPr>
            <a:spLocks noGrp="1" noChangeArrowheads="1"/>
          </p:cNvSpPr>
          <p:nvPr>
            <p:ph sz="quarter" idx="1"/>
          </p:nvPr>
        </p:nvSpPr>
        <p:spPr>
          <a:xfrm>
            <a:off x="457200" y="1143000"/>
            <a:ext cx="8229600" cy="5410200"/>
          </a:xfrm>
        </p:spPr>
        <p:txBody>
          <a:bodyPr>
            <a:normAutofit lnSpcReduction="10000"/>
          </a:bodyPr>
          <a:lstStyle/>
          <a:p>
            <a:pPr marL="609600" indent="-609600" algn="just" eaLnBrk="1" hangingPunct="1"/>
            <a:r>
              <a:rPr lang="en-US" altLang="en-US" sz="2400" dirty="0" smtClean="0">
                <a:solidFill>
                  <a:srgbClr val="000024"/>
                </a:solidFill>
                <a:effectLst/>
                <a:latin typeface="Times New Roman" pitchFamily="18" charset="0"/>
                <a:cs typeface="Times New Roman" pitchFamily="18" charset="0"/>
              </a:rPr>
              <a:t>A 16 % morbidity rate and a 1 %</a:t>
            </a:r>
            <a:r>
              <a:rPr lang="ar-SA" altLang="en-US" sz="2400" dirty="0" smtClean="0">
                <a:solidFill>
                  <a:srgbClr val="000024"/>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mortality rate are associated with patients presenting with an acute overdose. The incidence of morbidity and mortality of a patient with chronic intoxication is 30% and 25% respectively. </a:t>
            </a:r>
          </a:p>
          <a:p>
            <a:pPr marL="609600" indent="-609600" algn="just" eaLnBrk="1" hangingPunct="1"/>
            <a:r>
              <a:rPr lang="en-US" altLang="en-US" sz="2400" dirty="0" smtClean="0">
                <a:solidFill>
                  <a:srgbClr val="000024"/>
                </a:solidFill>
                <a:effectLst/>
                <a:latin typeface="Times New Roman" pitchFamily="18" charset="0"/>
                <a:cs typeface="Times New Roman" pitchFamily="18" charset="0"/>
              </a:rPr>
              <a:t>The following 4 categories are helpful for assessing the potential severity and morbidity of acute intoxication:</a:t>
            </a:r>
          </a:p>
          <a:p>
            <a:pPr marL="609600" indent="-609600" algn="just" eaLnBrk="1" hangingPunct="1">
              <a:buFontTx/>
              <a:buAutoNum type="arabicPeriod"/>
            </a:pPr>
            <a:r>
              <a:rPr lang="en-US" altLang="en-US" sz="2400" dirty="0" smtClean="0">
                <a:solidFill>
                  <a:srgbClr val="000024"/>
                </a:solidFill>
                <a:effectLst/>
                <a:latin typeface="Times New Roman" pitchFamily="18" charset="0"/>
                <a:cs typeface="Times New Roman" pitchFamily="18" charset="0"/>
              </a:rPr>
              <a:t>Less than 150 mg/kg       </a:t>
            </a:r>
            <a:r>
              <a:rPr lang="ar-SA" altLang="en-US" sz="2400" dirty="0" smtClean="0">
                <a:solidFill>
                  <a:srgbClr val="000024"/>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no toxicity to mild toxicity</a:t>
            </a:r>
          </a:p>
          <a:p>
            <a:pPr marL="609600" indent="-609600" algn="just" eaLnBrk="1" hangingPunct="1">
              <a:buFontTx/>
              <a:buAutoNum type="arabicPeriod"/>
            </a:pPr>
            <a:r>
              <a:rPr lang="en-US" altLang="en-US" sz="2400" dirty="0" smtClean="0">
                <a:solidFill>
                  <a:srgbClr val="000024"/>
                </a:solidFill>
                <a:effectLst/>
                <a:latin typeface="Times New Roman" pitchFamily="18" charset="0"/>
                <a:cs typeface="Times New Roman" pitchFamily="18" charset="0"/>
              </a:rPr>
              <a:t>From 150-300 mg/kg     </a:t>
            </a:r>
            <a:r>
              <a:rPr lang="ar-SA" altLang="en-US" sz="2400" dirty="0" smtClean="0">
                <a:solidFill>
                  <a:srgbClr val="000024"/>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 mild to moderate toxicity</a:t>
            </a:r>
          </a:p>
          <a:p>
            <a:pPr marL="609600" indent="-609600" algn="just" eaLnBrk="1" hangingPunct="1">
              <a:buFontTx/>
              <a:buAutoNum type="arabicPeriod"/>
            </a:pPr>
            <a:r>
              <a:rPr lang="en-US" altLang="en-US" sz="2400" dirty="0" smtClean="0">
                <a:solidFill>
                  <a:srgbClr val="000024"/>
                </a:solidFill>
                <a:effectLst/>
                <a:latin typeface="Times New Roman" pitchFamily="18" charset="0"/>
                <a:cs typeface="Times New Roman" pitchFamily="18" charset="0"/>
              </a:rPr>
              <a:t>From 300-500 mg/kg      </a:t>
            </a:r>
            <a:r>
              <a:rPr lang="ar-SA" altLang="en-US" sz="2400" dirty="0" smtClean="0">
                <a:solidFill>
                  <a:srgbClr val="000024"/>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serious toxicity</a:t>
            </a:r>
          </a:p>
          <a:p>
            <a:pPr marL="609600" indent="-609600" algn="just" eaLnBrk="1" hangingPunct="1">
              <a:buFontTx/>
              <a:buAutoNum type="arabicPeriod"/>
            </a:pPr>
            <a:r>
              <a:rPr lang="en-US" altLang="en-US" sz="2400" dirty="0" smtClean="0">
                <a:solidFill>
                  <a:srgbClr val="FF0000"/>
                </a:solidFill>
                <a:effectLst/>
                <a:latin typeface="Times New Roman" pitchFamily="18" charset="0"/>
                <a:cs typeface="Times New Roman" pitchFamily="18" charset="0"/>
              </a:rPr>
              <a:t>Greater than 500 mg/kg   </a:t>
            </a:r>
            <a:r>
              <a:rPr lang="ar-SA" altLang="en-US" sz="2400" dirty="0" smtClean="0">
                <a:solidFill>
                  <a:srgbClr val="FF0000"/>
                </a:solidFill>
                <a:effectLst/>
                <a:latin typeface="Times New Roman" pitchFamily="18" charset="0"/>
                <a:cs typeface="Times New Roman" pitchFamily="18" charset="0"/>
              </a:rPr>
              <a:t>         </a:t>
            </a:r>
            <a:r>
              <a:rPr lang="en-US" altLang="en-US" sz="2400" dirty="0" smtClean="0">
                <a:solidFill>
                  <a:srgbClr val="FF0000"/>
                </a:solidFill>
                <a:effectLst/>
                <a:latin typeface="Times New Roman" pitchFamily="18" charset="0"/>
                <a:cs typeface="Times New Roman" pitchFamily="18" charset="0"/>
              </a:rPr>
              <a:t>potentially lethal toxicity</a:t>
            </a:r>
            <a:r>
              <a:rPr lang="en-US" altLang="en-US" sz="2400" dirty="0" smtClean="0">
                <a:solidFill>
                  <a:srgbClr val="000024"/>
                </a:solidFill>
                <a:effectLst/>
                <a:latin typeface="Times New Roman" pitchFamily="18" charset="0"/>
                <a:cs typeface="Times New Roman" pitchFamily="18" charset="0"/>
              </a:rPr>
              <a:t>.</a:t>
            </a:r>
          </a:p>
          <a:p>
            <a:pPr marL="609600" indent="-609600" algn="just" eaLnBrk="1" hangingPunct="1">
              <a:buFontTx/>
              <a:buAutoNum type="arabicPeriod"/>
            </a:pPr>
            <a:endParaRPr lang="en-US" altLang="en-US" sz="2400" dirty="0" smtClean="0">
              <a:solidFill>
                <a:srgbClr val="000024"/>
              </a:solidFill>
              <a:latin typeface="Times New Roman" pitchFamily="18" charset="0"/>
              <a:cs typeface="Times New Roman" pitchFamily="18" charset="0"/>
            </a:endParaRPr>
          </a:p>
          <a:p>
            <a:pPr marL="609600" indent="-609600" algn="just"/>
            <a:r>
              <a:rPr lang="en-US" altLang="en-US" sz="2400" dirty="0" smtClean="0">
                <a:solidFill>
                  <a:srgbClr val="FF0000"/>
                </a:solidFill>
                <a:latin typeface="Times New Roman" pitchFamily="18" charset="0"/>
                <a:cs typeface="Times New Roman" pitchFamily="18" charset="0"/>
              </a:rPr>
              <a:t>Death may be secondary to cardiovascular collapse, CNS overstimulation that causes seizures and hyperthermia, </a:t>
            </a:r>
            <a:r>
              <a:rPr lang="en-US" altLang="en-US" sz="2400" i="1" dirty="0" smtClean="0">
                <a:solidFill>
                  <a:srgbClr val="0070C0"/>
                </a:solidFill>
                <a:latin typeface="Times New Roman" pitchFamily="18" charset="0"/>
                <a:cs typeface="Times New Roman" pitchFamily="18" charset="0"/>
              </a:rPr>
              <a:t> </a:t>
            </a:r>
            <a:r>
              <a:rPr lang="en-US" altLang="en-US" sz="2400" i="1" dirty="0" smtClean="0">
                <a:solidFill>
                  <a:srgbClr val="FF0000"/>
                </a:solidFill>
                <a:latin typeface="Times New Roman" pitchFamily="18" charset="0"/>
                <a:cs typeface="Times New Roman" pitchFamily="18" charset="0"/>
              </a:rPr>
              <a:t>cerebral edema </a:t>
            </a:r>
            <a:r>
              <a:rPr lang="en-US" altLang="en-US" sz="2400" dirty="0" smtClean="0">
                <a:solidFill>
                  <a:srgbClr val="FF0000"/>
                </a:solidFill>
                <a:latin typeface="Times New Roman" pitchFamily="18" charset="0"/>
                <a:cs typeface="Times New Roman" pitchFamily="18" charset="0"/>
              </a:rPr>
              <a:t>or pulmonary edema. </a:t>
            </a:r>
            <a:endParaRPr lang="en-US" altLang="en-US" sz="2400" dirty="0" smtClean="0">
              <a:solidFill>
                <a:srgbClr val="000024"/>
              </a:solidFill>
              <a:latin typeface="Times New Roman" pitchFamily="18" charset="0"/>
              <a:cs typeface="Times New Roman" pitchFamily="18" charset="0"/>
            </a:endParaRPr>
          </a:p>
          <a:p>
            <a:pPr marL="609600" indent="-609600" algn="just" eaLnBrk="1" hangingPunct="1">
              <a:buFontTx/>
              <a:buAutoNum type="arabicPeriod"/>
            </a:pPr>
            <a:endParaRPr lang="en-US" altLang="en-US" sz="2400" dirty="0" smtClean="0">
              <a:solidFill>
                <a:srgbClr val="000024"/>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
          </p:nvPr>
        </p:nvSpPr>
        <p:spPr>
          <a:xfrm>
            <a:off x="457200" y="381000"/>
            <a:ext cx="8229600" cy="5745163"/>
          </a:xfrm>
        </p:spPr>
        <p:txBody>
          <a:bodyPr/>
          <a:lstStyle/>
          <a:p>
            <a:pPr algn="just" eaLnBrk="1" hangingPunct="1"/>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posses anti-inflammatory, analgesic, and antipyretic properties.</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These agents are available for ingestion as tablets, capsules, liquids, and in topical forms as creams and lotions.</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Packaging laws have decreased pediatric access to quantities of aspirin and pediatric use has declined because of aspirin’s association with Reye’s syndrome and increase acetaminophen utilization.</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Aspirin (</a:t>
            </a:r>
            <a:r>
              <a:rPr lang="en-US" altLang="en-US" sz="2400" dirty="0" err="1" smtClean="0">
                <a:solidFill>
                  <a:srgbClr val="000024"/>
                </a:solidFill>
                <a:effectLst/>
                <a:latin typeface="Times New Roman" pitchFamily="18" charset="0"/>
                <a:cs typeface="Times New Roman" pitchFamily="18" charset="0"/>
              </a:rPr>
              <a:t>acetyle</a:t>
            </a:r>
            <a:r>
              <a:rPr lang="en-US" altLang="en-US" sz="2400" dirty="0" smtClean="0">
                <a:solidFill>
                  <a:srgbClr val="000024"/>
                </a:solidFill>
                <a:effectLst/>
                <a:latin typeface="Times New Roman" pitchFamily="18" charset="0"/>
                <a:cs typeface="Times New Roman" pitchFamily="18" charset="0"/>
              </a:rPr>
              <a:t> salicylic acid) continues to be a significant source of poisoning for both intentional and unintentional overdose.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772400" cy="1143000"/>
          </a:xfrm>
        </p:spPr>
        <p:txBody>
          <a:bodyPr/>
          <a:lstStyle/>
          <a:p>
            <a:pPr eaLnBrk="1" hangingPunct="1"/>
            <a:r>
              <a:rPr lang="en-US" altLang="en-US" sz="2800" b="1" dirty="0" smtClean="0">
                <a:solidFill>
                  <a:srgbClr val="FF0000"/>
                </a:solidFill>
                <a:effectLst/>
                <a:latin typeface="Times New Roman" pitchFamily="18" charset="0"/>
                <a:cs typeface="Times New Roman" pitchFamily="18" charset="0"/>
              </a:rPr>
              <a:t>Treatment for </a:t>
            </a:r>
            <a:r>
              <a:rPr lang="en-US" altLang="en-US" sz="2800" b="1" dirty="0" err="1" smtClean="0">
                <a:solidFill>
                  <a:srgbClr val="FF0000"/>
                </a:solidFill>
                <a:effectLst/>
                <a:latin typeface="Times New Roman" pitchFamily="18" charset="0"/>
                <a:cs typeface="Times New Roman" pitchFamily="18" charset="0"/>
              </a:rPr>
              <a:t>salicylates</a:t>
            </a:r>
            <a:r>
              <a:rPr lang="en-US" altLang="en-US" sz="2800" b="1" dirty="0" smtClean="0">
                <a:solidFill>
                  <a:srgbClr val="FF0000"/>
                </a:solidFill>
                <a:effectLst/>
                <a:latin typeface="Times New Roman" pitchFamily="18" charset="0"/>
                <a:cs typeface="Times New Roman" pitchFamily="18" charset="0"/>
              </a:rPr>
              <a:t> poisoning</a:t>
            </a:r>
            <a:endParaRPr lang="en-US" altLang="en-US" sz="2800" b="1" dirty="0" smtClean="0">
              <a:solidFill>
                <a:srgbClr val="000024"/>
              </a:solidFill>
              <a:effectLst/>
              <a:latin typeface="Times New Roman" pitchFamily="18" charset="0"/>
              <a:cs typeface="Times New Roman" pitchFamily="18" charset="0"/>
            </a:endParaRPr>
          </a:p>
        </p:txBody>
      </p:sp>
      <p:sp>
        <p:nvSpPr>
          <p:cNvPr id="36867" name="Rectangle 3"/>
          <p:cNvSpPr>
            <a:spLocks noGrp="1" noChangeArrowheads="1"/>
          </p:cNvSpPr>
          <p:nvPr>
            <p:ph sz="quarter" idx="1"/>
          </p:nvPr>
        </p:nvSpPr>
        <p:spPr>
          <a:xfrm>
            <a:off x="1066800" y="1447800"/>
            <a:ext cx="7772400" cy="4876800"/>
          </a:xfrm>
        </p:spPr>
        <p:txBody>
          <a:bodyPr>
            <a:normAutofit/>
          </a:bodyPr>
          <a:lstStyle/>
          <a:p>
            <a:pPr algn="just" eaLnBrk="1" hangingPunct="1"/>
            <a:r>
              <a:rPr lang="en-US" altLang="en-US" sz="2400" dirty="0" smtClean="0">
                <a:solidFill>
                  <a:srgbClr val="000024"/>
                </a:solidFill>
                <a:effectLst/>
                <a:latin typeface="Times New Roman" pitchFamily="18" charset="0"/>
                <a:cs typeface="Times New Roman" pitchFamily="18" charset="0"/>
              </a:rPr>
              <a:t>There is no antidote for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poisoning.</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Always begin with supportive care. Maintain the</a:t>
            </a:r>
            <a:r>
              <a:rPr lang="en-US" altLang="en-US" sz="2400" b="1" dirty="0" smtClean="0">
                <a:solidFill>
                  <a:srgbClr val="000024"/>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airway and assist ventilation if necessary. Administer supplemental oxygen. Obtain serial arterial blood gases and chest x-rays to observe for pulmonary edema (more common with chronic or severe intoxication).</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Treat coma, seizures, pulmonary edema, and hyperthermia if they occur.</a:t>
            </a:r>
          </a:p>
          <a:p>
            <a:pPr algn="just" eaLnBrk="1" hangingPunct="1"/>
            <a:endParaRPr lang="en-US" altLang="en-US" sz="2400" dirty="0" smtClean="0">
              <a:solidFill>
                <a:srgbClr val="000024"/>
              </a:solidFill>
              <a:latin typeface="Times New Roman" pitchFamily="18" charset="0"/>
              <a:cs typeface="Times New Roman" pitchFamily="18" charset="0"/>
            </a:endParaRPr>
          </a:p>
          <a:p>
            <a:pPr algn="just" eaLnBrk="1" hangingPunct="1"/>
            <a:endParaRPr lang="en-US" altLang="en-US" sz="2400" dirty="0" smtClean="0">
              <a:solidFill>
                <a:srgbClr val="000024"/>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
          </p:nvPr>
        </p:nvSpPr>
        <p:spPr>
          <a:xfrm>
            <a:off x="457200" y="0"/>
            <a:ext cx="8305800" cy="6248400"/>
          </a:xfrm>
        </p:spPr>
        <p:txBody>
          <a:bodyPr>
            <a:noAutofit/>
          </a:bodyPr>
          <a:lstStyle/>
          <a:p>
            <a:pPr algn="just" eaLnBrk="1" hangingPunct="1"/>
            <a:r>
              <a:rPr lang="en-US" altLang="en-US" sz="2400" dirty="0" smtClean="0">
                <a:solidFill>
                  <a:srgbClr val="000024"/>
                </a:solidFill>
                <a:effectLst/>
                <a:latin typeface="Times New Roman" pitchFamily="18" charset="0"/>
                <a:cs typeface="Times New Roman" pitchFamily="18" charset="0"/>
              </a:rPr>
              <a:t>Treat metabolic acidosis with intravenous sodium bicarbonate. Do </a:t>
            </a:r>
            <a:r>
              <a:rPr lang="en-US" altLang="en-US" sz="2400" i="1" dirty="0" smtClean="0">
                <a:solidFill>
                  <a:srgbClr val="000024"/>
                </a:solidFill>
                <a:effectLst/>
                <a:latin typeface="Times New Roman" pitchFamily="18" charset="0"/>
                <a:cs typeface="Times New Roman" pitchFamily="18" charset="0"/>
              </a:rPr>
              <a:t>not </a:t>
            </a:r>
            <a:r>
              <a:rPr lang="en-US" altLang="en-US" sz="2400" dirty="0" smtClean="0">
                <a:solidFill>
                  <a:srgbClr val="000024"/>
                </a:solidFill>
                <a:effectLst/>
                <a:latin typeface="Times New Roman" pitchFamily="18" charset="0"/>
                <a:cs typeface="Times New Roman" pitchFamily="18" charset="0"/>
              </a:rPr>
              <a:t>allow the serum pH to fall below 7.4.</a:t>
            </a:r>
          </a:p>
          <a:p>
            <a:pPr algn="just" eaLnBrk="1" hangingPunct="1"/>
            <a:endParaRPr lang="en-US" altLang="en-US" sz="10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Replace fluid and electrolyte deficits caused by vomiting and hyperventilation with intravenous crystalloid solutions or saline. Sodium bicarbonate is frequently given both to prevent </a:t>
            </a:r>
            <a:r>
              <a:rPr lang="en-US" altLang="en-US" sz="2400" dirty="0" err="1" smtClean="0">
                <a:solidFill>
                  <a:srgbClr val="000024"/>
                </a:solidFill>
                <a:effectLst/>
                <a:latin typeface="Times New Roman" pitchFamily="18" charset="0"/>
                <a:cs typeface="Times New Roman" pitchFamily="18" charset="0"/>
              </a:rPr>
              <a:t>acidemia</a:t>
            </a:r>
            <a:r>
              <a:rPr lang="en-US" altLang="en-US" sz="2400" dirty="0" smtClean="0">
                <a:solidFill>
                  <a:srgbClr val="000024"/>
                </a:solidFill>
                <a:effectLst/>
                <a:latin typeface="Times New Roman" pitchFamily="18" charset="0"/>
                <a:cs typeface="Times New Roman" pitchFamily="18" charset="0"/>
              </a:rPr>
              <a:t> and to promote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elimination by the kidneys.</a:t>
            </a:r>
          </a:p>
          <a:p>
            <a:pPr algn="just" eaLnBrk="1" hangingPunct="1"/>
            <a:endParaRPr lang="en-US" altLang="en-US" sz="1000" dirty="0" smtClean="0">
              <a:solidFill>
                <a:srgbClr val="000024"/>
              </a:solidFill>
              <a:latin typeface="Times New Roman" pitchFamily="18" charset="0"/>
              <a:cs typeface="Times New Roman" pitchFamily="18" charset="0"/>
            </a:endParaRPr>
          </a:p>
          <a:p>
            <a:pPr algn="just" eaLnBrk="1" hangingPunct="1"/>
            <a:r>
              <a:rPr lang="en-GB" altLang="en-US" sz="2400" dirty="0" smtClean="0">
                <a:latin typeface="Times New Roman" pitchFamily="18" charset="0"/>
                <a:cs typeface="Times New Roman" pitchFamily="18" charset="0"/>
              </a:rPr>
              <a:t>Potassium replacement in case of </a:t>
            </a:r>
            <a:r>
              <a:rPr lang="en-GB" altLang="en-US" sz="2400" dirty="0" err="1" smtClean="0">
                <a:latin typeface="Times New Roman" pitchFamily="18" charset="0"/>
                <a:cs typeface="Times New Roman" pitchFamily="18" charset="0"/>
              </a:rPr>
              <a:t>hypokalemia</a:t>
            </a:r>
            <a:r>
              <a:rPr lang="en-GB" altLang="en-US" sz="2400" dirty="0" smtClean="0">
                <a:latin typeface="Times New Roman" pitchFamily="18" charset="0"/>
                <a:cs typeface="Times New Roman" pitchFamily="18" charset="0"/>
              </a:rPr>
              <a:t>.</a:t>
            </a:r>
          </a:p>
          <a:p>
            <a:pPr algn="just" eaLnBrk="1" hangingPunct="1"/>
            <a:endParaRPr lang="en-GB" altLang="en-US" sz="1000" dirty="0" smtClean="0">
              <a:latin typeface="Times New Roman" pitchFamily="18" charset="0"/>
              <a:cs typeface="Times New Roman" pitchFamily="18" charset="0"/>
            </a:endParaRPr>
          </a:p>
          <a:p>
            <a:pPr algn="just" eaLnBrk="1" hangingPunct="1"/>
            <a:r>
              <a:rPr lang="en-GB" altLang="en-US" sz="2400" dirty="0" smtClean="0">
                <a:latin typeface="Times New Roman" pitchFamily="18" charset="0"/>
                <a:cs typeface="Times New Roman" pitchFamily="18" charset="0"/>
              </a:rPr>
              <a:t>Glucose to correct hypoglycaemia and to prevent CNS depression.</a:t>
            </a:r>
          </a:p>
          <a:p>
            <a:pPr algn="just" eaLnBrk="1" hangingPunct="1"/>
            <a:endParaRPr lang="en-GB" altLang="en-US" sz="1000" dirty="0" smtClean="0">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Give vitamin K as needed for </a:t>
            </a:r>
            <a:r>
              <a:rPr lang="en-US" altLang="en-US" sz="2400" dirty="0" err="1" smtClean="0">
                <a:solidFill>
                  <a:srgbClr val="000024"/>
                </a:solidFill>
                <a:effectLst/>
                <a:latin typeface="Times New Roman" pitchFamily="18" charset="0"/>
                <a:cs typeface="Times New Roman" pitchFamily="18" charset="0"/>
              </a:rPr>
              <a:t>coagulopathy</a:t>
            </a:r>
            <a:r>
              <a:rPr lang="en-US" altLang="en-US" sz="2400" dirty="0" smtClean="0">
                <a:solidFill>
                  <a:srgbClr val="000024"/>
                </a:solidFill>
                <a:effectLst/>
                <a:latin typeface="Times New Roman" pitchFamily="18" charset="0"/>
                <a:cs typeface="Times New Roman" pitchFamily="18" charset="0"/>
              </a:rPr>
              <a:t>.</a:t>
            </a:r>
          </a:p>
          <a:p>
            <a:pPr algn="just" eaLnBrk="1" hangingPunct="1"/>
            <a:endParaRPr lang="en-US" altLang="en-US" sz="1000" dirty="0" smtClean="0">
              <a:solidFill>
                <a:srgbClr val="000024"/>
              </a:solidFill>
              <a:latin typeface="Times New Roman" pitchFamily="18" charset="0"/>
              <a:cs typeface="Times New Roman" pitchFamily="18" charset="0"/>
            </a:endParaRPr>
          </a:p>
          <a:p>
            <a:pPr algn="just"/>
            <a:r>
              <a:rPr lang="en-GB" altLang="en-US" sz="2400" dirty="0" smtClean="0">
                <a:latin typeface="Times New Roman" pitchFamily="18" charset="0"/>
                <a:cs typeface="Times New Roman" pitchFamily="18" charset="0"/>
              </a:rPr>
              <a:t>Cooling blankets or ice </a:t>
            </a:r>
            <a:r>
              <a:rPr lang="en-GB" altLang="en-US" sz="2400" dirty="0" err="1" smtClean="0">
                <a:latin typeface="Times New Roman" pitchFamily="18" charset="0"/>
                <a:cs typeface="Times New Roman" pitchFamily="18" charset="0"/>
              </a:rPr>
              <a:t>tocorrect</a:t>
            </a:r>
            <a:r>
              <a:rPr lang="en-GB" altLang="en-US" sz="2400" dirty="0" smtClean="0">
                <a:latin typeface="Times New Roman" pitchFamily="18" charset="0"/>
                <a:cs typeface="Times New Roman" pitchFamily="18" charset="0"/>
              </a:rPr>
              <a:t> hyperpyrexia.</a:t>
            </a:r>
          </a:p>
          <a:p>
            <a:pPr algn="just"/>
            <a:endParaRPr lang="en-GB" altLang="en-US" sz="1000" dirty="0" smtClean="0">
              <a:solidFill>
                <a:srgbClr val="000024"/>
              </a:solidFill>
              <a:effectLst/>
              <a:latin typeface="Times New Roman" pitchFamily="18" charset="0"/>
              <a:cs typeface="Times New Roman" pitchFamily="18" charset="0"/>
            </a:endParaRPr>
          </a:p>
          <a:p>
            <a:pPr algn="just">
              <a:buNone/>
            </a:pPr>
            <a:r>
              <a:rPr lang="en-US" altLang="en-US" sz="2400" i="1" dirty="0" smtClean="0">
                <a:solidFill>
                  <a:srgbClr val="FF0000"/>
                </a:solidFill>
                <a:latin typeface="Times New Roman" pitchFamily="18" charset="0"/>
                <a:cs typeface="Times New Roman" pitchFamily="18" charset="0"/>
              </a:rPr>
              <a:t>Except in cases where there are severe symptoms that need to be treated first, activated charcoal is usually the first intervention</a:t>
            </a:r>
            <a:endParaRPr lang="en-US" altLang="en-US" sz="2400" i="1" dirty="0" smtClean="0">
              <a:solidFill>
                <a:srgbClr val="FF0000"/>
              </a:solidFill>
              <a:effectLst/>
              <a:latin typeface="Times New Roman" pitchFamily="18" charset="0"/>
              <a:cs typeface="Times New Roman" pitchFamily="18" charset="0"/>
            </a:endParaRPr>
          </a:p>
          <a:p>
            <a:pPr algn="just" eaLnBrk="1" hangingPunct="1"/>
            <a:endParaRPr lang="en-US" altLang="en-US" sz="2400" i="1" dirty="0" smtClean="0">
              <a:solidFill>
                <a:srgbClr val="FF0000"/>
              </a:solidFill>
              <a:effectLst/>
              <a:latin typeface="Times New Roman" pitchFamily="18" charset="0"/>
              <a:cs typeface="Times New Roman" pitchFamily="18" charset="0"/>
            </a:endParaRPr>
          </a:p>
          <a:p>
            <a:pPr algn="just" eaLnBrk="1" hangingPunct="1">
              <a:buNone/>
            </a:pPr>
            <a:r>
              <a:rPr lang="en-US" altLang="en-US" sz="2400" i="1" dirty="0" smtClean="0">
                <a:solidFill>
                  <a:srgbClr val="FF0000"/>
                </a:solidFill>
                <a:effectLst/>
                <a:latin typeface="Times New Roman" pitchFamily="18" charset="0"/>
                <a:cs typeface="Times New Roman" pitchFamily="18" charset="0"/>
              </a:rPr>
              <a:t>.   </a:t>
            </a:r>
            <a:endParaRPr lang="en-US" altLang="en-US" sz="2400" i="1" dirty="0" smtClean="0">
              <a:solidFill>
                <a:srgbClr val="FF0000"/>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sz="quarter" idx="1"/>
          </p:nvPr>
        </p:nvSpPr>
        <p:spPr>
          <a:xfrm>
            <a:off x="304800" y="304800"/>
            <a:ext cx="8382000" cy="5715000"/>
          </a:xfrm>
        </p:spPr>
        <p:txBody>
          <a:bodyPr>
            <a:normAutofit/>
          </a:bodyPr>
          <a:lstStyle/>
          <a:p>
            <a:pPr algn="just" eaLnBrk="1" hangingPunct="1">
              <a:buNone/>
            </a:pPr>
            <a:r>
              <a:rPr lang="en-US" altLang="en-US" sz="2400" b="1" dirty="0" smtClean="0">
                <a:solidFill>
                  <a:srgbClr val="FF0000"/>
                </a:solidFill>
                <a:effectLst/>
                <a:latin typeface="Times New Roman" pitchFamily="18" charset="0"/>
                <a:cs typeface="Times New Roman" pitchFamily="18" charset="0"/>
              </a:rPr>
              <a:t>Decontamination</a:t>
            </a:r>
            <a:r>
              <a:rPr lang="en-US" altLang="en-US" sz="2400" b="1" dirty="0" smtClean="0">
                <a:solidFill>
                  <a:srgbClr val="000024"/>
                </a:solidFill>
                <a:effectLst/>
                <a:latin typeface="Times New Roman" pitchFamily="18" charset="0"/>
                <a:cs typeface="Times New Roman" pitchFamily="18" charset="0"/>
              </a:rPr>
              <a:t> </a:t>
            </a:r>
          </a:p>
          <a:p>
            <a:pPr marL="457200" indent="-457200" algn="just"/>
            <a:r>
              <a:rPr lang="en-US" altLang="en-US" sz="2400" dirty="0" err="1" smtClean="0">
                <a:solidFill>
                  <a:srgbClr val="000024"/>
                </a:solidFill>
                <a:effectLst/>
                <a:latin typeface="Times New Roman" pitchFamily="18" charset="0"/>
                <a:cs typeface="Times New Roman" pitchFamily="18" charset="0"/>
              </a:rPr>
              <a:t>Prehospital</a:t>
            </a:r>
            <a:r>
              <a:rPr lang="en-US" altLang="en-US" sz="2400" dirty="0" smtClean="0">
                <a:solidFill>
                  <a:srgbClr val="000024"/>
                </a:solidFill>
                <a:effectLst/>
                <a:latin typeface="Times New Roman" pitchFamily="18" charset="0"/>
                <a:cs typeface="Times New Roman" pitchFamily="18" charset="0"/>
              </a:rPr>
              <a:t>: Administer activated charcoal, if available. Ipecac-induced emesis may be useful for initial treatment of children at home if it can be given within 30 minutes of exposure.</a:t>
            </a:r>
          </a:p>
          <a:p>
            <a:pPr marL="457200" indent="-457200" algn="just" eaLnBrk="1" hangingPunct="1">
              <a:buFontTx/>
              <a:buAutoNum type="arabicPeriod"/>
            </a:pPr>
            <a:endParaRPr lang="en-US" altLang="en-US" sz="2400" dirty="0" smtClean="0">
              <a:solidFill>
                <a:srgbClr val="000024"/>
              </a:solidFill>
              <a:effectLst/>
              <a:latin typeface="Times New Roman" pitchFamily="18" charset="0"/>
              <a:cs typeface="Times New Roman" pitchFamily="18" charset="0"/>
            </a:endParaRPr>
          </a:p>
          <a:p>
            <a:pPr algn="just"/>
            <a:r>
              <a:rPr lang="en-US" altLang="en-US" sz="2400" dirty="0" smtClean="0">
                <a:solidFill>
                  <a:srgbClr val="000024"/>
                </a:solidFill>
                <a:effectLst/>
                <a:latin typeface="Times New Roman" pitchFamily="18" charset="0"/>
                <a:cs typeface="Times New Roman" pitchFamily="18" charset="0"/>
              </a:rPr>
              <a:t>  Hospital: Administer activated charcoal and a cathartic (polyethylene glycol) orally or by gastric tube. Gastric </a:t>
            </a:r>
            <a:r>
              <a:rPr lang="en-US" altLang="en-US" sz="2400" dirty="0" err="1" smtClean="0">
                <a:solidFill>
                  <a:srgbClr val="000024"/>
                </a:solidFill>
                <a:effectLst/>
                <a:latin typeface="Times New Roman" pitchFamily="18" charset="0"/>
                <a:cs typeface="Times New Roman" pitchFamily="18" charset="0"/>
              </a:rPr>
              <a:t>lavage</a:t>
            </a:r>
            <a:r>
              <a:rPr lang="en-US" altLang="en-US" sz="2400" dirty="0" smtClean="0">
                <a:solidFill>
                  <a:srgbClr val="000024"/>
                </a:solidFill>
                <a:effectLst/>
                <a:latin typeface="Times New Roman" pitchFamily="18" charset="0"/>
                <a:cs typeface="Times New Roman" pitchFamily="18" charset="0"/>
              </a:rPr>
              <a:t> is </a:t>
            </a:r>
            <a:r>
              <a:rPr lang="en-US" altLang="en-US" sz="2400" u="sng" dirty="0" smtClean="0">
                <a:solidFill>
                  <a:srgbClr val="000024"/>
                </a:solidFill>
                <a:effectLst/>
                <a:latin typeface="Times New Roman" pitchFamily="18" charset="0"/>
                <a:cs typeface="Times New Roman" pitchFamily="18" charset="0"/>
              </a:rPr>
              <a:t>not</a:t>
            </a:r>
            <a:r>
              <a:rPr lang="en-US" altLang="en-US" sz="2400" dirty="0" smtClean="0">
                <a:solidFill>
                  <a:srgbClr val="000024"/>
                </a:solidFill>
                <a:effectLst/>
                <a:latin typeface="Times New Roman" pitchFamily="18" charset="0"/>
                <a:cs typeface="Times New Roman" pitchFamily="18" charset="0"/>
              </a:rPr>
              <a:t> necessary after small ingestions (i.e., &lt;200</a:t>
            </a:r>
            <a:r>
              <a:rPr lang="ar-SA" altLang="en-US" sz="2400" dirty="0" smtClean="0">
                <a:solidFill>
                  <a:srgbClr val="000024"/>
                </a:solidFill>
                <a:effectLst/>
                <a:latin typeface="Times New Roman" pitchFamily="18" charset="0"/>
                <a:cs typeface="Times New Roman" pitchFamily="18" charset="0"/>
              </a:rPr>
              <a:t>-</a:t>
            </a:r>
            <a:r>
              <a:rPr lang="en-US" altLang="en-US" sz="2400" dirty="0" smtClean="0">
                <a:solidFill>
                  <a:srgbClr val="000024"/>
                </a:solidFill>
                <a:effectLst/>
                <a:latin typeface="Times New Roman" pitchFamily="18" charset="0"/>
                <a:cs typeface="Times New Roman" pitchFamily="18" charset="0"/>
              </a:rPr>
              <a:t>300 mg/kg) if activated charcoal is given promptly.</a:t>
            </a:r>
          </a:p>
          <a:p>
            <a:pPr algn="just"/>
            <a:endParaRPr lang="en-US" altLang="en-US" sz="2400" dirty="0" smtClean="0">
              <a:solidFill>
                <a:srgbClr val="000024"/>
              </a:solidFill>
              <a:latin typeface="Times New Roman" pitchFamily="18" charset="0"/>
              <a:cs typeface="Times New Roman" pitchFamily="18" charset="0"/>
            </a:endParaRPr>
          </a:p>
          <a:p>
            <a:pPr algn="just"/>
            <a:endParaRPr lang="en-US" altLang="en-US" sz="2400" dirty="0" smtClean="0">
              <a:solidFill>
                <a:srgbClr val="000024"/>
              </a:solidFill>
              <a:effectLst/>
              <a:latin typeface="Times New Roman" pitchFamily="18" charset="0"/>
              <a:cs typeface="Times New Roman" pitchFamily="18" charset="0"/>
            </a:endParaRPr>
          </a:p>
          <a:p>
            <a:pPr algn="just">
              <a:buNone/>
            </a:pPr>
            <a:r>
              <a:rPr lang="en-US" altLang="en-US" sz="2400" i="1" dirty="0" smtClean="0">
                <a:solidFill>
                  <a:srgbClr val="0070C0"/>
                </a:solidFill>
                <a:latin typeface="Times New Roman" pitchFamily="18" charset="0"/>
                <a:cs typeface="Times New Roman" pitchFamily="18" charset="0"/>
              </a:rPr>
              <a:t>Decontamination is not necessary for patients with chronic intoxication</a:t>
            </a:r>
          </a:p>
          <a:p>
            <a:pPr algn="just"/>
            <a:endParaRPr lang="en-US" altLang="en-US" sz="2400" dirty="0" smtClean="0">
              <a:solidFill>
                <a:srgbClr val="000024"/>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57200"/>
            <a:ext cx="8229600" cy="762000"/>
          </a:xfrm>
        </p:spPr>
        <p:txBody>
          <a:bodyPr/>
          <a:lstStyle/>
          <a:p>
            <a:pPr eaLnBrk="1" hangingPunct="1"/>
            <a:r>
              <a:rPr lang="en-US" altLang="en-US" sz="2800" b="1" dirty="0" smtClean="0">
                <a:solidFill>
                  <a:srgbClr val="FF0000"/>
                </a:solidFill>
                <a:effectLst/>
                <a:latin typeface="Times New Roman" pitchFamily="18" charset="0"/>
                <a:cs typeface="Times New Roman" pitchFamily="18" charset="0"/>
              </a:rPr>
              <a:t>Enhanced elimination</a:t>
            </a:r>
          </a:p>
        </p:txBody>
      </p:sp>
      <p:sp>
        <p:nvSpPr>
          <p:cNvPr id="39939" name="Rectangle 3"/>
          <p:cNvSpPr>
            <a:spLocks noGrp="1" noChangeArrowheads="1"/>
          </p:cNvSpPr>
          <p:nvPr>
            <p:ph sz="quarter" idx="1"/>
          </p:nvPr>
        </p:nvSpPr>
        <p:spPr>
          <a:xfrm>
            <a:off x="762000" y="1295400"/>
            <a:ext cx="7543800" cy="4953000"/>
          </a:xfrm>
        </p:spPr>
        <p:txBody>
          <a:bodyPr>
            <a:normAutofit/>
          </a:bodyPr>
          <a:lstStyle/>
          <a:p>
            <a:pPr algn="just" eaLnBrk="1" hangingPunct="1"/>
            <a:r>
              <a:rPr lang="en-US" altLang="en-US" sz="2400" dirty="0" smtClean="0">
                <a:solidFill>
                  <a:srgbClr val="000024"/>
                </a:solidFill>
                <a:effectLst/>
                <a:latin typeface="Times New Roman" pitchFamily="18" charset="0"/>
                <a:cs typeface="Times New Roman" pitchFamily="18" charset="0"/>
              </a:rPr>
              <a:t>Urinary </a:t>
            </a:r>
            <a:r>
              <a:rPr lang="en-US" altLang="en-US" sz="2400" dirty="0" err="1" smtClean="0">
                <a:solidFill>
                  <a:srgbClr val="000024"/>
                </a:solidFill>
                <a:effectLst/>
                <a:latin typeface="Times New Roman" pitchFamily="18" charset="0"/>
                <a:cs typeface="Times New Roman" pitchFamily="18" charset="0"/>
              </a:rPr>
              <a:t>alkalinization</a:t>
            </a:r>
            <a:r>
              <a:rPr lang="en-US" altLang="en-US" sz="2400" dirty="0" smtClean="0">
                <a:solidFill>
                  <a:srgbClr val="000024"/>
                </a:solidFill>
                <a:effectLst/>
                <a:latin typeface="Times New Roman" pitchFamily="18" charset="0"/>
                <a:cs typeface="Times New Roman" pitchFamily="18" charset="0"/>
              </a:rPr>
              <a:t> using sodium bicarbonate.</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Repeated-doses of activated charcoal therapy effectively reduces the serum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half-life.</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err="1" smtClean="0">
                <a:solidFill>
                  <a:srgbClr val="000024"/>
                </a:solidFill>
                <a:effectLst/>
                <a:latin typeface="Times New Roman" pitchFamily="18" charset="0"/>
                <a:cs typeface="Times New Roman" pitchFamily="18" charset="0"/>
              </a:rPr>
              <a:t>Hemodialysis</a:t>
            </a:r>
            <a:r>
              <a:rPr lang="en-US" altLang="en-US" sz="2400" dirty="0" smtClean="0">
                <a:solidFill>
                  <a:srgbClr val="000024"/>
                </a:solidFill>
                <a:effectLst/>
                <a:latin typeface="Times New Roman" pitchFamily="18" charset="0"/>
                <a:cs typeface="Times New Roman" pitchFamily="18" charset="0"/>
              </a:rPr>
              <a:t> is very effective in rapidly removing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and correcting acid-base and fluid abnormalities.</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err="1" smtClean="0">
                <a:solidFill>
                  <a:srgbClr val="000024"/>
                </a:solidFill>
                <a:effectLst/>
                <a:latin typeface="Times New Roman" pitchFamily="18" charset="0"/>
                <a:cs typeface="Times New Roman" pitchFamily="18" charset="0"/>
              </a:rPr>
              <a:t>Hemoperfusion</a:t>
            </a:r>
            <a:r>
              <a:rPr lang="en-US" altLang="en-US" sz="2400" dirty="0" smtClean="0">
                <a:solidFill>
                  <a:srgbClr val="000024"/>
                </a:solidFill>
                <a:effectLst/>
                <a:latin typeface="Times New Roman" pitchFamily="18" charset="0"/>
                <a:cs typeface="Times New Roman" pitchFamily="18" charset="0"/>
              </a:rPr>
              <a:t> is also very effective but does not correct acid-base or fluid disturbances.</a:t>
            </a:r>
            <a:endParaRPr lang="en-US" altLang="en-US" sz="2400" dirty="0" smtClean="0">
              <a:solidFill>
                <a:srgbClr val="000024"/>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003300"/>
          </a:xfrm>
        </p:spPr>
        <p:txBody>
          <a:bodyPr/>
          <a:lstStyle/>
          <a:p>
            <a:pPr algn="ctr" eaLnBrk="1" hangingPunct="1">
              <a:lnSpc>
                <a:spcPct val="70000"/>
              </a:lnSpc>
            </a:pPr>
            <a:r>
              <a:rPr lang="en-US" altLang="en-US" sz="2800" b="1" dirty="0" smtClean="0">
                <a:solidFill>
                  <a:srgbClr val="FF0000"/>
                </a:solidFill>
                <a:effectLst/>
                <a:latin typeface="Times New Roman" pitchFamily="18" charset="0"/>
                <a:cs typeface="Times New Roman" pitchFamily="18" charset="0"/>
              </a:rPr>
              <a:t>Products other than aspirin contain </a:t>
            </a:r>
            <a:r>
              <a:rPr lang="en-US" altLang="en-US" sz="2800" b="1" dirty="0" err="1" smtClean="0">
                <a:solidFill>
                  <a:srgbClr val="FF0000"/>
                </a:solidFill>
                <a:effectLst/>
                <a:latin typeface="Times New Roman" pitchFamily="18" charset="0"/>
                <a:cs typeface="Times New Roman" pitchFamily="18" charset="0"/>
              </a:rPr>
              <a:t>salicylates</a:t>
            </a:r>
            <a:r>
              <a:rPr lang="en-US" altLang="en-US" sz="2800" b="1" dirty="0" smtClean="0">
                <a:solidFill>
                  <a:srgbClr val="FF0000"/>
                </a:solidFill>
                <a:effectLst/>
                <a:latin typeface="Times New Roman" pitchFamily="18" charset="0"/>
                <a:cs typeface="Times New Roman" pitchFamily="18" charset="0"/>
              </a:rPr>
              <a:t> </a:t>
            </a:r>
          </a:p>
        </p:txBody>
      </p:sp>
      <p:sp>
        <p:nvSpPr>
          <p:cNvPr id="21507" name="Rectangle 3"/>
          <p:cNvSpPr>
            <a:spLocks noGrp="1" noChangeArrowheads="1"/>
          </p:cNvSpPr>
          <p:nvPr>
            <p:ph sz="quarter" idx="1"/>
          </p:nvPr>
        </p:nvSpPr>
        <p:spPr>
          <a:xfrm>
            <a:off x="457200" y="1219200"/>
            <a:ext cx="8458200" cy="5638800"/>
          </a:xfrm>
        </p:spPr>
        <p:txBody>
          <a:bodyPr>
            <a:normAutofit fontScale="92500"/>
          </a:bodyPr>
          <a:lstStyle/>
          <a:p>
            <a:pPr algn="just" eaLnBrk="1" hangingPunct="1">
              <a:lnSpc>
                <a:spcPct val="110000"/>
              </a:lnSpc>
            </a:pPr>
            <a:r>
              <a:rPr lang="en-US" altLang="en-US" sz="2400" dirty="0" smtClean="0">
                <a:solidFill>
                  <a:srgbClr val="000024"/>
                </a:solidFill>
                <a:effectLst/>
                <a:latin typeface="Times New Roman" pitchFamily="18" charset="0"/>
                <a:cs typeface="Times New Roman" pitchFamily="18" charset="0"/>
              </a:rPr>
              <a:t>More than 200 aspirin-containing products are available in USA only .</a:t>
            </a:r>
          </a:p>
          <a:p>
            <a:pPr algn="just" eaLnBrk="1" hangingPunct="1">
              <a:lnSpc>
                <a:spcPct val="110000"/>
              </a:lnSpc>
            </a:pPr>
            <a:endParaRPr lang="en-US" altLang="en-US" sz="2400" dirty="0" smtClean="0">
              <a:solidFill>
                <a:srgbClr val="000024"/>
              </a:solidFill>
              <a:effectLst/>
              <a:latin typeface="Times New Roman" pitchFamily="18" charset="0"/>
              <a:cs typeface="Times New Roman" pitchFamily="18" charset="0"/>
            </a:endParaRPr>
          </a:p>
          <a:p>
            <a:pPr algn="just" eaLnBrk="1" hangingPunct="1">
              <a:lnSpc>
                <a:spcPct val="110000"/>
              </a:lnSpc>
            </a:pPr>
            <a:r>
              <a:rPr lang="en-US" altLang="en-US" sz="2400" dirty="0" smtClean="0">
                <a:solidFill>
                  <a:srgbClr val="000024"/>
                </a:solidFill>
                <a:effectLst/>
                <a:latin typeface="Times New Roman" pitchFamily="18" charset="0"/>
                <a:cs typeface="Times New Roman" pitchFamily="18" charset="0"/>
              </a:rPr>
              <a:t>Aspirin is often combined with </a:t>
            </a:r>
            <a:r>
              <a:rPr lang="en-US" altLang="en-US" sz="2400" b="1" dirty="0" smtClean="0">
                <a:solidFill>
                  <a:srgbClr val="000024"/>
                </a:solidFill>
                <a:effectLst/>
                <a:latin typeface="Times New Roman" pitchFamily="18" charset="0"/>
                <a:cs typeface="Times New Roman" pitchFamily="18" charset="0"/>
              </a:rPr>
              <a:t>antihistamines</a:t>
            </a:r>
            <a:r>
              <a:rPr lang="en-US" altLang="en-US" sz="2400" dirty="0" smtClean="0">
                <a:solidFill>
                  <a:srgbClr val="000024"/>
                </a:solidFill>
                <a:effectLst/>
                <a:latin typeface="Times New Roman" pitchFamily="18" charset="0"/>
                <a:cs typeface="Times New Roman" pitchFamily="18" charset="0"/>
              </a:rPr>
              <a:t>, </a:t>
            </a:r>
            <a:r>
              <a:rPr lang="en-US" altLang="en-US" sz="2400" b="1" dirty="0" smtClean="0">
                <a:solidFill>
                  <a:srgbClr val="000024"/>
                </a:solidFill>
                <a:effectLst/>
                <a:latin typeface="Times New Roman" pitchFamily="18" charset="0"/>
                <a:cs typeface="Times New Roman" pitchFamily="18" charset="0"/>
              </a:rPr>
              <a:t>decongestants</a:t>
            </a:r>
            <a:r>
              <a:rPr lang="en-US" altLang="en-US" sz="2400" dirty="0" smtClean="0">
                <a:solidFill>
                  <a:srgbClr val="000024"/>
                </a:solidFill>
                <a:effectLst/>
                <a:latin typeface="Times New Roman" pitchFamily="18" charset="0"/>
                <a:cs typeface="Times New Roman" pitchFamily="18" charset="0"/>
              </a:rPr>
              <a:t>, and other </a:t>
            </a:r>
            <a:r>
              <a:rPr lang="en-US" altLang="en-US" sz="2400" b="1" dirty="0" smtClean="0">
                <a:solidFill>
                  <a:srgbClr val="000024"/>
                </a:solidFill>
                <a:effectLst/>
                <a:latin typeface="Times New Roman" pitchFamily="18" charset="0"/>
                <a:cs typeface="Times New Roman" pitchFamily="18" charset="0"/>
              </a:rPr>
              <a:t>cold and cough </a:t>
            </a:r>
            <a:r>
              <a:rPr lang="en-US" altLang="en-US" sz="2400" dirty="0" smtClean="0">
                <a:solidFill>
                  <a:srgbClr val="000024"/>
                </a:solidFill>
                <a:effectLst/>
                <a:latin typeface="Times New Roman" pitchFamily="18" charset="0"/>
                <a:cs typeface="Times New Roman" pitchFamily="18" charset="0"/>
              </a:rPr>
              <a:t>and </a:t>
            </a:r>
            <a:r>
              <a:rPr lang="en-US" altLang="en-US" sz="2400" b="1" dirty="0" smtClean="0">
                <a:solidFill>
                  <a:srgbClr val="000024"/>
                </a:solidFill>
                <a:effectLst/>
                <a:latin typeface="Times New Roman" pitchFamily="18" charset="0"/>
                <a:cs typeface="Times New Roman" pitchFamily="18" charset="0"/>
              </a:rPr>
              <a:t>arthritis preparations</a:t>
            </a:r>
            <a:r>
              <a:rPr lang="en-US" altLang="en-US" sz="2400" dirty="0" smtClean="0">
                <a:solidFill>
                  <a:srgbClr val="000024"/>
                </a:solidFill>
                <a:effectLst/>
                <a:latin typeface="Times New Roman" pitchFamily="18" charset="0"/>
                <a:cs typeface="Times New Roman" pitchFamily="18" charset="0"/>
              </a:rPr>
              <a:t>.</a:t>
            </a:r>
          </a:p>
          <a:p>
            <a:pPr algn="just" eaLnBrk="1" hangingPunct="1">
              <a:lnSpc>
                <a:spcPct val="110000"/>
              </a:lnSpc>
            </a:pPr>
            <a:endParaRPr lang="en-US" altLang="en-US" sz="2400" dirty="0" smtClean="0">
              <a:solidFill>
                <a:srgbClr val="000024"/>
              </a:solidFill>
              <a:effectLst/>
              <a:latin typeface="Times New Roman" pitchFamily="18" charset="0"/>
              <a:cs typeface="Times New Roman" pitchFamily="18" charset="0"/>
            </a:endParaRPr>
          </a:p>
          <a:p>
            <a:pPr algn="just" eaLnBrk="1" hangingPunct="1">
              <a:lnSpc>
                <a:spcPct val="110000"/>
              </a:lnSpc>
            </a:pPr>
            <a:r>
              <a:rPr lang="en-US" altLang="en-US" sz="2400" b="1" dirty="0" smtClean="0">
                <a:solidFill>
                  <a:srgbClr val="000024"/>
                </a:solidFill>
                <a:effectLst/>
                <a:latin typeface="Times New Roman" pitchFamily="18" charset="0"/>
                <a:cs typeface="Times New Roman" pitchFamily="18" charset="0"/>
              </a:rPr>
              <a:t>Oil of wintergreen: </a:t>
            </a:r>
            <a:r>
              <a:rPr lang="en-US" altLang="en-US" sz="2400" dirty="0" smtClean="0">
                <a:solidFill>
                  <a:srgbClr val="000024"/>
                </a:solidFill>
                <a:effectLst/>
                <a:latin typeface="Times New Roman" pitchFamily="18" charset="0"/>
                <a:cs typeface="Times New Roman" pitchFamily="18" charset="0"/>
              </a:rPr>
              <a:t>contains 530 mg/ml of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(4ml dose of oil wintergreen has caused death in children).</a:t>
            </a:r>
          </a:p>
          <a:p>
            <a:pPr algn="just" eaLnBrk="1" hangingPunct="1">
              <a:lnSpc>
                <a:spcPct val="110000"/>
              </a:lnSpc>
            </a:pPr>
            <a:endParaRPr lang="en-US" altLang="en-US" sz="2400" dirty="0" smtClean="0">
              <a:solidFill>
                <a:srgbClr val="000024"/>
              </a:solidFill>
              <a:effectLst/>
              <a:latin typeface="Times New Roman" pitchFamily="18" charset="0"/>
              <a:cs typeface="Times New Roman" pitchFamily="18" charset="0"/>
            </a:endParaRPr>
          </a:p>
          <a:p>
            <a:pPr algn="just" eaLnBrk="1" hangingPunct="1">
              <a:lnSpc>
                <a:spcPct val="110000"/>
              </a:lnSpc>
            </a:pPr>
            <a:r>
              <a:rPr lang="en-US" altLang="en-US" sz="2400" dirty="0" smtClean="0">
                <a:solidFill>
                  <a:srgbClr val="000024"/>
                </a:solidFill>
                <a:effectLst/>
                <a:latin typeface="Times New Roman" pitchFamily="18" charset="0"/>
                <a:cs typeface="Times New Roman" pitchFamily="18" charset="0"/>
              </a:rPr>
              <a:t>Topical salicylic acid is used as </a:t>
            </a:r>
            <a:r>
              <a:rPr lang="en-US" altLang="en-US" sz="2400" b="1" dirty="0" err="1" smtClean="0">
                <a:solidFill>
                  <a:srgbClr val="000024"/>
                </a:solidFill>
                <a:effectLst/>
                <a:latin typeface="Times New Roman" pitchFamily="18" charset="0"/>
                <a:cs typeface="Times New Roman" pitchFamily="18" charset="0"/>
              </a:rPr>
              <a:t>keratolytic</a:t>
            </a:r>
            <a:r>
              <a:rPr lang="en-US" altLang="en-US" sz="2400" dirty="0" smtClean="0">
                <a:solidFill>
                  <a:srgbClr val="000024"/>
                </a:solidFill>
                <a:effectLst/>
                <a:latin typeface="Times New Roman" pitchFamily="18" charset="0"/>
                <a:cs typeface="Times New Roman" pitchFamily="18" charset="0"/>
              </a:rPr>
              <a:t>.</a:t>
            </a:r>
          </a:p>
          <a:p>
            <a:pPr algn="just" eaLnBrk="1" hangingPunct="1">
              <a:lnSpc>
                <a:spcPct val="110000"/>
              </a:lnSpc>
            </a:pPr>
            <a:endParaRPr lang="en-US" altLang="en-US" sz="2400" dirty="0" smtClean="0">
              <a:solidFill>
                <a:srgbClr val="000024"/>
              </a:solidFill>
              <a:effectLst/>
              <a:latin typeface="Times New Roman" pitchFamily="18" charset="0"/>
              <a:cs typeface="Times New Roman" pitchFamily="18" charset="0"/>
            </a:endParaRPr>
          </a:p>
          <a:p>
            <a:pPr algn="just" eaLnBrk="1" hangingPunct="1">
              <a:lnSpc>
                <a:spcPct val="110000"/>
              </a:lnSpc>
            </a:pPr>
            <a:r>
              <a:rPr lang="en-US" altLang="en-US" sz="2400" b="1" dirty="0" smtClean="0">
                <a:solidFill>
                  <a:srgbClr val="000024"/>
                </a:solidFill>
                <a:effectLst/>
                <a:latin typeface="Times New Roman" pitchFamily="18" charset="0"/>
                <a:cs typeface="Times New Roman" pitchFamily="18" charset="0"/>
              </a:rPr>
              <a:t>Pepto-Bismol</a:t>
            </a:r>
            <a:r>
              <a:rPr lang="en-US" altLang="en-US" sz="2400" dirty="0" smtClean="0">
                <a:solidFill>
                  <a:srgbClr val="000024"/>
                </a:solidFill>
                <a:effectLst/>
                <a:latin typeface="Times New Roman" pitchFamily="18" charset="0"/>
                <a:cs typeface="Times New Roman" pitchFamily="18" charset="0"/>
              </a:rPr>
              <a:t> (bismuth subsalicylate) contains 8.8 mg/ml. The 240 ml dose commonly used for traveler’s diarrhea contains the equivalent of eight 325 mg tablets.   </a:t>
            </a:r>
            <a:endParaRPr lang="en-US" altLang="en-US" dirty="0" smtClean="0">
              <a:solidFill>
                <a:srgbClr val="000024"/>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685800"/>
          </a:xfrm>
        </p:spPr>
        <p:txBody>
          <a:bodyPr/>
          <a:lstStyle/>
          <a:p>
            <a:pPr algn="ctr" eaLnBrk="1" hangingPunct="1"/>
            <a:r>
              <a:rPr lang="en-US" altLang="en-US" sz="2800" b="1" dirty="0" smtClean="0">
                <a:solidFill>
                  <a:srgbClr val="FF0000"/>
                </a:solidFill>
                <a:effectLst/>
                <a:latin typeface="Times New Roman" pitchFamily="18" charset="0"/>
                <a:cs typeface="Times New Roman" pitchFamily="18" charset="0"/>
              </a:rPr>
              <a:t>How much aspirin is too much?</a:t>
            </a:r>
          </a:p>
        </p:txBody>
      </p:sp>
      <p:sp>
        <p:nvSpPr>
          <p:cNvPr id="28675" name="Rectangle 3"/>
          <p:cNvSpPr>
            <a:spLocks noGrp="1" noChangeArrowheads="1"/>
          </p:cNvSpPr>
          <p:nvPr>
            <p:ph sz="quarter" idx="1"/>
          </p:nvPr>
        </p:nvSpPr>
        <p:spPr>
          <a:xfrm>
            <a:off x="838200" y="990600"/>
            <a:ext cx="7543800" cy="5029200"/>
          </a:xfrm>
        </p:spPr>
        <p:txBody>
          <a:bodyPr>
            <a:normAutofit/>
          </a:bodyPr>
          <a:lstStyle/>
          <a:p>
            <a:pPr algn="just" eaLnBrk="1" hangingPunct="1"/>
            <a:r>
              <a:rPr lang="en-US" altLang="en-US" sz="2400" dirty="0" smtClean="0">
                <a:solidFill>
                  <a:srgbClr val="FF0000"/>
                </a:solidFill>
                <a:effectLst/>
                <a:latin typeface="Times New Roman" pitchFamily="18" charset="0"/>
                <a:cs typeface="Times New Roman" pitchFamily="18" charset="0"/>
              </a:rPr>
              <a:t>Acute ingestion</a:t>
            </a:r>
            <a:endParaRPr lang="en-US" altLang="en-US" sz="2400" dirty="0" smtClean="0">
              <a:solidFill>
                <a:srgbClr val="000024"/>
              </a:solidFill>
              <a:effectLst/>
              <a:latin typeface="Times New Roman" pitchFamily="18" charset="0"/>
              <a:cs typeface="Times New Roman" pitchFamily="18" charset="0"/>
            </a:endParaRPr>
          </a:p>
          <a:p>
            <a:pPr algn="just" eaLnBrk="1" hangingPunct="1">
              <a:buNone/>
            </a:pPr>
            <a:r>
              <a:rPr lang="en-US" altLang="en-US" sz="2400" dirty="0" smtClean="0">
                <a:solidFill>
                  <a:srgbClr val="000024"/>
                </a:solidFill>
                <a:latin typeface="Times New Roman" pitchFamily="18" charset="0"/>
                <a:cs typeface="Times New Roman" pitchFamily="18" charset="0"/>
              </a:rPr>
              <a:t>    1-</a:t>
            </a:r>
            <a:r>
              <a:rPr lang="en-US" altLang="en-US" sz="2400" dirty="0" smtClean="0">
                <a:solidFill>
                  <a:srgbClr val="000024"/>
                </a:solidFill>
                <a:effectLst/>
                <a:latin typeface="Times New Roman" pitchFamily="18" charset="0"/>
                <a:cs typeface="Times New Roman" pitchFamily="18" charset="0"/>
              </a:rPr>
              <a:t>150-200 mg/kg produce mild symptoms such as   gastritis, bleeding and vomiting</a:t>
            </a:r>
            <a:endParaRPr lang="en-US" altLang="en-US" sz="2400" dirty="0" smtClean="0">
              <a:solidFill>
                <a:srgbClr val="000024"/>
              </a:solidFill>
              <a:latin typeface="Times New Roman" pitchFamily="18" charset="0"/>
              <a:cs typeface="Times New Roman" pitchFamily="18" charset="0"/>
            </a:endParaRPr>
          </a:p>
          <a:p>
            <a:pPr algn="just" eaLnBrk="1" hangingPunct="1">
              <a:buNone/>
            </a:pPr>
            <a:r>
              <a:rPr lang="en-US" altLang="en-US" sz="2400" dirty="0" smtClean="0">
                <a:solidFill>
                  <a:srgbClr val="000024"/>
                </a:solidFill>
                <a:effectLst/>
                <a:latin typeface="Times New Roman" pitchFamily="18" charset="0"/>
                <a:cs typeface="Times New Roman" pitchFamily="18" charset="0"/>
              </a:rPr>
              <a:t>    2-300-400 mg/kg produce serious toxicity.</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FF0000"/>
                </a:solidFill>
                <a:latin typeface="Times New Roman" pitchFamily="18" charset="0"/>
                <a:cs typeface="Times New Roman" pitchFamily="18" charset="0"/>
              </a:rPr>
              <a:t>C</a:t>
            </a:r>
            <a:r>
              <a:rPr lang="en-US" altLang="en-US" sz="2400" dirty="0" smtClean="0">
                <a:solidFill>
                  <a:srgbClr val="FF0000"/>
                </a:solidFill>
                <a:effectLst/>
                <a:latin typeface="Times New Roman" pitchFamily="18" charset="0"/>
                <a:cs typeface="Times New Roman" pitchFamily="18" charset="0"/>
              </a:rPr>
              <a:t>hronic ingestion </a:t>
            </a:r>
          </a:p>
          <a:p>
            <a:pPr marL="0" indent="0" algn="just" eaLnBrk="1" hangingPunct="1">
              <a:buNone/>
            </a:pPr>
            <a:r>
              <a:rPr lang="en-US" altLang="en-US" sz="2400" dirty="0">
                <a:solidFill>
                  <a:srgbClr val="FF0000"/>
                </a:solidFill>
                <a:latin typeface="Times New Roman" pitchFamily="18" charset="0"/>
                <a:cs typeface="Times New Roman" pitchFamily="18" charset="0"/>
              </a:rPr>
              <a:t> </a:t>
            </a:r>
            <a:r>
              <a:rPr lang="en-US" altLang="en-US" sz="2400" dirty="0" smtClean="0">
                <a:solidFill>
                  <a:srgbClr val="FF0000"/>
                </a:solidFill>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100 mg/kg/day for 2 days or more will produce symptoms of chronic toxicity (gastroenteritis symptoms may be absent, usually brought in because of changes in mentation).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76200"/>
            <a:ext cx="8991600" cy="774700"/>
          </a:xfrm>
        </p:spPr>
        <p:txBody>
          <a:bodyPr>
            <a:normAutofit fontScale="90000"/>
          </a:bodyPr>
          <a:lstStyle/>
          <a:p>
            <a:r>
              <a:rPr lang="en-US" altLang="en-US" sz="2800" b="1" dirty="0" smtClean="0">
                <a:solidFill>
                  <a:srgbClr val="FF0000"/>
                </a:solidFill>
                <a:latin typeface="Times New Roman" pitchFamily="18" charset="0"/>
                <a:cs typeface="Times New Roman" pitchFamily="18" charset="0"/>
              </a:rPr>
              <a:t>Clinical symptoms of </a:t>
            </a:r>
            <a:r>
              <a:rPr lang="en-US" altLang="en-US" sz="2800" b="1" dirty="0" err="1" smtClean="0">
                <a:solidFill>
                  <a:srgbClr val="FF0000"/>
                </a:solidFill>
                <a:effectLst/>
                <a:latin typeface="Times New Roman" pitchFamily="18" charset="0"/>
                <a:cs typeface="Times New Roman" pitchFamily="18" charset="0"/>
              </a:rPr>
              <a:t>salicylates</a:t>
            </a:r>
            <a:r>
              <a:rPr lang="en-US" altLang="en-US" sz="2800" b="1" dirty="0" smtClean="0">
                <a:solidFill>
                  <a:srgbClr val="FF0000"/>
                </a:solidFill>
                <a:effectLst/>
                <a:latin typeface="Times New Roman" pitchFamily="18" charset="0"/>
                <a:cs typeface="Times New Roman" pitchFamily="18" charset="0"/>
              </a:rPr>
              <a:t> acute and</a:t>
            </a:r>
            <a:r>
              <a:rPr lang="en-US" altLang="en-US" sz="2800" b="1" dirty="0" smtClean="0">
                <a:solidFill>
                  <a:srgbClr val="FF0000"/>
                </a:solidFill>
                <a:latin typeface="Times New Roman" pitchFamily="18" charset="0"/>
                <a:cs typeface="Times New Roman" pitchFamily="18" charset="0"/>
              </a:rPr>
              <a:t> </a:t>
            </a:r>
            <a:r>
              <a:rPr lang="en-US" altLang="en-US" sz="2800" b="1" dirty="0" smtClean="0">
                <a:solidFill>
                  <a:srgbClr val="FF0000"/>
                </a:solidFill>
                <a:effectLst/>
                <a:latin typeface="Times New Roman" pitchFamily="18" charset="0"/>
                <a:cs typeface="Times New Roman" pitchFamily="18" charset="0"/>
              </a:rPr>
              <a:t>chronic poisoning</a:t>
            </a:r>
          </a:p>
        </p:txBody>
      </p:sp>
      <p:sp>
        <p:nvSpPr>
          <p:cNvPr id="30723" name="Rectangle 3"/>
          <p:cNvSpPr>
            <a:spLocks noGrp="1" noChangeArrowheads="1"/>
          </p:cNvSpPr>
          <p:nvPr>
            <p:ph sz="quarter" idx="1"/>
          </p:nvPr>
        </p:nvSpPr>
        <p:spPr>
          <a:xfrm>
            <a:off x="457200" y="1143000"/>
            <a:ext cx="8229600" cy="4983163"/>
          </a:xfrm>
        </p:spPr>
        <p:txBody>
          <a:bodyPr/>
          <a:lstStyle/>
          <a:p>
            <a:pPr algn="just" eaLnBrk="1" hangingPunct="1">
              <a:lnSpc>
                <a:spcPct val="110000"/>
              </a:lnSpc>
            </a:pPr>
            <a:r>
              <a:rPr lang="en-US" altLang="en-US" sz="2400" b="1" dirty="0" smtClean="0">
                <a:solidFill>
                  <a:srgbClr val="000024"/>
                </a:solidFill>
                <a:effectLst/>
                <a:latin typeface="Times New Roman" pitchFamily="18" charset="0"/>
                <a:cs typeface="Times New Roman" pitchFamily="18" charset="0"/>
              </a:rPr>
              <a:t>Acute poisoning </a:t>
            </a:r>
            <a:r>
              <a:rPr lang="en-US" altLang="en-US" sz="2400" dirty="0" smtClean="0">
                <a:solidFill>
                  <a:srgbClr val="000024"/>
                </a:solidFill>
                <a:effectLst/>
                <a:latin typeface="Times New Roman" pitchFamily="18" charset="0"/>
                <a:cs typeface="Times New Roman" pitchFamily="18" charset="0"/>
              </a:rPr>
              <a:t>produces vomiting, GI irritation and bleeding, hyperpnoea, tinnitus and lethargy. Respiratory alkalosis and metabolic acidosis follow. Severe poisoning can result in restlessness, irritability, seizures, coma, hyperthermia, hypoglycemia and pulmonary edema,</a:t>
            </a:r>
          </a:p>
          <a:p>
            <a:pPr algn="just" eaLnBrk="1" hangingPunct="1">
              <a:lnSpc>
                <a:spcPct val="110000"/>
              </a:lnSpc>
            </a:pPr>
            <a:r>
              <a:rPr lang="en-US" altLang="en-US" sz="2400" b="1" dirty="0" smtClean="0">
                <a:solidFill>
                  <a:srgbClr val="000024"/>
                </a:solidFill>
                <a:effectLst/>
                <a:latin typeface="Times New Roman" pitchFamily="18" charset="0"/>
                <a:cs typeface="Times New Roman" pitchFamily="18" charset="0"/>
              </a:rPr>
              <a:t>Chronic poisoning </a:t>
            </a:r>
            <a:r>
              <a:rPr lang="en-US" altLang="en-US" sz="2400" dirty="0" smtClean="0">
                <a:solidFill>
                  <a:srgbClr val="000024"/>
                </a:solidFill>
                <a:effectLst/>
                <a:latin typeface="Times New Roman" pitchFamily="18" charset="0"/>
                <a:cs typeface="Times New Roman" pitchFamily="18" charset="0"/>
              </a:rPr>
              <a:t>is more likely to produce </a:t>
            </a:r>
            <a:r>
              <a:rPr lang="en-US" altLang="en-US" sz="2400" u="sng" dirty="0" smtClean="0">
                <a:solidFill>
                  <a:srgbClr val="000024"/>
                </a:solidFill>
                <a:effectLst/>
                <a:latin typeface="Times New Roman" pitchFamily="18" charset="0"/>
                <a:cs typeface="Times New Roman" pitchFamily="18" charset="0"/>
              </a:rPr>
              <a:t>nonspecific</a:t>
            </a:r>
            <a:r>
              <a:rPr lang="en-US" altLang="en-US" sz="2400" dirty="0" smtClean="0">
                <a:solidFill>
                  <a:srgbClr val="000024"/>
                </a:solidFill>
                <a:effectLst/>
                <a:latin typeface="Times New Roman" pitchFamily="18" charset="0"/>
                <a:cs typeface="Times New Roman" pitchFamily="18" charset="0"/>
              </a:rPr>
              <a:t> symptoms such as lethargy, confusion, hallucination, metabolic acidosis and dehydration. </a:t>
            </a:r>
          </a:p>
          <a:p>
            <a:pPr algn="just" eaLnBrk="1" hangingPunct="1">
              <a:lnSpc>
                <a:spcPct val="110000"/>
              </a:lnSpc>
              <a:buNone/>
            </a:pPr>
            <a:r>
              <a:rPr lang="en-US" altLang="en-US" sz="2400" dirty="0" smtClean="0">
                <a:solidFill>
                  <a:srgbClr val="000024"/>
                </a:solidFill>
                <a:latin typeface="Times New Roman" pitchFamily="18" charset="0"/>
                <a:cs typeface="Times New Roman" pitchFamily="18" charset="0"/>
              </a:rPr>
              <a:t>    </a:t>
            </a:r>
            <a:r>
              <a:rPr lang="en-US" altLang="en-US" sz="2400" i="1" dirty="0" smtClean="0">
                <a:solidFill>
                  <a:srgbClr val="0070C0"/>
                </a:solidFill>
                <a:effectLst/>
                <a:latin typeface="Times New Roman" pitchFamily="18" charset="0"/>
                <a:cs typeface="Times New Roman" pitchFamily="18" charset="0"/>
              </a:rPr>
              <a:t>Death occur from pulmonary edema or cerebral edema, is more common in patients with </a:t>
            </a:r>
            <a:r>
              <a:rPr lang="en-US" altLang="en-US" sz="2400" i="1" u="sng" dirty="0" smtClean="0">
                <a:solidFill>
                  <a:srgbClr val="0070C0"/>
                </a:solidFill>
                <a:effectLst/>
                <a:latin typeface="Times New Roman" pitchFamily="18" charset="0"/>
                <a:cs typeface="Times New Roman" pitchFamily="18" charset="0"/>
              </a:rPr>
              <a:t>chronic poisoning than with acute poisoning.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457200" y="381000"/>
            <a:ext cx="8229600" cy="6096000"/>
          </a:xfrm>
        </p:spPr>
        <p:txBody>
          <a:bodyPr/>
          <a:lstStyle/>
          <a:p>
            <a:pPr algn="just">
              <a:buNone/>
            </a:pPr>
            <a:r>
              <a:rPr lang="en-US" altLang="en-US" sz="4000" b="1" dirty="0" smtClean="0">
                <a:solidFill>
                  <a:srgbClr val="FF0000"/>
                </a:solidFill>
                <a:latin typeface="Times New Roman" pitchFamily="18" charset="0"/>
                <a:cs typeface="Times New Roman" pitchFamily="18" charset="0"/>
              </a:rPr>
              <a:t>In Acute </a:t>
            </a:r>
            <a:r>
              <a:rPr lang="en-US" altLang="en-US" sz="4000" b="1" dirty="0">
                <a:solidFill>
                  <a:srgbClr val="FF0000"/>
                </a:solidFill>
                <a:latin typeface="Times New Roman" pitchFamily="18" charset="0"/>
                <a:cs typeface="Times New Roman" pitchFamily="18" charset="0"/>
              </a:rPr>
              <a:t>T</a:t>
            </a:r>
            <a:r>
              <a:rPr lang="en-US" altLang="en-US" sz="4000" b="1" dirty="0" smtClean="0">
                <a:solidFill>
                  <a:srgbClr val="FF0000"/>
                </a:solidFill>
                <a:latin typeface="Times New Roman" pitchFamily="18" charset="0"/>
                <a:cs typeface="Times New Roman" pitchFamily="18" charset="0"/>
              </a:rPr>
              <a:t>oxic </a:t>
            </a:r>
            <a:r>
              <a:rPr lang="en-US" altLang="en-US" sz="4000" b="1" dirty="0">
                <a:solidFill>
                  <a:srgbClr val="FF0000"/>
                </a:solidFill>
                <a:latin typeface="Times New Roman" pitchFamily="18" charset="0"/>
                <a:cs typeface="Times New Roman" pitchFamily="18" charset="0"/>
              </a:rPr>
              <a:t>I</a:t>
            </a:r>
            <a:r>
              <a:rPr lang="en-US" altLang="en-US" sz="4000" b="1" dirty="0" smtClean="0">
                <a:solidFill>
                  <a:srgbClr val="FF0000"/>
                </a:solidFill>
                <a:latin typeface="Times New Roman" pitchFamily="18" charset="0"/>
                <a:cs typeface="Times New Roman" pitchFamily="18" charset="0"/>
              </a:rPr>
              <a:t>ngestion</a:t>
            </a:r>
            <a:endParaRPr lang="en-US" altLang="en-US" sz="4000" b="1" dirty="0" smtClean="0">
              <a:solidFill>
                <a:srgbClr val="000024"/>
              </a:solidFill>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Classification of acute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poisoning (3-6 hours </a:t>
            </a:r>
            <a:r>
              <a:rPr lang="en-US" altLang="en-US" sz="2400" dirty="0" err="1" smtClean="0">
                <a:solidFill>
                  <a:srgbClr val="000024"/>
                </a:solidFill>
                <a:effectLst/>
                <a:latin typeface="Times New Roman" pitchFamily="18" charset="0"/>
                <a:cs typeface="Times New Roman" pitchFamily="18" charset="0"/>
              </a:rPr>
              <a:t>postingestion</a:t>
            </a:r>
            <a:r>
              <a:rPr lang="en-US" altLang="en-US" sz="2400" dirty="0" smtClean="0">
                <a:solidFill>
                  <a:srgbClr val="000024"/>
                </a:solidFill>
                <a:effectLst/>
                <a:latin typeface="Times New Roman" pitchFamily="18" charset="0"/>
                <a:cs typeface="Times New Roman" pitchFamily="18" charset="0"/>
              </a:rPr>
              <a:t>) according to serum </a:t>
            </a:r>
            <a:r>
              <a:rPr lang="en-US" altLang="en-US" sz="2400" dirty="0" err="1" smtClean="0">
                <a:solidFill>
                  <a:srgbClr val="000024"/>
                </a:solidFill>
                <a:effectLst/>
                <a:latin typeface="Times New Roman" pitchFamily="18" charset="0"/>
                <a:cs typeface="Times New Roman" pitchFamily="18" charset="0"/>
              </a:rPr>
              <a:t>salicylate</a:t>
            </a:r>
            <a:r>
              <a:rPr lang="en-US" altLang="en-US" sz="2400" dirty="0" smtClean="0">
                <a:solidFill>
                  <a:srgbClr val="000024"/>
                </a:solidFill>
                <a:effectLst/>
                <a:latin typeface="Times New Roman" pitchFamily="18" charset="0"/>
                <a:cs typeface="Times New Roman" pitchFamily="18" charset="0"/>
              </a:rPr>
              <a:t> level:</a:t>
            </a:r>
          </a:p>
          <a:p>
            <a:pPr algn="just" eaLnBrk="1" hangingPunct="1">
              <a:buFontTx/>
              <a:buNone/>
            </a:pPr>
            <a:r>
              <a:rPr lang="en-US" altLang="en-US" sz="2400" dirty="0" smtClean="0">
                <a:solidFill>
                  <a:srgbClr val="000024"/>
                </a:solidFill>
                <a:effectLst/>
                <a:latin typeface="Times New Roman" pitchFamily="18" charset="0"/>
                <a:cs typeface="Times New Roman" pitchFamily="18" charset="0"/>
              </a:rPr>
              <a:t>     </a:t>
            </a:r>
            <a:r>
              <a:rPr lang="en-US" altLang="en-US" sz="2400" b="1" dirty="0" smtClean="0">
                <a:solidFill>
                  <a:srgbClr val="000024"/>
                </a:solidFill>
                <a:effectLst/>
                <a:latin typeface="Times New Roman" pitchFamily="18" charset="0"/>
                <a:cs typeface="Times New Roman" pitchFamily="18" charset="0"/>
              </a:rPr>
              <a:t>Moderate</a:t>
            </a:r>
            <a:r>
              <a:rPr lang="en-US" altLang="en-US" sz="2400" dirty="0" smtClean="0">
                <a:solidFill>
                  <a:srgbClr val="000024"/>
                </a:solidFill>
                <a:effectLst/>
                <a:latin typeface="Times New Roman" pitchFamily="18" charset="0"/>
                <a:cs typeface="Times New Roman" pitchFamily="18" charset="0"/>
              </a:rPr>
              <a:t>                 50 mg/dl</a:t>
            </a:r>
          </a:p>
          <a:p>
            <a:pPr algn="just" eaLnBrk="1" hangingPunct="1">
              <a:buFontTx/>
              <a:buNone/>
            </a:pPr>
            <a:r>
              <a:rPr lang="en-US" altLang="en-US" sz="2400" dirty="0" smtClean="0">
                <a:solidFill>
                  <a:srgbClr val="000024"/>
                </a:solidFill>
                <a:effectLst/>
                <a:latin typeface="Times New Roman" pitchFamily="18" charset="0"/>
                <a:cs typeface="Times New Roman" pitchFamily="18" charset="0"/>
              </a:rPr>
              <a:t>     </a:t>
            </a:r>
            <a:r>
              <a:rPr lang="en-US" altLang="en-US" sz="2400" b="1" dirty="0" smtClean="0">
                <a:solidFill>
                  <a:srgbClr val="000024"/>
                </a:solidFill>
                <a:effectLst/>
                <a:latin typeface="Times New Roman" pitchFamily="18" charset="0"/>
                <a:cs typeface="Times New Roman" pitchFamily="18" charset="0"/>
              </a:rPr>
              <a:t>Severe</a:t>
            </a:r>
            <a:r>
              <a:rPr lang="en-US" altLang="en-US" sz="2400" dirty="0" smtClean="0">
                <a:solidFill>
                  <a:srgbClr val="000024"/>
                </a:solidFill>
                <a:effectLst/>
                <a:latin typeface="Times New Roman" pitchFamily="18" charset="0"/>
                <a:cs typeface="Times New Roman" pitchFamily="18" charset="0"/>
              </a:rPr>
              <a:t>                      75 mg/dl</a:t>
            </a:r>
          </a:p>
          <a:p>
            <a:pPr algn="just" eaLnBrk="1" hangingPunct="1">
              <a:buFontTx/>
              <a:buNone/>
            </a:pPr>
            <a:r>
              <a:rPr lang="en-US" altLang="en-US" sz="2400" dirty="0" smtClean="0">
                <a:solidFill>
                  <a:srgbClr val="000024"/>
                </a:solidFill>
                <a:effectLst/>
                <a:latin typeface="Times New Roman" pitchFamily="18" charset="0"/>
                <a:cs typeface="Times New Roman" pitchFamily="18" charset="0"/>
              </a:rPr>
              <a:t>     </a:t>
            </a:r>
            <a:r>
              <a:rPr lang="en-US" altLang="en-US" sz="2400" b="1" dirty="0" smtClean="0">
                <a:solidFill>
                  <a:srgbClr val="000024"/>
                </a:solidFill>
                <a:effectLst/>
                <a:latin typeface="Times New Roman" pitchFamily="18" charset="0"/>
                <a:cs typeface="Times New Roman" pitchFamily="18" charset="0"/>
              </a:rPr>
              <a:t>Potentially lethal  </a:t>
            </a:r>
            <a:r>
              <a:rPr lang="en-US" altLang="en-US" sz="2400" dirty="0" smtClean="0">
                <a:solidFill>
                  <a:srgbClr val="000024"/>
                </a:solidFill>
                <a:effectLst/>
                <a:latin typeface="Times New Roman" pitchFamily="18" charset="0"/>
                <a:cs typeface="Times New Roman" pitchFamily="18" charset="0"/>
              </a:rPr>
              <a:t>100 mg/dl (correlates with seizures)</a:t>
            </a:r>
          </a:p>
          <a:p>
            <a:pPr algn="just" eaLnBrk="1" hangingPunct="1">
              <a:buFontTx/>
              <a:buNone/>
            </a:pPr>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b="1" dirty="0" smtClean="0">
                <a:solidFill>
                  <a:srgbClr val="FF0000"/>
                </a:solidFill>
                <a:effectLst/>
                <a:latin typeface="Times New Roman" pitchFamily="18" charset="0"/>
                <a:cs typeface="Times New Roman" pitchFamily="18" charset="0"/>
              </a:rPr>
              <a:t>Alan Done </a:t>
            </a:r>
            <a:r>
              <a:rPr lang="en-US" altLang="en-US" sz="2400" b="1" dirty="0" err="1" smtClean="0">
                <a:solidFill>
                  <a:srgbClr val="FF0000"/>
                </a:solidFill>
                <a:effectLst/>
                <a:latin typeface="Times New Roman" pitchFamily="18" charset="0"/>
                <a:cs typeface="Times New Roman" pitchFamily="18" charset="0"/>
              </a:rPr>
              <a:t>nomogram</a:t>
            </a:r>
            <a:r>
              <a:rPr lang="en-US" altLang="en-US" sz="2400" b="1" dirty="0" smtClean="0">
                <a:solidFill>
                  <a:srgbClr val="0070C0"/>
                </a:solidFill>
                <a:effectLst/>
                <a:latin typeface="Times New Roman" pitchFamily="18" charset="0"/>
                <a:cs typeface="Times New Roman" pitchFamily="18" charset="0"/>
              </a:rPr>
              <a:t> </a:t>
            </a:r>
            <a:r>
              <a:rPr lang="en-US" altLang="en-US" sz="2400" dirty="0" smtClean="0">
                <a:solidFill>
                  <a:srgbClr val="000024"/>
                </a:solidFill>
                <a:effectLst/>
                <a:latin typeface="Times New Roman" pitchFamily="18" charset="0"/>
                <a:cs typeface="Times New Roman" pitchFamily="18" charset="0"/>
              </a:rPr>
              <a:t>correlate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levels at different times after ingestion of single acute overdose to determine the severity of the poisoning.</a:t>
            </a:r>
          </a:p>
          <a:p>
            <a:pPr algn="just" eaLnBrk="1" hangingPunct="1"/>
            <a:r>
              <a:rPr lang="en-US" altLang="en-US" sz="2400" dirty="0" smtClean="0">
                <a:solidFill>
                  <a:srgbClr val="000024"/>
                </a:solidFill>
                <a:effectLst/>
                <a:latin typeface="Times New Roman" pitchFamily="18" charset="0"/>
                <a:cs typeface="Times New Roman" pitchFamily="18" charset="0"/>
              </a:rPr>
              <a:t>Because of the delay in absorption, the </a:t>
            </a:r>
            <a:r>
              <a:rPr lang="en-US" altLang="en-US" sz="2400" dirty="0" err="1" smtClean="0">
                <a:solidFill>
                  <a:srgbClr val="000024"/>
                </a:solidFill>
                <a:effectLst/>
                <a:latin typeface="Times New Roman" pitchFamily="18" charset="0"/>
                <a:cs typeface="Times New Roman" pitchFamily="18" charset="0"/>
              </a:rPr>
              <a:t>nomogram</a:t>
            </a:r>
            <a:r>
              <a:rPr lang="en-US" altLang="en-US" sz="2400" dirty="0" smtClean="0">
                <a:solidFill>
                  <a:srgbClr val="000024"/>
                </a:solidFill>
                <a:effectLst/>
                <a:latin typeface="Times New Roman" pitchFamily="18" charset="0"/>
                <a:cs typeface="Times New Roman" pitchFamily="18" charset="0"/>
              </a:rPr>
              <a:t> is not used to determine treatment, unlike the acetaminophen </a:t>
            </a:r>
            <a:r>
              <a:rPr lang="en-US" altLang="en-US" sz="2400" dirty="0" err="1" smtClean="0">
                <a:solidFill>
                  <a:srgbClr val="000024"/>
                </a:solidFill>
                <a:effectLst/>
                <a:latin typeface="Times New Roman" pitchFamily="18" charset="0"/>
                <a:cs typeface="Times New Roman" pitchFamily="18" charset="0"/>
              </a:rPr>
              <a:t>nomogram</a:t>
            </a:r>
            <a:r>
              <a:rPr lang="en-US" altLang="en-US" sz="2400" dirty="0" smtClean="0">
                <a:solidFill>
                  <a:srgbClr val="000024"/>
                </a:solidFill>
                <a:effectLst/>
                <a:latin typeface="Times New Roman" pitchFamily="18" charset="0"/>
                <a:cs typeface="Times New Roman" pitchFamily="18" charset="0"/>
              </a:rPr>
              <a:t>. </a:t>
            </a:r>
          </a:p>
          <a:p>
            <a:pPr algn="just" eaLnBrk="1" hangingPunct="1"/>
            <a:r>
              <a:rPr lang="en-US" altLang="en-US" sz="2400" dirty="0" smtClean="0">
                <a:solidFill>
                  <a:srgbClr val="000024"/>
                </a:solidFill>
                <a:effectLst/>
                <a:latin typeface="Times New Roman" pitchFamily="18" charset="0"/>
                <a:cs typeface="Times New Roman" pitchFamily="18" charset="0"/>
              </a:rPr>
              <a:t>Treatment decisions must be based </a:t>
            </a:r>
            <a:r>
              <a:rPr lang="en-US" altLang="en-US" sz="2400" u="sng" dirty="0" smtClean="0">
                <a:solidFill>
                  <a:srgbClr val="FF0000"/>
                </a:solidFill>
                <a:effectLst/>
                <a:latin typeface="Times New Roman" pitchFamily="18" charset="0"/>
                <a:cs typeface="Times New Roman" pitchFamily="18" charset="0"/>
              </a:rPr>
              <a:t>on clinical symptoms </a:t>
            </a:r>
            <a:r>
              <a:rPr lang="en-US" altLang="en-US" sz="2400" dirty="0" smtClean="0">
                <a:solidFill>
                  <a:srgbClr val="000024"/>
                </a:solidFill>
                <a:effectLst/>
                <a:latin typeface="Times New Roman" pitchFamily="18" charset="0"/>
                <a:cs typeface="Times New Roman" pitchFamily="18" charset="0"/>
              </a:rPr>
              <a:t>and </a:t>
            </a:r>
            <a:r>
              <a:rPr lang="en-US" altLang="en-US" sz="2400" u="sng" dirty="0" smtClean="0">
                <a:solidFill>
                  <a:srgbClr val="FF0000"/>
                </a:solidFill>
                <a:effectLst/>
                <a:latin typeface="Times New Roman" pitchFamily="18" charset="0"/>
                <a:cs typeface="Times New Roman" pitchFamily="18" charset="0"/>
              </a:rPr>
              <a:t>laboratory test abnormalities </a:t>
            </a:r>
            <a:r>
              <a:rPr lang="en-US" altLang="en-US" sz="2400" dirty="0" smtClean="0">
                <a:solidFill>
                  <a:srgbClr val="000024"/>
                </a:solidFill>
                <a:effectLst/>
                <a:latin typeface="Times New Roman" pitchFamily="18" charset="0"/>
                <a:cs typeface="Times New Roman" pitchFamily="18" charset="0"/>
              </a:rPr>
              <a:t>rather than on serum levels alone.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1111111.png"/>
          <p:cNvPicPr>
            <a:picLocks noChangeAspect="1" noChangeArrowheads="1"/>
          </p:cNvPicPr>
          <p:nvPr/>
        </p:nvPicPr>
        <p:blipFill>
          <a:blip r:embed="rId2"/>
          <a:srcRect/>
          <a:stretch>
            <a:fillRect/>
          </a:stretch>
        </p:blipFill>
        <p:spPr bwMode="auto">
          <a:xfrm>
            <a:off x="381000" y="304800"/>
            <a:ext cx="8382000" cy="6324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8229600" cy="698500"/>
          </a:xfrm>
        </p:spPr>
        <p:txBody>
          <a:bodyPr/>
          <a:lstStyle/>
          <a:p>
            <a:pPr eaLnBrk="1" hangingPunct="1">
              <a:lnSpc>
                <a:spcPct val="70000"/>
              </a:lnSpc>
            </a:pPr>
            <a:r>
              <a:rPr lang="en-US" altLang="en-US" sz="2800" b="1" dirty="0" smtClean="0">
                <a:solidFill>
                  <a:srgbClr val="FF0000"/>
                </a:solidFill>
                <a:latin typeface="Times New Roman" pitchFamily="18" charset="0"/>
                <a:cs typeface="Times New Roman" pitchFamily="18" charset="0"/>
              </a:rPr>
              <a:t>T</a:t>
            </a:r>
            <a:r>
              <a:rPr lang="en-US" altLang="en-US" sz="2800" b="1" dirty="0" smtClean="0">
                <a:solidFill>
                  <a:srgbClr val="FF0000"/>
                </a:solidFill>
                <a:effectLst/>
                <a:latin typeface="Times New Roman" pitchFamily="18" charset="0"/>
                <a:cs typeface="Times New Roman" pitchFamily="18" charset="0"/>
              </a:rPr>
              <a:t>ime course of ACUTE </a:t>
            </a:r>
            <a:r>
              <a:rPr lang="en-US" altLang="en-US" sz="2800" b="1" dirty="0" err="1" smtClean="0">
                <a:solidFill>
                  <a:srgbClr val="FF0000"/>
                </a:solidFill>
                <a:effectLst/>
                <a:latin typeface="Times New Roman" pitchFamily="18" charset="0"/>
                <a:cs typeface="Times New Roman" pitchFamily="18" charset="0"/>
              </a:rPr>
              <a:t>salicylate</a:t>
            </a:r>
            <a:r>
              <a:rPr lang="en-US" altLang="en-US" sz="2800" b="1" dirty="0" smtClean="0">
                <a:solidFill>
                  <a:srgbClr val="FF0000"/>
                </a:solidFill>
                <a:effectLst/>
                <a:latin typeface="Times New Roman" pitchFamily="18" charset="0"/>
                <a:cs typeface="Times New Roman" pitchFamily="18" charset="0"/>
              </a:rPr>
              <a:t> toxicity</a:t>
            </a:r>
            <a:r>
              <a:rPr lang="en-US" altLang="en-US" sz="2800" dirty="0" smtClean="0">
                <a:solidFill>
                  <a:srgbClr val="000024"/>
                </a:solidFill>
                <a:effectLst/>
                <a:latin typeface="Times New Roman" pitchFamily="18" charset="0"/>
                <a:cs typeface="Times New Roman" pitchFamily="18" charset="0"/>
              </a:rPr>
              <a:t> </a:t>
            </a:r>
          </a:p>
        </p:txBody>
      </p:sp>
      <p:sp>
        <p:nvSpPr>
          <p:cNvPr id="32771" name="Rectangle 3"/>
          <p:cNvSpPr>
            <a:spLocks noGrp="1" noChangeArrowheads="1"/>
          </p:cNvSpPr>
          <p:nvPr>
            <p:ph sz="quarter" idx="1"/>
          </p:nvPr>
        </p:nvSpPr>
        <p:spPr>
          <a:xfrm>
            <a:off x="457200" y="914400"/>
            <a:ext cx="8229600" cy="5105400"/>
          </a:xfrm>
        </p:spPr>
        <p:txBody>
          <a:bodyPr>
            <a:normAutofit lnSpcReduction="10000"/>
          </a:bodyPr>
          <a:lstStyle/>
          <a:p>
            <a:pPr algn="just" eaLnBrk="1" hangingPunct="1"/>
            <a:r>
              <a:rPr lang="en-US" altLang="en-US" sz="2400" dirty="0" smtClean="0">
                <a:solidFill>
                  <a:srgbClr val="000024"/>
                </a:solidFill>
                <a:effectLst/>
                <a:latin typeface="Times New Roman" pitchFamily="18" charset="0"/>
                <a:cs typeface="Times New Roman" pitchFamily="18" charset="0"/>
              </a:rPr>
              <a:t>Symptoms can begin within 1-2 hours after an acute ingestion or may be delayed for more than 4-6 hours. Absorption usually occurs over a few hours but can be delayed after the ingestion of </a:t>
            </a:r>
            <a:r>
              <a:rPr lang="en-US" altLang="en-US" sz="2400" b="1" dirty="0" smtClean="0">
                <a:solidFill>
                  <a:srgbClr val="000024"/>
                </a:solidFill>
                <a:effectLst/>
                <a:latin typeface="Times New Roman" pitchFamily="18" charset="0"/>
                <a:cs typeface="Times New Roman" pitchFamily="18" charset="0"/>
              </a:rPr>
              <a:t>sustained-release</a:t>
            </a:r>
            <a:r>
              <a:rPr lang="en-US" altLang="en-US" sz="2400" dirty="0" smtClean="0">
                <a:solidFill>
                  <a:srgbClr val="000024"/>
                </a:solidFill>
                <a:effectLst/>
                <a:latin typeface="Times New Roman" pitchFamily="18" charset="0"/>
                <a:cs typeface="Times New Roman" pitchFamily="18" charset="0"/>
              </a:rPr>
              <a:t> or </a:t>
            </a:r>
            <a:r>
              <a:rPr lang="en-US" altLang="en-US" sz="2400" b="1" dirty="0" smtClean="0">
                <a:solidFill>
                  <a:srgbClr val="000024"/>
                </a:solidFill>
                <a:effectLst/>
                <a:latin typeface="Times New Roman" pitchFamily="18" charset="0"/>
                <a:cs typeface="Times New Roman" pitchFamily="18" charset="0"/>
              </a:rPr>
              <a:t>enteric-coated preparations</a:t>
            </a:r>
            <a:r>
              <a:rPr lang="en-US" altLang="en-US" sz="2400" dirty="0" smtClean="0">
                <a:solidFill>
                  <a:srgbClr val="000024"/>
                </a:solidFill>
                <a:effectLst/>
                <a:latin typeface="Times New Roman" pitchFamily="18" charset="0"/>
                <a:cs typeface="Times New Roman" pitchFamily="18" charset="0"/>
              </a:rPr>
              <a:t>.</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err="1" smtClean="0">
                <a:solidFill>
                  <a:srgbClr val="000024"/>
                </a:solidFill>
                <a:effectLst/>
                <a:latin typeface="Times New Roman" pitchFamily="18" charset="0"/>
                <a:cs typeface="Times New Roman" pitchFamily="18" charset="0"/>
              </a:rPr>
              <a:t>Salicylate</a:t>
            </a:r>
            <a:r>
              <a:rPr lang="en-US" altLang="en-US" sz="2400" dirty="0" smtClean="0">
                <a:solidFill>
                  <a:srgbClr val="000024"/>
                </a:solidFill>
                <a:effectLst/>
                <a:latin typeface="Times New Roman" pitchFamily="18" charset="0"/>
                <a:cs typeface="Times New Roman" pitchFamily="18" charset="0"/>
              </a:rPr>
              <a:t> can form concretions in the stomach; these concretions can continue to release drug slowly, producing rising serum levels for up to 12 hours.</a:t>
            </a:r>
          </a:p>
          <a:p>
            <a:pPr algn="just" eaLnBrk="1" hangingPunct="1"/>
            <a:endParaRPr lang="en-US" altLang="en-US" sz="2400" dirty="0" smtClean="0">
              <a:solidFill>
                <a:srgbClr val="000024"/>
              </a:solidFill>
              <a:effectLst/>
              <a:latin typeface="Times New Roman" pitchFamily="18" charset="0"/>
              <a:cs typeface="Times New Roman" pitchFamily="18" charset="0"/>
            </a:endParaRPr>
          </a:p>
          <a:p>
            <a:pPr algn="just" eaLnBrk="1" hangingPunct="1"/>
            <a:r>
              <a:rPr lang="en-US" altLang="en-US" sz="2400" dirty="0" smtClean="0">
                <a:solidFill>
                  <a:srgbClr val="000024"/>
                </a:solidFill>
                <a:effectLst/>
                <a:latin typeface="Times New Roman" pitchFamily="18" charset="0"/>
                <a:cs typeface="Times New Roman" pitchFamily="18" charset="0"/>
              </a:rPr>
              <a:t>Severity of symptoms sometimes does not peak until 12-24 hours. </a:t>
            </a:r>
            <a:r>
              <a:rPr lang="en-US" altLang="en-US" sz="2400" i="1" dirty="0" smtClean="0">
                <a:solidFill>
                  <a:srgbClr val="0070C0"/>
                </a:solidFill>
                <a:effectLst/>
                <a:latin typeface="Times New Roman" pitchFamily="18" charset="0"/>
                <a:cs typeface="Times New Roman" pitchFamily="18" charset="0"/>
              </a:rPr>
              <a:t>However, if there are </a:t>
            </a:r>
            <a:r>
              <a:rPr lang="en-US" altLang="en-US" sz="2400" b="1" i="1" u="sng" dirty="0" smtClean="0">
                <a:solidFill>
                  <a:srgbClr val="0070C0"/>
                </a:solidFill>
                <a:effectLst/>
                <a:latin typeface="Times New Roman" pitchFamily="18" charset="0"/>
                <a:cs typeface="Times New Roman" pitchFamily="18" charset="0"/>
              </a:rPr>
              <a:t>no symptoms within 6 hours</a:t>
            </a:r>
            <a:r>
              <a:rPr lang="en-US" altLang="en-US" sz="2400" i="1" dirty="0" smtClean="0">
                <a:solidFill>
                  <a:srgbClr val="0070C0"/>
                </a:solidFill>
                <a:effectLst/>
                <a:latin typeface="Times New Roman" pitchFamily="18" charset="0"/>
                <a:cs typeface="Times New Roman" pitchFamily="18" charset="0"/>
              </a:rPr>
              <a:t>, it is unlikely that the patient will experience severe toxicity, unless a sustained-release preparation was ingested</a:t>
            </a:r>
            <a:r>
              <a:rPr lang="en-US" altLang="en-US" sz="2400" dirty="0" smtClean="0">
                <a:solidFill>
                  <a:srgbClr val="000024"/>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457200"/>
          </a:xfrm>
        </p:spPr>
        <p:txBody>
          <a:bodyPr>
            <a:normAutofit fontScale="90000"/>
          </a:bodyPr>
          <a:lstStyle/>
          <a:p>
            <a:pPr algn="ctr"/>
            <a:r>
              <a:rPr lang="en-US" altLang="en-US" sz="2800" b="1" dirty="0" smtClean="0">
                <a:solidFill>
                  <a:srgbClr val="FF0000"/>
                </a:solidFill>
                <a:effectLst/>
                <a:latin typeface="Times New Roman" pitchFamily="18" charset="0"/>
                <a:cs typeface="Times New Roman" pitchFamily="18" charset="0"/>
              </a:rPr>
              <a:t>Clinical symptoms of </a:t>
            </a:r>
            <a:r>
              <a:rPr lang="en-US" altLang="en-US" sz="2800" b="1" dirty="0" err="1" smtClean="0">
                <a:solidFill>
                  <a:srgbClr val="FF0000"/>
                </a:solidFill>
                <a:latin typeface="Times New Roman" pitchFamily="18" charset="0"/>
                <a:cs typeface="Times New Roman" pitchFamily="18" charset="0"/>
              </a:rPr>
              <a:t>salicylates</a:t>
            </a:r>
            <a:r>
              <a:rPr lang="en-US" altLang="en-US" sz="2800" b="1" dirty="0" smtClean="0">
                <a:solidFill>
                  <a:srgbClr val="FF0000"/>
                </a:solidFill>
                <a:effectLst/>
                <a:latin typeface="Times New Roman" pitchFamily="18" charset="0"/>
                <a:cs typeface="Times New Roman" pitchFamily="18" charset="0"/>
              </a:rPr>
              <a:t> overdose</a:t>
            </a:r>
          </a:p>
        </p:txBody>
      </p:sp>
      <p:sp>
        <p:nvSpPr>
          <p:cNvPr id="33795" name="Rectangle 3"/>
          <p:cNvSpPr>
            <a:spLocks noGrp="1" noChangeArrowheads="1"/>
          </p:cNvSpPr>
          <p:nvPr>
            <p:ph sz="quarter" idx="1"/>
          </p:nvPr>
        </p:nvSpPr>
        <p:spPr>
          <a:xfrm>
            <a:off x="152400" y="685800"/>
            <a:ext cx="8686800" cy="5791200"/>
          </a:xfrm>
        </p:spPr>
        <p:txBody>
          <a:bodyPr/>
          <a:lstStyle/>
          <a:p>
            <a:pPr algn="just"/>
            <a:r>
              <a:rPr lang="en-US" altLang="en-US" sz="2400" b="1" dirty="0" smtClean="0">
                <a:solidFill>
                  <a:srgbClr val="000024"/>
                </a:solidFill>
                <a:latin typeface="Times New Roman" pitchFamily="18" charset="0"/>
                <a:cs typeface="Times New Roman" pitchFamily="18" charset="0"/>
              </a:rPr>
              <a:t>GIT</a:t>
            </a:r>
            <a:r>
              <a:rPr lang="en-US" altLang="en-US" sz="2400" dirty="0" smtClean="0">
                <a:solidFill>
                  <a:srgbClr val="000024"/>
                </a:solidFill>
                <a:latin typeface="Times New Roman" pitchFamily="18" charset="0"/>
                <a:cs typeface="Times New Roman" pitchFamily="18" charset="0"/>
              </a:rPr>
              <a:t>: nausea and vomiting (common), GIT hemorrhage, pancreatitis, hepatitis </a:t>
            </a:r>
          </a:p>
          <a:p>
            <a:pPr algn="just"/>
            <a:r>
              <a:rPr lang="en-US" altLang="en-US" sz="2400" b="1" dirty="0" smtClean="0">
                <a:solidFill>
                  <a:srgbClr val="000024"/>
                </a:solidFill>
                <a:effectLst/>
                <a:latin typeface="Times New Roman" pitchFamily="18" charset="0"/>
                <a:cs typeface="Times New Roman" pitchFamily="18" charset="0"/>
              </a:rPr>
              <a:t>Pulmonary</a:t>
            </a:r>
            <a:r>
              <a:rPr lang="en-US" altLang="en-US" sz="2400" dirty="0" smtClean="0">
                <a:solidFill>
                  <a:srgbClr val="000024"/>
                </a:solidFill>
                <a:effectLst/>
                <a:latin typeface="Times New Roman" pitchFamily="18" charset="0"/>
                <a:cs typeface="Times New Roman" pitchFamily="18" charset="0"/>
              </a:rPr>
              <a:t>: hyperventilation (common), pulmonary edema, respiratory arrest, apnea.</a:t>
            </a:r>
          </a:p>
          <a:p>
            <a:pPr algn="just" eaLnBrk="1" hangingPunct="1"/>
            <a:r>
              <a:rPr lang="en-US" altLang="en-US" sz="2400" b="1" dirty="0" smtClean="0">
                <a:solidFill>
                  <a:srgbClr val="000024"/>
                </a:solidFill>
                <a:effectLst/>
                <a:latin typeface="Times New Roman" pitchFamily="18" charset="0"/>
                <a:cs typeface="Times New Roman" pitchFamily="18" charset="0"/>
              </a:rPr>
              <a:t>Auditory</a:t>
            </a:r>
            <a:r>
              <a:rPr lang="en-US" altLang="en-US" sz="2400" dirty="0" smtClean="0">
                <a:solidFill>
                  <a:srgbClr val="000024"/>
                </a:solidFill>
                <a:effectLst/>
                <a:latin typeface="Times New Roman" pitchFamily="18" charset="0"/>
                <a:cs typeface="Times New Roman" pitchFamily="18" charset="0"/>
              </a:rPr>
              <a:t>: </a:t>
            </a:r>
            <a:r>
              <a:rPr lang="en-US" altLang="en-US" sz="2400" dirty="0" err="1" smtClean="0">
                <a:solidFill>
                  <a:srgbClr val="000024"/>
                </a:solidFill>
                <a:effectLst/>
                <a:latin typeface="Times New Roman" pitchFamily="18" charset="0"/>
                <a:cs typeface="Times New Roman" pitchFamily="18" charset="0"/>
              </a:rPr>
              <a:t>ototoxicity</a:t>
            </a:r>
            <a:r>
              <a:rPr lang="en-US" altLang="en-US" sz="2400" dirty="0" smtClean="0">
                <a:solidFill>
                  <a:srgbClr val="000024"/>
                </a:solidFill>
                <a:effectLst/>
                <a:latin typeface="Times New Roman" pitchFamily="18" charset="0"/>
                <a:cs typeface="Times New Roman" pitchFamily="18" charset="0"/>
              </a:rPr>
              <a:t>, tinnitus (common when serum </a:t>
            </a:r>
            <a:r>
              <a:rPr lang="en-US" altLang="en-US" sz="2400" dirty="0" err="1" smtClean="0">
                <a:solidFill>
                  <a:srgbClr val="000024"/>
                </a:solidFill>
                <a:effectLst/>
                <a:latin typeface="Times New Roman" pitchFamily="18" charset="0"/>
                <a:cs typeface="Times New Roman" pitchFamily="18" charset="0"/>
              </a:rPr>
              <a:t>salicylates</a:t>
            </a:r>
            <a:r>
              <a:rPr lang="en-US" altLang="en-US" sz="2400" dirty="0" smtClean="0">
                <a:solidFill>
                  <a:srgbClr val="000024"/>
                </a:solidFill>
                <a:effectLst/>
                <a:latin typeface="Times New Roman" pitchFamily="18" charset="0"/>
                <a:cs typeface="Times New Roman" pitchFamily="18" charset="0"/>
              </a:rPr>
              <a:t> exceed 30 mg/dl), deafness.</a:t>
            </a:r>
          </a:p>
          <a:p>
            <a:pPr algn="just" eaLnBrk="1" hangingPunct="1"/>
            <a:r>
              <a:rPr lang="en-US" altLang="en-US" sz="2400" b="1" dirty="0" smtClean="0">
                <a:solidFill>
                  <a:srgbClr val="000024"/>
                </a:solidFill>
                <a:effectLst/>
                <a:latin typeface="Times New Roman" pitchFamily="18" charset="0"/>
                <a:cs typeface="Times New Roman" pitchFamily="18" charset="0"/>
              </a:rPr>
              <a:t>Cardiovascular</a:t>
            </a:r>
            <a:r>
              <a:rPr lang="en-US" altLang="en-US" sz="2400" dirty="0" smtClean="0">
                <a:solidFill>
                  <a:srgbClr val="000024"/>
                </a:solidFill>
                <a:effectLst/>
                <a:latin typeface="Times New Roman" pitchFamily="18" charset="0"/>
                <a:cs typeface="Times New Roman" pitchFamily="18" charset="0"/>
              </a:rPr>
              <a:t>: tachycardia, </a:t>
            </a:r>
            <a:r>
              <a:rPr lang="en-US" altLang="en-US" sz="2400" dirty="0" err="1" smtClean="0">
                <a:solidFill>
                  <a:srgbClr val="000024"/>
                </a:solidFill>
                <a:effectLst/>
                <a:latin typeface="Times New Roman" pitchFamily="18" charset="0"/>
                <a:cs typeface="Times New Roman" pitchFamily="18" charset="0"/>
              </a:rPr>
              <a:t>dysrhythmias</a:t>
            </a:r>
            <a:r>
              <a:rPr lang="en-US" altLang="en-US" sz="2400" dirty="0" smtClean="0">
                <a:solidFill>
                  <a:srgbClr val="000024"/>
                </a:solidFill>
                <a:effectLst/>
                <a:latin typeface="Times New Roman" pitchFamily="18" charset="0"/>
                <a:cs typeface="Times New Roman" pitchFamily="18" charset="0"/>
              </a:rPr>
              <a:t>, ECG abnormalities due to </a:t>
            </a:r>
            <a:r>
              <a:rPr lang="en-US" altLang="en-US" sz="2400" dirty="0" err="1" smtClean="0">
                <a:solidFill>
                  <a:srgbClr val="000024"/>
                </a:solidFill>
                <a:effectLst/>
                <a:latin typeface="Times New Roman" pitchFamily="18" charset="0"/>
                <a:cs typeface="Times New Roman" pitchFamily="18" charset="0"/>
              </a:rPr>
              <a:t>hypokalemia</a:t>
            </a:r>
            <a:r>
              <a:rPr lang="en-US" altLang="en-US" sz="2400" dirty="0" smtClean="0">
                <a:solidFill>
                  <a:srgbClr val="000024"/>
                </a:solidFill>
                <a:effectLst/>
                <a:latin typeface="Times New Roman" pitchFamily="18" charset="0"/>
                <a:cs typeface="Times New Roman" pitchFamily="18" charset="0"/>
              </a:rPr>
              <a:t>.</a:t>
            </a:r>
          </a:p>
          <a:p>
            <a:pPr algn="just" eaLnBrk="1" hangingPunct="1"/>
            <a:r>
              <a:rPr lang="en-US" altLang="en-US" sz="2400" b="1" dirty="0" smtClean="0">
                <a:solidFill>
                  <a:srgbClr val="000024"/>
                </a:solidFill>
                <a:effectLst/>
                <a:latin typeface="Times New Roman" pitchFamily="18" charset="0"/>
                <a:cs typeface="Times New Roman" pitchFamily="18" charset="0"/>
              </a:rPr>
              <a:t>Neurologic</a:t>
            </a:r>
            <a:r>
              <a:rPr lang="en-US" altLang="en-US" sz="2400" dirty="0" smtClean="0">
                <a:solidFill>
                  <a:srgbClr val="000024"/>
                </a:solidFill>
                <a:effectLst/>
                <a:latin typeface="Times New Roman" pitchFamily="18" charset="0"/>
                <a:cs typeface="Times New Roman" pitchFamily="18" charset="0"/>
              </a:rPr>
              <a:t>: CNS depression, seizures, encephalopathy, cerebral edema (associate with severe cases).</a:t>
            </a:r>
          </a:p>
          <a:p>
            <a:pPr algn="just" eaLnBrk="1" hangingPunct="1"/>
            <a:r>
              <a:rPr lang="en-US" altLang="en-US" sz="2400" b="1" dirty="0" smtClean="0">
                <a:solidFill>
                  <a:srgbClr val="000024"/>
                </a:solidFill>
                <a:effectLst/>
                <a:latin typeface="Times New Roman" pitchFamily="18" charset="0"/>
                <a:cs typeface="Times New Roman" pitchFamily="18" charset="0"/>
              </a:rPr>
              <a:t>Hematologic</a:t>
            </a:r>
            <a:r>
              <a:rPr lang="en-US" altLang="en-US" sz="2400" dirty="0" smtClean="0">
                <a:solidFill>
                  <a:srgbClr val="000024"/>
                </a:solidFill>
                <a:effectLst/>
                <a:latin typeface="Times New Roman" pitchFamily="18" charset="0"/>
                <a:cs typeface="Times New Roman" pitchFamily="18" charset="0"/>
              </a:rPr>
              <a:t>: prolongation of </a:t>
            </a:r>
            <a:r>
              <a:rPr lang="en-US" altLang="en-US" sz="2400" dirty="0" err="1" smtClean="0">
                <a:solidFill>
                  <a:srgbClr val="000024"/>
                </a:solidFill>
                <a:effectLst/>
                <a:latin typeface="Times New Roman" pitchFamily="18" charset="0"/>
                <a:cs typeface="Times New Roman" pitchFamily="18" charset="0"/>
              </a:rPr>
              <a:t>prothrombin</a:t>
            </a:r>
            <a:r>
              <a:rPr lang="en-US" altLang="en-US" sz="2400" dirty="0" smtClean="0">
                <a:solidFill>
                  <a:srgbClr val="000024"/>
                </a:solidFill>
                <a:effectLst/>
                <a:latin typeface="Times New Roman" pitchFamily="18" charset="0"/>
                <a:cs typeface="Times New Roman" pitchFamily="18" charset="0"/>
              </a:rPr>
              <a:t> and bleeding times and decrease platelets adhesiveness.</a:t>
            </a:r>
          </a:p>
          <a:p>
            <a:pPr algn="just" eaLnBrk="1" hangingPunct="1"/>
            <a:r>
              <a:rPr lang="en-US" altLang="en-US" sz="2400" b="1" dirty="0" smtClean="0">
                <a:solidFill>
                  <a:srgbClr val="000024"/>
                </a:solidFill>
                <a:effectLst/>
                <a:latin typeface="Times New Roman" pitchFamily="18" charset="0"/>
                <a:cs typeface="Times New Roman" pitchFamily="18" charset="0"/>
              </a:rPr>
              <a:t>Electrolytes</a:t>
            </a:r>
            <a:r>
              <a:rPr lang="en-US" altLang="en-US" sz="2400" dirty="0" smtClean="0">
                <a:solidFill>
                  <a:srgbClr val="000024"/>
                </a:solidFill>
                <a:effectLst/>
                <a:latin typeface="Times New Roman" pitchFamily="18" charset="0"/>
                <a:cs typeface="Times New Roman" pitchFamily="18" charset="0"/>
              </a:rPr>
              <a:t>: dehydration, </a:t>
            </a:r>
            <a:r>
              <a:rPr lang="en-US" altLang="en-US" sz="2400" dirty="0" err="1" smtClean="0">
                <a:solidFill>
                  <a:srgbClr val="000024"/>
                </a:solidFill>
                <a:effectLst/>
                <a:latin typeface="Times New Roman" pitchFamily="18" charset="0"/>
                <a:cs typeface="Times New Roman" pitchFamily="18" charset="0"/>
              </a:rPr>
              <a:t>hypokalemia</a:t>
            </a:r>
            <a:r>
              <a:rPr lang="en-US" altLang="en-US" sz="2400" dirty="0" smtClean="0">
                <a:solidFill>
                  <a:srgbClr val="000024"/>
                </a:solidFill>
                <a:effectLst/>
                <a:latin typeface="Times New Roman" pitchFamily="18" charset="0"/>
                <a:cs typeface="Times New Roman" pitchFamily="18" charset="0"/>
              </a:rPr>
              <a:t>, hypocalcaemia, </a:t>
            </a:r>
            <a:r>
              <a:rPr lang="en-US" altLang="en-US" sz="2400" dirty="0" err="1" smtClean="0">
                <a:solidFill>
                  <a:srgbClr val="000024"/>
                </a:solidFill>
                <a:effectLst/>
                <a:latin typeface="Times New Roman" pitchFamily="18" charset="0"/>
                <a:cs typeface="Times New Roman" pitchFamily="18" charset="0"/>
              </a:rPr>
              <a:t>acidemia</a:t>
            </a:r>
            <a:r>
              <a:rPr lang="en-US" altLang="en-US" sz="2400" dirty="0" smtClean="0">
                <a:solidFill>
                  <a:srgbClr val="000024"/>
                </a:solidFill>
                <a:effectLst/>
                <a:latin typeface="Times New Roman" pitchFamily="18" charset="0"/>
                <a:cs typeface="Times New Roman" pitchFamily="18" charset="0"/>
              </a:rPr>
              <a:t> </a:t>
            </a:r>
          </a:p>
          <a:p>
            <a:pPr algn="just" eaLnBrk="1" hangingPunct="1"/>
            <a:r>
              <a:rPr lang="en-US" altLang="en-US" sz="2400" b="1" dirty="0" smtClean="0">
                <a:solidFill>
                  <a:srgbClr val="000024"/>
                </a:solidFill>
                <a:effectLst/>
                <a:latin typeface="Times New Roman" pitchFamily="18" charset="0"/>
                <a:cs typeface="Times New Roman" pitchFamily="18" charset="0"/>
              </a:rPr>
              <a:t>Body temperature:  </a:t>
            </a:r>
            <a:r>
              <a:rPr lang="en-US" altLang="en-US" sz="2400" dirty="0" smtClean="0">
                <a:solidFill>
                  <a:srgbClr val="000024"/>
                </a:solidFill>
                <a:effectLst/>
                <a:latin typeface="Times New Roman" pitchFamily="18" charset="0"/>
                <a:cs typeface="Times New Roman" pitchFamily="18" charset="0"/>
              </a:rPr>
              <a:t>increased (hyperthermia).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244</TotalTime>
  <Words>1974</Words>
  <Application>Microsoft Office PowerPoint</Application>
  <PresentationFormat>On-screen Show (4:3)</PresentationFormat>
  <Paragraphs>192</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PowerPoint Presentation</vt:lpstr>
      <vt:lpstr>PowerPoint Presentation</vt:lpstr>
      <vt:lpstr>Products other than aspirin contain salicylates </vt:lpstr>
      <vt:lpstr>How much aspirin is too much?</vt:lpstr>
      <vt:lpstr>Clinical symptoms of salicylates acute and chronic poisoning</vt:lpstr>
      <vt:lpstr>PowerPoint Presentation</vt:lpstr>
      <vt:lpstr>PowerPoint Presentation</vt:lpstr>
      <vt:lpstr>Time course of ACUTE salicylate toxicity </vt:lpstr>
      <vt:lpstr>Clinical symptoms of salicylates overdose</vt:lpstr>
      <vt:lpstr>Laboratory tests</vt:lpstr>
      <vt:lpstr>Mechanism of toxicity </vt:lpstr>
      <vt:lpstr>Mechanism of toxicity </vt:lpstr>
      <vt:lpstr>PowerPoint Presentation</vt:lpstr>
      <vt:lpstr>How does salicylate cause acid-base disorders?</vt:lpstr>
      <vt:lpstr>Mechanism of Respiratory Alkalosis</vt:lpstr>
      <vt:lpstr>PowerPoint Presentation</vt:lpstr>
      <vt:lpstr>PowerPoint Presentation</vt:lpstr>
      <vt:lpstr>Pathology and mechanism of salicylates toxicity</vt:lpstr>
      <vt:lpstr>Morbidity/Mortality </vt:lpstr>
      <vt:lpstr>Treatment for salicylates poisoning</vt:lpstr>
      <vt:lpstr>PowerPoint Presentation</vt:lpstr>
      <vt:lpstr>PowerPoint Presentation</vt:lpstr>
      <vt:lpstr>Enhanced elimination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nayira</cp:lastModifiedBy>
  <cp:revision>13</cp:revision>
  <dcterms:created xsi:type="dcterms:W3CDTF">2015-03-30T00:39:20Z</dcterms:created>
  <dcterms:modified xsi:type="dcterms:W3CDTF">2015-09-02T06:18:24Z</dcterms:modified>
</cp:coreProperties>
</file>