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62" r:id="rId4"/>
    <p:sldId id="258" r:id="rId5"/>
    <p:sldId id="310" r:id="rId6"/>
    <p:sldId id="259" r:id="rId7"/>
    <p:sldId id="261" r:id="rId8"/>
    <p:sldId id="263" r:id="rId9"/>
    <p:sldId id="302" r:id="rId10"/>
    <p:sldId id="303" r:id="rId11"/>
    <p:sldId id="305" r:id="rId12"/>
    <p:sldId id="306" r:id="rId13"/>
    <p:sldId id="307" r:id="rId14"/>
    <p:sldId id="308" r:id="rId15"/>
    <p:sldId id="309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99" r:id="rId29"/>
    <p:sldId id="282" r:id="rId30"/>
    <p:sldId id="283" r:id="rId31"/>
    <p:sldId id="300" r:id="rId32"/>
    <p:sldId id="284" r:id="rId33"/>
    <p:sldId id="285" r:id="rId34"/>
    <p:sldId id="286" r:id="rId35"/>
    <p:sldId id="287" r:id="rId36"/>
    <p:sldId id="288" r:id="rId37"/>
    <p:sldId id="289" r:id="rId38"/>
    <p:sldId id="301" r:id="rId39"/>
    <p:sldId id="290" r:id="rId40"/>
    <p:sldId id="291" r:id="rId41"/>
    <p:sldId id="293" r:id="rId42"/>
    <p:sldId id="294" r:id="rId43"/>
    <p:sldId id="295" r:id="rId44"/>
    <p:sldId id="296" r:id="rId45"/>
    <p:sldId id="297" r:id="rId46"/>
    <p:sldId id="298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762027-765A-4FD7-AE8D-1B1A0FB091A3}" type="datetimeFigureOut">
              <a:rPr lang="en-GB" smtClean="0"/>
              <a:t>07/02/2015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65215-45D0-4F60-8E37-C88416891D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549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6FDB04-07F0-4203-B8C7-2B788F315590}" type="slidenum">
              <a:rPr lang="en-US"/>
              <a:pPr/>
              <a:t>41</a:t>
            </a:fld>
            <a:endParaRPr lang="en-US"/>
          </a:p>
        </p:txBody>
      </p:sp>
      <p:sp>
        <p:nvSpPr>
          <p:cNvPr id="39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628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i="1" dirty="0" smtClean="0"/>
              <a:t>Asset Allocation Decision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33624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GB" i="1" dirty="0" smtClean="0">
                <a:solidFill>
                  <a:srgbClr val="C00000"/>
                </a:solidFill>
              </a:rPr>
              <a:t>Accumulation phase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</a:pPr>
            <a:r>
              <a:rPr lang="en-GB" dirty="0" smtClean="0"/>
              <a:t>Net worth is small</a:t>
            </a:r>
          </a:p>
          <a:p>
            <a:pPr>
              <a:lnSpc>
                <a:spcPct val="160000"/>
              </a:lnSpc>
            </a:pPr>
            <a:r>
              <a:rPr lang="en-GB" dirty="0" smtClean="0"/>
              <a:t>Debt from car loans or her college loan heavy</a:t>
            </a:r>
          </a:p>
          <a:p>
            <a:pPr>
              <a:lnSpc>
                <a:spcPct val="160000"/>
              </a:lnSpc>
            </a:pPr>
            <a:r>
              <a:rPr lang="en-GB" dirty="0" smtClean="0"/>
              <a:t>Long investment time horizon and their future earning ability</a:t>
            </a:r>
          </a:p>
          <a:p>
            <a:pPr>
              <a:lnSpc>
                <a:spcPct val="160000"/>
              </a:lnSpc>
            </a:pPr>
            <a:r>
              <a:rPr lang="en-GB" dirty="0" smtClean="0"/>
              <a:t>Willing to make relatively high-risk investments in the hopes of making above-average nominal returns over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321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C00000"/>
                </a:solidFill>
              </a:rPr>
              <a:t>Consolidation phase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Midpoint of career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Paid of much or all of outstanding debts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Have assets to pay children’s college bills</a:t>
            </a:r>
          </a:p>
        </p:txBody>
      </p:sp>
    </p:spTree>
    <p:extLst>
      <p:ext uri="{BB962C8B-B14F-4D97-AF65-F5344CB8AC3E}">
        <p14:creationId xmlns:p14="http://schemas.microsoft.com/office/powerpoint/2010/main" val="374475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C00000"/>
                </a:solidFill>
              </a:rPr>
              <a:t>Consolidation phase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Earnings exceeds expenses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Excess invested for retirement needs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Capital preservation required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Moderately high risk investment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402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C00000"/>
                </a:solidFill>
              </a:rPr>
              <a:t>Spending phase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After retirement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Living expenses covered by income from earlier investments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Need to protect capital from inflation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Investments less risky than consolidation phase but risky enough to compensate inflation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107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C00000"/>
                </a:solidFill>
              </a:rPr>
              <a:t>Gifting phase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Sufficient income and assets to cover their current and future expenses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Reserve for meeting uncertainties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Excess assets to provide financial assistance to relatives or friends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019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Life Cycle Investment Goals</a:t>
            </a:r>
          </a:p>
        </p:txBody>
      </p:sp>
      <p:sp>
        <p:nvSpPr>
          <p:cNvPr id="43008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295400" y="18288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dirty="0"/>
              <a:t>Near-term, high-priority goals</a:t>
            </a:r>
          </a:p>
          <a:p>
            <a:pPr>
              <a:lnSpc>
                <a:spcPct val="160000"/>
              </a:lnSpc>
            </a:pPr>
            <a:r>
              <a:rPr lang="en-US" dirty="0"/>
              <a:t>Long-term, high-priority goals</a:t>
            </a:r>
          </a:p>
          <a:p>
            <a:pPr>
              <a:lnSpc>
                <a:spcPct val="160000"/>
              </a:lnSpc>
            </a:pPr>
            <a:r>
              <a:rPr lang="en-US" dirty="0"/>
              <a:t>Lower-priority goals</a:t>
            </a:r>
          </a:p>
        </p:txBody>
      </p:sp>
    </p:spTree>
    <p:extLst>
      <p:ext uri="{BB962C8B-B14F-4D97-AF65-F5344CB8AC3E}">
        <p14:creationId xmlns:p14="http://schemas.microsoft.com/office/powerpoint/2010/main" val="396687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83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/>
          </a:bodyPr>
          <a:lstStyle/>
          <a:p>
            <a:r>
              <a:rPr lang="en-US" sz="4800" i="1" dirty="0" smtClean="0">
                <a:solidFill>
                  <a:srgbClr val="C00000"/>
                </a:solidFill>
              </a:rPr>
              <a:t>1. Policy statement</a:t>
            </a:r>
            <a:endParaRPr lang="en-US" sz="4800" i="1" dirty="0">
              <a:solidFill>
                <a:srgbClr val="C00000"/>
              </a:solidFill>
            </a:endParaRP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Specifies investment goals and acceptable risk levels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Should be reviewed periodically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Guides all investment decisions</a:t>
            </a:r>
          </a:p>
          <a:p>
            <a:pPr>
              <a:lnSpc>
                <a:spcPct val="15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57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7" grpId="0" build="p" bldLvl="5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2. Study current financial and economic conditions and forecast future trends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Determine strategies to meet goals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Requires monitoring and updating</a:t>
            </a:r>
          </a:p>
        </p:txBody>
      </p:sp>
    </p:spTree>
    <p:extLst>
      <p:ext uri="{BB962C8B-B14F-4D97-AF65-F5344CB8AC3E}">
        <p14:creationId xmlns:p14="http://schemas.microsoft.com/office/powerpoint/2010/main" val="347256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131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C00000"/>
                </a:solidFill>
              </a:rPr>
              <a:t>3. Construct the portfolio</a:t>
            </a:r>
            <a:endParaRPr lang="en-US" sz="4800" dirty="0">
              <a:solidFill>
                <a:srgbClr val="C00000"/>
              </a:solidFill>
            </a:endParaRP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Allocate available funds to minimize investor’s risks and meet investment goals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7969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5" grpId="0" build="p" bldLvl="2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/>
          </a:bodyPr>
          <a:lstStyle/>
          <a:p>
            <a:r>
              <a:rPr lang="en-US" sz="4800" i="1" dirty="0" smtClean="0">
                <a:solidFill>
                  <a:srgbClr val="C00000"/>
                </a:solidFill>
              </a:rPr>
              <a:t>4. Monitor and update</a:t>
            </a:r>
            <a:endParaRPr lang="en-US" sz="4800" i="1" dirty="0">
              <a:solidFill>
                <a:srgbClr val="C00000"/>
              </a:solidFill>
            </a:endParaRP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Evaluate portfolio performance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Monitor investor’s needs and market conditions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Revise policy statement as needed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Modify investment strategy accordingly</a:t>
            </a:r>
          </a:p>
          <a:p>
            <a:pPr lvl="1">
              <a:lnSpc>
                <a:spcPct val="90000"/>
              </a:lnSpc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8520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179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C00000"/>
                </a:solidFill>
              </a:rPr>
              <a:t>Asset allocation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GB" dirty="0" smtClean="0"/>
              <a:t>Process of deciding how to distribute an investor’s wealth among different countries and asset classes for investment purposes.</a:t>
            </a:r>
          </a:p>
        </p:txBody>
      </p:sp>
    </p:spTree>
    <p:extLst>
      <p:ext uri="{BB962C8B-B14F-4D97-AF65-F5344CB8AC3E}">
        <p14:creationId xmlns:p14="http://schemas.microsoft.com/office/powerpoint/2010/main" val="359120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The Need For A Policy Statement</a:t>
            </a:r>
          </a:p>
        </p:txBody>
      </p:sp>
      <p:sp>
        <p:nvSpPr>
          <p:cNvPr id="50073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cs typeface="Times New Roman" charset="0"/>
              </a:rPr>
              <a:t>Helps investors understand their own needs, objectives, and investment constraints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cs typeface="Times New Roman" charset="0"/>
              </a:rPr>
              <a:t>Sets standards for evaluating portfolio performance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cs typeface="Times New Roman" charset="0"/>
              </a:rPr>
              <a:t>Reduces the possibility of inappropriate behavior on the part of the portfolio manager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391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Constructing A Policy Statement</a:t>
            </a:r>
          </a:p>
        </p:txBody>
      </p:sp>
      <p:sp>
        <p:nvSpPr>
          <p:cNvPr id="4833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51816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en-US" dirty="0"/>
              <a:t>	</a:t>
            </a:r>
            <a:r>
              <a:rPr lang="en-US" b="1" dirty="0"/>
              <a:t>Questions to be answered:</a:t>
            </a:r>
          </a:p>
          <a:p>
            <a:pPr>
              <a:lnSpc>
                <a:spcPct val="150000"/>
              </a:lnSpc>
            </a:pPr>
            <a:r>
              <a:rPr lang="en-US" dirty="0"/>
              <a:t>What are the real risks of an adverse financial outcome, especially in the short run?</a:t>
            </a:r>
          </a:p>
          <a:p>
            <a:pPr>
              <a:lnSpc>
                <a:spcPct val="150000"/>
              </a:lnSpc>
            </a:pPr>
            <a:r>
              <a:rPr lang="en-US" dirty="0"/>
              <a:t>What probable emotional reactions will I have to an adverse financial outcome?</a:t>
            </a:r>
          </a:p>
          <a:p>
            <a:pPr>
              <a:lnSpc>
                <a:spcPct val="150000"/>
              </a:lnSpc>
            </a:pPr>
            <a:r>
              <a:rPr lang="en-US" dirty="0"/>
              <a:t>How knowledgeable am I about investments and the financial markets?</a:t>
            </a:r>
          </a:p>
        </p:txBody>
      </p:sp>
    </p:spTree>
    <p:extLst>
      <p:ext uri="{BB962C8B-B14F-4D97-AF65-F5344CB8AC3E}">
        <p14:creationId xmlns:p14="http://schemas.microsoft.com/office/powerpoint/2010/main" val="3772524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3331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4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>
            <a:norm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Constructing A Policy Statement</a:t>
            </a:r>
          </a:p>
        </p:txBody>
      </p:sp>
      <p:sp>
        <p:nvSpPr>
          <p:cNvPr id="484355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10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What other capital or income sources do I have?  How important is this particular portfolio to my overall financial position?</a:t>
            </a:r>
          </a:p>
          <a:p>
            <a:pPr>
              <a:lnSpc>
                <a:spcPct val="150000"/>
              </a:lnSpc>
            </a:pPr>
            <a:r>
              <a:rPr lang="en-US" dirty="0"/>
              <a:t>What, if any, legal restrictions may affect my investment needs?</a:t>
            </a:r>
          </a:p>
          <a:p>
            <a:pPr>
              <a:lnSpc>
                <a:spcPct val="150000"/>
              </a:lnSpc>
            </a:pPr>
            <a:r>
              <a:rPr lang="en-US" dirty="0"/>
              <a:t>What, if any, unanticipated consequences of interim fluctuations in portfolio value might affect my investment policy?</a:t>
            </a:r>
          </a:p>
        </p:txBody>
      </p:sp>
    </p:spTree>
    <p:extLst>
      <p:ext uri="{BB962C8B-B14F-4D97-AF65-F5344CB8AC3E}">
        <p14:creationId xmlns:p14="http://schemas.microsoft.com/office/powerpoint/2010/main" val="312436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4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4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4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4355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Investment Objectives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6002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Risk Tolerance</a:t>
            </a:r>
          </a:p>
          <a:p>
            <a:pPr>
              <a:lnSpc>
                <a:spcPct val="150000"/>
              </a:lnSpc>
            </a:pPr>
            <a:r>
              <a:rPr lang="en-US" dirty="0"/>
              <a:t>Absolute or relative percentage return</a:t>
            </a:r>
          </a:p>
          <a:p>
            <a:pPr>
              <a:lnSpc>
                <a:spcPct val="150000"/>
              </a:lnSpc>
            </a:pPr>
            <a:r>
              <a:rPr lang="en-US" dirty="0"/>
              <a:t>General goals</a:t>
            </a:r>
          </a:p>
        </p:txBody>
      </p:sp>
    </p:spTree>
    <p:extLst>
      <p:ext uri="{BB962C8B-B14F-4D97-AF65-F5344CB8AC3E}">
        <p14:creationId xmlns:p14="http://schemas.microsoft.com/office/powerpoint/2010/main" val="15853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6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771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Investment Objectives</a:t>
            </a:r>
          </a:p>
        </p:txBody>
      </p:sp>
      <p:sp>
        <p:nvSpPr>
          <p:cNvPr id="5017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772400" cy="5257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60000"/>
              </a:lnSpc>
              <a:buFontTx/>
              <a:buNone/>
            </a:pPr>
            <a:r>
              <a:rPr lang="en-US" sz="4000" dirty="0"/>
              <a:t>	</a:t>
            </a:r>
            <a:r>
              <a:rPr lang="en-US" sz="9600" b="1" dirty="0">
                <a:solidFill>
                  <a:srgbClr val="C00000"/>
                </a:solidFill>
              </a:rPr>
              <a:t>General Goals</a:t>
            </a:r>
          </a:p>
          <a:p>
            <a:pPr>
              <a:lnSpc>
                <a:spcPct val="160000"/>
              </a:lnSpc>
            </a:pPr>
            <a:r>
              <a:rPr lang="en-US" sz="9600" dirty="0">
                <a:solidFill>
                  <a:srgbClr val="C00000"/>
                </a:solidFill>
              </a:rPr>
              <a:t>Capital preservation</a:t>
            </a:r>
          </a:p>
          <a:p>
            <a:pPr lvl="1">
              <a:lnSpc>
                <a:spcPct val="160000"/>
              </a:lnSpc>
            </a:pPr>
            <a:r>
              <a:rPr lang="en-US" sz="9600" dirty="0"/>
              <a:t>minimize risk of real loss</a:t>
            </a:r>
          </a:p>
          <a:p>
            <a:pPr>
              <a:lnSpc>
                <a:spcPct val="160000"/>
              </a:lnSpc>
            </a:pPr>
            <a:r>
              <a:rPr lang="en-US" sz="9600" dirty="0">
                <a:solidFill>
                  <a:srgbClr val="C00000"/>
                </a:solidFill>
              </a:rPr>
              <a:t>Capital appreciation</a:t>
            </a:r>
          </a:p>
          <a:p>
            <a:pPr lvl="1">
              <a:lnSpc>
                <a:spcPct val="160000"/>
              </a:lnSpc>
            </a:pPr>
            <a:r>
              <a:rPr lang="en-US" sz="9600" dirty="0"/>
              <a:t>Growth of the portfolio in real terms to meet future need</a:t>
            </a:r>
          </a:p>
          <a:p>
            <a:pPr>
              <a:lnSpc>
                <a:spcPct val="160000"/>
              </a:lnSpc>
            </a:pPr>
            <a:r>
              <a:rPr lang="en-US" sz="9600" dirty="0">
                <a:solidFill>
                  <a:srgbClr val="C00000"/>
                </a:solidFill>
              </a:rPr>
              <a:t>Current income</a:t>
            </a:r>
          </a:p>
          <a:p>
            <a:pPr lvl="1">
              <a:lnSpc>
                <a:spcPct val="160000"/>
              </a:lnSpc>
            </a:pPr>
            <a:r>
              <a:rPr lang="en-US" sz="9600" dirty="0"/>
              <a:t>Focus is in generating income rather than capital gains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6573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Investment Objectives</a:t>
            </a: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828800"/>
            <a:ext cx="7772400" cy="4114800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en-US" dirty="0"/>
              <a:t>	</a:t>
            </a:r>
            <a:r>
              <a:rPr lang="en-US" b="1" dirty="0">
                <a:solidFill>
                  <a:srgbClr val="C00000"/>
                </a:solidFill>
              </a:rPr>
              <a:t>General Goals</a:t>
            </a:r>
          </a:p>
          <a:p>
            <a:pPr>
              <a:lnSpc>
                <a:spcPct val="150000"/>
              </a:lnSpc>
            </a:pPr>
            <a:r>
              <a:rPr lang="en-US" dirty="0"/>
              <a:t>Total return</a:t>
            </a:r>
          </a:p>
          <a:p>
            <a:pPr lvl="1">
              <a:lnSpc>
                <a:spcPct val="150000"/>
              </a:lnSpc>
            </a:pPr>
            <a:r>
              <a:rPr lang="en-US" sz="3200" dirty="0"/>
              <a:t>Increase portfolio value by capital gains and by reinvesting current income</a:t>
            </a:r>
          </a:p>
          <a:p>
            <a:pPr lvl="1">
              <a:lnSpc>
                <a:spcPct val="150000"/>
              </a:lnSpc>
            </a:pPr>
            <a:r>
              <a:rPr lang="en-US" sz="3200" dirty="0"/>
              <a:t>Maintain moderate risk exposure</a:t>
            </a:r>
          </a:p>
        </p:txBody>
      </p:sp>
    </p:spTree>
    <p:extLst>
      <p:ext uri="{BB962C8B-B14F-4D97-AF65-F5344CB8AC3E}">
        <p14:creationId xmlns:p14="http://schemas.microsoft.com/office/powerpoint/2010/main" val="46509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Investment Constraints</a:t>
            </a:r>
          </a:p>
        </p:txBody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828800"/>
            <a:ext cx="7772400" cy="41148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C00000"/>
                </a:solidFill>
              </a:rPr>
              <a:t>Liquidity needs</a:t>
            </a:r>
          </a:p>
          <a:p>
            <a:pPr lvl="1">
              <a:lnSpc>
                <a:spcPct val="150000"/>
              </a:lnSpc>
            </a:pPr>
            <a:r>
              <a:rPr lang="en-US" sz="3200" dirty="0"/>
              <a:t>Vary between investors depending upon age, employment, tax status, etc.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C00000"/>
                </a:solidFill>
              </a:rPr>
              <a:t>Time horizon</a:t>
            </a:r>
          </a:p>
          <a:p>
            <a:pPr lvl="1">
              <a:lnSpc>
                <a:spcPct val="150000"/>
              </a:lnSpc>
            </a:pPr>
            <a:r>
              <a:rPr lang="en-US" sz="3200" dirty="0"/>
              <a:t>Influences liquidity needs and risk tolerance</a:t>
            </a:r>
          </a:p>
        </p:txBody>
      </p:sp>
    </p:spTree>
    <p:extLst>
      <p:ext uri="{BB962C8B-B14F-4D97-AF65-F5344CB8AC3E}">
        <p14:creationId xmlns:p14="http://schemas.microsoft.com/office/powerpoint/2010/main" val="170464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9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9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9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9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9299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Investment Constraints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8229600" cy="5638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C00000"/>
                </a:solidFill>
              </a:rPr>
              <a:t>Tax concerns</a:t>
            </a:r>
          </a:p>
          <a:p>
            <a:pPr lvl="1">
              <a:lnSpc>
                <a:spcPct val="150000"/>
              </a:lnSpc>
            </a:pPr>
            <a:r>
              <a:rPr lang="en-US" sz="3200" dirty="0">
                <a:cs typeface="Times New Roman" charset="0"/>
              </a:rPr>
              <a:t>Capital gains or losses –  taxed differently from income</a:t>
            </a:r>
          </a:p>
          <a:p>
            <a:pPr lvl="1">
              <a:lnSpc>
                <a:spcPct val="150000"/>
              </a:lnSpc>
            </a:pPr>
            <a:r>
              <a:rPr lang="en-US" sz="3200" dirty="0">
                <a:cs typeface="Times New Roman" charset="0"/>
              </a:rPr>
              <a:t>Unrealized capital gain – reflect price appreciation of currently held assets that have not yet been </a:t>
            </a:r>
            <a:r>
              <a:rPr lang="en-US" sz="3200" dirty="0" smtClean="0">
                <a:cs typeface="Times New Roman" charset="0"/>
              </a:rPr>
              <a:t>sold</a:t>
            </a:r>
            <a:endParaRPr lang="en-US" sz="3200" dirty="0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84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23" grpId="0" build="p" bldLvl="2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Investment Constraints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8229600" cy="5638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C00000"/>
                </a:solidFill>
              </a:rPr>
              <a:t>Tax concerns</a:t>
            </a:r>
          </a:p>
          <a:p>
            <a:pPr lvl="1">
              <a:lnSpc>
                <a:spcPct val="150000"/>
              </a:lnSpc>
            </a:pPr>
            <a:r>
              <a:rPr lang="en-US" sz="3200" dirty="0" smtClean="0">
                <a:cs typeface="Times New Roman" charset="0"/>
              </a:rPr>
              <a:t>Realized </a:t>
            </a:r>
            <a:r>
              <a:rPr lang="en-US" sz="3200" dirty="0">
                <a:cs typeface="Times New Roman" charset="0"/>
              </a:rPr>
              <a:t>capital gain – when the asset has been sold at a profit</a:t>
            </a:r>
          </a:p>
          <a:p>
            <a:pPr lvl="1">
              <a:lnSpc>
                <a:spcPct val="150000"/>
              </a:lnSpc>
            </a:pPr>
            <a:r>
              <a:rPr lang="en-US" sz="3200" dirty="0">
                <a:cs typeface="Times New Roman" charset="0"/>
              </a:rPr>
              <a:t>Trade-off between taxes and diversification – tax consequences of selling company stock for diversification purposes</a:t>
            </a:r>
          </a:p>
        </p:txBody>
      </p:sp>
    </p:spTree>
    <p:extLst>
      <p:ext uri="{BB962C8B-B14F-4D97-AF65-F5344CB8AC3E}">
        <p14:creationId xmlns:p14="http://schemas.microsoft.com/office/powerpoint/2010/main" val="136928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23" grpId="0" build="p" bldLvl="2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Legal and Regulatory Factors</a:t>
            </a:r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828800"/>
            <a:ext cx="7772400" cy="4114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Limitations or penalties on withdrawals</a:t>
            </a:r>
          </a:p>
          <a:p>
            <a:pPr>
              <a:lnSpc>
                <a:spcPct val="150000"/>
              </a:lnSpc>
            </a:pPr>
            <a:r>
              <a:rPr lang="en-US" dirty="0"/>
              <a:t>Fiduciary responsibilities - 		“prudent man” rule</a:t>
            </a:r>
          </a:p>
          <a:p>
            <a:pPr>
              <a:lnSpc>
                <a:spcPct val="150000"/>
              </a:lnSpc>
            </a:pPr>
            <a:r>
              <a:rPr lang="en-US" dirty="0"/>
              <a:t>Investment laws prohibit insider trading</a:t>
            </a:r>
          </a:p>
        </p:txBody>
      </p:sp>
    </p:spTree>
    <p:extLst>
      <p:ext uri="{BB962C8B-B14F-4D97-AF65-F5344CB8AC3E}">
        <p14:creationId xmlns:p14="http://schemas.microsoft.com/office/powerpoint/2010/main" val="134005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C00000"/>
                </a:solidFill>
              </a:rPr>
              <a:t>Asset allocation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GB" i="1" dirty="0" smtClean="0">
                <a:solidFill>
                  <a:srgbClr val="C00000"/>
                </a:solidFill>
              </a:rPr>
              <a:t>Asset class </a:t>
            </a:r>
            <a:r>
              <a:rPr lang="en-GB" dirty="0" smtClean="0"/>
              <a:t>comprises of securities with similar characteristics, attributes, and risk/return relationships.</a:t>
            </a:r>
          </a:p>
          <a:p>
            <a:pPr algn="just">
              <a:lnSpc>
                <a:spcPct val="150000"/>
              </a:lnSpc>
            </a:pPr>
            <a:r>
              <a:rPr lang="en-GB" dirty="0" smtClean="0"/>
              <a:t>For example, a broad asset class could be ‘bonds’ which can be divided into smaller asset classes like treasury bonds, corporate bonds, </a:t>
            </a:r>
            <a:r>
              <a:rPr lang="en-GB" dirty="0" err="1" smtClean="0"/>
              <a:t>etc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8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Unique Needs and Preferences</a:t>
            </a:r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600200"/>
            <a:ext cx="7772400" cy="5181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Personal preferences such as socially conscious investments could influence investment choice</a:t>
            </a:r>
          </a:p>
          <a:p>
            <a:pPr>
              <a:lnSpc>
                <a:spcPct val="150000"/>
              </a:lnSpc>
            </a:pPr>
            <a:r>
              <a:rPr lang="en-US" dirty="0"/>
              <a:t>Time constraints or lack of expertise for managing the portfolio may require professional </a:t>
            </a:r>
            <a:r>
              <a:rPr lang="en-US" dirty="0" smtClean="0"/>
              <a:t>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71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395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Unique Needs and Preferences</a:t>
            </a:r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600200"/>
            <a:ext cx="7772400" cy="5181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Large </a:t>
            </a:r>
            <a:r>
              <a:rPr lang="en-US" dirty="0"/>
              <a:t>investment in employer’s stock may require consideration of diversification needs </a:t>
            </a:r>
          </a:p>
          <a:p>
            <a:pPr>
              <a:lnSpc>
                <a:spcPct val="150000"/>
              </a:lnSpc>
            </a:pPr>
            <a:r>
              <a:rPr lang="en-US" dirty="0"/>
              <a:t>Institutional investors needs</a:t>
            </a:r>
          </a:p>
        </p:txBody>
      </p:sp>
    </p:spTree>
    <p:extLst>
      <p:ext uri="{BB962C8B-B14F-4D97-AF65-F5344CB8AC3E}">
        <p14:creationId xmlns:p14="http://schemas.microsoft.com/office/powerpoint/2010/main" val="338880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395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sz="4000" i="1" dirty="0">
                <a:solidFill>
                  <a:srgbClr val="C00000"/>
                </a:solidFill>
              </a:rPr>
              <a:t>Constructing the Policy Statement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990600"/>
            <a:ext cx="7772400" cy="58674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/>
              <a:t>Objectives - risk and return</a:t>
            </a:r>
          </a:p>
          <a:p>
            <a:pPr algn="just">
              <a:lnSpc>
                <a:spcPct val="150000"/>
              </a:lnSpc>
            </a:pPr>
            <a:r>
              <a:rPr lang="en-US" sz="2800" dirty="0"/>
              <a:t>Constraints - liquidity, time horizon, tax factors, legal and regulatory constraints, and unique needs and preferences</a:t>
            </a:r>
          </a:p>
          <a:p>
            <a:pPr algn="just">
              <a:lnSpc>
                <a:spcPct val="150000"/>
              </a:lnSpc>
            </a:pPr>
            <a:r>
              <a:rPr lang="en-US" sz="2800" dirty="0"/>
              <a:t>Developing a plan depends on understanding the relationship between risk and return and </a:t>
            </a:r>
            <a:r>
              <a:rPr lang="en-US" sz="2800" dirty="0" smtClean="0"/>
              <a:t>the </a:t>
            </a:r>
            <a:r>
              <a:rPr lang="en-US" sz="2800" dirty="0"/>
              <a:t>importance of diversification</a:t>
            </a:r>
          </a:p>
        </p:txBody>
      </p:sp>
    </p:spTree>
    <p:extLst>
      <p:ext uri="{BB962C8B-B14F-4D97-AF65-F5344CB8AC3E}">
        <p14:creationId xmlns:p14="http://schemas.microsoft.com/office/powerpoint/2010/main" val="287090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4419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The Importance </a:t>
            </a:r>
            <a:r>
              <a:rPr lang="en-US" i="1" dirty="0" smtClean="0">
                <a:solidFill>
                  <a:srgbClr val="C00000"/>
                </a:solidFill>
              </a:rPr>
              <a:t>of </a:t>
            </a:r>
            <a:r>
              <a:rPr lang="en-US" i="1" dirty="0">
                <a:solidFill>
                  <a:srgbClr val="C00000"/>
                </a:solidFill>
              </a:rPr>
              <a:t>Asset Allocation</a:t>
            </a:r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8001000" cy="5562600"/>
          </a:xfrm>
        </p:spPr>
        <p:txBody>
          <a:bodyPr>
            <a:noAutofit/>
          </a:bodyPr>
          <a:lstStyle/>
          <a:p>
            <a:r>
              <a:rPr lang="en-US" dirty="0"/>
              <a:t>An investment strategy is based on four decisions</a:t>
            </a:r>
          </a:p>
          <a:p>
            <a:pPr lvl="1"/>
            <a:r>
              <a:rPr lang="en-US" sz="3200" dirty="0"/>
              <a:t>What asset classes to consider for investment</a:t>
            </a:r>
          </a:p>
          <a:p>
            <a:pPr lvl="1"/>
            <a:r>
              <a:rPr lang="en-US" sz="3200" dirty="0"/>
              <a:t>What normal or policy weights to assign to each eligible class</a:t>
            </a:r>
          </a:p>
          <a:p>
            <a:pPr lvl="1"/>
            <a:r>
              <a:rPr lang="en-US" sz="3200" dirty="0"/>
              <a:t>Determining the allowable allocation ranges based on policy weights</a:t>
            </a:r>
          </a:p>
          <a:p>
            <a:pPr lvl="1"/>
            <a:r>
              <a:rPr lang="en-US" sz="3200" dirty="0"/>
              <a:t>What specific securities to purchase for the portfolio</a:t>
            </a:r>
          </a:p>
        </p:txBody>
      </p:sp>
    </p:spTree>
    <p:extLst>
      <p:ext uri="{BB962C8B-B14F-4D97-AF65-F5344CB8AC3E}">
        <p14:creationId xmlns:p14="http://schemas.microsoft.com/office/powerpoint/2010/main" val="405999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611" grpId="0" build="p" bldLvl="2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The Importance </a:t>
            </a:r>
            <a:r>
              <a:rPr lang="en-US" i="1" dirty="0" smtClean="0">
                <a:solidFill>
                  <a:srgbClr val="C00000"/>
                </a:solidFill>
              </a:rPr>
              <a:t>of </a:t>
            </a:r>
            <a:r>
              <a:rPr lang="en-US" i="1" dirty="0">
                <a:solidFill>
                  <a:srgbClr val="C00000"/>
                </a:solidFill>
              </a:rPr>
              <a:t>Asset Allocation</a:t>
            </a:r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600200"/>
            <a:ext cx="7772400" cy="4343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According to research studies, most (85% to 95%) of the overall investment return is due to the first two decisions, not the selection of individual investments</a:t>
            </a:r>
          </a:p>
        </p:txBody>
      </p:sp>
    </p:spTree>
    <p:extLst>
      <p:ext uri="{BB962C8B-B14F-4D97-AF65-F5344CB8AC3E}">
        <p14:creationId xmlns:p14="http://schemas.microsoft.com/office/powerpoint/2010/main" val="370088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Returns and Risk of Different Asset Classes</a:t>
            </a:r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828800"/>
            <a:ext cx="7696200" cy="4343400"/>
          </a:xfrm>
        </p:spPr>
        <p:txBody>
          <a:bodyPr/>
          <a:lstStyle/>
          <a:p>
            <a:r>
              <a:rPr lang="en-US"/>
              <a:t>Historically, small company stocks have generated the highest returns.  But the volatility of returns have been the highest too</a:t>
            </a:r>
          </a:p>
          <a:p>
            <a:r>
              <a:rPr lang="en-US"/>
              <a:t>Inflation and taxes have a major impact on returns</a:t>
            </a:r>
          </a:p>
          <a:p>
            <a:r>
              <a:rPr lang="en-US"/>
              <a:t>Returns on Treasury Bills have barely kept pace with inflation</a:t>
            </a:r>
          </a:p>
        </p:txBody>
      </p:sp>
    </p:spTree>
    <p:extLst>
      <p:ext uri="{BB962C8B-B14F-4D97-AF65-F5344CB8AC3E}">
        <p14:creationId xmlns:p14="http://schemas.microsoft.com/office/powerpoint/2010/main" val="297280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07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Returns and Risk of Different Asset Classes</a:t>
            </a:r>
          </a:p>
        </p:txBody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600200"/>
            <a:ext cx="7772400" cy="48768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Measuring risk by probability of </a:t>
            </a:r>
            <a:r>
              <a:rPr lang="en-US" b="1" dirty="0"/>
              <a:t>not</a:t>
            </a:r>
            <a:r>
              <a:rPr lang="en-US" dirty="0"/>
              <a:t> meeting your investment return objective indicates risk of equities is small and that  of T-bills is large because of their differences in expected returns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Focusing only on return variability as a measure of risk ignores reinvestment risk</a:t>
            </a:r>
          </a:p>
        </p:txBody>
      </p:sp>
    </p:spTree>
    <p:extLst>
      <p:ext uri="{BB962C8B-B14F-4D97-AF65-F5344CB8AC3E}">
        <p14:creationId xmlns:p14="http://schemas.microsoft.com/office/powerpoint/2010/main" val="157478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8755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Asset Allocation Summary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828800"/>
            <a:ext cx="7772400" cy="4114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Policy statement determines types of assets to include in portfolio</a:t>
            </a:r>
          </a:p>
          <a:p>
            <a:pPr>
              <a:lnSpc>
                <a:spcPct val="150000"/>
              </a:lnSpc>
            </a:pPr>
            <a:r>
              <a:rPr lang="en-US" dirty="0"/>
              <a:t>Asset allocation determines portfolio return more than stock </a:t>
            </a:r>
            <a:r>
              <a:rPr lang="en-US" dirty="0" smtClean="0"/>
              <a:t>selection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65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03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Asset Allocation Summary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828800"/>
            <a:ext cx="7772400" cy="4114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Over </a:t>
            </a:r>
            <a:r>
              <a:rPr lang="en-US" dirty="0"/>
              <a:t>long time periods, sizable allocation to equity will improve results</a:t>
            </a:r>
          </a:p>
          <a:p>
            <a:pPr>
              <a:lnSpc>
                <a:spcPct val="150000"/>
              </a:lnSpc>
            </a:pPr>
            <a:r>
              <a:rPr lang="en-US" dirty="0"/>
              <a:t>Risk of a strategy depends on the investor’s goals and time horizon</a:t>
            </a:r>
          </a:p>
        </p:txBody>
      </p:sp>
    </p:spTree>
    <p:extLst>
      <p:ext uri="{BB962C8B-B14F-4D97-AF65-F5344CB8AC3E}">
        <p14:creationId xmlns:p14="http://schemas.microsoft.com/office/powerpoint/2010/main" val="55050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03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Asset Allocation and </a:t>
            </a:r>
            <a:r>
              <a:rPr lang="en-US" i="1" dirty="0" smtClean="0">
                <a:solidFill>
                  <a:srgbClr val="C00000"/>
                </a:solidFill>
              </a:rPr>
              <a:t>Cultural </a:t>
            </a:r>
            <a:r>
              <a:rPr lang="en-US" i="1" dirty="0">
                <a:solidFill>
                  <a:srgbClr val="C00000"/>
                </a:solidFill>
              </a:rPr>
              <a:t>Differences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524000"/>
            <a:ext cx="7772400" cy="4419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Social, political, and tax environments influence the asset allocation decision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Equity allocations of U.S. pension funds average 58%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In the United Kingdom, equities make up 78% of assets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In Germany, equity allocation averages 8%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In Japan, equities are 37% of assets</a:t>
            </a:r>
          </a:p>
        </p:txBody>
      </p:sp>
    </p:spTree>
    <p:extLst>
      <p:ext uri="{BB962C8B-B14F-4D97-AF65-F5344CB8AC3E}">
        <p14:creationId xmlns:p14="http://schemas.microsoft.com/office/powerpoint/2010/main" val="145661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65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>
                <a:solidFill>
                  <a:srgbClr val="C00000"/>
                </a:solidFill>
              </a:rPr>
              <a:t>Asset allocation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GB" dirty="0" smtClean="0"/>
              <a:t>Component of a structured four-step portfolio management process</a:t>
            </a:r>
          </a:p>
          <a:p>
            <a:pPr algn="just">
              <a:lnSpc>
                <a:spcPct val="150000"/>
              </a:lnSpc>
            </a:pPr>
            <a:r>
              <a:rPr lang="en-GB" b="1" i="1" dirty="0" smtClean="0">
                <a:solidFill>
                  <a:srgbClr val="C00000"/>
                </a:solidFill>
              </a:rPr>
              <a:t>‘</a:t>
            </a:r>
            <a:r>
              <a:rPr lang="en-GB" i="1" dirty="0" smtClean="0">
                <a:solidFill>
                  <a:srgbClr val="C00000"/>
                </a:solidFill>
              </a:rPr>
              <a:t>Investor’</a:t>
            </a:r>
            <a:r>
              <a:rPr lang="en-GB" b="1" i="1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can range from an individual to trustees overseeing a corporation’s billion-dollar pension fund, a university endowment or an insurance company portfolio.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41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Summary</a:t>
            </a:r>
          </a:p>
        </p:txBody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772400" cy="5105400"/>
          </a:xfrm>
        </p:spPr>
        <p:txBody>
          <a:bodyPr>
            <a:normAutofit fontScale="92500" lnSpcReduction="10000"/>
          </a:bodyPr>
          <a:lstStyle/>
          <a:p>
            <a:pPr lvl="1">
              <a:lnSpc>
                <a:spcPct val="150000"/>
              </a:lnSpc>
              <a:buFontTx/>
              <a:buChar char="•"/>
            </a:pPr>
            <a:r>
              <a:rPr lang="en-US" sz="3200" dirty="0"/>
              <a:t>Identify investment needs, risk tolerance, and familiarity with capital markets</a:t>
            </a:r>
          </a:p>
          <a:p>
            <a:pPr lvl="1">
              <a:lnSpc>
                <a:spcPct val="150000"/>
              </a:lnSpc>
              <a:buFontTx/>
              <a:buChar char="•"/>
            </a:pPr>
            <a:r>
              <a:rPr lang="en-US" sz="3200" dirty="0"/>
              <a:t>Identify objectives and constraints</a:t>
            </a:r>
          </a:p>
          <a:p>
            <a:pPr lvl="1">
              <a:lnSpc>
                <a:spcPct val="150000"/>
              </a:lnSpc>
              <a:buFontTx/>
              <a:buChar char="•"/>
            </a:pPr>
            <a:r>
              <a:rPr lang="en-US" sz="3200" dirty="0"/>
              <a:t>Enhance investment plans by accurate formulation of a policy statement</a:t>
            </a:r>
          </a:p>
          <a:p>
            <a:pPr lvl="1">
              <a:lnSpc>
                <a:spcPct val="150000"/>
              </a:lnSpc>
              <a:buFontTx/>
              <a:buChar char="•"/>
            </a:pPr>
            <a:r>
              <a:rPr lang="en-US" sz="3200" dirty="0"/>
              <a:t>Focus on asset allocation as it determines long-term returns and risk</a:t>
            </a:r>
          </a:p>
        </p:txBody>
      </p:sp>
    </p:spTree>
    <p:extLst>
      <p:ext uri="{BB962C8B-B14F-4D97-AF65-F5344CB8AC3E}">
        <p14:creationId xmlns:p14="http://schemas.microsoft.com/office/powerpoint/2010/main" val="68242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851" grpId="0" build="p" bldLvl="2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"/>
            <a:ext cx="8763000" cy="6019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4000" i="1" dirty="0" smtClean="0">
                <a:solidFill>
                  <a:srgbClr val="C00000"/>
                </a:solidFill>
              </a:rPr>
              <a:t>Objectives </a:t>
            </a:r>
            <a:r>
              <a:rPr lang="en-US" sz="4000" i="1" dirty="0">
                <a:solidFill>
                  <a:srgbClr val="C00000"/>
                </a:solidFill>
              </a:rPr>
              <a:t>and Constraints of Institutional Investors</a:t>
            </a:r>
          </a:p>
          <a:p>
            <a:pPr algn="ctr">
              <a:buFontTx/>
              <a:buNone/>
            </a:pPr>
            <a:endParaRPr lang="en-US" sz="4000" b="1" dirty="0">
              <a:solidFill>
                <a:schemeClr val="tx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cs typeface="Times New Roman" charset="0"/>
              </a:rPr>
              <a:t>Mutual Funds</a:t>
            </a:r>
            <a:r>
              <a:rPr lang="en-US" sz="3600" dirty="0">
                <a:solidFill>
                  <a:schemeClr val="tx2"/>
                </a:solidFill>
                <a:cs typeface="Times New Roman" charset="0"/>
              </a:rPr>
              <a:t> – </a:t>
            </a:r>
            <a:r>
              <a:rPr lang="en-US" dirty="0">
                <a:solidFill>
                  <a:schemeClr val="tx2"/>
                </a:solidFill>
                <a:cs typeface="Times New Roman" charset="0"/>
              </a:rPr>
              <a:t>pool investors funds and invests them in financial assets as per its investment objective</a:t>
            </a:r>
          </a:p>
          <a:p>
            <a:pPr algn="just"/>
            <a:endParaRPr lang="en-US" dirty="0">
              <a:solidFill>
                <a:schemeClr val="tx2"/>
              </a:solidFill>
              <a:cs typeface="Times New Roman" charset="0"/>
            </a:endParaRPr>
          </a:p>
          <a:p>
            <a:pPr algn="ctr">
              <a:buFontTx/>
              <a:buNone/>
            </a:pPr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06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Pension Funds</a:t>
            </a:r>
          </a:p>
        </p:txBody>
      </p:sp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458200" cy="47244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tx2"/>
                </a:solidFill>
                <a:cs typeface="Times New Roman" charset="0"/>
              </a:rPr>
              <a:t>Receive contributions from the firm, its employees, or both and invests those funds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cs typeface="Times New Roman" charset="0"/>
              </a:rPr>
              <a:t>Defined Benefit</a:t>
            </a:r>
            <a:r>
              <a:rPr lang="en-US" dirty="0">
                <a:solidFill>
                  <a:schemeClr val="tx2"/>
                </a:solidFill>
                <a:cs typeface="Times New Roman" charset="0"/>
              </a:rPr>
              <a:t> – promise to pay retirees a specific income stream after retirement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cs typeface="Times New Roman" charset="0"/>
              </a:rPr>
              <a:t>Defined Contribution</a:t>
            </a:r>
            <a:r>
              <a:rPr lang="en-US" dirty="0">
                <a:solidFill>
                  <a:schemeClr val="tx2"/>
                </a:solidFill>
                <a:cs typeface="Times New Roman" charset="0"/>
              </a:rPr>
              <a:t> – do not promise a set of benefits. Employees’ retirement income is not an obligation of the firm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555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Endowment Funds</a:t>
            </a:r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FontTx/>
              <a:buNone/>
            </a:pPr>
            <a:r>
              <a:rPr lang="en-US" sz="3600" dirty="0">
                <a:solidFill>
                  <a:schemeClr val="tx2"/>
                </a:solidFill>
                <a:cs typeface="Times New Roman" charset="0"/>
              </a:rPr>
              <a:t>	</a:t>
            </a:r>
            <a:r>
              <a:rPr lang="en-US" dirty="0">
                <a:solidFill>
                  <a:schemeClr val="tx2"/>
                </a:solidFill>
                <a:cs typeface="Times New Roman" charset="0"/>
              </a:rPr>
              <a:t>They represent contributions made to charitable or educational institutions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669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Insurance Companies</a:t>
            </a:r>
          </a:p>
        </p:txBody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839200" cy="4343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</a:rPr>
              <a:t>Life Insurance Companies</a:t>
            </a:r>
          </a:p>
          <a:p>
            <a:pPr lvl="1">
              <a:lnSpc>
                <a:spcPct val="150000"/>
              </a:lnSpc>
            </a:pPr>
            <a:r>
              <a:rPr lang="en-US" sz="3200" dirty="0">
                <a:solidFill>
                  <a:schemeClr val="tx2"/>
                </a:solidFill>
              </a:rPr>
              <a:t>earn rate in excess of actuarial rate</a:t>
            </a:r>
          </a:p>
          <a:p>
            <a:pPr lvl="1">
              <a:lnSpc>
                <a:spcPct val="150000"/>
              </a:lnSpc>
            </a:pPr>
            <a:r>
              <a:rPr lang="en-US" sz="3200" dirty="0">
                <a:solidFill>
                  <a:schemeClr val="tx2"/>
                </a:solidFill>
              </a:rPr>
              <a:t>growing surplus if the spread is positive</a:t>
            </a:r>
          </a:p>
          <a:p>
            <a:pPr lvl="1">
              <a:lnSpc>
                <a:spcPct val="150000"/>
              </a:lnSpc>
            </a:pPr>
            <a:r>
              <a:rPr lang="en-US" sz="3200" dirty="0">
                <a:solidFill>
                  <a:schemeClr val="tx2"/>
                </a:solidFill>
              </a:rPr>
              <a:t>fiduciary principles limit the risk tolerance</a:t>
            </a:r>
          </a:p>
          <a:p>
            <a:pPr lvl="1">
              <a:lnSpc>
                <a:spcPct val="150000"/>
              </a:lnSpc>
            </a:pPr>
            <a:r>
              <a:rPr lang="en-US" sz="3200" dirty="0">
                <a:solidFill>
                  <a:schemeClr val="tx2"/>
                </a:solidFill>
              </a:rPr>
              <a:t>liquidity needs have increased </a:t>
            </a:r>
          </a:p>
          <a:p>
            <a:pPr lvl="1">
              <a:lnSpc>
                <a:spcPct val="150000"/>
              </a:lnSpc>
            </a:pPr>
            <a:r>
              <a:rPr lang="en-US" sz="3200" dirty="0">
                <a:solidFill>
                  <a:schemeClr val="tx2"/>
                </a:solidFill>
              </a:rPr>
              <a:t>tax rule changes</a:t>
            </a:r>
          </a:p>
        </p:txBody>
      </p:sp>
    </p:spTree>
    <p:extLst>
      <p:ext uri="{BB962C8B-B14F-4D97-AF65-F5344CB8AC3E}">
        <p14:creationId xmlns:p14="http://schemas.microsoft.com/office/powerpoint/2010/main" val="326404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Insurance Companies</a:t>
            </a:r>
          </a:p>
        </p:txBody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839200" cy="4343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</a:rPr>
              <a:t>Nonlife Insurance Companies</a:t>
            </a:r>
          </a:p>
          <a:p>
            <a:pPr lvl="1">
              <a:lnSpc>
                <a:spcPct val="150000"/>
              </a:lnSpc>
            </a:pPr>
            <a:r>
              <a:rPr lang="en-US" sz="3200" dirty="0">
                <a:solidFill>
                  <a:schemeClr val="tx2"/>
                </a:solidFill>
              </a:rPr>
              <a:t>cash flows less predictable</a:t>
            </a:r>
          </a:p>
          <a:p>
            <a:pPr lvl="1">
              <a:lnSpc>
                <a:spcPct val="150000"/>
              </a:lnSpc>
            </a:pPr>
            <a:r>
              <a:rPr lang="en-US" sz="3200" dirty="0">
                <a:solidFill>
                  <a:schemeClr val="tx2"/>
                </a:solidFill>
              </a:rPr>
              <a:t>fiduciary responsibility to claimants</a:t>
            </a:r>
          </a:p>
          <a:p>
            <a:pPr lvl="1">
              <a:lnSpc>
                <a:spcPct val="150000"/>
              </a:lnSpc>
            </a:pPr>
            <a:r>
              <a:rPr lang="en-US" sz="3200" dirty="0">
                <a:solidFill>
                  <a:schemeClr val="tx2"/>
                </a:solidFill>
              </a:rPr>
              <a:t>Risk exposure low to moderate</a:t>
            </a:r>
          </a:p>
          <a:p>
            <a:pPr lvl="1">
              <a:lnSpc>
                <a:spcPct val="150000"/>
              </a:lnSpc>
            </a:pPr>
            <a:r>
              <a:rPr lang="en-US" sz="3200" dirty="0">
                <a:solidFill>
                  <a:schemeClr val="tx2"/>
                </a:solidFill>
              </a:rPr>
              <a:t>liquidity concerns due to uncertain claim patterns</a:t>
            </a:r>
          </a:p>
          <a:p>
            <a:pPr lvl="1">
              <a:lnSpc>
                <a:spcPct val="150000"/>
              </a:lnSpc>
            </a:pPr>
            <a:r>
              <a:rPr lang="en-US" sz="3200" dirty="0">
                <a:solidFill>
                  <a:schemeClr val="tx2"/>
                </a:solidFill>
              </a:rPr>
              <a:t>regulation more permissive</a:t>
            </a:r>
          </a:p>
        </p:txBody>
      </p:sp>
    </p:spTree>
    <p:extLst>
      <p:ext uri="{BB962C8B-B14F-4D97-AF65-F5344CB8AC3E}">
        <p14:creationId xmlns:p14="http://schemas.microsoft.com/office/powerpoint/2010/main" val="422307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Banks</a:t>
            </a:r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839200" cy="43434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/>
                </a:solidFill>
              </a:rPr>
              <a:t>Must attract funds in a competitive interest rate environment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/>
                </a:solidFill>
              </a:rPr>
              <a:t>Try to maintain a positive difference between their cost of funds and their return on assets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/>
                </a:solidFill>
              </a:rPr>
              <a:t>Need substantial liquidity to meet withdrawals and loan demands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/>
                </a:solidFill>
              </a:rPr>
              <a:t>Face regulatory constraints</a:t>
            </a:r>
          </a:p>
        </p:txBody>
      </p:sp>
    </p:spTree>
    <p:extLst>
      <p:ext uri="{BB962C8B-B14F-4D97-AF65-F5344CB8AC3E}">
        <p14:creationId xmlns:p14="http://schemas.microsoft.com/office/powerpoint/2010/main" val="153817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rm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The Portfolio Management Process</a:t>
            </a:r>
            <a:endParaRPr lang="en-US" sz="4800" i="1" dirty="0">
              <a:solidFill>
                <a:srgbClr val="C00000"/>
              </a:solidFill>
            </a:endParaRP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524000"/>
            <a:ext cx="7620000" cy="4419600"/>
          </a:xfrm>
        </p:spPr>
        <p:txBody>
          <a:bodyPr>
            <a:normAutofit fontScale="85000" lnSpcReduction="10000"/>
          </a:bodyPr>
          <a:lstStyle/>
          <a:p>
            <a:pPr>
              <a:buFontTx/>
              <a:buNone/>
            </a:pPr>
            <a:r>
              <a:rPr lang="en-US" sz="2400" dirty="0"/>
              <a:t>1. </a:t>
            </a:r>
            <a:r>
              <a:rPr lang="en-US" sz="2800" dirty="0"/>
              <a:t>Policy statement - Focus: Investor’s short-term and long-term needs, familiarity with capital market history, and expectations</a:t>
            </a:r>
          </a:p>
          <a:p>
            <a:pPr>
              <a:buFontTx/>
              <a:buNone/>
            </a:pPr>
            <a:r>
              <a:rPr lang="en-US" sz="2800" dirty="0"/>
              <a:t>2. Examine current and project financial, economic, political, and social conditions - Focus: Short-term and intermediate-term expected conditions to use in constructing a specific portfolio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sz="2800" dirty="0"/>
              <a:t>3. Implement the plan by constructing the portfolio - Focus:  Meet the investor’s needs at the minimum risk levels</a:t>
            </a:r>
          </a:p>
          <a:p>
            <a:pPr>
              <a:lnSpc>
                <a:spcPct val="110000"/>
              </a:lnSpc>
              <a:spcBef>
                <a:spcPct val="60000"/>
              </a:spcBef>
              <a:buFontTx/>
              <a:buNone/>
            </a:pPr>
            <a:r>
              <a:rPr lang="en-US" sz="2800" dirty="0"/>
              <a:t>4. Feedback loop: Monitor and update investor needs, environmental conditions, portfolio performance</a:t>
            </a:r>
            <a:endParaRPr lang="en-US" sz="3600" dirty="0"/>
          </a:p>
        </p:txBody>
      </p:sp>
      <p:sp>
        <p:nvSpPr>
          <p:cNvPr id="425993" name="Line 9"/>
          <p:cNvSpPr>
            <a:spLocks noChangeShapeType="1"/>
          </p:cNvSpPr>
          <p:nvPr/>
        </p:nvSpPr>
        <p:spPr bwMode="auto">
          <a:xfrm>
            <a:off x="914400" y="2057400"/>
            <a:ext cx="0" cy="434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5994" name="Line 10"/>
          <p:cNvSpPr>
            <a:spLocks noChangeShapeType="1"/>
          </p:cNvSpPr>
          <p:nvPr/>
        </p:nvSpPr>
        <p:spPr bwMode="auto">
          <a:xfrm>
            <a:off x="914400" y="2057400"/>
            <a:ext cx="685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5995" name="Line 11"/>
          <p:cNvSpPr>
            <a:spLocks noChangeShapeType="1"/>
          </p:cNvSpPr>
          <p:nvPr/>
        </p:nvSpPr>
        <p:spPr bwMode="auto">
          <a:xfrm>
            <a:off x="914400" y="3276600"/>
            <a:ext cx="762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5996" name="Line 12"/>
          <p:cNvSpPr>
            <a:spLocks noChangeShapeType="1"/>
          </p:cNvSpPr>
          <p:nvPr/>
        </p:nvSpPr>
        <p:spPr bwMode="auto">
          <a:xfrm>
            <a:off x="914400" y="4876800"/>
            <a:ext cx="762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5997" name="Line 13"/>
          <p:cNvSpPr>
            <a:spLocks noChangeShapeType="1"/>
          </p:cNvSpPr>
          <p:nvPr/>
        </p:nvSpPr>
        <p:spPr bwMode="auto">
          <a:xfrm>
            <a:off x="914400" y="6400800"/>
            <a:ext cx="5486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5998" name="Line 14"/>
          <p:cNvSpPr>
            <a:spLocks noChangeShapeType="1"/>
          </p:cNvSpPr>
          <p:nvPr/>
        </p:nvSpPr>
        <p:spPr bwMode="auto">
          <a:xfrm flipH="1" flipV="1">
            <a:off x="6400800" y="609600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5999" name="Line 15"/>
          <p:cNvSpPr>
            <a:spLocks noChangeShapeType="1"/>
          </p:cNvSpPr>
          <p:nvPr/>
        </p:nvSpPr>
        <p:spPr bwMode="auto">
          <a:xfrm>
            <a:off x="6400800" y="2286000"/>
            <a:ext cx="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426000" name="Line 16"/>
          <p:cNvSpPr>
            <a:spLocks noChangeShapeType="1"/>
          </p:cNvSpPr>
          <p:nvPr/>
        </p:nvSpPr>
        <p:spPr bwMode="auto">
          <a:xfrm>
            <a:off x="6400800" y="3810000"/>
            <a:ext cx="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6001" name="Line 17"/>
          <p:cNvSpPr>
            <a:spLocks noChangeShapeType="1"/>
          </p:cNvSpPr>
          <p:nvPr/>
        </p:nvSpPr>
        <p:spPr bwMode="auto">
          <a:xfrm>
            <a:off x="6400800" y="4953000"/>
            <a:ext cx="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73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6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6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987" grpId="0" build="p" autoUpdateAnimBg="0"/>
      <p:bldP spid="425993" grpId="0" animBg="1"/>
      <p:bldP spid="425994" grpId="0" animBg="1"/>
      <p:bldP spid="425995" grpId="0" animBg="1"/>
      <p:bldP spid="425996" grpId="0" animBg="1"/>
      <p:bldP spid="425997" grpId="0" animBg="1"/>
      <p:bldP spid="425998" grpId="0" animBg="1"/>
      <p:bldP spid="425999" grpId="0" animBg="1"/>
      <p:bldP spid="426000" grpId="0" animBg="1"/>
      <p:bldP spid="4260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C00000"/>
                </a:solidFill>
              </a:rPr>
              <a:t>Individual investor life cycle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Financial plans and investment needs depends on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Investor’s age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Financial status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Future plan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Risk aversion characteristics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Needs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979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Individual </a:t>
            </a:r>
            <a:r>
              <a:rPr lang="en-US" i="1" dirty="0" smtClean="0">
                <a:solidFill>
                  <a:srgbClr val="C00000"/>
                </a:solidFill>
              </a:rPr>
              <a:t>Investor Life </a:t>
            </a:r>
            <a:r>
              <a:rPr lang="en-US" i="1" dirty="0">
                <a:solidFill>
                  <a:srgbClr val="C00000"/>
                </a:solidFill>
              </a:rPr>
              <a:t>Cycle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4572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C00000"/>
                </a:solidFill>
              </a:rPr>
              <a:t>Accumulation phase </a:t>
            </a:r>
            <a:r>
              <a:rPr lang="en-US" dirty="0"/>
              <a:t>– early to middle years of working </a:t>
            </a:r>
            <a:r>
              <a:rPr lang="en-US" dirty="0" smtClean="0"/>
              <a:t>career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C00000"/>
                </a:solidFill>
              </a:rPr>
              <a:t>Consolidation </a:t>
            </a:r>
            <a:r>
              <a:rPr lang="en-US" dirty="0">
                <a:solidFill>
                  <a:srgbClr val="C00000"/>
                </a:solidFill>
              </a:rPr>
              <a:t>phase </a:t>
            </a:r>
            <a:r>
              <a:rPr lang="en-US" dirty="0"/>
              <a:t>– past midpoint of careers.  Earnings greater than </a:t>
            </a:r>
            <a:r>
              <a:rPr lang="en-US" dirty="0" smtClean="0"/>
              <a:t>expenses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C00000"/>
                </a:solidFill>
              </a:rPr>
              <a:t>Spending/Gifting </a:t>
            </a:r>
            <a:r>
              <a:rPr lang="en-US" dirty="0">
                <a:solidFill>
                  <a:srgbClr val="C00000"/>
                </a:solidFill>
              </a:rPr>
              <a:t>phase</a:t>
            </a:r>
            <a:r>
              <a:rPr lang="en-US" dirty="0"/>
              <a:t> – begins after retirement</a:t>
            </a:r>
          </a:p>
        </p:txBody>
      </p:sp>
    </p:spTree>
    <p:extLst>
      <p:ext uri="{BB962C8B-B14F-4D97-AF65-F5344CB8AC3E}">
        <p14:creationId xmlns:p14="http://schemas.microsoft.com/office/powerpoint/2010/main" val="120197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7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Individual Investor Life Cycle</a:t>
            </a:r>
            <a:endParaRPr lang="en-US" sz="2800" i="1" dirty="0">
              <a:solidFill>
                <a:srgbClr val="C00000"/>
              </a:solidFill>
            </a:endParaRPr>
          </a:p>
        </p:txBody>
      </p:sp>
      <p:graphicFrame>
        <p:nvGraphicFramePr>
          <p:cNvPr id="42906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107459"/>
              </p:ext>
            </p:extLst>
          </p:nvPr>
        </p:nvGraphicFramePr>
        <p:xfrm>
          <a:off x="0" y="1264444"/>
          <a:ext cx="9144000" cy="5591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Chart" r:id="rId3" imgW="6096075" imgH="4067089" progId="MSGraph.Chart.8">
                  <p:embed followColorScheme="full"/>
                </p:oleObj>
              </mc:Choice>
              <mc:Fallback>
                <p:oleObj name="Chart" r:id="rId3" imgW="6096075" imgH="4067089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64444"/>
                        <a:ext cx="9144000" cy="55919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9061" name="Text Box 5"/>
          <p:cNvSpPr txBox="1">
            <a:spLocks noChangeArrowheads="1"/>
          </p:cNvSpPr>
          <p:nvPr/>
        </p:nvSpPr>
        <p:spPr bwMode="auto">
          <a:xfrm>
            <a:off x="0" y="1004888"/>
            <a:ext cx="2438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Net Worth</a:t>
            </a:r>
            <a:endParaRPr lang="en-US"/>
          </a:p>
        </p:txBody>
      </p:sp>
      <p:sp>
        <p:nvSpPr>
          <p:cNvPr id="429062" name="Text Box 6"/>
          <p:cNvSpPr txBox="1">
            <a:spLocks noChangeArrowheads="1"/>
          </p:cNvSpPr>
          <p:nvPr/>
        </p:nvSpPr>
        <p:spPr bwMode="auto">
          <a:xfrm>
            <a:off x="7467600" y="5638800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Age</a:t>
            </a:r>
          </a:p>
        </p:txBody>
      </p:sp>
      <p:sp>
        <p:nvSpPr>
          <p:cNvPr id="429063" name="Text Box 7"/>
          <p:cNvSpPr txBox="1">
            <a:spLocks noChangeArrowheads="1"/>
          </p:cNvSpPr>
          <p:nvPr/>
        </p:nvSpPr>
        <p:spPr bwMode="auto">
          <a:xfrm>
            <a:off x="381000" y="1752600"/>
            <a:ext cx="3124200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tx1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dirty="0"/>
              <a:t>Accumulation Phase</a:t>
            </a:r>
          </a:p>
          <a:p>
            <a:pPr algn="l">
              <a:spcBef>
                <a:spcPct val="50000"/>
              </a:spcBef>
            </a:pPr>
            <a:r>
              <a:rPr lang="en-US" b="1" dirty="0"/>
              <a:t>Long-term:	   Retirement 		Children’s college 	</a:t>
            </a:r>
          </a:p>
          <a:p>
            <a:pPr algn="l">
              <a:spcBef>
                <a:spcPct val="50000"/>
              </a:spcBef>
            </a:pPr>
            <a:r>
              <a:rPr lang="en-US" b="1" dirty="0"/>
              <a:t>Short-term: 		House 		Car</a:t>
            </a:r>
          </a:p>
        </p:txBody>
      </p:sp>
      <p:sp>
        <p:nvSpPr>
          <p:cNvPr id="429064" name="Text Box 8"/>
          <p:cNvSpPr txBox="1">
            <a:spLocks noChangeArrowheads="1"/>
          </p:cNvSpPr>
          <p:nvPr/>
        </p:nvSpPr>
        <p:spPr bwMode="auto">
          <a:xfrm>
            <a:off x="3124200" y="1752600"/>
            <a:ext cx="3581400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dirty="0"/>
              <a:t>Consolidation Phase</a:t>
            </a:r>
          </a:p>
          <a:p>
            <a:pPr algn="l">
              <a:spcBef>
                <a:spcPct val="50000"/>
              </a:spcBef>
            </a:pPr>
            <a:r>
              <a:rPr lang="en-US" b="1" dirty="0"/>
              <a:t>Long-term:	 Retirement</a:t>
            </a:r>
          </a:p>
          <a:p>
            <a:pPr algn="l">
              <a:spcBef>
                <a:spcPct val="50000"/>
              </a:spcBef>
            </a:pPr>
            <a:r>
              <a:rPr lang="en-US" b="1" dirty="0"/>
              <a:t>Short-term:</a:t>
            </a:r>
          </a:p>
          <a:p>
            <a:pPr algn="l">
              <a:spcBef>
                <a:spcPct val="50000"/>
              </a:spcBef>
            </a:pPr>
            <a:r>
              <a:rPr lang="en-US" b="1" dirty="0"/>
              <a:t>Vacations</a:t>
            </a:r>
          </a:p>
          <a:p>
            <a:pPr algn="l">
              <a:spcBef>
                <a:spcPct val="50000"/>
              </a:spcBef>
            </a:pPr>
            <a:r>
              <a:rPr lang="en-US" b="1" dirty="0"/>
              <a:t>Children’s College</a:t>
            </a:r>
            <a:endParaRPr lang="en-US" dirty="0"/>
          </a:p>
        </p:txBody>
      </p:sp>
      <p:sp>
        <p:nvSpPr>
          <p:cNvPr id="429065" name="Text Box 9"/>
          <p:cNvSpPr txBox="1">
            <a:spLocks noChangeArrowheads="1"/>
          </p:cNvSpPr>
          <p:nvPr/>
        </p:nvSpPr>
        <p:spPr bwMode="auto">
          <a:xfrm>
            <a:off x="6324600" y="1752600"/>
            <a:ext cx="2743200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/>
              <a:t>Spending Phase Gifting Phase</a:t>
            </a:r>
          </a:p>
          <a:p>
            <a:pPr algn="l">
              <a:spcBef>
                <a:spcPct val="50000"/>
              </a:spcBef>
            </a:pPr>
            <a:r>
              <a:rPr lang="en-US" b="1"/>
              <a:t>Long-term: 	Estate Planning</a:t>
            </a:r>
          </a:p>
          <a:p>
            <a:pPr algn="l">
              <a:spcBef>
                <a:spcPct val="50000"/>
              </a:spcBef>
            </a:pPr>
            <a:r>
              <a:rPr lang="en-US" b="1"/>
              <a:t>Short-term: 	Lifestyle Needs Gifts</a:t>
            </a:r>
            <a:r>
              <a:rPr lang="en-US"/>
              <a:t>      	</a:t>
            </a:r>
          </a:p>
        </p:txBody>
      </p:sp>
    </p:spTree>
    <p:extLst>
      <p:ext uri="{BB962C8B-B14F-4D97-AF65-F5344CB8AC3E}">
        <p14:creationId xmlns:p14="http://schemas.microsoft.com/office/powerpoint/2010/main" val="378309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9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9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9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29060" grpId="0" animBg="0"/>
      <p:bldP spid="429063" grpId="0" autoUpdateAnimBg="0"/>
      <p:bldP spid="429064" grpId="0" autoUpdateAnimBg="0"/>
      <p:bldP spid="42906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C00000"/>
                </a:solidFill>
              </a:rPr>
              <a:t>Accumulation phase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Early to middle years of working career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Attempts to accumulate assets to satisfy immediate needs for example for house down payment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Longer term goals – children’s college education, retirement</a:t>
            </a:r>
          </a:p>
        </p:txBody>
      </p:sp>
    </p:spTree>
    <p:extLst>
      <p:ext uri="{BB962C8B-B14F-4D97-AF65-F5344CB8AC3E}">
        <p14:creationId xmlns:p14="http://schemas.microsoft.com/office/powerpoint/2010/main" val="170276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1337</Words>
  <Application>Microsoft Office PowerPoint</Application>
  <PresentationFormat>On-screen Show (4:3)</PresentationFormat>
  <Paragraphs>202</Paragraphs>
  <Slides>46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Office Theme</vt:lpstr>
      <vt:lpstr>Chart</vt:lpstr>
      <vt:lpstr>Asset Allocation Decision</vt:lpstr>
      <vt:lpstr>Asset allocation</vt:lpstr>
      <vt:lpstr>Asset allocation</vt:lpstr>
      <vt:lpstr>Asset allocation</vt:lpstr>
      <vt:lpstr>The Portfolio Management Process</vt:lpstr>
      <vt:lpstr>Individual investor life cycle</vt:lpstr>
      <vt:lpstr>Individual Investor Life Cycle</vt:lpstr>
      <vt:lpstr>Individual Investor Life Cycle</vt:lpstr>
      <vt:lpstr>Accumulation phase</vt:lpstr>
      <vt:lpstr>Accumulation phase</vt:lpstr>
      <vt:lpstr>Consolidation phase</vt:lpstr>
      <vt:lpstr>Consolidation phase</vt:lpstr>
      <vt:lpstr>Spending phase</vt:lpstr>
      <vt:lpstr>Gifting phase</vt:lpstr>
      <vt:lpstr>Life Cycle Investment Goals</vt:lpstr>
      <vt:lpstr>1. Policy statement</vt:lpstr>
      <vt:lpstr>2. Study current financial and economic conditions and forecast future trends</vt:lpstr>
      <vt:lpstr>3. Construct the portfolio</vt:lpstr>
      <vt:lpstr>4. Monitor and update</vt:lpstr>
      <vt:lpstr>The Need For A Policy Statement</vt:lpstr>
      <vt:lpstr>Constructing A Policy Statement</vt:lpstr>
      <vt:lpstr>Constructing A Policy Statement</vt:lpstr>
      <vt:lpstr>Investment Objectives</vt:lpstr>
      <vt:lpstr>Investment Objectives</vt:lpstr>
      <vt:lpstr>Investment Objectives</vt:lpstr>
      <vt:lpstr>Investment Constraints</vt:lpstr>
      <vt:lpstr>Investment Constraints</vt:lpstr>
      <vt:lpstr>Investment Constraints</vt:lpstr>
      <vt:lpstr>Legal and Regulatory Factors</vt:lpstr>
      <vt:lpstr>Unique Needs and Preferences</vt:lpstr>
      <vt:lpstr>Unique Needs and Preferences</vt:lpstr>
      <vt:lpstr>Constructing the Policy Statement</vt:lpstr>
      <vt:lpstr>The Importance of Asset Allocation</vt:lpstr>
      <vt:lpstr>The Importance of Asset Allocation</vt:lpstr>
      <vt:lpstr>Returns and Risk of Different Asset Classes</vt:lpstr>
      <vt:lpstr>Returns and Risk of Different Asset Classes</vt:lpstr>
      <vt:lpstr>Asset Allocation Summary</vt:lpstr>
      <vt:lpstr>Asset Allocation Summary</vt:lpstr>
      <vt:lpstr>Asset Allocation and Cultural Differences</vt:lpstr>
      <vt:lpstr>Summary</vt:lpstr>
      <vt:lpstr>PowerPoint Presentation</vt:lpstr>
      <vt:lpstr>Pension Funds</vt:lpstr>
      <vt:lpstr>Endowment Funds</vt:lpstr>
      <vt:lpstr>Insurance Companies</vt:lpstr>
      <vt:lpstr>Insurance Companies</vt:lpstr>
      <vt:lpstr>Banks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Asset Allocation Decision</dc:title>
  <dc:creator>Lakshmi</dc:creator>
  <cp:lastModifiedBy>Lakshmi</cp:lastModifiedBy>
  <cp:revision>18</cp:revision>
  <dcterms:created xsi:type="dcterms:W3CDTF">2006-08-16T00:00:00Z</dcterms:created>
  <dcterms:modified xsi:type="dcterms:W3CDTF">2015-02-07T08:58:13Z</dcterms:modified>
</cp:coreProperties>
</file>