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/>
    <p:restoredTop sz="94631"/>
  </p:normalViewPr>
  <p:slideViewPr>
    <p:cSldViewPr>
      <p:cViewPr varScale="1">
        <p:scale>
          <a:sx n="68" d="100"/>
          <a:sy n="68" d="100"/>
        </p:scale>
        <p:origin x="224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1F50E-4636-4E4E-91D8-B5835791A1AB}" type="datetimeFigureOut">
              <a:rPr lang="en-US" smtClean="0"/>
              <a:pPr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96214-05FD-4469-A2A5-D50C361FA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Assignment#5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Normalization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Course (</a:t>
            </a:r>
            <a:r>
              <a:rPr lang="en-US" sz="1600" u="sng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)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Course _Teaching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3861048"/>
            <a:ext cx="8382000" cy="213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3NF:</a:t>
            </a:r>
          </a:p>
          <a:p>
            <a:pPr>
              <a:buNone/>
            </a:pPr>
            <a:r>
              <a:rPr lang="en-US" sz="1600" b="1" dirty="0" err="1" smtClean="0"/>
              <a:t>Thers</a:t>
            </a:r>
            <a:r>
              <a:rPr lang="en-US" sz="1600" b="1" dirty="0" smtClean="0"/>
              <a:t> is no Transitive dependency </a:t>
            </a:r>
            <a:r>
              <a:rPr lang="en-US" sz="1600" b="1" dirty="0" smtClean="0">
                <a:sym typeface="Wingdings" pitchFamily="2" charset="2"/>
              </a:rPr>
              <a:t> no </a:t>
            </a:r>
            <a:r>
              <a:rPr lang="en-US" sz="1600" b="1" dirty="0" err="1" smtClean="0">
                <a:sym typeface="Wingdings" pitchFamily="2" charset="2"/>
              </a:rPr>
              <a:t>viloation</a:t>
            </a:r>
            <a:r>
              <a:rPr lang="en-US" sz="1600" b="1" dirty="0" smtClean="0">
                <a:sym typeface="Wingdings" pitchFamily="2" charset="2"/>
              </a:rPr>
              <a:t> for 3NF</a:t>
            </a:r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Course (</a:t>
            </a:r>
            <a:r>
              <a:rPr lang="en-US" sz="1600" u="sng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)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Course_Teaching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b="1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Course (</a:t>
            </a:r>
            <a:r>
              <a:rPr lang="en-US" sz="1600" u="sng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)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Course _Teaching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3861048"/>
            <a:ext cx="8382000" cy="213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BCNF: </a:t>
            </a:r>
          </a:p>
          <a:p>
            <a:pPr>
              <a:buNone/>
            </a:pPr>
            <a:r>
              <a:rPr lang="en-US" sz="1600" b="1" dirty="0" smtClean="0"/>
              <a:t>FD3 </a:t>
            </a:r>
            <a:r>
              <a:rPr lang="en-US" sz="1600" b="1" dirty="0" err="1" smtClean="0">
                <a:sym typeface="Wingdings" pitchFamily="2" charset="2"/>
              </a:rPr>
              <a:t>viloates</a:t>
            </a:r>
            <a:r>
              <a:rPr lang="en-US" sz="1600" b="1" dirty="0" smtClean="0">
                <a:sym typeface="Wingdings" pitchFamily="2" charset="2"/>
              </a:rPr>
              <a:t> BCNF </a:t>
            </a:r>
            <a:r>
              <a:rPr lang="en-US" sz="1600" b="1" dirty="0" smtClean="0">
                <a:latin typeface="Arial" charset="0"/>
              </a:rPr>
              <a:t>where  the determinant in a nontrivial FD is not  a CK.</a:t>
            </a:r>
            <a:endParaRPr lang="en-US" sz="1600" b="1" dirty="0" smtClean="0">
              <a:sym typeface="Wingdings" pitchFamily="2" charset="2"/>
            </a:endParaRPr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Course (</a:t>
            </a:r>
            <a:r>
              <a:rPr lang="en-US" sz="1600" u="sng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)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Course_Teaching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r>
              <a:rPr lang="en-US" sz="1600" b="1" dirty="0" err="1" smtClean="0"/>
              <a:t>Room_Course</a:t>
            </a:r>
            <a:r>
              <a:rPr lang="en-US" sz="1600" dirty="0" smtClean="0"/>
              <a:t> (</a:t>
            </a:r>
            <a:r>
              <a:rPr lang="en-US" sz="1600" u="sng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u="sng" dirty="0" err="1" smtClean="0"/>
              <a:t>Days_Hours</a:t>
            </a:r>
            <a:r>
              <a:rPr lang="en-US" sz="1600" dirty="0" smtClean="0"/>
              <a:t>, S</a:t>
            </a:r>
            <a:r>
              <a:rPr lang="en-US" sz="1600" u="sng" dirty="0" smtClean="0"/>
              <a:t>emester</a:t>
            </a:r>
            <a:r>
              <a:rPr lang="en-US" sz="1600" dirty="0" smtClean="0"/>
              <a:t>, </a:t>
            </a:r>
            <a:r>
              <a:rPr lang="en-US" sz="1600" u="sng" dirty="0" smtClean="0"/>
              <a:t>Year </a:t>
            </a:r>
            <a:r>
              <a:rPr lang="en-US" sz="1600" b="1" dirty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b="1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</a:t>
            </a:r>
            <a:endParaRPr lang="en-US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748464" cy="416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467544" y="580526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lvl="3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Identify the functional dependencies.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323850" lvl="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Desc</a:t>
            </a:r>
            <a:r>
              <a:rPr lang="en-US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ribe and illustrate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process of normalization to produce 3NF relations.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323850" lvl="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Identify the primary, alternate, and foreign keys in your 3NF relations.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66800"/>
            <a:ext cx="8229600" cy="5410200"/>
          </a:xfrm>
          <a:prstGeom prst="rect">
            <a:avLst/>
          </a:prstGeom>
        </p:spPr>
        <p:txBody>
          <a:bodyPr/>
          <a:lstStyle/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1600" b="1" dirty="0"/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b="1" u="sng" dirty="0" smtClean="0">
                <a:solidFill>
                  <a:schemeClr val="hlink"/>
                </a:solidFill>
              </a:rPr>
              <a:t>UNF:</a:t>
            </a: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b="1" u="sng" dirty="0" smtClean="0">
              <a:solidFill>
                <a:schemeClr val="hlink"/>
              </a:solidFill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b="1" u="sng" dirty="0">
              <a:solidFill>
                <a:schemeClr val="hlink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844824"/>
            <a:ext cx="8077200" cy="1676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en-US" sz="1600" b="1" dirty="0" smtClean="0"/>
              <a:t>-Because there is a repeating group  </a:t>
            </a:r>
            <a:r>
              <a:rPr lang="en-US" sz="1600" b="1" dirty="0" smtClean="0">
                <a:sym typeface="Wingdings" pitchFamily="2" charset="2"/>
              </a:rPr>
              <a:t>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/>
              <a:t>DrugNumber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DrugName</a:t>
            </a:r>
            <a:r>
              <a:rPr lang="en-US" sz="1600" dirty="0" smtClean="0"/>
              <a:t>, Description, Dosage, </a:t>
            </a:r>
            <a:r>
              <a:rPr lang="en-US" sz="1600" dirty="0" err="1" smtClean="0"/>
              <a:t>MethodOfAdmin</a:t>
            </a:r>
            <a:r>
              <a:rPr lang="en-US" sz="1600" dirty="0" smtClean="0"/>
              <a:t>, </a:t>
            </a:r>
            <a:r>
              <a:rPr lang="en-US" sz="1600" dirty="0" err="1" smtClean="0"/>
              <a:t>UnitPerDay</a:t>
            </a:r>
            <a:r>
              <a:rPr lang="en-US" sz="1600" dirty="0" smtClean="0"/>
              <a:t>, </a:t>
            </a:r>
            <a:r>
              <a:rPr lang="en-US" sz="1600" dirty="0" err="1" smtClean="0"/>
              <a:t>StartDate</a:t>
            </a:r>
            <a:r>
              <a:rPr lang="en-US" sz="1600" dirty="0" smtClean="0"/>
              <a:t>, </a:t>
            </a:r>
            <a:r>
              <a:rPr lang="en-US" sz="1600" dirty="0" err="1" smtClean="0"/>
              <a:t>FinishDate</a:t>
            </a:r>
            <a:r>
              <a:rPr lang="en-US" sz="1600" dirty="0" smtClean="0"/>
              <a:t> )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/>
              <a:t>-The intersection of each row and columns might contain more than ONE value.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b="1" dirty="0" smtClean="0"/>
          </a:p>
          <a:p>
            <a:r>
              <a:rPr lang="en-US" sz="1600" dirty="0"/>
              <a:t>R = ( </a:t>
            </a:r>
            <a:r>
              <a:rPr lang="en-US" sz="1600" dirty="0" err="1"/>
              <a:t>FullName</a:t>
            </a:r>
            <a:r>
              <a:rPr lang="en-US" sz="1600" dirty="0"/>
              <a:t>, </a:t>
            </a:r>
            <a:r>
              <a:rPr lang="en-US" sz="1600" dirty="0" err="1"/>
              <a:t>PatientNumber</a:t>
            </a:r>
            <a:r>
              <a:rPr lang="en-US" sz="1600" dirty="0"/>
              <a:t>, </a:t>
            </a:r>
            <a:r>
              <a:rPr lang="en-US" sz="1600" dirty="0" err="1"/>
              <a:t>BedNumber</a:t>
            </a:r>
            <a:r>
              <a:rPr lang="en-US" sz="1600" dirty="0"/>
              <a:t>, </a:t>
            </a:r>
            <a:r>
              <a:rPr lang="en-US" sz="1600" dirty="0" err="1"/>
              <a:t>WardNumber</a:t>
            </a:r>
            <a:r>
              <a:rPr lang="en-US" sz="1600" dirty="0"/>
              <a:t>, </a:t>
            </a:r>
            <a:r>
              <a:rPr lang="en-US" sz="1600" dirty="0" err="1"/>
              <a:t>WardName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FF0000"/>
                </a:solidFill>
              </a:rPr>
              <a:t>{ </a:t>
            </a:r>
            <a:r>
              <a:rPr lang="en-US" sz="1600" dirty="0" err="1"/>
              <a:t>DrugNumber</a:t>
            </a:r>
            <a:r>
              <a:rPr lang="en-US" sz="1600" dirty="0"/>
              <a:t>, </a:t>
            </a:r>
            <a:r>
              <a:rPr lang="en-US" sz="1600" dirty="0" err="1"/>
              <a:t>DrugName</a:t>
            </a:r>
            <a:r>
              <a:rPr lang="en-US" sz="1600" dirty="0"/>
              <a:t>, Description, Dosage, </a:t>
            </a:r>
            <a:r>
              <a:rPr lang="en-US" sz="1600" dirty="0" err="1"/>
              <a:t>MethodOfAdmin</a:t>
            </a:r>
            <a:r>
              <a:rPr lang="en-US" sz="1600" dirty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{</a:t>
            </a:r>
            <a:r>
              <a:rPr lang="en-US" sz="1600" dirty="0" err="1" smtClean="0"/>
              <a:t>UnitPerDay</a:t>
            </a:r>
            <a:r>
              <a:rPr lang="en-US" sz="1600" dirty="0"/>
              <a:t>, </a:t>
            </a:r>
            <a:r>
              <a:rPr lang="en-US" sz="1600" dirty="0" err="1"/>
              <a:t>StartDate</a:t>
            </a:r>
            <a:r>
              <a:rPr lang="en-US" sz="1600" dirty="0"/>
              <a:t>, </a:t>
            </a:r>
            <a:r>
              <a:rPr lang="en-US" sz="1600" dirty="0" err="1" smtClean="0"/>
              <a:t>FinishDate</a:t>
            </a:r>
            <a:r>
              <a:rPr lang="en-US" sz="1600" dirty="0" smtClean="0">
                <a:solidFill>
                  <a:srgbClr val="FF0000"/>
                </a:solidFill>
              </a:rPr>
              <a:t>}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FF0000"/>
                </a:solidFill>
              </a:rPr>
              <a:t>}</a:t>
            </a:r>
            <a:r>
              <a:rPr lang="en-US" sz="1600" dirty="0"/>
              <a:t>)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600" b="1" dirty="0" smtClean="0">
              <a:solidFill>
                <a:prstClr val="black"/>
              </a:solidFill>
            </a:endParaRPr>
          </a:p>
          <a:p>
            <a:endParaRPr lang="en-US" sz="16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4293096"/>
            <a:ext cx="8077200" cy="1676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1600" b="1" dirty="0" smtClean="0"/>
              <a:t>-Remove the repeating group using Approach#1 - expanding the key </a:t>
            </a:r>
          </a:p>
          <a:p>
            <a:endParaRPr lang="en-US" sz="1600" b="1" dirty="0" smtClean="0"/>
          </a:p>
          <a:p>
            <a:r>
              <a:rPr lang="en-US" sz="1600" dirty="0" err="1"/>
              <a:t>Patient_Medication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( </a:t>
            </a:r>
            <a:r>
              <a:rPr lang="en-US" sz="1600" dirty="0" err="1"/>
              <a:t>FullName</a:t>
            </a:r>
            <a:r>
              <a:rPr lang="en-US" sz="1600" dirty="0"/>
              <a:t>, </a:t>
            </a:r>
            <a:r>
              <a:rPr lang="en-US" sz="1600" u="sng" dirty="0" err="1">
                <a:solidFill>
                  <a:srgbClr val="FF0000"/>
                </a:solidFill>
              </a:rPr>
              <a:t>PatientNumber</a:t>
            </a:r>
            <a:r>
              <a:rPr lang="en-US" sz="1600" dirty="0"/>
              <a:t>, </a:t>
            </a:r>
            <a:r>
              <a:rPr lang="en-US" sz="1600" dirty="0" err="1"/>
              <a:t>BedNumber</a:t>
            </a:r>
            <a:r>
              <a:rPr lang="en-US" sz="1600" dirty="0"/>
              <a:t>, </a:t>
            </a:r>
            <a:r>
              <a:rPr lang="en-US" sz="1600" dirty="0" err="1"/>
              <a:t>WardNumber</a:t>
            </a:r>
            <a:r>
              <a:rPr lang="en-US" sz="1600" dirty="0"/>
              <a:t>, </a:t>
            </a:r>
            <a:r>
              <a:rPr lang="en-US" sz="1600" dirty="0" err="1"/>
              <a:t>WardName</a:t>
            </a:r>
            <a:r>
              <a:rPr lang="en-US" sz="1600" dirty="0"/>
              <a:t>, </a:t>
            </a:r>
            <a:r>
              <a:rPr lang="en-US" sz="1600" u="sng" dirty="0" err="1">
                <a:solidFill>
                  <a:srgbClr val="FF0000"/>
                </a:solidFill>
              </a:rPr>
              <a:t>DrugNumber</a:t>
            </a:r>
            <a:r>
              <a:rPr lang="en-US" sz="1600" dirty="0">
                <a:solidFill>
                  <a:srgbClr val="FF0000"/>
                </a:solidFill>
              </a:rPr>
              <a:t>,</a:t>
            </a:r>
            <a:r>
              <a:rPr lang="en-US" sz="1600" dirty="0"/>
              <a:t> </a:t>
            </a:r>
            <a:r>
              <a:rPr lang="en-US" sz="1600" dirty="0" err="1"/>
              <a:t>DrugName</a:t>
            </a:r>
            <a:r>
              <a:rPr lang="en-US" sz="1600" dirty="0"/>
              <a:t>, Description, Dosage, </a:t>
            </a:r>
            <a:r>
              <a:rPr lang="en-US" sz="1600" dirty="0" err="1"/>
              <a:t>MethodofAdmin</a:t>
            </a:r>
            <a:r>
              <a:rPr lang="en-US" sz="1600" dirty="0"/>
              <a:t>, </a:t>
            </a:r>
            <a:r>
              <a:rPr lang="en-US" sz="1600" dirty="0" err="1"/>
              <a:t>UnitPerDay</a:t>
            </a:r>
            <a:r>
              <a:rPr lang="en-US" sz="1600" dirty="0"/>
              <a:t>, </a:t>
            </a:r>
            <a:r>
              <a:rPr lang="en-US" sz="1600" u="sng" dirty="0" err="1">
                <a:solidFill>
                  <a:srgbClr val="FF0000"/>
                </a:solidFill>
              </a:rPr>
              <a:t>StartDate</a:t>
            </a:r>
            <a:r>
              <a:rPr lang="en-US" sz="1600" dirty="0">
                <a:solidFill>
                  <a:srgbClr val="FF0000"/>
                </a:solidFill>
              </a:rPr>
              <a:t>,</a:t>
            </a:r>
            <a:r>
              <a:rPr lang="en-US" sz="1600" dirty="0"/>
              <a:t> </a:t>
            </a:r>
            <a:r>
              <a:rPr lang="en-US" sz="1600" dirty="0" err="1"/>
              <a:t>FinishDate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39552" y="3789040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b="1" u="sng" dirty="0" smtClean="0">
                <a:solidFill>
                  <a:schemeClr val="hlink"/>
                </a:solidFill>
              </a:rPr>
              <a:t>1NF: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66800"/>
            <a:ext cx="8229600" cy="5410200"/>
          </a:xfrm>
          <a:prstGeom prst="rect">
            <a:avLst/>
          </a:prstGeom>
        </p:spPr>
        <p:txBody>
          <a:bodyPr/>
          <a:lstStyle/>
          <a:p>
            <a:pPr marL="265113" indent="-265113"/>
            <a:endParaRPr lang="en-US" sz="1600" b="1" dirty="0"/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1600" b="1" dirty="0"/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b="1" u="sng" dirty="0">
                <a:solidFill>
                  <a:schemeClr val="hlink"/>
                </a:solidFill>
              </a:rPr>
              <a:t>2</a:t>
            </a:r>
            <a:r>
              <a:rPr lang="en-US" b="1" u="sng" dirty="0" smtClean="0">
                <a:solidFill>
                  <a:schemeClr val="hlink"/>
                </a:solidFill>
              </a:rPr>
              <a:t>NF</a:t>
            </a:r>
            <a:r>
              <a:rPr lang="en-US" b="1" u="sng" dirty="0">
                <a:solidFill>
                  <a:schemeClr val="hlink"/>
                </a:solidFill>
              </a:rPr>
              <a:t>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819400"/>
            <a:ext cx="8458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err="1" smtClean="0"/>
              <a:t>PatientNumber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fullName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</a:p>
          <a:p>
            <a:pPr>
              <a:buNone/>
            </a:pPr>
            <a:r>
              <a:rPr lang="en-US" sz="1600" dirty="0" err="1" smtClean="0"/>
              <a:t>WardNumber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WardName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Transitive Dependency</a:t>
            </a:r>
          </a:p>
          <a:p>
            <a:pPr>
              <a:buNone/>
            </a:pPr>
            <a:r>
              <a:rPr lang="en-US" sz="1600" dirty="0" err="1" smtClean="0"/>
              <a:t>DrugNumber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smtClean="0"/>
              <a:t> name , Description,  Dosage,  </a:t>
            </a:r>
            <a:r>
              <a:rPr lang="en-US" sz="1600" dirty="0" err="1" smtClean="0"/>
              <a:t>MethodOfAdmin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PateintNumber</a:t>
            </a:r>
            <a:r>
              <a:rPr lang="en-US" sz="1600" dirty="0" smtClean="0"/>
              <a:t> ,</a:t>
            </a:r>
            <a:r>
              <a:rPr lang="en-US" sz="1600" dirty="0" err="1" smtClean="0"/>
              <a:t>DrugNumber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startDate</a:t>
            </a:r>
            <a:r>
              <a:rPr lang="en-US" sz="1600" dirty="0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 err="1" smtClean="0"/>
              <a:t>WardNumber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UnitPerDay</a:t>
            </a:r>
            <a:r>
              <a:rPr lang="en-US" sz="1600" dirty="0" smtClean="0"/>
              <a:t>, </a:t>
            </a:r>
            <a:r>
              <a:rPr lang="en-US" sz="1600" dirty="0" err="1" smtClean="0"/>
              <a:t>FinishDate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PatientNumber,WardNumber,starDate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2NF :</a:t>
            </a:r>
            <a:r>
              <a:rPr lang="en-GB" sz="1600" b="1" dirty="0" smtClean="0"/>
              <a:t> FD1 &amp; FD3  violate  3NF-</a:t>
            </a:r>
            <a:r>
              <a:rPr lang="en-US" sz="1600" b="1" dirty="0" smtClean="0"/>
              <a:t> Transitive dependency 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Patient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PatientNumber</a:t>
            </a:r>
            <a:r>
              <a:rPr lang="en-US" sz="1600" dirty="0" err="1" smtClean="0"/>
              <a:t>,fullName</a:t>
            </a:r>
            <a:r>
              <a:rPr lang="en-US" sz="1600" dirty="0" smtClean="0"/>
              <a:t>)</a:t>
            </a:r>
          </a:p>
          <a:p>
            <a:r>
              <a:rPr lang="en-US" sz="1600" b="1" dirty="0" smtClean="0"/>
              <a:t>Drug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DrugNumber</a:t>
            </a:r>
            <a:r>
              <a:rPr lang="en-US" sz="1600" dirty="0" smtClean="0"/>
              <a:t> , name , Description, Dosage, </a:t>
            </a:r>
            <a:r>
              <a:rPr lang="en-US" sz="1600" dirty="0" err="1" smtClean="0"/>
              <a:t>MethodOfAdmin</a:t>
            </a:r>
            <a:r>
              <a:rPr lang="en-US" sz="1600" dirty="0" smtClean="0"/>
              <a:t> )   </a:t>
            </a:r>
          </a:p>
          <a:p>
            <a:r>
              <a:rPr lang="en-US" sz="1600" b="1" dirty="0" err="1" smtClean="0"/>
              <a:t>Patient_Medication</a:t>
            </a:r>
            <a:r>
              <a:rPr lang="en-US" sz="1600" b="1" dirty="0" smtClean="0"/>
              <a:t> </a:t>
            </a:r>
            <a:r>
              <a:rPr lang="en-US" sz="1600" dirty="0" smtClean="0"/>
              <a:t>( </a:t>
            </a:r>
            <a:r>
              <a:rPr lang="en-US" sz="1600" u="sng" dirty="0" err="1" smtClean="0"/>
              <a:t>PateintNumber</a:t>
            </a:r>
            <a:r>
              <a:rPr lang="en-US" sz="1600" dirty="0" smtClean="0"/>
              <a:t> ,</a:t>
            </a:r>
            <a:r>
              <a:rPr lang="en-US" sz="1600" u="sng" dirty="0" err="1" smtClean="0"/>
              <a:t>DrugNumber</a:t>
            </a:r>
            <a:r>
              <a:rPr lang="en-US" sz="1600" dirty="0" smtClean="0"/>
              <a:t>, </a:t>
            </a:r>
            <a:r>
              <a:rPr lang="en-US" sz="1600" u="sng" dirty="0" err="1" smtClean="0"/>
              <a:t>startDate</a:t>
            </a:r>
            <a:r>
              <a:rPr lang="en-US" sz="1600" u="sng" dirty="0" smtClean="0"/>
              <a:t> </a:t>
            </a:r>
            <a:r>
              <a:rPr lang="en-US" sz="1600" dirty="0" smtClean="0"/>
              <a:t>,</a:t>
            </a:r>
            <a:r>
              <a:rPr lang="en-US" sz="1600" dirty="0" err="1" smtClean="0"/>
              <a:t>WardNumber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WardName</a:t>
            </a:r>
            <a:r>
              <a:rPr lang="en-US" sz="1600" dirty="0" smtClean="0"/>
              <a:t>, 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,  </a:t>
            </a:r>
            <a:r>
              <a:rPr lang="en-US" sz="1600" dirty="0" err="1" smtClean="0"/>
              <a:t>UnitPerDay</a:t>
            </a:r>
            <a:r>
              <a:rPr lang="en-US" sz="1600" dirty="0" smtClean="0"/>
              <a:t>,  </a:t>
            </a:r>
            <a:r>
              <a:rPr lang="en-US" sz="1600" dirty="0" err="1" smtClean="0"/>
              <a:t>FinishDate</a:t>
            </a:r>
            <a:r>
              <a:rPr lang="en-US" sz="1600" dirty="0" smtClean="0"/>
              <a:t>)  </a:t>
            </a:r>
          </a:p>
          <a:p>
            <a:pPr marL="265113" indent="-265113"/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b="1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51520" y="332656"/>
            <a:ext cx="8892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Patient_Medication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 err="1" smtClean="0"/>
              <a:t>FullName</a:t>
            </a:r>
            <a:r>
              <a:rPr lang="en-US" dirty="0" smtClean="0"/>
              <a:t>, </a:t>
            </a:r>
            <a:r>
              <a:rPr lang="en-US" u="sng" dirty="0" err="1" smtClean="0">
                <a:solidFill>
                  <a:srgbClr val="FF0000"/>
                </a:solidFill>
              </a:rPr>
              <a:t>PatientNumber</a:t>
            </a:r>
            <a:r>
              <a:rPr lang="en-US" dirty="0" smtClean="0"/>
              <a:t>, </a:t>
            </a:r>
            <a:r>
              <a:rPr lang="en-US" dirty="0" err="1" smtClean="0"/>
              <a:t>BedNumber</a:t>
            </a:r>
            <a:r>
              <a:rPr lang="en-US" dirty="0" smtClean="0"/>
              <a:t>, </a:t>
            </a:r>
            <a:r>
              <a:rPr lang="en-US" dirty="0" err="1" smtClean="0"/>
              <a:t>WardNumber</a:t>
            </a:r>
            <a:r>
              <a:rPr lang="en-US" dirty="0" smtClean="0"/>
              <a:t>, </a:t>
            </a:r>
            <a:r>
              <a:rPr lang="en-US" dirty="0" err="1" smtClean="0"/>
              <a:t>WardName</a:t>
            </a:r>
            <a:r>
              <a:rPr lang="en-US" dirty="0" smtClean="0"/>
              <a:t>, </a:t>
            </a:r>
            <a:r>
              <a:rPr lang="en-US" u="sng" dirty="0" err="1" smtClean="0">
                <a:solidFill>
                  <a:srgbClr val="FF0000"/>
                </a:solidFill>
              </a:rPr>
              <a:t>DrugNumber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err="1" smtClean="0"/>
              <a:t>DrugName</a:t>
            </a:r>
            <a:r>
              <a:rPr lang="en-US" dirty="0" smtClean="0"/>
              <a:t>, Description, Dosage, </a:t>
            </a:r>
            <a:r>
              <a:rPr lang="en-US" dirty="0" err="1" smtClean="0"/>
              <a:t>MethodofAdmin</a:t>
            </a:r>
            <a:r>
              <a:rPr lang="en-US" dirty="0" smtClean="0"/>
              <a:t>, </a:t>
            </a:r>
            <a:r>
              <a:rPr lang="en-US" dirty="0" err="1" smtClean="0"/>
              <a:t>UnitPerDay</a:t>
            </a:r>
            <a:r>
              <a:rPr lang="en-US" dirty="0" smtClean="0"/>
              <a:t>, </a:t>
            </a:r>
            <a:r>
              <a:rPr lang="en-US" u="sng" dirty="0" err="1" smtClean="0">
                <a:solidFill>
                  <a:srgbClr val="FF0000"/>
                </a:solidFill>
              </a:rPr>
              <a:t>StartDate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err="1" smtClean="0"/>
              <a:t>FinishDate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66800"/>
            <a:ext cx="8229600" cy="5410200"/>
          </a:xfrm>
          <a:prstGeom prst="rect">
            <a:avLst/>
          </a:prstGeom>
        </p:spPr>
        <p:txBody>
          <a:bodyPr/>
          <a:lstStyle/>
          <a:p>
            <a:pPr marL="265113" indent="-265113"/>
            <a:endParaRPr lang="en-US" sz="1600" b="1" dirty="0"/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1600" b="1" dirty="0"/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b="1" u="sng" dirty="0">
                <a:solidFill>
                  <a:schemeClr val="hlink"/>
                </a:solidFill>
              </a:rPr>
              <a:t>3NF: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819400"/>
            <a:ext cx="8458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600" strike="sngStrike" dirty="0" err="1" smtClean="0"/>
              <a:t>PatientNumber</a:t>
            </a:r>
            <a:r>
              <a:rPr lang="en-US" sz="1600" strike="sngStrike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strike="sngStrike" dirty="0" err="1" smtClean="0"/>
              <a:t>fullName</a:t>
            </a:r>
            <a:endParaRPr lang="en-US" sz="1600" strike="sngStrik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600" dirty="0" err="1" smtClean="0"/>
              <a:t>WardNumber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WardName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Transitive Dependency</a:t>
            </a:r>
          </a:p>
          <a:p>
            <a:pPr>
              <a:buNone/>
            </a:pPr>
            <a:r>
              <a:rPr lang="en-US" sz="1600" strike="sngStrike" dirty="0" err="1" smtClean="0"/>
              <a:t>DrugNumber</a:t>
            </a:r>
            <a:r>
              <a:rPr lang="en-US" sz="1600" strike="sngStrike" dirty="0" smtClean="0"/>
              <a:t> </a:t>
            </a:r>
            <a:r>
              <a:rPr lang="en-US" sz="1600" strike="sngStrike" dirty="0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strike="sngStrike" dirty="0" smtClean="0"/>
              <a:t> name , Description , Dosage, </a:t>
            </a:r>
            <a:r>
              <a:rPr lang="en-US" sz="1600" strike="sngStrike" dirty="0" err="1" smtClean="0"/>
              <a:t>MethodOfAdmin</a:t>
            </a:r>
            <a:endParaRPr lang="en-US" sz="1600" strike="sngStrike" dirty="0" smtClean="0"/>
          </a:p>
          <a:p>
            <a:pPr>
              <a:buNone/>
            </a:pPr>
            <a:r>
              <a:rPr lang="en-US" sz="1600" dirty="0" err="1" smtClean="0"/>
              <a:t>PateintNumber</a:t>
            </a:r>
            <a:r>
              <a:rPr lang="en-US" sz="1600" dirty="0" smtClean="0"/>
              <a:t> ,</a:t>
            </a:r>
            <a:r>
              <a:rPr lang="en-US" sz="1600" dirty="0" err="1" smtClean="0"/>
              <a:t>DrugNumber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startDate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WardNumber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UnitPerDay</a:t>
            </a:r>
            <a:r>
              <a:rPr lang="en-US" sz="1600" dirty="0" smtClean="0"/>
              <a:t>, </a:t>
            </a:r>
            <a:r>
              <a:rPr lang="en-US" sz="1600" dirty="0" err="1" smtClean="0"/>
              <a:t>FinishDate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PatientNumber,WardNumber,starDate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3NF :</a:t>
            </a:r>
            <a:r>
              <a:rPr lang="en-GB" sz="1600" b="1" dirty="0" smtClean="0"/>
              <a:t> FD2 violates  3NF-</a:t>
            </a:r>
            <a:r>
              <a:rPr lang="en-US" sz="1600" b="1" dirty="0" smtClean="0"/>
              <a:t> Transitive dependency </a:t>
            </a:r>
          </a:p>
          <a:p>
            <a:endParaRPr lang="en-US" sz="1600" b="1" dirty="0" smtClean="0"/>
          </a:p>
          <a:p>
            <a:r>
              <a:rPr lang="en-US" sz="1600" dirty="0"/>
              <a:t>Patient (</a:t>
            </a:r>
            <a:r>
              <a:rPr lang="en-US" sz="1600" u="sng" dirty="0" err="1"/>
              <a:t>PatientNumber</a:t>
            </a:r>
            <a:r>
              <a:rPr lang="en-US" sz="1600" dirty="0" err="1"/>
              <a:t>,fullName</a:t>
            </a:r>
            <a:r>
              <a:rPr lang="en-US" sz="1600" dirty="0"/>
              <a:t>)</a:t>
            </a:r>
          </a:p>
          <a:p>
            <a:r>
              <a:rPr lang="en-US" sz="1600" dirty="0"/>
              <a:t>Drug (</a:t>
            </a:r>
            <a:r>
              <a:rPr lang="en-US" sz="1600" u="sng" dirty="0" err="1"/>
              <a:t>DrugNumber</a:t>
            </a:r>
            <a:r>
              <a:rPr lang="en-US" sz="1600" dirty="0"/>
              <a:t> , name , </a:t>
            </a:r>
            <a:r>
              <a:rPr lang="en-US" sz="1600" dirty="0" smtClean="0"/>
              <a:t>Description , Dosage, </a:t>
            </a:r>
            <a:r>
              <a:rPr lang="en-US" sz="1600" dirty="0" err="1" smtClean="0"/>
              <a:t>MethodOfAdmin</a:t>
            </a:r>
            <a:r>
              <a:rPr lang="en-US" sz="1600" dirty="0" smtClean="0"/>
              <a:t> </a:t>
            </a:r>
            <a:r>
              <a:rPr lang="en-US" sz="1600" dirty="0"/>
              <a:t>)   </a:t>
            </a:r>
          </a:p>
          <a:p>
            <a:r>
              <a:rPr lang="en-US" sz="1600" dirty="0" err="1"/>
              <a:t>Patient_Medication</a:t>
            </a:r>
            <a:r>
              <a:rPr lang="en-US" sz="1600" dirty="0"/>
              <a:t> ( </a:t>
            </a:r>
            <a:r>
              <a:rPr lang="en-US" sz="1600" u="sng" dirty="0" err="1"/>
              <a:t>PateintNumber</a:t>
            </a:r>
            <a:r>
              <a:rPr lang="en-US" sz="1600" dirty="0"/>
              <a:t> ,</a:t>
            </a:r>
            <a:r>
              <a:rPr lang="en-US" sz="1600" u="sng" dirty="0" err="1"/>
              <a:t>DrugNumber</a:t>
            </a:r>
            <a:r>
              <a:rPr lang="en-US" sz="1600" dirty="0"/>
              <a:t>, </a:t>
            </a:r>
            <a:r>
              <a:rPr lang="en-US" sz="1600" dirty="0" err="1"/>
              <a:t>s</a:t>
            </a:r>
            <a:r>
              <a:rPr lang="en-US" sz="1600" u="sng" dirty="0" err="1"/>
              <a:t>tartDate</a:t>
            </a:r>
            <a:r>
              <a:rPr lang="en-US" sz="1600" dirty="0"/>
              <a:t> , </a:t>
            </a:r>
            <a:r>
              <a:rPr lang="en-US" sz="1600" dirty="0" err="1" smtClean="0"/>
              <a:t>WardNumber</a:t>
            </a:r>
            <a:r>
              <a:rPr lang="en-US" sz="1600" dirty="0"/>
              <a:t>, </a:t>
            </a:r>
            <a:r>
              <a:rPr lang="en-US" sz="1600" dirty="0" err="1"/>
              <a:t>BedNumber</a:t>
            </a:r>
            <a:r>
              <a:rPr lang="en-US" sz="1600" dirty="0"/>
              <a:t>, </a:t>
            </a:r>
            <a:r>
              <a:rPr lang="en-US" sz="1600" dirty="0" err="1"/>
              <a:t>UnitPerDay</a:t>
            </a:r>
            <a:r>
              <a:rPr lang="en-US" sz="1600" dirty="0"/>
              <a:t>, </a:t>
            </a:r>
            <a:r>
              <a:rPr lang="en-US" sz="1600" dirty="0" err="1"/>
              <a:t>FinishDate</a:t>
            </a:r>
            <a:r>
              <a:rPr lang="en-US" sz="1600" dirty="0"/>
              <a:t>)  </a:t>
            </a:r>
          </a:p>
          <a:p>
            <a:r>
              <a:rPr lang="en-US" sz="1600" b="1" dirty="0"/>
              <a:t>Ward</a:t>
            </a:r>
            <a:r>
              <a:rPr lang="en-US" sz="1600" dirty="0"/>
              <a:t>(</a:t>
            </a:r>
            <a:r>
              <a:rPr lang="en-US" sz="1600" u="sng" dirty="0" err="1"/>
              <a:t>WardNumber</a:t>
            </a:r>
            <a:r>
              <a:rPr lang="en-US" sz="1600" dirty="0" err="1"/>
              <a:t>,WardName</a:t>
            </a:r>
            <a:r>
              <a:rPr lang="en-US" sz="1600" dirty="0"/>
              <a:t>)</a:t>
            </a:r>
          </a:p>
          <a:p>
            <a:pPr marL="265113" indent="-265113"/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b="1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51520" y="332656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Patient </a:t>
            </a:r>
            <a:r>
              <a:rPr lang="en-US" dirty="0" smtClean="0"/>
              <a:t>(</a:t>
            </a:r>
            <a:r>
              <a:rPr lang="en-US" u="sng" dirty="0" err="1" smtClean="0"/>
              <a:t>PatientNumber</a:t>
            </a:r>
            <a:r>
              <a:rPr lang="en-US" dirty="0" err="1" smtClean="0"/>
              <a:t>,fullName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Drug </a:t>
            </a:r>
            <a:r>
              <a:rPr lang="en-US" dirty="0" smtClean="0"/>
              <a:t>(</a:t>
            </a:r>
            <a:r>
              <a:rPr lang="en-US" u="sng" dirty="0" err="1" smtClean="0"/>
              <a:t>DrugNumber</a:t>
            </a:r>
            <a:r>
              <a:rPr lang="en-US" dirty="0" smtClean="0"/>
              <a:t> , name , </a:t>
            </a:r>
            <a:r>
              <a:rPr lang="en-US" dirty="0" err="1" smtClean="0"/>
              <a:t>Description,Dosage,MethodOfAdmin</a:t>
            </a:r>
            <a:r>
              <a:rPr lang="en-US" dirty="0" smtClean="0"/>
              <a:t> )   </a:t>
            </a:r>
          </a:p>
          <a:p>
            <a:r>
              <a:rPr lang="en-US" b="1" dirty="0" err="1" smtClean="0"/>
              <a:t>Patient_Medication</a:t>
            </a:r>
            <a:r>
              <a:rPr lang="en-US" b="1" dirty="0" smtClean="0"/>
              <a:t> </a:t>
            </a:r>
            <a:r>
              <a:rPr lang="en-US" dirty="0" smtClean="0"/>
              <a:t>( </a:t>
            </a:r>
            <a:r>
              <a:rPr lang="en-US" u="sng" dirty="0" err="1" smtClean="0"/>
              <a:t>PateintNumber</a:t>
            </a:r>
            <a:r>
              <a:rPr lang="en-US" dirty="0" smtClean="0"/>
              <a:t> ,</a:t>
            </a:r>
            <a:r>
              <a:rPr lang="en-US" u="sng" dirty="0" err="1" smtClean="0"/>
              <a:t>DrugNumber</a:t>
            </a:r>
            <a:r>
              <a:rPr lang="en-US" dirty="0" smtClean="0"/>
              <a:t>, </a:t>
            </a:r>
            <a:r>
              <a:rPr lang="en-US" u="sng" dirty="0" err="1" smtClean="0"/>
              <a:t>startDate</a:t>
            </a:r>
            <a:r>
              <a:rPr lang="en-US" u="sng" dirty="0" smtClean="0"/>
              <a:t> </a:t>
            </a:r>
            <a:r>
              <a:rPr lang="en-US" dirty="0" smtClean="0"/>
              <a:t>, </a:t>
            </a:r>
            <a:r>
              <a:rPr lang="en-US" dirty="0" err="1" smtClean="0"/>
              <a:t>WardNumber</a:t>
            </a:r>
            <a:r>
              <a:rPr lang="en-US" dirty="0" smtClean="0"/>
              <a:t>, </a:t>
            </a:r>
            <a:r>
              <a:rPr lang="en-US" dirty="0" err="1" smtClean="0"/>
              <a:t>WardName</a:t>
            </a:r>
            <a:r>
              <a:rPr lang="en-US" dirty="0" smtClean="0"/>
              <a:t>, </a:t>
            </a:r>
            <a:r>
              <a:rPr lang="en-US" dirty="0" err="1" smtClean="0"/>
              <a:t>BedNumber</a:t>
            </a:r>
            <a:r>
              <a:rPr lang="en-US" dirty="0" smtClean="0"/>
              <a:t>,  </a:t>
            </a:r>
            <a:r>
              <a:rPr lang="en-US" dirty="0" err="1" smtClean="0"/>
              <a:t>UnitPerDay</a:t>
            </a:r>
            <a:r>
              <a:rPr lang="en-US" dirty="0" smtClean="0"/>
              <a:t>,  </a:t>
            </a:r>
            <a:r>
              <a:rPr lang="en-US" dirty="0" err="1" smtClean="0"/>
              <a:t>FinishDate</a:t>
            </a:r>
            <a:r>
              <a:rPr lang="en-US" dirty="0" smtClean="0"/>
              <a:t>)  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819400"/>
            <a:ext cx="8458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600" strike="sngStrike" dirty="0" err="1" smtClean="0"/>
              <a:t>PatientNumber</a:t>
            </a:r>
            <a:r>
              <a:rPr lang="en-US" sz="1600" strike="sngStrike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strike="sngStrike" dirty="0" err="1" smtClean="0"/>
              <a:t>fullName</a:t>
            </a:r>
            <a:endParaRPr lang="en-US" sz="1600" strike="sngStrik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600" strike="sngStrike" dirty="0" err="1" smtClean="0"/>
              <a:t>WardNumber</a:t>
            </a:r>
            <a:r>
              <a:rPr lang="en-US" sz="1600" strike="sngStrike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strike="sngStrike" dirty="0" err="1" smtClean="0"/>
              <a:t>WardName</a:t>
            </a:r>
            <a:endParaRPr lang="en-US" sz="1600" strike="sngStrik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600" strike="sngStrike" dirty="0" err="1" smtClean="0"/>
              <a:t>DrugNumber</a:t>
            </a:r>
            <a:r>
              <a:rPr lang="en-US" sz="1600" strike="sngStrike" dirty="0" smtClean="0"/>
              <a:t> </a:t>
            </a:r>
            <a:r>
              <a:rPr lang="en-US" sz="1600" strike="sngStrike" dirty="0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strike="sngStrike" dirty="0" smtClean="0"/>
              <a:t> name , Description , Dosage, </a:t>
            </a:r>
            <a:r>
              <a:rPr lang="en-US" sz="1600" strike="sngStrike" dirty="0" err="1" smtClean="0"/>
              <a:t>MethodOfAdmin</a:t>
            </a:r>
            <a:endParaRPr lang="en-US" sz="1600" strike="sngStrike" dirty="0" smtClean="0"/>
          </a:p>
          <a:p>
            <a:pPr>
              <a:buNone/>
            </a:pPr>
            <a:r>
              <a:rPr lang="en-US" sz="1600" dirty="0" err="1" smtClean="0"/>
              <a:t>PateintNumber</a:t>
            </a:r>
            <a:r>
              <a:rPr lang="en-US" sz="1600" dirty="0" smtClean="0"/>
              <a:t> ,</a:t>
            </a:r>
            <a:r>
              <a:rPr lang="en-US" sz="1600" dirty="0" err="1" smtClean="0"/>
              <a:t>DrugNumber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startDate</a:t>
            </a:r>
            <a:r>
              <a:rPr lang="en-US" sz="1600" dirty="0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 err="1" smtClean="0"/>
              <a:t>WardNumber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, </a:t>
            </a:r>
            <a:r>
              <a:rPr lang="en-US" sz="1600" dirty="0" err="1" smtClean="0"/>
              <a:t>UnitPerDay</a:t>
            </a:r>
            <a:r>
              <a:rPr lang="en-US" sz="1600" dirty="0" smtClean="0"/>
              <a:t>, </a:t>
            </a:r>
            <a:r>
              <a:rPr lang="en-US" sz="1600" dirty="0" err="1" smtClean="0"/>
              <a:t>FinishDate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PatientNumber,WardNumber,starDate</a:t>
            </a:r>
            <a:r>
              <a:rPr lang="en-US" sz="1600" dirty="0" err="1" smtClean="0">
                <a:solidFill>
                  <a:srgbClr val="92D050"/>
                </a:solidFill>
                <a:sym typeface="Wingdings"/>
              </a:rPr>
              <a:t></a:t>
            </a:r>
            <a:r>
              <a:rPr lang="en-US" sz="1600" dirty="0" err="1" smtClean="0"/>
              <a:t>BedNumber</a:t>
            </a:r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BCNF :</a:t>
            </a:r>
            <a:r>
              <a:rPr lang="en-GB" sz="1600" b="1" dirty="0" smtClean="0"/>
              <a:t> FD5 violates  BCNF</a:t>
            </a:r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dirty="0"/>
              <a:t>Patient (</a:t>
            </a:r>
            <a:r>
              <a:rPr lang="en-US" sz="1600" u="sng" dirty="0" err="1"/>
              <a:t>PatientNumber</a:t>
            </a:r>
            <a:r>
              <a:rPr lang="en-US" sz="1600" dirty="0" err="1"/>
              <a:t>,fullName</a:t>
            </a:r>
            <a:r>
              <a:rPr lang="en-US" sz="1600" dirty="0"/>
              <a:t>)</a:t>
            </a:r>
          </a:p>
          <a:p>
            <a:r>
              <a:rPr lang="en-US" sz="1600" dirty="0"/>
              <a:t>Drug (</a:t>
            </a:r>
            <a:r>
              <a:rPr lang="en-US" sz="1600" u="sng" dirty="0" err="1"/>
              <a:t>DrugNumber</a:t>
            </a:r>
            <a:r>
              <a:rPr lang="en-US" sz="1600" dirty="0"/>
              <a:t> , name , </a:t>
            </a:r>
            <a:r>
              <a:rPr lang="en-US" sz="1600" dirty="0" smtClean="0"/>
              <a:t>Description , Dosage, </a:t>
            </a:r>
            <a:r>
              <a:rPr lang="en-US" sz="1600" dirty="0" err="1" smtClean="0"/>
              <a:t>MethodOfAdmin</a:t>
            </a:r>
            <a:r>
              <a:rPr lang="en-US" sz="1600" dirty="0" smtClean="0"/>
              <a:t> </a:t>
            </a:r>
            <a:r>
              <a:rPr lang="en-US" sz="1600" dirty="0"/>
              <a:t>)   </a:t>
            </a:r>
          </a:p>
          <a:p>
            <a:r>
              <a:rPr lang="en-US" sz="1600" dirty="0" err="1"/>
              <a:t>Patient_Medication</a:t>
            </a:r>
            <a:r>
              <a:rPr lang="en-US" sz="1600" dirty="0"/>
              <a:t> ( </a:t>
            </a:r>
            <a:r>
              <a:rPr lang="en-US" sz="1600" u="sng" dirty="0" err="1"/>
              <a:t>PateintNumber</a:t>
            </a:r>
            <a:r>
              <a:rPr lang="en-US" sz="1600" dirty="0"/>
              <a:t> ,</a:t>
            </a:r>
            <a:r>
              <a:rPr lang="en-US" sz="1600" u="sng" dirty="0" err="1"/>
              <a:t>DrugNumber</a:t>
            </a:r>
            <a:r>
              <a:rPr lang="en-US" sz="1600" dirty="0"/>
              <a:t>, </a:t>
            </a:r>
            <a:r>
              <a:rPr lang="en-US" sz="1600" dirty="0" err="1"/>
              <a:t>s</a:t>
            </a:r>
            <a:r>
              <a:rPr lang="en-US" sz="1600" u="sng" dirty="0" err="1"/>
              <a:t>tartDate</a:t>
            </a:r>
            <a:r>
              <a:rPr lang="en-US" sz="1600" dirty="0"/>
              <a:t> , </a:t>
            </a:r>
            <a:r>
              <a:rPr lang="en-US" sz="1600" dirty="0" err="1" smtClean="0"/>
              <a:t>WardNumber</a:t>
            </a:r>
            <a:r>
              <a:rPr lang="en-US" sz="1600" dirty="0" smtClean="0"/>
              <a:t>, </a:t>
            </a:r>
            <a:r>
              <a:rPr lang="en-US" sz="1600" dirty="0" err="1"/>
              <a:t>UnitPerDay</a:t>
            </a:r>
            <a:r>
              <a:rPr lang="en-US" sz="1600" dirty="0"/>
              <a:t>, </a:t>
            </a:r>
            <a:r>
              <a:rPr lang="en-US" sz="1600" dirty="0" err="1"/>
              <a:t>FinishDate</a:t>
            </a:r>
            <a:r>
              <a:rPr lang="en-US" sz="1600" dirty="0"/>
              <a:t>)  </a:t>
            </a:r>
          </a:p>
          <a:p>
            <a:r>
              <a:rPr lang="en-US" sz="1600" dirty="0"/>
              <a:t>Ward(</a:t>
            </a:r>
            <a:r>
              <a:rPr lang="en-US" sz="1600" u="sng" dirty="0" err="1"/>
              <a:t>WardNumber</a:t>
            </a:r>
            <a:r>
              <a:rPr lang="en-US" sz="1600" dirty="0" err="1"/>
              <a:t>,WardName</a:t>
            </a:r>
            <a:r>
              <a:rPr lang="en-US" sz="1600" dirty="0"/>
              <a:t>)</a:t>
            </a:r>
          </a:p>
          <a:p>
            <a:r>
              <a:rPr lang="en-US" sz="1600" b="1" dirty="0" err="1"/>
              <a:t>Patient_Bed</a:t>
            </a:r>
            <a:r>
              <a:rPr lang="en-US" sz="1600" dirty="0"/>
              <a:t>(</a:t>
            </a:r>
            <a:r>
              <a:rPr lang="en-US" sz="1600" u="sng" dirty="0" err="1"/>
              <a:t>PatientNumber</a:t>
            </a:r>
            <a:r>
              <a:rPr lang="en-US" sz="1600" dirty="0" err="1"/>
              <a:t>,</a:t>
            </a:r>
            <a:r>
              <a:rPr lang="en-US" sz="1600" u="sng" dirty="0" err="1"/>
              <a:t>WardNumber</a:t>
            </a:r>
            <a:r>
              <a:rPr lang="en-US" sz="1600" dirty="0" err="1"/>
              <a:t>,</a:t>
            </a:r>
            <a:r>
              <a:rPr lang="en-US" sz="1600" u="sng" dirty="0" err="1"/>
              <a:t>starDate</a:t>
            </a:r>
            <a:r>
              <a:rPr lang="en-US" sz="1600" dirty="0" err="1"/>
              <a:t>,BedNumber</a:t>
            </a:r>
            <a:r>
              <a:rPr lang="en-US" sz="1600" dirty="0"/>
              <a:t>) </a:t>
            </a:r>
          </a:p>
          <a:p>
            <a:r>
              <a:rPr lang="en-US" sz="1600" dirty="0"/>
              <a:t> </a:t>
            </a:r>
          </a:p>
          <a:p>
            <a:endParaRPr lang="en-US" sz="1600" b="1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Patient </a:t>
            </a:r>
            <a:r>
              <a:rPr lang="en-US" dirty="0" smtClean="0"/>
              <a:t>(</a:t>
            </a:r>
            <a:r>
              <a:rPr lang="en-US" u="sng" dirty="0" err="1" smtClean="0"/>
              <a:t>PatientNumber</a:t>
            </a:r>
            <a:r>
              <a:rPr lang="en-US" dirty="0" err="1" smtClean="0"/>
              <a:t>,fullName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Drug </a:t>
            </a:r>
            <a:r>
              <a:rPr lang="en-US" dirty="0" smtClean="0"/>
              <a:t>(</a:t>
            </a:r>
            <a:r>
              <a:rPr lang="en-US" u="sng" dirty="0" err="1" smtClean="0"/>
              <a:t>DrugNumber</a:t>
            </a:r>
            <a:r>
              <a:rPr lang="en-US" dirty="0" smtClean="0"/>
              <a:t> , name , </a:t>
            </a:r>
            <a:r>
              <a:rPr lang="en-US" dirty="0" err="1" smtClean="0"/>
              <a:t>Description,Dosage,MethodOfAdmin</a:t>
            </a:r>
            <a:r>
              <a:rPr lang="en-US" dirty="0" smtClean="0"/>
              <a:t> )   </a:t>
            </a:r>
          </a:p>
          <a:p>
            <a:r>
              <a:rPr lang="en-US" b="1" dirty="0" err="1" smtClean="0"/>
              <a:t>Patient_Medication</a:t>
            </a:r>
            <a:r>
              <a:rPr lang="en-US" b="1" dirty="0" smtClean="0"/>
              <a:t> </a:t>
            </a:r>
            <a:r>
              <a:rPr lang="en-US" dirty="0" smtClean="0"/>
              <a:t>( </a:t>
            </a:r>
            <a:r>
              <a:rPr lang="en-US" u="sng" dirty="0" err="1" smtClean="0"/>
              <a:t>PateintNumber</a:t>
            </a:r>
            <a:r>
              <a:rPr lang="en-US" dirty="0" smtClean="0"/>
              <a:t> ,</a:t>
            </a:r>
            <a:r>
              <a:rPr lang="en-US" u="sng" dirty="0" err="1" smtClean="0"/>
              <a:t>DrugNumber</a:t>
            </a:r>
            <a:r>
              <a:rPr lang="en-US" dirty="0" smtClean="0"/>
              <a:t>, </a:t>
            </a:r>
            <a:r>
              <a:rPr lang="en-US" dirty="0" err="1" smtClean="0"/>
              <a:t>s</a:t>
            </a:r>
            <a:r>
              <a:rPr lang="en-US" u="sng" dirty="0" err="1" smtClean="0"/>
              <a:t>tartDate</a:t>
            </a:r>
            <a:r>
              <a:rPr lang="en-US" dirty="0" smtClean="0"/>
              <a:t> , </a:t>
            </a:r>
            <a:r>
              <a:rPr lang="en-US" dirty="0" err="1" smtClean="0"/>
              <a:t>WardNumber</a:t>
            </a:r>
            <a:r>
              <a:rPr lang="en-US" dirty="0" smtClean="0"/>
              <a:t>, </a:t>
            </a:r>
            <a:r>
              <a:rPr lang="en-US" dirty="0" err="1" smtClean="0"/>
              <a:t>BedNumber</a:t>
            </a:r>
            <a:r>
              <a:rPr lang="en-US" dirty="0" smtClean="0"/>
              <a:t>, </a:t>
            </a:r>
            <a:r>
              <a:rPr lang="en-US" dirty="0" err="1" smtClean="0"/>
              <a:t>UnitPerDay</a:t>
            </a:r>
            <a:r>
              <a:rPr lang="en-US" dirty="0" smtClean="0"/>
              <a:t>, </a:t>
            </a:r>
            <a:r>
              <a:rPr lang="en-US" dirty="0" err="1" smtClean="0"/>
              <a:t>FinishDate</a:t>
            </a:r>
            <a:r>
              <a:rPr lang="en-US" dirty="0" smtClean="0"/>
              <a:t>)  </a:t>
            </a:r>
          </a:p>
          <a:p>
            <a:r>
              <a:rPr lang="en-US" b="1" dirty="0" smtClean="0"/>
              <a:t>Ward</a:t>
            </a:r>
            <a:r>
              <a:rPr lang="en-US" dirty="0" smtClean="0"/>
              <a:t>(</a:t>
            </a:r>
            <a:r>
              <a:rPr lang="en-US" u="sng" dirty="0" err="1" smtClean="0"/>
              <a:t>WardNumber</a:t>
            </a:r>
            <a:r>
              <a:rPr lang="en-US" dirty="0" err="1" smtClean="0"/>
              <a:t>,WardName</a:t>
            </a:r>
            <a:r>
              <a:rPr lang="en-US" dirty="0" smtClean="0"/>
              <a:t>)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4" y="2420888"/>
            <a:ext cx="3684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b="1" u="sng" dirty="0" smtClean="0">
                <a:solidFill>
                  <a:schemeClr val="hlink"/>
                </a:solidFill>
              </a:rPr>
              <a:t>BCNF</a:t>
            </a:r>
            <a:r>
              <a:rPr lang="en-US" b="1" u="sng" dirty="0" smtClean="0">
                <a:solidFill>
                  <a:schemeClr val="hlink"/>
                </a:solidFill>
                <a:sym typeface="Wingdings" pitchFamily="2" charset="2"/>
              </a:rPr>
              <a:t>(not required in the Question)</a:t>
            </a:r>
            <a:endParaRPr lang="en-US" b="1" u="sng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/>
              <a:t>Consider the following relation</a:t>
            </a:r>
            <a:r>
              <a:rPr lang="en-US" sz="1600" b="1" dirty="0" smtClean="0"/>
              <a:t>:</a:t>
            </a:r>
            <a:endParaRPr lang="en-US" sz="1600" dirty="0"/>
          </a:p>
          <a:p>
            <a:pPr>
              <a:buNone/>
            </a:pPr>
            <a:r>
              <a:rPr lang="en-US" sz="1600" b="1" dirty="0"/>
              <a:t>R</a:t>
            </a:r>
            <a:r>
              <a:rPr lang="en-US" sz="1600" dirty="0" smtClean="0"/>
              <a:t>=(</a:t>
            </a:r>
            <a:r>
              <a:rPr lang="en-US" sz="1600" dirty="0" err="1" smtClean="0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r>
              <a:rPr lang="en-US" sz="1600" dirty="0"/>
              <a:t>, </a:t>
            </a:r>
            <a:r>
              <a:rPr lang="en-US" sz="1600" dirty="0" err="1"/>
              <a:t>OfferingDept</a:t>
            </a:r>
            <a:r>
              <a:rPr lang="en-US" sz="1600" dirty="0"/>
              <a:t>, Credit-Hours, </a:t>
            </a:r>
            <a:r>
              <a:rPr lang="en-US" sz="1600" dirty="0" err="1"/>
              <a:t>CourseLevel</a:t>
            </a:r>
            <a:r>
              <a:rPr lang="en-US" sz="1600" dirty="0"/>
              <a:t>, </a:t>
            </a:r>
            <a:r>
              <a:rPr lang="en-US" sz="1600" dirty="0" err="1"/>
              <a:t>InstructorSSN</a:t>
            </a:r>
            <a:r>
              <a:rPr lang="en-US" sz="1600" dirty="0"/>
              <a:t>, </a:t>
            </a:r>
          </a:p>
          <a:p>
            <a:pPr>
              <a:buNone/>
            </a:pPr>
            <a:r>
              <a:rPr lang="en-US" sz="1600" b="1" dirty="0"/>
              <a:t>       </a:t>
            </a:r>
            <a:r>
              <a:rPr lang="en-US" sz="1600" dirty="0"/>
              <a:t>Semester, Year, </a:t>
            </a:r>
            <a:r>
              <a:rPr lang="en-US" sz="1600" dirty="0" err="1"/>
              <a:t>Days_Hours</a:t>
            </a:r>
            <a:r>
              <a:rPr lang="en-US" sz="1600" dirty="0"/>
              <a:t>, </a:t>
            </a: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 </a:t>
            </a:r>
          </a:p>
          <a:p>
            <a:pPr>
              <a:buNone/>
            </a:pPr>
            <a:r>
              <a:rPr lang="en-US" sz="1600" b="1" dirty="0"/>
              <a:t>Suppose the following FDs hold on R</a:t>
            </a:r>
            <a:r>
              <a:rPr lang="en-US" sz="1600" b="1" dirty="0" smtClean="0"/>
              <a:t>: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CourseNo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OfferingDept</a:t>
            </a:r>
            <a:r>
              <a:rPr lang="en-US" sz="1600" dirty="0"/>
              <a:t>, </a:t>
            </a:r>
            <a:r>
              <a:rPr lang="en-US" sz="1600" dirty="0" err="1"/>
              <a:t>CreditHours</a:t>
            </a:r>
            <a:r>
              <a:rPr lang="en-US" sz="1600" dirty="0"/>
              <a:t>, </a:t>
            </a:r>
            <a:r>
              <a:rPr lang="en-US" sz="1600" dirty="0" err="1"/>
              <a:t>CourseLevel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r>
              <a:rPr lang="en-US" sz="1600" dirty="0"/>
              <a:t>, Semester, year </a:t>
            </a:r>
            <a:r>
              <a:rPr lang="en-US" sz="1600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Days_Hours</a:t>
            </a:r>
            <a:r>
              <a:rPr lang="en-US" sz="1600" dirty="0"/>
              <a:t>, </a:t>
            </a: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/>
              <a:t>NoofStudents</a:t>
            </a:r>
            <a:r>
              <a:rPr lang="en-US" sz="1600" dirty="0"/>
              <a:t>, </a:t>
            </a:r>
            <a:r>
              <a:rPr lang="en-US" sz="1600" dirty="0" err="1"/>
              <a:t>InstructorSSN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/>
              <a:t>Days_Hours</a:t>
            </a:r>
            <a:r>
              <a:rPr lang="en-US" sz="1600" dirty="0"/>
              <a:t>, Semester, Year </a:t>
            </a:r>
            <a:r>
              <a:rPr lang="en-US" sz="1600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InstructorSSN</a:t>
            </a:r>
            <a:r>
              <a:rPr lang="en-US" sz="1600" dirty="0"/>
              <a:t>, </a:t>
            </a:r>
            <a:r>
              <a:rPr lang="en-US" sz="1600" dirty="0" err="1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4495800"/>
            <a:ext cx="8382000" cy="213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1600" b="1" dirty="0" smtClean="0"/>
              <a:t>-According to the given FDs and CK selection rules, the PK should be (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, Semester, year </a:t>
            </a:r>
            <a:r>
              <a:rPr lang="en-US" sz="1600" b="1" dirty="0" smtClean="0"/>
              <a:t>).</a:t>
            </a:r>
          </a:p>
          <a:p>
            <a:pPr>
              <a:buFontTx/>
              <a:buChar char="-"/>
            </a:pPr>
            <a:r>
              <a:rPr lang="en-US" sz="1600" b="1" dirty="0" smtClean="0"/>
              <a:t>To check for 2NF the primary key needs to be defined.</a:t>
            </a:r>
          </a:p>
          <a:p>
            <a:endParaRPr lang="en-US" sz="1600" b="1" dirty="0" smtClean="0"/>
          </a:p>
          <a:p>
            <a:r>
              <a:rPr lang="en-US" sz="1600" b="1" u="sng" dirty="0" smtClean="0"/>
              <a:t>R</a:t>
            </a:r>
            <a:r>
              <a:rPr lang="en-US" sz="1600" u="sng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Credit-Hours,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/>
              <a:t>Consider the following relation</a:t>
            </a:r>
            <a:r>
              <a:rPr lang="en-US" sz="1600" b="1" dirty="0" smtClean="0"/>
              <a:t>:</a:t>
            </a:r>
            <a:endParaRPr lang="en-US" sz="1600" dirty="0"/>
          </a:p>
          <a:p>
            <a:pPr>
              <a:buNone/>
            </a:pPr>
            <a:r>
              <a:rPr lang="en-US" sz="1600" b="1" dirty="0"/>
              <a:t>R</a:t>
            </a:r>
            <a:r>
              <a:rPr lang="en-US" sz="1600" dirty="0" smtClean="0"/>
              <a:t>=(</a:t>
            </a:r>
            <a:r>
              <a:rPr lang="en-US" sz="1600" dirty="0" err="1" smtClean="0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r>
              <a:rPr lang="en-US" sz="1600" dirty="0"/>
              <a:t>, </a:t>
            </a:r>
            <a:r>
              <a:rPr lang="en-US" sz="1600" dirty="0" err="1"/>
              <a:t>OfferingDept</a:t>
            </a:r>
            <a:r>
              <a:rPr lang="en-US" sz="1600" dirty="0"/>
              <a:t>, Credit-Hours, </a:t>
            </a:r>
            <a:r>
              <a:rPr lang="en-US" sz="1600" dirty="0" err="1"/>
              <a:t>CourseLevel</a:t>
            </a:r>
            <a:r>
              <a:rPr lang="en-US" sz="1600" dirty="0"/>
              <a:t>, </a:t>
            </a:r>
            <a:r>
              <a:rPr lang="en-US" sz="1600" dirty="0" err="1"/>
              <a:t>InstructorSSN</a:t>
            </a:r>
            <a:r>
              <a:rPr lang="en-US" sz="1600" dirty="0"/>
              <a:t>, </a:t>
            </a:r>
          </a:p>
          <a:p>
            <a:pPr>
              <a:buNone/>
            </a:pPr>
            <a:r>
              <a:rPr lang="en-US" sz="1600" b="1" dirty="0"/>
              <a:t>       </a:t>
            </a:r>
            <a:r>
              <a:rPr lang="en-US" sz="1600" dirty="0"/>
              <a:t>Semester, Year, </a:t>
            </a:r>
            <a:r>
              <a:rPr lang="en-US" sz="1600" dirty="0" err="1"/>
              <a:t>Days_Hours</a:t>
            </a:r>
            <a:r>
              <a:rPr lang="en-US" sz="1600" dirty="0"/>
              <a:t>, </a:t>
            </a: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 </a:t>
            </a:r>
          </a:p>
          <a:p>
            <a:pPr>
              <a:buNone/>
            </a:pPr>
            <a:r>
              <a:rPr lang="en-US" sz="1600" b="1" dirty="0"/>
              <a:t>Suppose the following FDs hold on R</a:t>
            </a:r>
            <a:r>
              <a:rPr lang="en-US" sz="1600" b="1" dirty="0" smtClean="0"/>
              <a:t>: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CourseNo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OfferingDept</a:t>
            </a:r>
            <a:r>
              <a:rPr lang="en-US" sz="1600" dirty="0"/>
              <a:t>, </a:t>
            </a:r>
            <a:r>
              <a:rPr lang="en-US" sz="1600" dirty="0" err="1"/>
              <a:t>CreditHours</a:t>
            </a:r>
            <a:r>
              <a:rPr lang="en-US" sz="1600" dirty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r>
              <a:rPr lang="en-US" sz="1600" dirty="0"/>
              <a:t>, Semester, year </a:t>
            </a:r>
            <a:r>
              <a:rPr lang="en-US" sz="1600" b="1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Days_Hours</a:t>
            </a:r>
            <a:r>
              <a:rPr lang="en-US" sz="1600" dirty="0"/>
              <a:t>, </a:t>
            </a: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/>
              <a:t>NoofStudents</a:t>
            </a:r>
            <a:r>
              <a:rPr lang="en-US" sz="1600" dirty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  </a:t>
            </a:r>
            <a:endParaRPr lang="en-US" sz="1600" dirty="0"/>
          </a:p>
          <a:p>
            <a:pPr marL="1588" indent="12700">
              <a:buNone/>
            </a:pPr>
            <a:r>
              <a:rPr lang="en-US" sz="1600" dirty="0" err="1"/>
              <a:t>RoomNo</a:t>
            </a:r>
            <a:r>
              <a:rPr lang="en-US" sz="1600" dirty="0"/>
              <a:t>, </a:t>
            </a:r>
            <a:r>
              <a:rPr lang="en-US" sz="1600" dirty="0" err="1"/>
              <a:t>Days_Hours</a:t>
            </a:r>
            <a:r>
              <a:rPr lang="en-US" sz="1600" dirty="0"/>
              <a:t>, Semester, Year </a:t>
            </a:r>
            <a:r>
              <a:rPr lang="en-US" sz="1600" b="1" dirty="0">
                <a:solidFill>
                  <a:srgbClr val="92D050"/>
                </a:solidFill>
              </a:rPr>
              <a:t>→</a:t>
            </a:r>
            <a:r>
              <a:rPr lang="en-US" sz="1600" dirty="0"/>
              <a:t> </a:t>
            </a:r>
            <a:r>
              <a:rPr lang="en-US" sz="1600" dirty="0" err="1"/>
              <a:t>InstructorSSN</a:t>
            </a:r>
            <a:r>
              <a:rPr lang="en-US" sz="1600" dirty="0"/>
              <a:t>, </a:t>
            </a:r>
            <a:r>
              <a:rPr lang="en-US" sz="1600" dirty="0" err="1"/>
              <a:t>CourseNo</a:t>
            </a:r>
            <a:r>
              <a:rPr lang="en-US" sz="1600" dirty="0"/>
              <a:t>, </a:t>
            </a:r>
            <a:r>
              <a:rPr lang="en-US" sz="1600" dirty="0" err="1"/>
              <a:t>SectionNo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4495800"/>
            <a:ext cx="8382000" cy="213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1600" b="1" dirty="0" smtClean="0"/>
              <a:t>-According to the given FDs and CK selection rules, the PK should be (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, Semester, year </a:t>
            </a:r>
            <a:r>
              <a:rPr lang="en-US" sz="1600" b="1" dirty="0" smtClean="0"/>
              <a:t>).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1NF</a:t>
            </a:r>
          </a:p>
          <a:p>
            <a:r>
              <a:rPr lang="en-US" sz="1600" b="1" dirty="0" smtClean="0"/>
              <a:t>Course(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Credit-Hours,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Course </a:t>
            </a:r>
            <a:r>
              <a:rPr lang="en-US" sz="1600" u="sng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Credit-Hours,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Partial Dependency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endParaRPr lang="en-US" sz="1600" dirty="0" smtClean="0"/>
          </a:p>
          <a:p>
            <a:pPr marL="1588" indent="12700">
              <a:buNone/>
            </a:pP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Semester, Year </a:t>
            </a:r>
            <a:r>
              <a:rPr lang="en-US" sz="1600" b="1" dirty="0" smtClean="0">
                <a:solidFill>
                  <a:srgbClr val="92D050"/>
                </a:solidFill>
              </a:rPr>
              <a:t>→</a:t>
            </a:r>
            <a:r>
              <a:rPr lang="en-US" sz="1600" dirty="0" smtClean="0"/>
              <a:t>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CourseNo</a:t>
            </a:r>
            <a:r>
              <a:rPr lang="en-US" sz="1600" dirty="0" smtClean="0"/>
              <a:t>, </a:t>
            </a:r>
            <a:r>
              <a:rPr lang="en-US" sz="1600" dirty="0" err="1" smtClean="0"/>
              <a:t>SectionNo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3861048"/>
            <a:ext cx="8382000" cy="213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2NF:</a:t>
            </a:r>
          </a:p>
          <a:p>
            <a:pPr>
              <a:buNone/>
            </a:pPr>
            <a:r>
              <a:rPr lang="en-US" sz="1600" b="1" dirty="0" smtClean="0"/>
              <a:t>FD1 violates the 2NF-Partial dependency .</a:t>
            </a:r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Course  (</a:t>
            </a:r>
            <a:r>
              <a:rPr lang="en-US" sz="1600" u="sng" dirty="0" err="1" smtClean="0"/>
              <a:t>CourseNo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92D050"/>
                </a:solidFill>
              </a:rPr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OfferingDept</a:t>
            </a:r>
            <a:r>
              <a:rPr lang="en-US" sz="1600" dirty="0" smtClean="0"/>
              <a:t>, </a:t>
            </a:r>
            <a:r>
              <a:rPr lang="en-US" sz="1600" dirty="0" err="1" smtClean="0"/>
              <a:t>CreditHours</a:t>
            </a:r>
            <a:r>
              <a:rPr lang="en-US" sz="1600" dirty="0" smtClean="0"/>
              <a:t>, </a:t>
            </a:r>
            <a:r>
              <a:rPr lang="en-US" sz="1600" dirty="0" err="1" smtClean="0"/>
              <a:t>CourseLevel</a:t>
            </a:r>
            <a:r>
              <a:rPr lang="en-US" sz="1600" dirty="0" smtClean="0"/>
              <a:t> )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Course_Teaching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u="sng" dirty="0" err="1" smtClean="0"/>
              <a:t>CourseNo</a:t>
            </a:r>
            <a:r>
              <a:rPr lang="en-US" sz="1600" u="sng" dirty="0" smtClean="0"/>
              <a:t>,</a:t>
            </a:r>
            <a:r>
              <a:rPr lang="en-US" sz="1600" dirty="0" smtClean="0"/>
              <a:t> </a:t>
            </a:r>
            <a:r>
              <a:rPr lang="en-US" sz="1600" u="sng" dirty="0" err="1" smtClean="0"/>
              <a:t>SectionNo</a:t>
            </a:r>
            <a:r>
              <a:rPr lang="en-US" sz="1600" dirty="0" smtClean="0"/>
              <a:t>, </a:t>
            </a:r>
            <a:r>
              <a:rPr lang="en-US" sz="1600" dirty="0" err="1" smtClean="0"/>
              <a:t>InstructorSSN</a:t>
            </a:r>
            <a:r>
              <a:rPr lang="en-US" sz="1600" dirty="0" smtClean="0"/>
              <a:t>, </a:t>
            </a:r>
          </a:p>
          <a:p>
            <a:pPr>
              <a:buNone/>
            </a:pPr>
            <a:r>
              <a:rPr lang="en-US" sz="1600" b="1" dirty="0" smtClean="0"/>
              <a:t>       </a:t>
            </a:r>
            <a:r>
              <a:rPr lang="en-US" sz="1600" u="sng" dirty="0" smtClean="0"/>
              <a:t>Semester, Year,</a:t>
            </a:r>
            <a:r>
              <a:rPr lang="en-US" sz="1600" dirty="0" smtClean="0"/>
              <a:t> </a:t>
            </a:r>
            <a:r>
              <a:rPr lang="en-US" sz="1600" dirty="0" err="1" smtClean="0"/>
              <a:t>Days_Hours</a:t>
            </a:r>
            <a:r>
              <a:rPr lang="en-US" sz="1600" dirty="0" smtClean="0"/>
              <a:t>, </a:t>
            </a:r>
            <a:r>
              <a:rPr lang="en-US" sz="1600" dirty="0" err="1" smtClean="0"/>
              <a:t>RoomNo</a:t>
            </a:r>
            <a:r>
              <a:rPr lang="en-US" sz="1600" dirty="0" smtClean="0"/>
              <a:t>, </a:t>
            </a:r>
            <a:r>
              <a:rPr lang="en-US" sz="1600" dirty="0" err="1" smtClean="0"/>
              <a:t>NoofStudents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b="1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987</Words>
  <Application>Microsoft Macintosh PowerPoint</Application>
  <PresentationFormat>On-screen Show (4:3)</PresentationFormat>
  <Paragraphs>164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Wingdings 2</vt:lpstr>
      <vt:lpstr>Office Theme</vt:lpstr>
      <vt:lpstr>Assignment#5</vt:lpstr>
      <vt:lpstr>Q1</vt:lpstr>
      <vt:lpstr>PowerPoint Presentation</vt:lpstr>
      <vt:lpstr>PowerPoint Presentation</vt:lpstr>
      <vt:lpstr>PowerPoint Presentation</vt:lpstr>
      <vt:lpstr>PowerPoint Presentation</vt:lpstr>
      <vt:lpstr>Q2</vt:lpstr>
      <vt:lpstr>Q2</vt:lpstr>
      <vt:lpstr>Q2</vt:lpstr>
      <vt:lpstr>Q2</vt:lpstr>
      <vt:lpstr>Q2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Assignment#3</dc:title>
  <dc:creator>user</dc:creator>
  <cp:lastModifiedBy>Nada Alhirabi</cp:lastModifiedBy>
  <cp:revision>55</cp:revision>
  <dcterms:created xsi:type="dcterms:W3CDTF">2011-10-28T16:31:33Z</dcterms:created>
  <dcterms:modified xsi:type="dcterms:W3CDTF">2017-04-17T12:24:33Z</dcterms:modified>
</cp:coreProperties>
</file>