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lvl1pPr>
      <a:defRPr>
        <a:latin typeface="+mn-lt"/>
        <a:ea typeface="+mn-ea"/>
        <a:cs typeface="+mn-cs"/>
        <a:sym typeface="Avenir Roman"/>
      </a:defRPr>
    </a:lvl1pPr>
    <a:lvl2pPr>
      <a:defRPr>
        <a:latin typeface="+mn-lt"/>
        <a:ea typeface="+mn-ea"/>
        <a:cs typeface="+mn-cs"/>
        <a:sym typeface="Avenir Roman"/>
      </a:defRPr>
    </a:lvl2pPr>
    <a:lvl3pPr>
      <a:defRPr>
        <a:latin typeface="+mn-lt"/>
        <a:ea typeface="+mn-ea"/>
        <a:cs typeface="+mn-cs"/>
        <a:sym typeface="Avenir Roman"/>
      </a:defRPr>
    </a:lvl3pPr>
    <a:lvl4pPr>
      <a:defRPr>
        <a:latin typeface="+mn-lt"/>
        <a:ea typeface="+mn-ea"/>
        <a:cs typeface="+mn-cs"/>
        <a:sym typeface="Avenir Roman"/>
      </a:defRPr>
    </a:lvl4pPr>
    <a:lvl5pPr>
      <a:defRPr>
        <a:latin typeface="+mn-lt"/>
        <a:ea typeface="+mn-ea"/>
        <a:cs typeface="+mn-cs"/>
        <a:sym typeface="Avenir Roman"/>
      </a:defRPr>
    </a:lvl5pPr>
    <a:lvl6pPr>
      <a:defRPr>
        <a:latin typeface="+mn-lt"/>
        <a:ea typeface="+mn-ea"/>
        <a:cs typeface="+mn-cs"/>
        <a:sym typeface="Avenir Roman"/>
      </a:defRPr>
    </a:lvl6pPr>
    <a:lvl7pPr>
      <a:defRPr>
        <a:latin typeface="+mn-lt"/>
        <a:ea typeface="+mn-ea"/>
        <a:cs typeface="+mn-cs"/>
        <a:sym typeface="Avenir Roman"/>
      </a:defRPr>
    </a:lvl7pPr>
    <a:lvl8pPr>
      <a:defRPr>
        <a:latin typeface="+mn-lt"/>
        <a:ea typeface="+mn-ea"/>
        <a:cs typeface="+mn-cs"/>
        <a:sym typeface="Avenir Roman"/>
      </a:defRPr>
    </a:lvl8pPr>
    <a:lvl9pPr>
      <a:defRPr>
        <a:latin typeface="+mn-lt"/>
        <a:ea typeface="+mn-ea"/>
        <a:cs typeface="+mn-cs"/>
        <a:sym typeface="Avenir Roman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76580991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24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24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70" name="Shape 7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24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24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24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Body Level Five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6629400" y="0"/>
            <a:ext cx="2057400" cy="64008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658336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 sz="1800" b="0" cap="none"/>
            </a:pPr>
            <a:r>
              <a:rPr sz="4000" b="1" cap="all"/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Five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8" indent="-320038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457200" y="256810"/>
            <a:ext cx="8229600" cy="117865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457200" y="1435464"/>
            <a:ext cx="4040188" cy="73941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pPr lvl="0">
              <a:defRPr sz="1800" b="0"/>
            </a:pPr>
            <a:r>
              <a:rPr sz="2400" b="1"/>
              <a:t>Body Level One</a:t>
            </a:r>
          </a:p>
          <a:p>
            <a:pPr lvl="1">
              <a:defRPr sz="1800" b="0"/>
            </a:pPr>
            <a:r>
              <a:rPr sz="2400" b="1"/>
              <a:t>Body Level Two</a:t>
            </a:r>
          </a:p>
          <a:p>
            <a:pPr lvl="2">
              <a:defRPr sz="1800" b="0"/>
            </a:pPr>
            <a:r>
              <a:rPr sz="2400" b="1"/>
              <a:t>Body Level Three</a:t>
            </a:r>
          </a:p>
          <a:p>
            <a:pPr lvl="3">
              <a:defRPr sz="1800" b="0"/>
            </a:pPr>
            <a:r>
              <a:rPr sz="2400" b="1"/>
              <a:t>Body Level Four</a:t>
            </a:r>
          </a:p>
          <a:p>
            <a:pPr lvl="4">
              <a:defRPr sz="1800" b="0"/>
            </a:pPr>
            <a:r>
              <a:rPr sz="2400" b="1"/>
              <a:t>Body Level Five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92277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5" cy="14351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2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Title Text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1792288" y="5367337"/>
            <a:ext cx="5486402" cy="80486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0">
              <a:spcBef>
                <a:spcPts val="300"/>
              </a:spcBef>
              <a:buSzTx/>
              <a:buFontTx/>
              <a:buNone/>
              <a:defRPr sz="1400"/>
            </a:lvl2pPr>
            <a:lvl3pPr marL="0" indent="0">
              <a:spcBef>
                <a:spcPts val="300"/>
              </a:spcBef>
              <a:buSzTx/>
              <a:buFontTx/>
              <a:buNone/>
              <a:defRPr sz="1400"/>
            </a:lvl3pPr>
            <a:lvl4pPr marL="0" indent="0">
              <a:spcBef>
                <a:spcPts val="300"/>
              </a:spcBef>
              <a:buSzTx/>
              <a:buFontTx/>
              <a:buNone/>
              <a:defRPr sz="1400"/>
            </a:lvl4pPr>
            <a:lvl5pPr marL="0" indent="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 lvl="0">
              <a:defRPr sz="1800"/>
            </a:pPr>
            <a:r>
              <a:rPr sz="1400"/>
              <a:t>Body Level One</a:t>
            </a:r>
          </a:p>
          <a:p>
            <a:pPr lvl="1">
              <a:defRPr sz="1800"/>
            </a:pPr>
            <a:r>
              <a:rPr sz="1400"/>
              <a:t>Body Level Two</a:t>
            </a:r>
          </a:p>
          <a:p>
            <a:pPr lvl="2">
              <a:defRPr sz="1800"/>
            </a:pPr>
            <a:r>
              <a:rPr sz="1400"/>
              <a:t>Body Level Three</a:t>
            </a:r>
          </a:p>
          <a:p>
            <a:pPr lvl="3">
              <a:defRPr sz="1800"/>
            </a:pPr>
            <a:r>
              <a:rPr sz="1400"/>
              <a:t>Body Level Four</a:t>
            </a:r>
          </a:p>
          <a:p>
            <a:pPr lvl="4">
              <a:defRPr sz="1800"/>
            </a:pPr>
            <a:r>
              <a:rPr sz="1400"/>
              <a:t>Body Level Five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553200" y="6404291"/>
            <a:ext cx="2133600" cy="269239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>
        <a:defRPr sz="4400">
          <a:latin typeface="Calibri"/>
          <a:ea typeface="Calibri"/>
          <a:cs typeface="Calibri"/>
          <a:sym typeface="Calibri"/>
        </a:defRPr>
      </a:lvl1pPr>
      <a:lvl2pPr algn="ctr">
        <a:defRPr sz="4400">
          <a:latin typeface="Calibri"/>
          <a:ea typeface="Calibri"/>
          <a:cs typeface="Calibri"/>
          <a:sym typeface="Calibri"/>
        </a:defRPr>
      </a:lvl2pPr>
      <a:lvl3pPr algn="ctr">
        <a:defRPr sz="4400">
          <a:latin typeface="Calibri"/>
          <a:ea typeface="Calibri"/>
          <a:cs typeface="Calibri"/>
          <a:sym typeface="Calibri"/>
        </a:defRPr>
      </a:lvl3pPr>
      <a:lvl4pPr algn="ctr">
        <a:defRPr sz="4400">
          <a:latin typeface="Calibri"/>
          <a:ea typeface="Calibri"/>
          <a:cs typeface="Calibri"/>
          <a:sym typeface="Calibri"/>
        </a:defRPr>
      </a:lvl4pPr>
      <a:lvl5pPr algn="ctr">
        <a:defRPr sz="4400">
          <a:latin typeface="Calibri"/>
          <a:ea typeface="Calibri"/>
          <a:cs typeface="Calibri"/>
          <a:sym typeface="Calibri"/>
        </a:defRPr>
      </a:lvl5pPr>
      <a:lvl6pPr algn="ctr">
        <a:defRPr sz="4400">
          <a:latin typeface="Calibri"/>
          <a:ea typeface="Calibri"/>
          <a:cs typeface="Calibri"/>
          <a:sym typeface="Calibri"/>
        </a:defRPr>
      </a:lvl6pPr>
      <a:lvl7pPr algn="ctr">
        <a:defRPr sz="4400">
          <a:latin typeface="Calibri"/>
          <a:ea typeface="Calibri"/>
          <a:cs typeface="Calibri"/>
          <a:sym typeface="Calibri"/>
        </a:defRPr>
      </a:lvl7pPr>
      <a:lvl8pPr algn="ctr">
        <a:defRPr sz="4400">
          <a:latin typeface="Calibri"/>
          <a:ea typeface="Calibri"/>
          <a:cs typeface="Calibri"/>
          <a:sym typeface="Calibri"/>
        </a:defRPr>
      </a:lvl8pPr>
      <a:lvl9pPr algn="ctr"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342900" indent="-3429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1pPr>
      <a:lvl2pPr marL="783771" indent="-326571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2pPr>
      <a:lvl3pPr marL="1219200" indent="-3048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3pPr>
      <a:lvl4pPr marL="1737360" indent="-365760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4pPr>
      <a:lvl5pPr marL="2194560" indent="-365760">
        <a:spcBef>
          <a:spcPts val="700"/>
        </a:spcBef>
        <a:buSzPct val="100000"/>
        <a:buFont typeface="Arial"/>
        <a:buChar char="»"/>
        <a:defRPr sz="3200">
          <a:latin typeface="Calibri"/>
          <a:ea typeface="Calibri"/>
          <a:cs typeface="Calibri"/>
          <a:sym typeface="Calibri"/>
        </a:defRPr>
      </a:lvl5pPr>
      <a:lvl6pPr marL="26517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6pPr>
      <a:lvl7pPr marL="31089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7pPr>
      <a:lvl8pPr marL="35661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8pPr>
      <a:lvl9pPr marL="40233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lvl="0" defTabSz="768094">
              <a:defRPr sz="1800"/>
            </a:pPr>
            <a:r>
              <a:t/>
            </a:r>
            <a:br/>
            <a:r>
              <a:rPr sz="3200"/>
              <a:t>Methods for detection β-lactamases</a:t>
            </a:r>
          </a:p>
        </p:txBody>
      </p:sp>
      <p:sp>
        <p:nvSpPr>
          <p:cNvPr id="50" name="Shape 50"/>
          <p:cNvSpPr>
            <a:spLocks noGrp="1"/>
          </p:cNvSpPr>
          <p:nvPr>
            <p:ph type="body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Sarah Alharbi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/>
        </p:nvSpPr>
        <p:spPr>
          <a:xfrm>
            <a:off x="228600" y="838200"/>
            <a:ext cx="9086511" cy="1691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lvl="0"/>
            <a:r>
              <a:rPr>
                <a:latin typeface="Calibri"/>
                <a:ea typeface="Calibri"/>
                <a:cs typeface="Calibri"/>
                <a:sym typeface="Calibri"/>
              </a:rPr>
              <a:t>When EDTA is added to a bacterial colony capable of producing MBLs, resistance to </a:t>
            </a:r>
          </a:p>
          <a:p>
            <a:pPr lvl="0"/>
            <a:r>
              <a:rPr>
                <a:latin typeface="Calibri"/>
                <a:ea typeface="Calibri"/>
                <a:cs typeface="Calibri"/>
                <a:sym typeface="Calibri"/>
              </a:rPr>
              <a:t> carbapenems is attenuated.</a:t>
            </a:r>
          </a:p>
          <a:p>
            <a:pPr lvl="0"/>
            <a:r>
              <a:rPr>
                <a:latin typeface="Calibri"/>
                <a:ea typeface="Calibri"/>
                <a:cs typeface="Calibri"/>
                <a:sym typeface="Calibri"/>
              </a:rPr>
              <a:t>Measure the reduction to detect the presence of MBLs</a:t>
            </a:r>
          </a:p>
          <a:p>
            <a:pPr lvl="0"/>
            <a:endParaRPr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>
                <a:latin typeface="Calibri"/>
                <a:ea typeface="Calibri"/>
                <a:cs typeface="Calibri"/>
                <a:sym typeface="Calibri"/>
              </a:rPr>
              <a:t>The Impenem-EDTA double –disk synergy test is the one of the tests designed to detect</a:t>
            </a:r>
          </a:p>
          <a:p>
            <a:pPr lvl="0"/>
            <a:r>
              <a:rPr>
                <a:latin typeface="Calibri"/>
                <a:ea typeface="Calibri"/>
                <a:cs typeface="Calibri"/>
                <a:sym typeface="Calibri"/>
              </a:rPr>
              <a:t> this reduction</a:t>
            </a:r>
          </a:p>
        </p:txBody>
      </p:sp>
      <p:pic>
        <p:nvPicPr>
          <p:cNvPr id="99" name="image5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76400" y="2895600"/>
            <a:ext cx="2865601" cy="2971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334661" y="914400"/>
            <a:ext cx="8758346" cy="1691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lvl="0"/>
            <a:r>
              <a:rPr>
                <a:latin typeface="Calibri"/>
                <a:ea typeface="Calibri"/>
                <a:cs typeface="Calibri"/>
                <a:sym typeface="Calibri"/>
              </a:rPr>
              <a:t> The most commonly used class of agents to  treat bacterial infections</a:t>
            </a:r>
          </a:p>
          <a:p>
            <a:pPr lvl="0"/>
            <a:endParaRPr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>
                <a:latin typeface="Calibri"/>
                <a:ea typeface="Calibri"/>
                <a:cs typeface="Calibri"/>
                <a:sym typeface="Calibri"/>
              </a:rPr>
              <a:t>They consist of four major groups: </a:t>
            </a:r>
            <a:r>
              <a:rPr b="1">
                <a:latin typeface="Calibri"/>
                <a:ea typeface="Calibri"/>
                <a:cs typeface="Calibri"/>
                <a:sym typeface="Calibri"/>
              </a:rPr>
              <a:t>penicillins, cephalosporins, monobactams and </a:t>
            </a:r>
          </a:p>
          <a:p>
            <a:pPr lvl="0"/>
            <a:r>
              <a:rPr b="1">
                <a:latin typeface="Calibri"/>
                <a:ea typeface="Calibri"/>
                <a:cs typeface="Calibri"/>
                <a:sym typeface="Calibri"/>
              </a:rPr>
              <a:t>Carbapenems</a:t>
            </a:r>
          </a:p>
          <a:p>
            <a:pPr lvl="0"/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" name="image1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49266" y="2390261"/>
            <a:ext cx="4585901" cy="3312039"/>
          </a:xfrm>
          <a:prstGeom prst="rect">
            <a:avLst/>
          </a:prstGeom>
          <a:ln w="25400">
            <a:solidFill>
              <a:srgbClr val="DDDDDD"/>
            </a:solidFill>
            <a:miter lim="400000"/>
          </a:ln>
        </p:spPr>
      </p:pic>
      <p:sp>
        <p:nvSpPr>
          <p:cNvPr id="54" name="Shape 54"/>
          <p:cNvSpPr/>
          <p:nvPr/>
        </p:nvSpPr>
        <p:spPr>
          <a:xfrm>
            <a:off x="3607575" y="292099"/>
            <a:ext cx="2212517" cy="408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b="1"/>
            </a:lvl1pPr>
          </a:lstStyle>
          <a:p>
            <a:pPr lvl="0">
              <a:defRPr b="0"/>
            </a:pPr>
            <a:r>
              <a:rPr b="1"/>
              <a:t>B-lactam antibiotics</a:t>
            </a:r>
          </a:p>
        </p:txBody>
      </p:sp>
      <p:sp>
        <p:nvSpPr>
          <p:cNvPr id="55" name="Shape 55"/>
          <p:cNvSpPr/>
          <p:nvPr/>
        </p:nvSpPr>
        <p:spPr>
          <a:xfrm>
            <a:off x="1969275" y="5955031"/>
            <a:ext cx="3845864" cy="408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b="1"/>
            </a:lvl1pPr>
          </a:lstStyle>
          <a:p>
            <a:pPr lvl="0">
              <a:defRPr b="0"/>
            </a:pPr>
            <a:r>
              <a:rPr b="1"/>
              <a:t>Figure.1 Structure of B-lactam ring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4229100" y="419100"/>
            <a:ext cx="1901908" cy="358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b="0"/>
            </a:pPr>
            <a:r>
              <a:rPr b="1"/>
              <a:t>Beta- lactamases</a:t>
            </a:r>
          </a:p>
        </p:txBody>
      </p:sp>
      <p:sp>
        <p:nvSpPr>
          <p:cNvPr id="58" name="Shape 58"/>
          <p:cNvSpPr/>
          <p:nvPr/>
        </p:nvSpPr>
        <p:spPr>
          <a:xfrm>
            <a:off x="355600" y="1300480"/>
            <a:ext cx="7443937" cy="3693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/>
            <a:r>
              <a:rPr b="1" dirty="0">
                <a:latin typeface="Calibri"/>
                <a:ea typeface="Calibri"/>
                <a:cs typeface="Calibri"/>
                <a:sym typeface="Calibri"/>
              </a:rPr>
              <a:t>Hydrolyze b-lactam antibiotics using two techniques:</a:t>
            </a:r>
          </a:p>
          <a:p>
            <a:pPr marL="342900" lvl="0" indent="-342900">
              <a:buSzPct val="100000"/>
              <a:buAutoNum type="arabicParenR"/>
            </a:pPr>
            <a:r>
              <a:rPr dirty="0"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dirty="0" err="1">
                <a:latin typeface="Calibri"/>
                <a:ea typeface="Calibri"/>
                <a:cs typeface="Calibri"/>
                <a:sym typeface="Calibri"/>
              </a:rPr>
              <a:t>metallo</a:t>
            </a:r>
            <a:r>
              <a:rPr dirty="0">
                <a:latin typeface="Calibri"/>
                <a:ea typeface="Calibri"/>
                <a:cs typeface="Calibri"/>
                <a:sym typeface="Calibri"/>
              </a:rPr>
              <a:t> –based mechanism of action </a:t>
            </a:r>
          </a:p>
          <a:p>
            <a:pPr lvl="0"/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buSzPct val="100000"/>
              <a:buAutoNum type="arabicParenR" startAt="2"/>
            </a:pPr>
            <a:r>
              <a:rPr dirty="0">
                <a:latin typeface="Calibri"/>
                <a:ea typeface="Calibri"/>
                <a:cs typeface="Calibri"/>
                <a:sym typeface="Calibri"/>
              </a:rPr>
              <a:t>A serine based mechanism of action</a:t>
            </a:r>
          </a:p>
          <a:p>
            <a:pPr lvl="0"/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dirty="0"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b="1" dirty="0">
                <a:latin typeface="Calibri"/>
                <a:ea typeface="Calibri"/>
                <a:cs typeface="Calibri"/>
                <a:sym typeface="Calibri"/>
              </a:rPr>
              <a:t>hey are </a:t>
            </a:r>
            <a:r>
              <a:rPr b="1" dirty="0" err="1">
                <a:latin typeface="Calibri"/>
                <a:ea typeface="Calibri"/>
                <a:cs typeface="Calibri"/>
                <a:sym typeface="Calibri"/>
              </a:rPr>
              <a:t>calssified</a:t>
            </a:r>
            <a:r>
              <a:rPr b="1" dirty="0">
                <a:latin typeface="Calibri"/>
                <a:ea typeface="Calibri"/>
                <a:cs typeface="Calibri"/>
                <a:sym typeface="Calibri"/>
              </a:rPr>
              <a:t> into 4 main classes:</a:t>
            </a:r>
            <a:r>
              <a:rPr dirty="0"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lvl="0"/>
            <a:r>
              <a:rPr dirty="0">
                <a:latin typeface="Calibri"/>
                <a:ea typeface="Calibri"/>
                <a:cs typeface="Calibri"/>
                <a:sym typeface="Calibri"/>
              </a:rPr>
              <a:t>1)class B β</a:t>
            </a:r>
            <a:r>
              <a:rPr dirty="0" err="1">
                <a:latin typeface="Calibri"/>
                <a:ea typeface="Calibri"/>
                <a:cs typeface="Calibri"/>
                <a:sym typeface="Calibri"/>
              </a:rPr>
              <a:t>lactamses</a:t>
            </a:r>
            <a:r>
              <a:rPr dirty="0">
                <a:latin typeface="Calibri"/>
                <a:ea typeface="Calibri"/>
                <a:cs typeface="Calibri"/>
                <a:sym typeface="Calibri"/>
              </a:rPr>
              <a:t> exhibits </a:t>
            </a:r>
            <a:r>
              <a:rPr dirty="0" err="1">
                <a:latin typeface="Calibri"/>
                <a:ea typeface="Calibri"/>
                <a:cs typeface="Calibri"/>
                <a:sym typeface="Calibri"/>
              </a:rPr>
              <a:t>metallo</a:t>
            </a:r>
            <a:r>
              <a:rPr dirty="0">
                <a:latin typeface="Calibri"/>
                <a:ea typeface="Calibri"/>
                <a:cs typeface="Calibri"/>
                <a:sym typeface="Calibri"/>
              </a:rPr>
              <a:t>-based mechanism of action</a:t>
            </a:r>
          </a:p>
          <a:p>
            <a:pPr lvl="0"/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dirty="0">
                <a:latin typeface="Calibri"/>
                <a:ea typeface="Calibri"/>
                <a:cs typeface="Calibri"/>
                <a:sym typeface="Calibri"/>
              </a:rPr>
              <a:t>2) Class A,C and D </a:t>
            </a:r>
            <a:r>
              <a:rPr dirty="0" err="1">
                <a:latin typeface="Calibri"/>
                <a:ea typeface="Calibri"/>
                <a:cs typeface="Calibri"/>
                <a:sym typeface="Calibri"/>
              </a:rPr>
              <a:t>contianing</a:t>
            </a:r>
            <a:r>
              <a:rPr dirty="0">
                <a:latin typeface="Calibri"/>
                <a:ea typeface="Calibri"/>
                <a:cs typeface="Calibri"/>
                <a:sym typeface="Calibri"/>
              </a:rPr>
              <a:t> active –site serine enzymes </a:t>
            </a:r>
          </a:p>
          <a:p>
            <a:pPr lvl="0"/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505689" y="1371600"/>
            <a:ext cx="7827150" cy="1424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/>
            <a:r>
              <a:rPr>
                <a:latin typeface="Calibri"/>
                <a:ea typeface="Calibri"/>
                <a:cs typeface="Calibri"/>
                <a:sym typeface="Calibri"/>
              </a:rPr>
              <a:t>Example, clauvulinc acid, sulbactam, and tazobactam</a:t>
            </a:r>
          </a:p>
          <a:p>
            <a:pPr lvl="0"/>
            <a:endParaRPr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>
                <a:latin typeface="Calibri"/>
                <a:ea typeface="Calibri"/>
                <a:cs typeface="Calibri"/>
                <a:sym typeface="Calibri"/>
              </a:rPr>
              <a:t> - Clavulanic acid does not have any antibacterial properties of its own,</a:t>
            </a:r>
          </a:p>
          <a:p>
            <a:pPr lvl="0"/>
            <a:endParaRPr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>
                <a:latin typeface="Calibri"/>
                <a:ea typeface="Calibri"/>
                <a:cs typeface="Calibri"/>
                <a:sym typeface="Calibri"/>
              </a:rPr>
              <a:t>- Irreversibly binding to the β-lactamase molecules </a:t>
            </a:r>
          </a:p>
        </p:txBody>
      </p:sp>
      <p:sp>
        <p:nvSpPr>
          <p:cNvPr id="63" name="Shape 63"/>
          <p:cNvSpPr/>
          <p:nvPr/>
        </p:nvSpPr>
        <p:spPr>
          <a:xfrm>
            <a:off x="3429672" y="406400"/>
            <a:ext cx="2370270" cy="358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b="0"/>
            </a:pPr>
            <a:r>
              <a:rPr b="1"/>
              <a:t>B lactamase inhibitor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/>
        </p:nvSpPr>
        <p:spPr>
          <a:xfrm>
            <a:off x="2743200" y="609600"/>
            <a:ext cx="3808508" cy="358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b="0"/>
            </a:pPr>
            <a:r>
              <a:rPr b="1"/>
              <a:t>Methods for B lactamase detection</a:t>
            </a:r>
          </a:p>
        </p:txBody>
      </p:sp>
      <p:sp>
        <p:nvSpPr>
          <p:cNvPr id="68" name="Shape 68"/>
          <p:cNvSpPr/>
          <p:nvPr/>
        </p:nvSpPr>
        <p:spPr>
          <a:xfrm>
            <a:off x="304800" y="1676400"/>
            <a:ext cx="8407202" cy="3825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300789" lvl="0" indent="-300789">
              <a:buSzPct val="100000"/>
              <a:buAutoNum type="arabicParenR"/>
            </a:pPr>
            <a:r>
              <a:rPr>
                <a:latin typeface="Calibri"/>
                <a:ea typeface="Calibri"/>
                <a:cs typeface="Calibri"/>
                <a:sym typeface="Calibri"/>
              </a:rPr>
              <a:t>Direct tests for B lactamase activity ( most use chromogenic cephalosporins “nitrocefin test”) for staphylococci, fastidious gram negative species and gram negative bacilli</a:t>
            </a:r>
          </a:p>
          <a:p>
            <a:pPr lvl="0"/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300789" lvl="0" indent="-300789">
              <a:buSzPct val="100000"/>
              <a:buAutoNum type="arabicParenR" startAt="2"/>
            </a:pPr>
            <a:r>
              <a:rPr>
                <a:latin typeface="Calibri"/>
                <a:ea typeface="Calibri"/>
                <a:cs typeface="Calibri"/>
                <a:sym typeface="Calibri"/>
              </a:rPr>
              <a:t>Microbilogical test for B lactamase activities ( cloverleaf method, Masuda double disk method). Very sensitive </a:t>
            </a:r>
          </a:p>
          <a:p>
            <a:pPr lvl="0"/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300789" lvl="0" indent="-300789">
              <a:buSzPct val="100000"/>
              <a:buAutoNum type="arabicParenR" startAt="3"/>
            </a:pPr>
            <a:r>
              <a:rPr>
                <a:latin typeface="Calibri"/>
                <a:ea typeface="Calibri"/>
                <a:cs typeface="Calibri"/>
                <a:sym typeface="Calibri"/>
              </a:rPr>
              <a:t>ESBLs tests ( double disc, combined disc method, VITEK ESBL cards)</a:t>
            </a:r>
          </a:p>
          <a:p>
            <a:pPr lvl="0"/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buSzPct val="100000"/>
              <a:buAutoNum type="arabicParenR"/>
            </a:pPr>
            <a:r>
              <a:rPr>
                <a:latin typeface="Calibri"/>
                <a:ea typeface="Calibri"/>
                <a:cs typeface="Calibri"/>
                <a:sym typeface="Calibri"/>
              </a:rPr>
              <a:t>PCR  (B lactamases can be detected accurately through gene or protein sequencing)</a:t>
            </a:r>
          </a:p>
          <a:p>
            <a:pPr marL="342900" lvl="0" indent="-342900">
              <a:buSzPct val="100000"/>
              <a:buAutoNum type="arabicParenR"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375216" y="643293"/>
            <a:ext cx="8393568" cy="358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lvl="0"/>
            <a:r>
              <a:rPr b="1">
                <a:latin typeface="Calibri"/>
                <a:ea typeface="Calibri"/>
                <a:cs typeface="Calibri"/>
                <a:sym typeface="Calibri"/>
              </a:rPr>
              <a:t>B – lactamase detection ( chromogenic cephalosporinase test/ nitrocefin test.</a:t>
            </a:r>
          </a:p>
        </p:txBody>
      </p:sp>
      <p:sp>
        <p:nvSpPr>
          <p:cNvPr id="75" name="Shape 75"/>
          <p:cNvSpPr/>
          <p:nvPr/>
        </p:nvSpPr>
        <p:spPr>
          <a:xfrm>
            <a:off x="749274" y="5203462"/>
            <a:ext cx="7272228" cy="624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/>
            <a:r>
              <a:rPr>
                <a:latin typeface="Calibri"/>
                <a:ea typeface="Calibri"/>
                <a:cs typeface="Calibri"/>
                <a:sym typeface="Calibri"/>
              </a:rPr>
              <a:t>Nitrocefin is a chromogenic cephalosporin that changes from yellow to red on hydrolysis . </a:t>
            </a:r>
          </a:p>
        </p:txBody>
      </p:sp>
      <p:pic>
        <p:nvPicPr>
          <p:cNvPr id="76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9877" y="2217278"/>
            <a:ext cx="3819809" cy="24234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/>
        </p:nvSpPr>
        <p:spPr>
          <a:xfrm>
            <a:off x="2133600" y="411047"/>
            <a:ext cx="4944810" cy="358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lvl="0"/>
            <a:r>
              <a:rPr b="1">
                <a:latin typeface="Calibri"/>
                <a:ea typeface="Calibri"/>
                <a:cs typeface="Calibri"/>
                <a:sym typeface="Calibri"/>
              </a:rPr>
              <a:t>Detection of B lactamase in Enterbacteriacea</a:t>
            </a:r>
          </a:p>
        </p:txBody>
      </p:sp>
      <p:sp>
        <p:nvSpPr>
          <p:cNvPr id="81" name="Shape 81"/>
          <p:cNvSpPr/>
          <p:nvPr/>
        </p:nvSpPr>
        <p:spPr>
          <a:xfrm>
            <a:off x="721481" y="1649728"/>
            <a:ext cx="900221" cy="358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lvl="0"/>
            <a:r>
              <a:rPr b="1">
                <a:latin typeface="Calibri"/>
                <a:ea typeface="Calibri"/>
                <a:cs typeface="Calibri"/>
                <a:sym typeface="Calibri"/>
              </a:rPr>
              <a:t>1) ESBL</a:t>
            </a:r>
          </a:p>
        </p:txBody>
      </p:sp>
      <p:sp>
        <p:nvSpPr>
          <p:cNvPr id="82" name="Shape 82"/>
          <p:cNvSpPr/>
          <p:nvPr/>
        </p:nvSpPr>
        <p:spPr>
          <a:xfrm>
            <a:off x="721481" y="2024108"/>
            <a:ext cx="7405272" cy="1536701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D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150394" lvl="0" indent="-150394">
              <a:buSzPct val="100000"/>
              <a:buChar char="-"/>
            </a:pPr>
            <a:r>
              <a:rPr sz="1500">
                <a:latin typeface="Calibri"/>
                <a:ea typeface="Calibri"/>
                <a:cs typeface="Calibri"/>
                <a:sym typeface="Calibri"/>
              </a:rPr>
              <a:t>Resistance to ceftazidime or cefpodoxime implies extended-spectrum β-lactamase</a:t>
            </a:r>
          </a:p>
          <a:p>
            <a:pPr lvl="0"/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marL="150394" lvl="0" indent="-150394">
              <a:buSzPct val="100000"/>
              <a:buChar char="-"/>
            </a:pPr>
            <a:r>
              <a:rPr sz="1500">
                <a:latin typeface="Calibri"/>
                <a:ea typeface="Calibri"/>
                <a:cs typeface="Calibri"/>
                <a:sym typeface="Calibri"/>
              </a:rPr>
              <a:t> (ESBL) production in Escherichia coli and Klebsiella spp.</a:t>
            </a:r>
          </a:p>
          <a:p>
            <a:pPr lvl="0"/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marL="150394" lvl="0" indent="-150394">
              <a:buSzPct val="100000"/>
              <a:buChar char="-"/>
            </a:pPr>
            <a:r>
              <a:rPr sz="1500">
                <a:latin typeface="Calibri"/>
                <a:ea typeface="Calibri"/>
                <a:cs typeface="Calibri"/>
                <a:sym typeface="Calibri"/>
              </a:rPr>
              <a:t>Broad spectrum : these enzymes are inhibited by clauvalinc acid</a:t>
            </a:r>
          </a:p>
          <a:p>
            <a:pPr lvl="0"/>
            <a:r>
              <a:rPr sz="1500">
                <a:latin typeface="Calibri"/>
                <a:ea typeface="Calibri"/>
                <a:cs typeface="Calibri"/>
                <a:sym typeface="Calibri"/>
              </a:rPr>
              <a:t>ESBLs  	</a:t>
            </a:r>
          </a:p>
        </p:txBody>
      </p:sp>
      <p:sp>
        <p:nvSpPr>
          <p:cNvPr id="83" name="Shape 83"/>
          <p:cNvSpPr/>
          <p:nvPr/>
        </p:nvSpPr>
        <p:spPr>
          <a:xfrm>
            <a:off x="609599" y="4702807"/>
            <a:ext cx="3264691" cy="624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b="0"/>
            </a:pPr>
            <a:r>
              <a:rPr b="1"/>
              <a:t>2) Metallo based B lactamase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sldNum" sz="quarter" idx="2"/>
          </p:nvPr>
        </p:nvSpPr>
        <p:spPr>
          <a:xfrm>
            <a:off x="6553200" y="6269671"/>
            <a:ext cx="2133600" cy="269239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8</a:t>
            </a:fld>
            <a:endParaRPr sz="1200">
              <a:solidFill>
                <a:srgbClr val="888888"/>
              </a:solidFill>
            </a:endParaRPr>
          </a:p>
        </p:txBody>
      </p:sp>
      <p:sp>
        <p:nvSpPr>
          <p:cNvPr id="88" name="Shape 88"/>
          <p:cNvSpPr/>
          <p:nvPr/>
        </p:nvSpPr>
        <p:spPr>
          <a:xfrm>
            <a:off x="2004181" y="697230"/>
            <a:ext cx="5816349" cy="358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lvl="0"/>
            <a:r>
              <a:rPr b="1">
                <a:latin typeface="Calibri"/>
                <a:ea typeface="Calibri"/>
                <a:cs typeface="Calibri"/>
                <a:sym typeface="Calibri"/>
              </a:rPr>
              <a:t>Detection of ESBL producing strains ( double disc test</a:t>
            </a:r>
          </a:p>
        </p:txBody>
      </p:sp>
      <p:sp>
        <p:nvSpPr>
          <p:cNvPr id="89" name="Shape 89"/>
          <p:cNvSpPr/>
          <p:nvPr/>
        </p:nvSpPr>
        <p:spPr>
          <a:xfrm>
            <a:off x="302280" y="1713233"/>
            <a:ext cx="7972691" cy="1200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lvl="0"/>
            <a:r>
              <a:rPr dirty="0">
                <a:latin typeface="Calibri"/>
                <a:ea typeface="Calibri"/>
                <a:cs typeface="Calibri"/>
                <a:sym typeface="Calibri"/>
              </a:rPr>
              <a:t>ESBL production can be detected by disk diffusion using combinations of antibiotics </a:t>
            </a:r>
          </a:p>
          <a:p>
            <a:pPr lvl="0"/>
            <a:r>
              <a:rPr dirty="0"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dirty="0" err="1">
                <a:latin typeface="Calibri"/>
                <a:ea typeface="Calibri"/>
                <a:cs typeface="Calibri"/>
                <a:sym typeface="Calibri"/>
              </a:rPr>
              <a:t>cluvalinate</a:t>
            </a:r>
            <a:r>
              <a:rPr dirty="0">
                <a:latin typeface="Calibri"/>
                <a:ea typeface="Calibri"/>
                <a:cs typeface="Calibri"/>
                <a:sym typeface="Calibri"/>
              </a:rPr>
              <a:t>. </a:t>
            </a:r>
          </a:p>
          <a:p>
            <a:pPr lvl="0"/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dirty="0">
                <a:latin typeface="Calibri"/>
                <a:ea typeface="Calibri"/>
                <a:cs typeface="Calibri"/>
                <a:sym typeface="Calibri"/>
              </a:rPr>
              <a:t>Enhanced zone of inhibition after adding </a:t>
            </a:r>
            <a:r>
              <a:rPr dirty="0" err="1">
                <a:latin typeface="Calibri"/>
                <a:ea typeface="Calibri"/>
                <a:cs typeface="Calibri"/>
                <a:sym typeface="Calibri"/>
              </a:rPr>
              <a:t>clauvalnite</a:t>
            </a:r>
            <a:r>
              <a:rPr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dirty="0">
                <a:latin typeface="Calibri"/>
                <a:ea typeface="Calibri"/>
                <a:cs typeface="Calibri"/>
                <a:sym typeface="Calibri"/>
              </a:rPr>
              <a:t>is evidence of </a:t>
            </a:r>
            <a:r>
              <a:rPr dirty="0" smtClean="0">
                <a:latin typeface="Calibri"/>
                <a:ea typeface="Calibri"/>
                <a:cs typeface="Calibri"/>
                <a:sym typeface="Calibri"/>
              </a:rPr>
              <a:t>ESB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L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image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2900" y="3527938"/>
            <a:ext cx="3102514" cy="1793363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Shape 91"/>
          <p:cNvSpPr/>
          <p:nvPr/>
        </p:nvSpPr>
        <p:spPr>
          <a:xfrm>
            <a:off x="1077082" y="5711068"/>
            <a:ext cx="981034" cy="358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r>
              <a:t>negative</a:t>
            </a:r>
          </a:p>
        </p:txBody>
      </p:sp>
      <p:pic>
        <p:nvPicPr>
          <p:cNvPr id="92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34373" y="3527938"/>
            <a:ext cx="2983269" cy="1793363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Shape 93"/>
          <p:cNvSpPr/>
          <p:nvPr/>
        </p:nvSpPr>
        <p:spPr>
          <a:xfrm>
            <a:off x="5268081" y="5711068"/>
            <a:ext cx="904351" cy="358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r>
              <a:t>positive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/>
        </p:nvSpPr>
        <p:spPr>
          <a:xfrm>
            <a:off x="1143000" y="381000"/>
            <a:ext cx="6781800" cy="8915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b="0"/>
            </a:pPr>
            <a:r>
              <a:rPr b="1"/>
              <a:t>Detection of Metallo-β-lactamase (MBL) production in Enterobacteriaceae- The Imipenem-EDTA double-Disk Synergy Test</a:t>
            </a:r>
          </a:p>
        </p:txBody>
      </p:sp>
      <p:sp>
        <p:nvSpPr>
          <p:cNvPr id="96" name="Shape 96"/>
          <p:cNvSpPr/>
          <p:nvPr/>
        </p:nvSpPr>
        <p:spPr>
          <a:xfrm>
            <a:off x="685800" y="1295400"/>
            <a:ext cx="6683862" cy="3323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/>
            <a:r>
              <a:rPr lang="en-US" sz="1400" dirty="0" smtClean="0">
                <a:latin typeface="Calibri"/>
                <a:ea typeface="Calibri"/>
                <a:cs typeface="Calibri"/>
                <a:sym typeface="Calibri"/>
              </a:rPr>
              <a:t>- catalyze </a:t>
            </a:r>
            <a:r>
              <a:rPr lang="en-US" sz="1400" dirty="0">
                <a:latin typeface="Calibri"/>
                <a:ea typeface="Calibri"/>
                <a:cs typeface="Calibri"/>
                <a:sym typeface="Calibri"/>
              </a:rPr>
              <a:t>the hydrolysis of a broad range of β-lactam drugs including </a:t>
            </a:r>
            <a:r>
              <a:rPr lang="en-US" sz="1400" dirty="0" err="1" smtClean="0">
                <a:latin typeface="Calibri"/>
                <a:ea typeface="Calibri"/>
                <a:cs typeface="Calibri"/>
                <a:sym typeface="Calibri"/>
              </a:rPr>
              <a:t>carbapenems</a:t>
            </a:r>
            <a:r>
              <a:rPr lang="en-US" sz="1400" dirty="0" smtClean="0"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lvl="0"/>
            <a:endParaRPr sz="1400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sz="1400" dirty="0"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sz="1400" dirty="0" err="1">
                <a:latin typeface="Calibri"/>
                <a:ea typeface="Calibri"/>
                <a:cs typeface="Calibri"/>
                <a:sym typeface="Calibri"/>
              </a:rPr>
              <a:t>Carbapenems</a:t>
            </a:r>
            <a:r>
              <a:rPr sz="1400" dirty="0">
                <a:latin typeface="Calibri"/>
                <a:ea typeface="Calibri"/>
                <a:cs typeface="Calibri"/>
                <a:sym typeface="Calibri"/>
              </a:rPr>
              <a:t> are broad –spectrum B lactam antibiotics with reliable coverage against all bacterial pathogens except mycobacteria, cell wall deficient organisms , some infrequent non-fermenters </a:t>
            </a:r>
            <a:r>
              <a:rPr sz="1400" dirty="0" err="1">
                <a:latin typeface="Calibri"/>
                <a:ea typeface="Calibri"/>
                <a:cs typeface="Calibri"/>
                <a:sym typeface="Calibri"/>
              </a:rPr>
              <a:t>aeromonads</a:t>
            </a:r>
            <a:r>
              <a:rPr sz="1400" dirty="0"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lvl="0"/>
            <a:endParaRPr sz="1400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sz="1400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sz="1400" dirty="0" err="1">
                <a:latin typeface="Calibri"/>
                <a:ea typeface="Calibri"/>
                <a:cs typeface="Calibri"/>
                <a:sym typeface="Calibri"/>
              </a:rPr>
              <a:t>Carpanemes</a:t>
            </a:r>
            <a:r>
              <a:rPr sz="1400" dirty="0">
                <a:latin typeface="Calibri"/>
                <a:ea typeface="Calibri"/>
                <a:cs typeface="Calibri"/>
                <a:sym typeface="Calibri"/>
              </a:rPr>
              <a:t> are often used a last resort antibiotics for chemotherapy of infectious diseases caused by multi drug resistant Gram –negative bacilli</a:t>
            </a:r>
          </a:p>
          <a:p>
            <a:pPr lvl="0"/>
            <a:endParaRPr sz="1400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sz="1400" dirty="0">
                <a:latin typeface="Calibri"/>
                <a:ea typeface="Calibri"/>
                <a:cs typeface="Calibri"/>
                <a:sym typeface="Calibri"/>
              </a:rPr>
              <a:t>Resistance against </a:t>
            </a:r>
            <a:r>
              <a:rPr sz="1400" dirty="0" err="1">
                <a:latin typeface="Calibri"/>
                <a:ea typeface="Calibri"/>
                <a:cs typeface="Calibri"/>
                <a:sym typeface="Calibri"/>
              </a:rPr>
              <a:t>carpanemems</a:t>
            </a:r>
            <a:r>
              <a:rPr sz="1400" dirty="0">
                <a:latin typeface="Calibri"/>
                <a:ea typeface="Calibri"/>
                <a:cs typeface="Calibri"/>
                <a:sym typeface="Calibri"/>
              </a:rPr>
              <a:t> conferred by </a:t>
            </a:r>
            <a:r>
              <a:rPr sz="1400" dirty="0" err="1">
                <a:latin typeface="Calibri"/>
                <a:ea typeface="Calibri"/>
                <a:cs typeface="Calibri"/>
                <a:sym typeface="Calibri"/>
              </a:rPr>
              <a:t>metallo</a:t>
            </a:r>
            <a:r>
              <a:rPr sz="1400" dirty="0">
                <a:latin typeface="Calibri"/>
                <a:ea typeface="Calibri"/>
                <a:cs typeface="Calibri"/>
                <a:sym typeface="Calibri"/>
              </a:rPr>
              <a:t> B lactamases (MBL) is an  emerging problem</a:t>
            </a:r>
          </a:p>
          <a:p>
            <a:pPr lvl="0"/>
            <a:endParaRPr sz="1400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sz="1400" dirty="0">
                <a:latin typeface="Calibri"/>
                <a:ea typeface="Calibri"/>
                <a:cs typeface="Calibri"/>
                <a:sym typeface="Calibri"/>
              </a:rPr>
              <a:t>MBLS require </a:t>
            </a:r>
            <a:r>
              <a:rPr sz="1400" dirty="0" smtClean="0">
                <a:latin typeface="Calibri"/>
                <a:ea typeface="Calibri"/>
                <a:cs typeface="Calibri"/>
                <a:sym typeface="Calibri"/>
              </a:rPr>
              <a:t>zinc, </a:t>
            </a:r>
            <a:r>
              <a:rPr sz="1400" dirty="0">
                <a:latin typeface="Calibri"/>
                <a:ea typeface="Calibri"/>
                <a:cs typeface="Calibri"/>
                <a:sym typeface="Calibri"/>
              </a:rPr>
              <a:t>for enzyme activity and as a result can be  inhibited by (</a:t>
            </a:r>
            <a:r>
              <a:rPr sz="1400" dirty="0" err="1">
                <a:latin typeface="Calibri"/>
                <a:ea typeface="Calibri"/>
                <a:cs typeface="Calibri"/>
                <a:sym typeface="Calibri"/>
              </a:rPr>
              <a:t>ethylenediamine</a:t>
            </a:r>
            <a:r>
              <a:rPr sz="1400" dirty="0">
                <a:latin typeface="Calibri"/>
                <a:ea typeface="Calibri"/>
                <a:cs typeface="Calibri"/>
                <a:sym typeface="Calibri"/>
              </a:rPr>
              <a:t> tetra acetic acid) </a:t>
            </a:r>
            <a:r>
              <a:rPr sz="1400" dirty="0" smtClean="0"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US" sz="1400" dirty="0" smtClean="0">
                <a:latin typeface="Calibri"/>
                <a:ea typeface="Calibri"/>
                <a:cs typeface="Calibri"/>
                <a:sym typeface="Calibri"/>
              </a:rPr>
              <a:t>DTA</a:t>
            </a:r>
            <a:r>
              <a:rPr sz="1400" dirty="0" smtClean="0"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venir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venir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venir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venir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472</Words>
  <Application>Microsoft Office PowerPoint</Application>
  <PresentationFormat>On-screen Show (4:3)</PresentationFormat>
  <Paragraphs>70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</vt:lpstr>
      <vt:lpstr> Methods for detection β-lactamases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Methods for detection β-lactamases</dc:title>
  <cp:lastModifiedBy>Sarah Rokyan Alharbi</cp:lastModifiedBy>
  <cp:revision>5</cp:revision>
  <dcterms:modified xsi:type="dcterms:W3CDTF">2014-11-30T11:25:08Z</dcterms:modified>
</cp:coreProperties>
</file>