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67" r:id="rId11"/>
    <p:sldId id="269" r:id="rId12"/>
    <p:sldId id="268" r:id="rId13"/>
    <p:sldId id="270" r:id="rId14"/>
    <p:sldId id="271" r:id="rId15"/>
    <p:sldId id="272" r:id="rId16"/>
    <p:sldId id="266" r:id="rId17"/>
    <p:sldId id="265" r:id="rId1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194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6D197-C2AF-446F-B3C6-16DFE14021DB}" type="datetimeFigureOut">
              <a:rPr lang="ar-SA" smtClean="0"/>
              <a:pPr/>
              <a:t>15/01/1435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A3738-7B3F-4E31-AF03-9B1B040FADF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6D197-C2AF-446F-B3C6-16DFE14021DB}" type="datetimeFigureOut">
              <a:rPr lang="ar-SA" smtClean="0"/>
              <a:pPr/>
              <a:t>15/01/1435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A3738-7B3F-4E31-AF03-9B1B040FADF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6D197-C2AF-446F-B3C6-16DFE14021DB}" type="datetimeFigureOut">
              <a:rPr lang="ar-SA" smtClean="0"/>
              <a:pPr/>
              <a:t>15/01/1435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A3738-7B3F-4E31-AF03-9B1B040FADF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6D197-C2AF-446F-B3C6-16DFE14021DB}" type="datetimeFigureOut">
              <a:rPr lang="ar-SA" smtClean="0"/>
              <a:pPr/>
              <a:t>15/01/1435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A3738-7B3F-4E31-AF03-9B1B040FADF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6D197-C2AF-446F-B3C6-16DFE14021DB}" type="datetimeFigureOut">
              <a:rPr lang="ar-SA" smtClean="0"/>
              <a:pPr/>
              <a:t>15/01/1435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A3738-7B3F-4E31-AF03-9B1B040FADF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6D197-C2AF-446F-B3C6-16DFE14021DB}" type="datetimeFigureOut">
              <a:rPr lang="ar-SA" smtClean="0"/>
              <a:pPr/>
              <a:t>15/01/1435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A3738-7B3F-4E31-AF03-9B1B040FADF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6D197-C2AF-446F-B3C6-16DFE14021DB}" type="datetimeFigureOut">
              <a:rPr lang="ar-SA" smtClean="0"/>
              <a:pPr/>
              <a:t>15/01/1435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A3738-7B3F-4E31-AF03-9B1B040FADF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6D197-C2AF-446F-B3C6-16DFE14021DB}" type="datetimeFigureOut">
              <a:rPr lang="ar-SA" smtClean="0"/>
              <a:pPr/>
              <a:t>15/01/1435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A3738-7B3F-4E31-AF03-9B1B040FADF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6D197-C2AF-446F-B3C6-16DFE14021DB}" type="datetimeFigureOut">
              <a:rPr lang="ar-SA" smtClean="0"/>
              <a:pPr/>
              <a:t>15/01/1435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A3738-7B3F-4E31-AF03-9B1B040FADF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6D197-C2AF-446F-B3C6-16DFE14021DB}" type="datetimeFigureOut">
              <a:rPr lang="ar-SA" smtClean="0"/>
              <a:pPr/>
              <a:t>15/01/1435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A3738-7B3F-4E31-AF03-9B1B040FADF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6D197-C2AF-446F-B3C6-16DFE14021DB}" type="datetimeFigureOut">
              <a:rPr lang="ar-SA" smtClean="0"/>
              <a:pPr/>
              <a:t>15/01/1435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A3738-7B3F-4E31-AF03-9B1B040FADF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06D197-C2AF-446F-B3C6-16DFE14021DB}" type="datetimeFigureOut">
              <a:rPr lang="ar-SA" smtClean="0"/>
              <a:pPr/>
              <a:t>15/01/1435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DA3738-7B3F-4E31-AF03-9B1B040FADF8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Backup Concepts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Errors and Failures Requiring Recovery from Backup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l" rtl="0"/>
            <a:r>
              <a:rPr lang="en-US" dirty="0"/>
              <a:t>only two typically require </a:t>
            </a:r>
            <a:r>
              <a:rPr lang="en-US" dirty="0" smtClean="0"/>
              <a:t>DBA intervention </a:t>
            </a:r>
            <a:r>
              <a:rPr lang="en-US" dirty="0"/>
              <a:t>and media recovery: media failure, and user errors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/>
              <a:t>Other failures may require DBA intervention to restart the database (after an </a:t>
            </a:r>
            <a:r>
              <a:rPr lang="en-US" dirty="0" smtClean="0"/>
              <a:t>instance failure</a:t>
            </a:r>
            <a:r>
              <a:rPr lang="en-US" dirty="0"/>
              <a:t>) or allocate more disk space </a:t>
            </a:r>
            <a:r>
              <a:rPr lang="en-US" dirty="0" smtClean="0"/>
              <a:t> but </a:t>
            </a:r>
            <a:r>
              <a:rPr lang="en-US" dirty="0"/>
              <a:t>these situations will not generally cause data loss or require </a:t>
            </a:r>
            <a:r>
              <a:rPr lang="en-US" dirty="0" smtClean="0"/>
              <a:t>recovery from </a:t>
            </a:r>
            <a:r>
              <a:rPr lang="en-US" dirty="0"/>
              <a:t>backup</a:t>
            </a:r>
            <a:r>
              <a:rPr lang="en-US" dirty="0" smtClean="0"/>
              <a:t>.</a:t>
            </a:r>
          </a:p>
          <a:p>
            <a:pPr algn="l" rtl="0"/>
            <a:r>
              <a:rPr lang="en-US" b="1" dirty="0" smtClean="0"/>
              <a:t>User Error</a:t>
            </a:r>
          </a:p>
          <a:p>
            <a:pPr lvl="1" algn="l" rtl="0"/>
            <a:r>
              <a:rPr lang="en-US" dirty="0"/>
              <a:t>User errors occur when, either due to an error in application logic or a </a:t>
            </a:r>
            <a:r>
              <a:rPr lang="en-US" dirty="0" smtClean="0"/>
              <a:t>manual </a:t>
            </a:r>
            <a:r>
              <a:rPr lang="en-US" dirty="0" err="1" smtClean="0"/>
              <a:t>mis</a:t>
            </a:r>
            <a:r>
              <a:rPr lang="en-US" dirty="0" smtClean="0"/>
              <a:t>-step</a:t>
            </a:r>
            <a:r>
              <a:rPr lang="en-US" dirty="0"/>
              <a:t>, data in your database is changed or deleted </a:t>
            </a:r>
            <a:r>
              <a:rPr lang="en-US" dirty="0" smtClean="0"/>
              <a:t>incorrectly.</a:t>
            </a:r>
          </a:p>
          <a:p>
            <a:pPr algn="l" rtl="0"/>
            <a:r>
              <a:rPr lang="en-US" b="1" dirty="0"/>
              <a:t>Media </a:t>
            </a:r>
            <a:r>
              <a:rPr lang="en-US" b="1" dirty="0" smtClean="0"/>
              <a:t>Failure</a:t>
            </a:r>
          </a:p>
          <a:p>
            <a:pPr lvl="1" algn="l" rtl="0"/>
            <a:r>
              <a:rPr lang="en-US" dirty="0"/>
              <a:t>is the failure of a read or write of a disk file required to run </a:t>
            </a:r>
            <a:r>
              <a:rPr lang="en-US" dirty="0" smtClean="0"/>
              <a:t>the database</a:t>
            </a:r>
            <a:r>
              <a:rPr lang="en-US" dirty="0"/>
              <a:t>, due to a physical problem with the disk such as a head crash.</a:t>
            </a:r>
          </a:p>
        </p:txBody>
      </p:sp>
    </p:spTree>
    <p:extLst>
      <p:ext uri="{BB962C8B-B14F-4D97-AF65-F5344CB8AC3E}">
        <p14:creationId xmlns:p14="http://schemas.microsoft.com/office/powerpoint/2010/main" val="293060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Complete, Incomplete and Point-In-Time Recovery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l" rtl="0"/>
            <a:r>
              <a:rPr lang="en-US" b="1" dirty="0"/>
              <a:t>Complete recovery </a:t>
            </a:r>
            <a:r>
              <a:rPr lang="en-US" dirty="0"/>
              <a:t>is recovering a database to the most recent point in time, </a:t>
            </a:r>
            <a:r>
              <a:rPr lang="en-US" dirty="0" smtClean="0"/>
              <a:t>without the </a:t>
            </a:r>
            <a:r>
              <a:rPr lang="en-US" dirty="0"/>
              <a:t>loss of any committed transactions. Generally, the term "recovery" refers </a:t>
            </a:r>
            <a:r>
              <a:rPr lang="en-US" dirty="0" smtClean="0"/>
              <a:t>to complete </a:t>
            </a:r>
            <a:r>
              <a:rPr lang="en-US" dirty="0"/>
              <a:t>recovery</a:t>
            </a:r>
            <a:r>
              <a:rPr lang="en-US" dirty="0" smtClean="0"/>
              <a:t>.</a:t>
            </a:r>
          </a:p>
          <a:p>
            <a:pPr lvl="1" algn="l" rtl="0"/>
            <a:r>
              <a:rPr lang="en-US" dirty="0" smtClean="0"/>
              <a:t>We need to perform complete recovery if media failure occur </a:t>
            </a:r>
            <a:endParaRPr lang="en-US" dirty="0" smtClean="0"/>
          </a:p>
          <a:p>
            <a:pPr algn="l" rtl="0"/>
            <a:r>
              <a:rPr lang="en-US" b="1" dirty="0"/>
              <a:t>incomplete recovery</a:t>
            </a:r>
            <a:r>
              <a:rPr lang="en-US" dirty="0"/>
              <a:t>, also known as </a:t>
            </a:r>
            <a:r>
              <a:rPr lang="en-US" b="1" dirty="0"/>
              <a:t>point-in-time recovery</a:t>
            </a:r>
            <a:r>
              <a:rPr lang="en-US" dirty="0"/>
              <a:t>, </a:t>
            </a:r>
            <a:r>
              <a:rPr lang="en-US" dirty="0" smtClean="0"/>
              <a:t>the goal </a:t>
            </a:r>
            <a:r>
              <a:rPr lang="en-US" dirty="0"/>
              <a:t>is to restore the database to its state at some previous target SCN or time</a:t>
            </a:r>
            <a:r>
              <a:rPr lang="en-US" dirty="0" smtClean="0"/>
              <a:t>.</a:t>
            </a:r>
          </a:p>
          <a:p>
            <a:pPr lvl="1" algn="l" rtl="0"/>
            <a:r>
              <a:rPr lang="en-US" sz="3200" dirty="0"/>
              <a:t>to undo the effect of a user error, such as dropping or deleting </a:t>
            </a:r>
            <a:r>
              <a:rPr lang="en-US" sz="3200" dirty="0" smtClean="0"/>
              <a:t>the contents </a:t>
            </a:r>
            <a:r>
              <a:rPr lang="en-US" sz="3200" dirty="0"/>
              <a:t>of a table, you may want to return the database to its contents before </a:t>
            </a:r>
            <a:r>
              <a:rPr lang="en-US" sz="3200" dirty="0" smtClean="0"/>
              <a:t>the delete </a:t>
            </a:r>
            <a:r>
              <a:rPr lang="en-US" sz="3200" dirty="0"/>
              <a:t>occurred</a:t>
            </a:r>
            <a:r>
              <a:rPr lang="en-US" sz="3200" dirty="0" smtClean="0"/>
              <a:t>.</a:t>
            </a:r>
          </a:p>
          <a:p>
            <a:pPr lvl="1" algn="l" rtl="0"/>
            <a:r>
              <a:rPr lang="en-US" sz="3200" dirty="0"/>
              <a:t>if you have to perform a recovery </a:t>
            </a:r>
            <a:r>
              <a:rPr lang="en-US" sz="3200" dirty="0" smtClean="0"/>
              <a:t>and discover </a:t>
            </a:r>
            <a:r>
              <a:rPr lang="en-US" sz="3200" dirty="0"/>
              <a:t>that you are missing an archived log covering time between the </a:t>
            </a:r>
            <a:r>
              <a:rPr lang="en-US" sz="3200" dirty="0" smtClean="0"/>
              <a:t>backup and failure.</a:t>
            </a:r>
          </a:p>
          <a:p>
            <a:pPr lvl="1" algn="l" rtl="0"/>
            <a:r>
              <a:rPr lang="en-US" sz="3200" dirty="0" smtClean="0"/>
              <a:t>You should run OPEN </a:t>
            </a:r>
            <a:r>
              <a:rPr lang="en-US" sz="3200" dirty="0"/>
              <a:t>RESETLOGS</a:t>
            </a:r>
            <a:r>
              <a:rPr lang="en-US" sz="3200" dirty="0" smtClean="0"/>
              <a:t> </a:t>
            </a:r>
            <a:r>
              <a:rPr lang="en-US" sz="3200" dirty="0" smtClean="0"/>
              <a:t>after incomplete recovery, to reset redo logs to 1</a:t>
            </a:r>
          </a:p>
          <a:p>
            <a:pPr algn="l" rtl="0"/>
            <a:r>
              <a:rPr lang="en-US" sz="3600" dirty="0" smtClean="0"/>
              <a:t>To perform complete and incomplete recovery, administrator must restore the backup manually. Then, the system perform the recovery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9328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51" y="228600"/>
            <a:ext cx="8765177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320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Crash Recovery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l" rtl="0"/>
            <a:r>
              <a:rPr lang="en-US" dirty="0"/>
              <a:t>The </a:t>
            </a:r>
            <a:r>
              <a:rPr lang="en-US" b="1" dirty="0"/>
              <a:t>crash recovery </a:t>
            </a:r>
            <a:r>
              <a:rPr lang="en-US" dirty="0"/>
              <a:t>process is a special form of recovery, which happens the first </a:t>
            </a:r>
            <a:r>
              <a:rPr lang="en-US" dirty="0" smtClean="0"/>
              <a:t>time an </a:t>
            </a:r>
            <a:r>
              <a:rPr lang="en-US" dirty="0"/>
              <a:t>Oracle database instance is started after a crash (or SHUTDOWN ABORT</a:t>
            </a:r>
            <a:r>
              <a:rPr lang="en-US" dirty="0" smtClean="0"/>
              <a:t>).</a:t>
            </a:r>
          </a:p>
          <a:p>
            <a:pPr algn="l" rtl="0"/>
            <a:r>
              <a:rPr lang="en-US" dirty="0" smtClean="0"/>
              <a:t>involve two distinct operations:</a:t>
            </a:r>
          </a:p>
          <a:p>
            <a:pPr lvl="1" algn="l" rtl="0"/>
            <a:r>
              <a:rPr lang="en-US" dirty="0" smtClean="0"/>
              <a:t> </a:t>
            </a:r>
            <a:r>
              <a:rPr lang="en-US" dirty="0"/>
              <a:t>rolling forward the current, online </a:t>
            </a:r>
            <a:r>
              <a:rPr lang="en-US" dirty="0" err="1"/>
              <a:t>datafiles</a:t>
            </a:r>
            <a:r>
              <a:rPr lang="en-US" dirty="0"/>
              <a:t> by applying both committed and uncommitted transactions contained in online redo </a:t>
            </a:r>
            <a:r>
              <a:rPr lang="en-US" dirty="0" smtClean="0"/>
              <a:t>records	</a:t>
            </a:r>
          </a:p>
          <a:p>
            <a:pPr lvl="1" algn="l" rtl="0"/>
            <a:r>
              <a:rPr lang="en-US" dirty="0" smtClean="0"/>
              <a:t>rolling </a:t>
            </a:r>
            <a:r>
              <a:rPr lang="en-US" dirty="0"/>
              <a:t>back changes made in uncommitted transactions to their original state. </a:t>
            </a:r>
            <a:endParaRPr lang="en-US" dirty="0" smtClean="0"/>
          </a:p>
          <a:p>
            <a:pPr algn="l" rtl="0"/>
            <a:r>
              <a:rPr lang="en-US" dirty="0"/>
              <a:t>Oracle applies the redo automatically: no user intervention is required to supply redo logs. </a:t>
            </a:r>
            <a:endParaRPr lang="en-US" dirty="0" smtClean="0"/>
          </a:p>
          <a:p>
            <a:pPr algn="l" rtl="0"/>
            <a:r>
              <a:rPr lang="en-US" dirty="0"/>
              <a:t>Archived logs are never used during crash recovery, and </a:t>
            </a:r>
            <a:r>
              <a:rPr lang="en-US" dirty="0" err="1"/>
              <a:t>datafiles</a:t>
            </a:r>
            <a:r>
              <a:rPr lang="en-US" dirty="0"/>
              <a:t> </a:t>
            </a:r>
            <a:r>
              <a:rPr lang="en-US" dirty="0" smtClean="0"/>
              <a:t>are never </a:t>
            </a:r>
            <a:r>
              <a:rPr lang="en-US" dirty="0"/>
              <a:t>restored from backup.</a:t>
            </a:r>
          </a:p>
        </p:txBody>
      </p:sp>
    </p:spTree>
    <p:extLst>
      <p:ext uri="{BB962C8B-B14F-4D97-AF65-F5344CB8AC3E}">
        <p14:creationId xmlns:p14="http://schemas.microsoft.com/office/powerpoint/2010/main" val="278064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Description of Figure 15-3 follow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1447800"/>
            <a:ext cx="7360863" cy="383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47378" y="2743200"/>
            <a:ext cx="1257822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400" b="1" dirty="0" smtClean="0"/>
              <a:t>Online </a:t>
            </a:r>
            <a:r>
              <a:rPr lang="en-US" sz="1400" b="1" dirty="0" err="1" smtClean="0"/>
              <a:t>datafiles</a:t>
            </a:r>
            <a:r>
              <a:rPr lang="en-US" sz="1400" b="1" dirty="0" smtClean="0"/>
              <a:t> and redo logs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94036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Backup and Recovery with RMAN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l" rtl="0"/>
            <a:r>
              <a:rPr lang="en-US" dirty="0"/>
              <a:t>RMAN gives you access to several data backup and </a:t>
            </a:r>
            <a:r>
              <a:rPr lang="en-US" dirty="0" smtClean="0"/>
              <a:t>recovery techniques </a:t>
            </a:r>
            <a:r>
              <a:rPr lang="en-US" dirty="0"/>
              <a:t>and features not available at all with user-managed backup and </a:t>
            </a:r>
            <a:r>
              <a:rPr lang="en-US" dirty="0" smtClean="0"/>
              <a:t>recovery</a:t>
            </a:r>
          </a:p>
          <a:p>
            <a:pPr algn="l" rtl="0"/>
            <a:r>
              <a:rPr lang="en-US" b="1" dirty="0"/>
              <a:t>Incremental backups</a:t>
            </a:r>
            <a:r>
              <a:rPr lang="en-US" dirty="0"/>
              <a:t>, which provide more compact backups (storing </a:t>
            </a:r>
            <a:r>
              <a:rPr lang="en-US" dirty="0" smtClean="0"/>
              <a:t>only changed </a:t>
            </a:r>
            <a:r>
              <a:rPr lang="en-US" dirty="0"/>
              <a:t>blocks) and faster </a:t>
            </a:r>
            <a:r>
              <a:rPr lang="en-US" dirty="0" err="1"/>
              <a:t>datafile</a:t>
            </a:r>
            <a:r>
              <a:rPr lang="en-US" dirty="0"/>
              <a:t> media recovery (reducing the need to </a:t>
            </a:r>
            <a:r>
              <a:rPr lang="en-US" dirty="0" smtClean="0"/>
              <a:t>apply redo </a:t>
            </a:r>
            <a:r>
              <a:rPr lang="en-US" dirty="0"/>
              <a:t>during </a:t>
            </a:r>
            <a:r>
              <a:rPr lang="en-US" dirty="0" err="1"/>
              <a:t>datafile</a:t>
            </a:r>
            <a:r>
              <a:rPr lang="en-US" dirty="0"/>
              <a:t> media recovery)</a:t>
            </a:r>
          </a:p>
          <a:p>
            <a:pPr algn="l" rtl="0"/>
            <a:r>
              <a:rPr lang="en-US" dirty="0" smtClean="0"/>
              <a:t> </a:t>
            </a:r>
            <a:r>
              <a:rPr lang="en-US" b="1" dirty="0"/>
              <a:t>Block media recovery</a:t>
            </a:r>
            <a:r>
              <a:rPr lang="en-US" dirty="0"/>
              <a:t>, in which a </a:t>
            </a:r>
            <a:r>
              <a:rPr lang="en-US" dirty="0" err="1"/>
              <a:t>datafile</a:t>
            </a:r>
            <a:r>
              <a:rPr lang="en-US" dirty="0"/>
              <a:t> with only a small number of </a:t>
            </a:r>
            <a:r>
              <a:rPr lang="en-US" dirty="0" smtClean="0"/>
              <a:t>corrupt data </a:t>
            </a:r>
            <a:r>
              <a:rPr lang="en-US" dirty="0"/>
              <a:t>blocks can be repaired without being taken offline or restored from backup</a:t>
            </a:r>
          </a:p>
          <a:p>
            <a:pPr algn="l" rtl="0"/>
            <a:r>
              <a:rPr lang="en-US" b="1" dirty="0" smtClean="0"/>
              <a:t>Unused </a:t>
            </a:r>
            <a:r>
              <a:rPr lang="en-US" b="1" dirty="0"/>
              <a:t>block compression</a:t>
            </a:r>
            <a:r>
              <a:rPr lang="en-US" dirty="0"/>
              <a:t>, where RMAN can in some cases skip unused </a:t>
            </a:r>
            <a:r>
              <a:rPr lang="en-US" dirty="0" err="1" smtClean="0"/>
              <a:t>datafile</a:t>
            </a:r>
            <a:r>
              <a:rPr lang="en-US" dirty="0"/>
              <a:t> </a:t>
            </a:r>
            <a:r>
              <a:rPr lang="en-US" dirty="0" smtClean="0"/>
              <a:t>blocks </a:t>
            </a:r>
            <a:r>
              <a:rPr lang="en-US" dirty="0"/>
              <a:t>during backups</a:t>
            </a:r>
          </a:p>
          <a:p>
            <a:pPr algn="l" rtl="0"/>
            <a:r>
              <a:rPr lang="en-US" b="1" dirty="0" smtClean="0"/>
              <a:t>Binary </a:t>
            </a:r>
            <a:r>
              <a:rPr lang="en-US" b="1" dirty="0"/>
              <a:t>compression</a:t>
            </a:r>
            <a:r>
              <a:rPr lang="en-US" dirty="0"/>
              <a:t>, which uses a compression mechanism integrated into </a:t>
            </a:r>
            <a:r>
              <a:rPr lang="en-US" dirty="0" smtClean="0"/>
              <a:t>the Oracle </a:t>
            </a:r>
            <a:r>
              <a:rPr lang="en-US" dirty="0"/>
              <a:t>database server to reduce the size of backups</a:t>
            </a:r>
          </a:p>
          <a:p>
            <a:pPr algn="l" rtl="0"/>
            <a:r>
              <a:rPr lang="en-US" b="1" dirty="0" smtClean="0"/>
              <a:t>Encrypted </a:t>
            </a:r>
            <a:r>
              <a:rPr lang="en-US" b="1" dirty="0"/>
              <a:t>backups</a:t>
            </a:r>
            <a:r>
              <a:rPr lang="en-US" dirty="0"/>
              <a:t>, which uses encryption capabilities integrated into the </a:t>
            </a:r>
            <a:r>
              <a:rPr lang="en-US" dirty="0" err="1" smtClean="0"/>
              <a:t>Oracledatabase</a:t>
            </a:r>
            <a:r>
              <a:rPr lang="en-US" dirty="0" smtClean="0"/>
              <a:t> </a:t>
            </a:r>
            <a:r>
              <a:rPr lang="en-US" dirty="0"/>
              <a:t>to store backups in an encrypted format</a:t>
            </a:r>
          </a:p>
        </p:txBody>
      </p:sp>
    </p:spTree>
    <p:extLst>
      <p:ext uri="{BB962C8B-B14F-4D97-AF65-F5344CB8AC3E}">
        <p14:creationId xmlns:p14="http://schemas.microsoft.com/office/powerpoint/2010/main" val="185451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RMAN and User-Managed Backups</a:t>
            </a:r>
            <a:endParaRPr lang="ar-SA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/>
              <a:t>backup created through </a:t>
            </a:r>
            <a:r>
              <a:rPr lang="en-US" dirty="0" smtClean="0"/>
              <a:t>RMAN can be:</a:t>
            </a:r>
          </a:p>
          <a:p>
            <a:pPr lvl="1" algn="l" rtl="0"/>
            <a:r>
              <a:rPr lang="en-US" b="1" dirty="0" smtClean="0"/>
              <a:t>Image copies</a:t>
            </a:r>
            <a:r>
              <a:rPr lang="en-US" dirty="0" smtClean="0"/>
              <a:t>: exact duplicate of a </a:t>
            </a:r>
            <a:r>
              <a:rPr lang="en-US" dirty="0" err="1" smtClean="0"/>
              <a:t>datafile</a:t>
            </a:r>
            <a:r>
              <a:rPr lang="en-US" dirty="0" smtClean="0"/>
              <a:t>, control file, or archived log. </a:t>
            </a:r>
          </a:p>
          <a:p>
            <a:pPr lvl="2" algn="l" rtl="0"/>
            <a:r>
              <a:rPr lang="en-US" dirty="0" smtClean="0"/>
              <a:t>restore them as-is without performing additional processing by using either operating system </a:t>
            </a:r>
            <a:r>
              <a:rPr lang="en-US" dirty="0" smtClean="0"/>
              <a:t>utilities(user-managed backup) </a:t>
            </a:r>
            <a:r>
              <a:rPr lang="en-US" dirty="0" smtClean="0"/>
              <a:t>or RMAN.</a:t>
            </a:r>
          </a:p>
          <a:p>
            <a:pPr lvl="1" algn="l" rtl="0"/>
            <a:r>
              <a:rPr lang="en-US" b="1" dirty="0" smtClean="0"/>
              <a:t>Backup sets: </a:t>
            </a:r>
            <a:r>
              <a:rPr lang="en-US" dirty="0" smtClean="0"/>
              <a:t>backup in a proprietary format that consists of one or more physical files called backup pieces. </a:t>
            </a:r>
          </a:p>
          <a:p>
            <a:pPr lvl="2" algn="l" rtl="0"/>
            <a:r>
              <a:rPr lang="en-US" dirty="0" smtClean="0"/>
              <a:t>contain more than one database file, and it can also be backed up using special processing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file Backups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400" dirty="0" smtClean="0"/>
              <a:t>Instruct RMAN to automatically backup the control file whenever you run backup jobs.</a:t>
            </a:r>
          </a:p>
          <a:p>
            <a:pPr algn="l" rtl="0"/>
            <a:r>
              <a:rPr lang="en-US" sz="2400" dirty="0" smtClean="0"/>
              <a:t>Use the command</a:t>
            </a:r>
          </a:p>
          <a:p>
            <a:pPr lvl="1" algn="l" rtl="0">
              <a:buNone/>
            </a:pPr>
            <a:r>
              <a:rPr lang="en-US" sz="2000" dirty="0" smtClean="0"/>
              <a:t>	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CONFIGURE CONTROLFILE AUTOBACKUP</a:t>
            </a:r>
          </a:p>
          <a:p>
            <a:pPr algn="l" rtl="0"/>
            <a:r>
              <a:rPr lang="en-US" sz="2400" dirty="0" smtClean="0"/>
              <a:t>Methods to </a:t>
            </a:r>
            <a:r>
              <a:rPr lang="en-US" sz="2400" b="1" i="1" dirty="0" smtClean="0"/>
              <a:t>manual</a:t>
            </a:r>
            <a:r>
              <a:rPr lang="en-US" sz="2400" dirty="0" smtClean="0"/>
              <a:t> backups of the control file:</a:t>
            </a:r>
          </a:p>
          <a:p>
            <a:pPr lvl="1" algn="l" rtl="0"/>
            <a:r>
              <a:rPr lang="en-US" sz="2000" dirty="0" smtClean="0"/>
              <a:t>The RMAN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BACKUP CURRENT CONTROLFILE </a:t>
            </a:r>
            <a:r>
              <a:rPr lang="en-US" sz="2000" dirty="0" smtClean="0"/>
              <a:t>command makes a binary backup of the control file, as either a backup set or an image copy.</a:t>
            </a:r>
          </a:p>
          <a:p>
            <a:pPr lvl="1" algn="l" rtl="0"/>
            <a:r>
              <a:rPr lang="en-US" sz="2000" dirty="0" smtClean="0"/>
              <a:t>The SQL statement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ALTER DATABASE BACKUP CONTROLFILE </a:t>
            </a:r>
            <a:r>
              <a:rPr lang="en-US" sz="2000" dirty="0" smtClean="0"/>
              <a:t>makes a binary backup of the control file.</a:t>
            </a:r>
          </a:p>
          <a:p>
            <a:pPr lvl="1" algn="l" rtl="0"/>
            <a:r>
              <a:rPr lang="en-US" sz="2000" dirty="0" smtClean="0"/>
              <a:t>The SQL statement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ALTER DATABASE BACKUP CONTROLFILE TO TRACE</a:t>
            </a:r>
            <a:r>
              <a:rPr lang="en-US" sz="2000" dirty="0" smtClean="0"/>
              <a:t> exports the control file contents to a SQL script file.</a:t>
            </a:r>
          </a:p>
          <a:p>
            <a:pPr lvl="1" algn="l" rtl="0"/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l" rtl="0"/>
            <a:r>
              <a:rPr lang="en-US" dirty="0" smtClean="0"/>
              <a:t>Backup and recovery procedures protect your database against data loss and reconstruct the data, should loss occur. </a:t>
            </a:r>
          </a:p>
          <a:p>
            <a:pPr algn="l" rtl="0"/>
            <a:r>
              <a:rPr lang="en-US" dirty="0" smtClean="0"/>
              <a:t>The reconstructing of data is achieved through media recovery, which refers to the various operations involved in restoring, rolling forward, and rolling back a backup of database files.</a:t>
            </a:r>
          </a:p>
          <a:p>
            <a:pPr algn="l" rtl="0"/>
            <a:r>
              <a:rPr lang="en-US" dirty="0" smtClean="0"/>
              <a:t>This chapter introduces concepts fundamental to designing a backup strategy.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Introduction to Backup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 backup is a copy of data (such as the control file,</a:t>
            </a:r>
            <a:r>
              <a:rPr lang="en-US" dirty="0"/>
              <a:t> archived redo logs</a:t>
            </a:r>
            <a:r>
              <a:rPr lang="en-US" dirty="0" smtClean="0"/>
              <a:t> and </a:t>
            </a:r>
            <a:r>
              <a:rPr lang="en-US" dirty="0" err="1" smtClean="0"/>
              <a:t>datafiles</a:t>
            </a:r>
            <a:r>
              <a:rPr lang="en-US" dirty="0" smtClean="0"/>
              <a:t>) </a:t>
            </a:r>
          </a:p>
          <a:p>
            <a:pPr algn="l" rtl="0"/>
            <a:r>
              <a:rPr lang="en-US" dirty="0" smtClean="0"/>
              <a:t>A backup is a safeguard against unexpected data loss and application errors.</a:t>
            </a:r>
          </a:p>
          <a:p>
            <a:pPr algn="l" rtl="0"/>
            <a:r>
              <a:rPr lang="en-US" dirty="0" smtClean="0"/>
              <a:t>Backups are divide into:</a:t>
            </a:r>
          </a:p>
          <a:p>
            <a:pPr lvl="1" algn="l" rtl="0"/>
            <a:r>
              <a:rPr lang="en-US" dirty="0" smtClean="0"/>
              <a:t>Physical  backups</a:t>
            </a:r>
          </a:p>
          <a:p>
            <a:pPr lvl="1" algn="l" rtl="0"/>
            <a:r>
              <a:rPr lang="en-US" dirty="0" smtClean="0"/>
              <a:t>Logical backups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Introduction to Backup</a:t>
            </a:r>
            <a:endParaRPr lang="ar-SA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l" rtl="0"/>
            <a:r>
              <a:rPr lang="en-US" dirty="0" smtClean="0"/>
              <a:t>Physical backups:</a:t>
            </a:r>
          </a:p>
          <a:p>
            <a:pPr lvl="1" algn="l" rtl="0"/>
            <a:r>
              <a:rPr lang="en-US" dirty="0"/>
              <a:t>Copies of physical database files </a:t>
            </a:r>
            <a:r>
              <a:rPr lang="en-US" dirty="0" smtClean="0"/>
              <a:t>and storing </a:t>
            </a:r>
            <a:r>
              <a:rPr lang="en-US" dirty="0"/>
              <a:t>database information to some other </a:t>
            </a:r>
            <a:r>
              <a:rPr lang="en-US" dirty="0" smtClean="0"/>
              <a:t>location, whether </a:t>
            </a:r>
            <a:r>
              <a:rPr lang="en-US" dirty="0"/>
              <a:t>on disk or some offline storage such as tape.</a:t>
            </a:r>
          </a:p>
          <a:p>
            <a:pPr lvl="1" algn="l" rtl="0"/>
            <a:r>
              <a:rPr lang="en-US" dirty="0" smtClean="0"/>
              <a:t>Two ways to perform physical backup:</a:t>
            </a:r>
          </a:p>
          <a:p>
            <a:pPr lvl="2" algn="l" rtl="0"/>
            <a:r>
              <a:rPr lang="en-US" dirty="0" smtClean="0"/>
              <a:t>Recovery Manager (RMAN) utility.</a:t>
            </a:r>
          </a:p>
          <a:p>
            <a:pPr lvl="2" algn="l" rtl="0"/>
            <a:r>
              <a:rPr lang="en-US" dirty="0"/>
              <a:t>O</a:t>
            </a:r>
            <a:r>
              <a:rPr lang="en-US" dirty="0" smtClean="0"/>
              <a:t>perating system utilities.(user-managed backup)</a:t>
            </a:r>
          </a:p>
          <a:p>
            <a:pPr algn="l" rtl="0"/>
            <a:r>
              <a:rPr lang="en-US" dirty="0" smtClean="0"/>
              <a:t>Logical backups:</a:t>
            </a:r>
          </a:p>
          <a:p>
            <a:pPr lvl="1" algn="l" rtl="0"/>
            <a:r>
              <a:rPr lang="en-US" dirty="0" smtClean="0"/>
              <a:t>Contain logical data (for example, tables and stored procedures) </a:t>
            </a:r>
          </a:p>
          <a:p>
            <a:pPr lvl="1" algn="l" rtl="0"/>
            <a:r>
              <a:rPr lang="en-US" dirty="0"/>
              <a:t>E</a:t>
            </a:r>
            <a:r>
              <a:rPr lang="en-US" dirty="0" smtClean="0"/>
              <a:t>xtract with an Oracle utility (Export utility) and stored in a binary file.</a:t>
            </a:r>
          </a:p>
          <a:p>
            <a:pPr algn="l" rtl="0"/>
            <a:r>
              <a:rPr lang="en-US" dirty="0" smtClean="0"/>
              <a:t>Logical backups used to supplement physical backups.</a:t>
            </a:r>
          </a:p>
          <a:p>
            <a:pPr algn="l" rtl="0"/>
            <a:r>
              <a:rPr lang="en-US" dirty="0"/>
              <a:t>Physical backups are the foundation of any sound backup and recovery strategy.</a:t>
            </a:r>
          </a:p>
          <a:p>
            <a:pPr algn="l" rtl="0"/>
            <a:r>
              <a:rPr lang="en-US" dirty="0"/>
              <a:t>Logical backups are a useful supplement to physical backups in many </a:t>
            </a:r>
            <a:r>
              <a:rPr lang="en-US" dirty="0" smtClean="0"/>
              <a:t>circumstances but </a:t>
            </a:r>
            <a:r>
              <a:rPr lang="en-US" dirty="0"/>
              <a:t>are not sufficient protection against data loss without physical backups.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Consistent and Inconsistent Backups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l" rtl="0"/>
            <a:r>
              <a:rPr lang="en-US" dirty="0" smtClean="0"/>
              <a:t>Consistent backups:</a:t>
            </a:r>
          </a:p>
          <a:p>
            <a:pPr lvl="1" algn="l" rtl="0"/>
            <a:r>
              <a:rPr lang="en-US" dirty="0" smtClean="0"/>
              <a:t>The files being backed up contain all changes up to the same system change number (SCN). </a:t>
            </a:r>
          </a:p>
          <a:p>
            <a:pPr lvl="1" algn="l" rtl="0"/>
            <a:r>
              <a:rPr lang="en-US" dirty="0" smtClean="0"/>
              <a:t>The files in the backup contain all the data taken from a same point in time. </a:t>
            </a:r>
          </a:p>
          <a:p>
            <a:pPr lvl="1" algn="l" rtl="0"/>
            <a:r>
              <a:rPr lang="en-US" dirty="0" smtClean="0"/>
              <a:t>To make a consistent whole database backup: shut down the database with the NORMAL, IMMEDIATE, or TRANSACTIONAL options and make the backup while the database is closed.</a:t>
            </a:r>
          </a:p>
          <a:p>
            <a:pPr lvl="1" algn="l" rtl="0"/>
            <a:r>
              <a:rPr lang="en-US" dirty="0"/>
              <a:t>The important point is that you can open the database after restoring a consistent whole database backup without needing recovery because the data is already consistent</a:t>
            </a:r>
          </a:p>
          <a:p>
            <a:pPr lvl="1" algn="l" rtl="0"/>
            <a:r>
              <a:rPr lang="en-US" dirty="0"/>
              <a:t>consistent whole database backup is valid with NOARCHIVELOG and ARCHIVELOG  </a:t>
            </a:r>
            <a:r>
              <a:rPr lang="en-US" dirty="0" smtClean="0"/>
              <a:t>mode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Consistent and Inconsistent Backups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l" rtl="0"/>
            <a:r>
              <a:rPr lang="en-US" dirty="0" smtClean="0"/>
              <a:t>Inconsistent backups:</a:t>
            </a:r>
          </a:p>
          <a:p>
            <a:pPr lvl="1" algn="l" rtl="0"/>
            <a:r>
              <a:rPr lang="en-US" dirty="0" smtClean="0"/>
              <a:t>The files being backed up do not contain all the changes made at all the SCNs (some changes are missing).</a:t>
            </a:r>
          </a:p>
          <a:p>
            <a:pPr lvl="1" algn="l" rtl="0"/>
            <a:r>
              <a:rPr lang="en-US" dirty="0"/>
              <a:t>This can occur because the </a:t>
            </a:r>
            <a:r>
              <a:rPr lang="en-US" dirty="0" err="1"/>
              <a:t>datafiles</a:t>
            </a:r>
            <a:r>
              <a:rPr lang="en-US" dirty="0"/>
              <a:t> are being modified as backups are being taken</a:t>
            </a:r>
            <a:endParaRPr lang="en-US" dirty="0" smtClean="0"/>
          </a:p>
          <a:p>
            <a:pPr lvl="1" algn="l" rtl="0"/>
            <a:r>
              <a:rPr lang="en-US" dirty="0" smtClean="0"/>
              <a:t>If the database must be up and running 24 hours a day, seven days a week, then you have no choice but to perform inconsistent backups of the whole database. </a:t>
            </a:r>
          </a:p>
          <a:p>
            <a:pPr lvl="1" algn="l" rtl="0"/>
            <a:r>
              <a:rPr lang="en-US" dirty="0" smtClean="0"/>
              <a:t>Online backup </a:t>
            </a:r>
          </a:p>
          <a:p>
            <a:pPr lvl="1" algn="l" rtl="0"/>
            <a:r>
              <a:rPr lang="en-US" dirty="0"/>
              <a:t>This requires that you run your database in ARCHIVELOG mode.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/>
              <a:t>Whole Database Backups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sz="2800" dirty="0"/>
              <a:t>B</a:t>
            </a:r>
            <a:r>
              <a:rPr lang="en-US" sz="2800" dirty="0" smtClean="0"/>
              <a:t>ackup of every </a:t>
            </a:r>
            <a:r>
              <a:rPr lang="en-US" sz="2800" dirty="0" err="1" smtClean="0"/>
              <a:t>datafile</a:t>
            </a:r>
            <a:r>
              <a:rPr lang="en-US" sz="2800" dirty="0" smtClean="0"/>
              <a:t> in the database, plus the control file.</a:t>
            </a:r>
          </a:p>
          <a:p>
            <a:pPr algn="l" rtl="0">
              <a:lnSpc>
                <a:spcPct val="150000"/>
              </a:lnSpc>
            </a:pPr>
            <a:r>
              <a:rPr lang="en-US" sz="2800" dirty="0" smtClean="0"/>
              <a:t>Whole database backups can be taken in either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ARCHIVELOG</a:t>
            </a:r>
            <a:r>
              <a:rPr lang="en-US" sz="2800" dirty="0" smtClean="0"/>
              <a:t> or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NOARCHIVELOG</a:t>
            </a:r>
            <a:r>
              <a:rPr lang="en-US" sz="2800" dirty="0" smtClean="0"/>
              <a:t> mode. </a:t>
            </a:r>
          </a:p>
          <a:p>
            <a:pPr algn="l" rtl="0">
              <a:lnSpc>
                <a:spcPct val="150000"/>
              </a:lnSpc>
            </a:pPr>
            <a:r>
              <a:rPr lang="en-US" sz="2800" dirty="0" smtClean="0"/>
              <a:t>Before performing whole database backups, however, be aware of the implications of backing up in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ARCHIVELOG</a:t>
            </a:r>
            <a:r>
              <a:rPr lang="en-US" sz="2800" dirty="0" smtClean="0"/>
              <a:t> and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NOARCHIVELOG</a:t>
            </a:r>
            <a:r>
              <a:rPr lang="en-US" sz="2800" dirty="0" smtClean="0"/>
              <a:t> modes. </a:t>
            </a:r>
          </a:p>
          <a:p>
            <a:pPr algn="l" rtl="0">
              <a:lnSpc>
                <a:spcPct val="150000"/>
              </a:lnSpc>
            </a:pPr>
            <a:r>
              <a:rPr lang="en-US" sz="2800" dirty="0" smtClean="0"/>
              <a:t>A whole database backup is either a consistent backup or an inconsistent backup. 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err="1" smtClean="0"/>
              <a:t>Tablespace</a:t>
            </a:r>
            <a:r>
              <a:rPr lang="en-US" dirty="0" smtClean="0"/>
              <a:t> Backups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Backup of the </a:t>
            </a:r>
            <a:r>
              <a:rPr lang="en-US" dirty="0" err="1" smtClean="0"/>
              <a:t>datafiles</a:t>
            </a:r>
            <a:r>
              <a:rPr lang="en-US" dirty="0" smtClean="0"/>
              <a:t> that constitute the </a:t>
            </a:r>
            <a:r>
              <a:rPr lang="en-US" dirty="0" err="1" smtClean="0"/>
              <a:t>tablespace</a:t>
            </a:r>
            <a:r>
              <a:rPr lang="en-US" dirty="0" smtClean="0"/>
              <a:t>. </a:t>
            </a:r>
          </a:p>
          <a:p>
            <a:pPr lvl="1" algn="l" rtl="0"/>
            <a:r>
              <a:rPr lang="en-US" dirty="0"/>
              <a:t>For example, if </a:t>
            </a:r>
            <a:r>
              <a:rPr lang="en-US" dirty="0" err="1"/>
              <a:t>tablespace</a:t>
            </a:r>
            <a:r>
              <a:rPr lang="en-US" dirty="0"/>
              <a:t> users contains </a:t>
            </a:r>
            <a:r>
              <a:rPr lang="en-US" dirty="0" err="1"/>
              <a:t>datafiles</a:t>
            </a:r>
            <a:r>
              <a:rPr lang="en-US" dirty="0"/>
              <a:t> 2, 3, and 4, then a backup of </a:t>
            </a:r>
            <a:r>
              <a:rPr lang="en-US" dirty="0" err="1"/>
              <a:t>tablespace</a:t>
            </a:r>
            <a:r>
              <a:rPr lang="en-US" dirty="0"/>
              <a:t> users backs up these three </a:t>
            </a:r>
            <a:r>
              <a:rPr lang="en-US" dirty="0" err="1"/>
              <a:t>datafiles</a:t>
            </a:r>
            <a:r>
              <a:rPr lang="en-US" dirty="0"/>
              <a:t>.</a:t>
            </a:r>
            <a:endParaRPr lang="en-US" dirty="0" smtClean="0"/>
          </a:p>
          <a:p>
            <a:pPr algn="l" rtl="0"/>
            <a:r>
              <a:rPr lang="en-US" dirty="0" err="1" smtClean="0"/>
              <a:t>Tablespace</a:t>
            </a:r>
            <a:r>
              <a:rPr lang="en-US" dirty="0" smtClean="0"/>
              <a:t> backups, whether online or offline, are valid only if the database is operating in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ARCHIVELOG</a:t>
            </a:r>
            <a:r>
              <a:rPr lang="en-US" dirty="0" smtClean="0"/>
              <a:t> mode.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err="1" smtClean="0"/>
              <a:t>Datafile</a:t>
            </a:r>
            <a:r>
              <a:rPr lang="en-US" dirty="0" smtClean="0"/>
              <a:t> Backups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/>
              <a:t>B</a:t>
            </a:r>
            <a:r>
              <a:rPr lang="en-US" dirty="0" smtClean="0"/>
              <a:t>ackup of a single </a:t>
            </a:r>
            <a:r>
              <a:rPr lang="en-US" dirty="0" err="1" smtClean="0"/>
              <a:t>datafile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err="1" smtClean="0"/>
              <a:t>Datafile</a:t>
            </a:r>
            <a:r>
              <a:rPr lang="en-US" dirty="0" smtClean="0"/>
              <a:t> backups are valid in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ARCHIVELOG</a:t>
            </a:r>
            <a:r>
              <a:rPr lang="en-US" dirty="0" smtClean="0"/>
              <a:t> databases.</a:t>
            </a:r>
          </a:p>
          <a:p>
            <a:pPr algn="l" rtl="0"/>
            <a:r>
              <a:rPr lang="en-US" dirty="0"/>
              <a:t>The only time a </a:t>
            </a:r>
            <a:r>
              <a:rPr lang="en-US" dirty="0" err="1"/>
              <a:t>datafile</a:t>
            </a:r>
            <a:r>
              <a:rPr lang="en-US" dirty="0"/>
              <a:t> backup is valid for a database in NOARCHIVELOG mode is if</a:t>
            </a:r>
            <a:r>
              <a:rPr lang="en-US" dirty="0" smtClean="0"/>
              <a:t>:</a:t>
            </a:r>
            <a:endParaRPr lang="en-US" dirty="0"/>
          </a:p>
          <a:p>
            <a:pPr lvl="1" algn="l" rtl="0"/>
            <a:r>
              <a:rPr lang="en-US" dirty="0"/>
              <a:t>Every </a:t>
            </a:r>
            <a:r>
              <a:rPr lang="en-US" dirty="0" err="1"/>
              <a:t>datafile</a:t>
            </a:r>
            <a:r>
              <a:rPr lang="en-US" dirty="0"/>
              <a:t> in a </a:t>
            </a:r>
            <a:r>
              <a:rPr lang="en-US" dirty="0" err="1"/>
              <a:t>tablespace</a:t>
            </a:r>
            <a:r>
              <a:rPr lang="en-US" dirty="0"/>
              <a:t> is backed up. You cannot restore the database unless all </a:t>
            </a:r>
            <a:r>
              <a:rPr lang="en-US" dirty="0" err="1"/>
              <a:t>datafiles</a:t>
            </a:r>
            <a:r>
              <a:rPr lang="en-US" dirty="0"/>
              <a:t> are backed up</a:t>
            </a:r>
            <a:r>
              <a:rPr lang="en-US" dirty="0" smtClean="0"/>
              <a:t>.</a:t>
            </a:r>
            <a:endParaRPr lang="en-US" dirty="0"/>
          </a:p>
          <a:p>
            <a:pPr lvl="1" algn="l" rtl="0"/>
            <a:r>
              <a:rPr lang="en-US" dirty="0"/>
              <a:t>The </a:t>
            </a:r>
            <a:r>
              <a:rPr lang="en-US" dirty="0" err="1"/>
              <a:t>datafiles</a:t>
            </a:r>
            <a:r>
              <a:rPr lang="en-US" dirty="0"/>
              <a:t> are read only or offline-normal.</a:t>
            </a:r>
          </a:p>
          <a:p>
            <a:pPr algn="l" rtl="0"/>
            <a:endParaRPr lang="en-US" dirty="0"/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2129</TotalTime>
  <Words>1223</Words>
  <Application>Microsoft Office PowerPoint</Application>
  <PresentationFormat>On-screen Show (4:3)</PresentationFormat>
  <Paragraphs>96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سمة Office</vt:lpstr>
      <vt:lpstr>Backup Concepts</vt:lpstr>
      <vt:lpstr>Introduction </vt:lpstr>
      <vt:lpstr>Introduction to Backup</vt:lpstr>
      <vt:lpstr>Introduction to Backup</vt:lpstr>
      <vt:lpstr>Consistent and Inconsistent Backups</vt:lpstr>
      <vt:lpstr>Consistent and Inconsistent Backups</vt:lpstr>
      <vt:lpstr>Whole Database Backups</vt:lpstr>
      <vt:lpstr>Tablespace Backups</vt:lpstr>
      <vt:lpstr>Datafile Backups</vt:lpstr>
      <vt:lpstr>Errors and Failures Requiring Recovery from Backup</vt:lpstr>
      <vt:lpstr>Complete, Incomplete and Point-In-Time Recovery</vt:lpstr>
      <vt:lpstr>PowerPoint Presentation</vt:lpstr>
      <vt:lpstr>Crash Recovery</vt:lpstr>
      <vt:lpstr>PowerPoint Presentation</vt:lpstr>
      <vt:lpstr>Backup and Recovery with RMAN</vt:lpstr>
      <vt:lpstr>RMAN and User-Managed Backups</vt:lpstr>
      <vt:lpstr>Control file Backups</vt:lpstr>
    </vt:vector>
  </TitlesOfParts>
  <Company>جامعة الملك سعود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Backup and Recovery Concepts</dc:title>
  <dc:creator>المستخدم</dc:creator>
  <cp:lastModifiedBy>DELL</cp:lastModifiedBy>
  <cp:revision>48</cp:revision>
  <dcterms:created xsi:type="dcterms:W3CDTF">2012-04-28T18:56:41Z</dcterms:created>
  <dcterms:modified xsi:type="dcterms:W3CDTF">2013-11-19T09:13:46Z</dcterms:modified>
</cp:coreProperties>
</file>