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256" r:id="rId2"/>
    <p:sldId id="291" r:id="rId3"/>
    <p:sldId id="326" r:id="rId4"/>
    <p:sldId id="327" r:id="rId5"/>
    <p:sldId id="292" r:id="rId6"/>
    <p:sldId id="293" r:id="rId7"/>
    <p:sldId id="319" r:id="rId8"/>
    <p:sldId id="320" r:id="rId9"/>
    <p:sldId id="321" r:id="rId10"/>
    <p:sldId id="322" r:id="rId11"/>
    <p:sldId id="323" r:id="rId12"/>
    <p:sldId id="317" r:id="rId13"/>
    <p:sldId id="318" r:id="rId14"/>
    <p:sldId id="324" r:id="rId15"/>
    <p:sldId id="325" r:id="rId16"/>
    <p:sldId id="316" r:id="rId17"/>
  </p:sldIdLst>
  <p:sldSz cx="9144000" cy="6858000" type="screen4x3"/>
  <p:notesSz cx="6858000" cy="9144000"/>
  <p:defaultTextStyle>
    <a:defPPr>
      <a:defRPr lang="x-none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54961" autoAdjust="0"/>
    <p:restoredTop sz="94669" autoAdjust="0"/>
  </p:normalViewPr>
  <p:slideViewPr>
    <p:cSldViewPr>
      <p:cViewPr>
        <p:scale>
          <a:sx n="79" d="100"/>
          <a:sy n="79" d="100"/>
        </p:scale>
        <p:origin x="-12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6" y="313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23B2BDD0-B20C-4776-A456-CB69CC07ED28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332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4D3D75BA-C063-4C41-BC2A-F2A728BF14BE}" type="slidenum">
              <a:rPr lang="x-none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37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4C3766-2C42-4308-A051-B7E8B3F585A3}" type="slidenum">
              <a:rPr lang="x-none"/>
              <a:pPr/>
              <a:t>1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78179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78180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178181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78182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3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4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5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6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7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8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89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90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8191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 rtl="0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78192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8193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8194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FBB97B-98D3-4C25-B24D-B0406E2A47F5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17819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819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F70A993-83BD-4CEA-8D3C-A154FEA3A9CD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2477947-1508-43F5-BBCB-EED8887EDA36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A39DC73-0E0D-48A9-8AD5-2E508D6FE891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AA803E-AC3C-4D83-BF5A-5E5E78D33B98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BEB85D7-B950-4517-A213-1E7D0697493D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09E9795-1F7A-4EB3-8012-21318F5602E7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2681CC8-D7BB-4A79-BF2D-D2C1FB42158F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F0ACE76-6E69-41CF-BB34-2A76B851A5AD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B4C770-56F3-437C-8B1D-11FA3C568893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58C0C5-F932-4E5F-83AB-FAA9E77223C4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D2BEB3-F1DB-4A91-90AD-0BA110CC40B6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33E0996-8A22-4323-829D-23C2D76969EF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30DBC2-C49C-45F4-A6A4-555AE8B6145A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0BD1FEA-C49D-468D-AB01-8AE430A35019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1AC4E2-FC2F-4B05-AF72-326CB8D98708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F53BC1-027E-478F-9EA6-67FF2CA91898}" type="slidenum">
              <a:rPr lang="x-none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200"/>
            </a:lvl1pPr>
          </a:lstStyle>
          <a:p>
            <a:endParaRPr lang="en-US"/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 Black" pitchFamily="34" charset="0"/>
              </a:defRPr>
            </a:lvl1pPr>
          </a:lstStyle>
          <a:p>
            <a:fld id="{BCD08AC8-96E6-42B2-8F5C-308A6E285F9F}" type="slidenum">
              <a:rPr lang="x-none"/>
              <a:pPr/>
              <a:t>‹#›</a:t>
            </a:fld>
            <a:endParaRPr lang="en-US"/>
          </a:p>
        </p:txBody>
      </p:sp>
      <p:grpSp>
        <p:nvGrpSpPr>
          <p:cNvPr id="17715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7715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77158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77159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77160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77161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7162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177163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77164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7165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rtl="0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7716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71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716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</p:sldLayoutIdLst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x-none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4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3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79512" y="6165304"/>
            <a:ext cx="6019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None/>
              <a:defRPr sz="3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2000" b="1" dirty="0" smtClean="0">
                <a:latin typeface="Times New Roman"/>
                <a:cs typeface="Times New Roman"/>
              </a:rPr>
              <a:t>Alhanouf </a:t>
            </a:r>
            <a:r>
              <a:rPr lang="en-US" sz="2000" b="1" dirty="0" err="1" smtClean="0">
                <a:latin typeface="Times New Roman"/>
                <a:cs typeface="Times New Roman"/>
              </a:rPr>
              <a:t>Alshedi</a:t>
            </a:r>
            <a:endParaRPr lang="en-US" sz="2000" b="1" dirty="0" smtClean="0">
              <a:latin typeface="Times New Roman"/>
              <a:cs typeface="Times New Roman"/>
            </a:endParaRPr>
          </a:p>
          <a:p>
            <a:pPr algn="l">
              <a:lnSpc>
                <a:spcPct val="80000"/>
              </a:lnSpc>
            </a:pPr>
            <a:r>
              <a:rPr lang="en-US" sz="2000" b="1" dirty="0" smtClean="0">
                <a:latin typeface="Times New Roman"/>
                <a:cs typeface="Times New Roman"/>
              </a:rPr>
              <a:t>Email: </a:t>
            </a:r>
            <a:r>
              <a:rPr lang="en-US" sz="2000" dirty="0" err="1" smtClean="0">
                <a:latin typeface="Times New Roman"/>
                <a:cs typeface="Times New Roman"/>
              </a:rPr>
              <a:t>aalshedi@ksu.edu.sa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160556" y="1844824"/>
            <a:ext cx="7011888" cy="2209800"/>
          </a:xfrm>
        </p:spPr>
        <p:txBody>
          <a:bodyPr/>
          <a:lstStyle/>
          <a:p>
            <a:pPr algn="ctr"/>
            <a:r>
              <a:rPr lang="en-US" sz="4000" dirty="0">
                <a:latin typeface="Times New Roman"/>
                <a:cs typeface="Times New Roman"/>
              </a:rPr>
              <a:t>Basic Interactions of Radiation with Matter</a:t>
            </a:r>
            <a:endParaRPr lang="en-US" sz="4000" dirty="0">
              <a:latin typeface="Times New Roman"/>
              <a:cs typeface="Times New Roman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2</a:t>
            </a:r>
            <a:r>
              <a:rPr lang="en-US" baseline="30000" dirty="0" smtClean="0">
                <a:latin typeface="Times New Roman"/>
                <a:cs typeface="Times New Roman"/>
              </a:rPr>
              <a:t>ed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Lecture</a:t>
            </a:r>
            <a:endParaRPr lang="en-US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473224"/>
            <a:ext cx="8229600" cy="1371600"/>
          </a:xfrm>
        </p:spPr>
        <p:txBody>
          <a:bodyPr/>
          <a:lstStyle/>
          <a:p>
            <a:r>
              <a:rPr lang="en-US" dirty="0" smtClean="0">
                <a:solidFill>
                  <a:srgbClr val="00007D"/>
                </a:solidFill>
                <a:latin typeface="Times New Roman"/>
                <a:cs typeface="Times New Roman"/>
              </a:rPr>
              <a:t>3. </a:t>
            </a:r>
            <a:r>
              <a:rPr lang="en-US" sz="36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Pair Production</a:t>
            </a:r>
            <a:endParaRPr lang="en-US" sz="3600" dirty="0">
              <a:solidFill>
                <a:srgbClr val="00007D"/>
              </a:solidFill>
              <a:latin typeface="Times New Roman"/>
              <a:cs typeface="Times New Roman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520" y="1844824"/>
            <a:ext cx="8497887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09600" indent="-609600" algn="just">
              <a:lnSpc>
                <a:spcPct val="8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Pair production occurs </a:t>
            </a:r>
            <a:r>
              <a:rPr lang="en-US" sz="2800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when a photon interacts with the electric field of a nucleus.</a:t>
            </a:r>
          </a:p>
          <a:p>
            <a:pPr marL="609600" indent="-609600" algn="just">
              <a:lnSpc>
                <a:spcPct val="80000"/>
              </a:lnSpc>
              <a:buFont typeface="Wingdings" charset="0"/>
              <a:buNone/>
            </a:pPr>
            <a:endParaRPr lang="en-US" sz="10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609600" indent="-609600" algn="just">
              <a:lnSpc>
                <a:spcPct val="8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 pair production, the photon disappears and its energy is used to create a positron-electron pair. Therefore, the energy of the incident photon must be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  <a:sym typeface="Symbol" charset="0"/>
              </a:rPr>
              <a:t>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1.022 MeV, because the rest mass of the </a:t>
            </a:r>
            <a:r>
              <a:rPr lang="en-US" sz="2800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positron-electron pair is 2</a:t>
            </a:r>
            <a:r>
              <a:rPr lang="en-US" sz="2800" u="sng" dirty="0" smtClean="0">
                <a:solidFill>
                  <a:srgbClr val="000000"/>
                </a:solidFill>
                <a:latin typeface="Times New Roman"/>
                <a:cs typeface="Times New Roman"/>
                <a:sym typeface="Symbol" charset="0"/>
              </a:rPr>
              <a:t></a:t>
            </a:r>
            <a:r>
              <a:rPr lang="en-US" sz="2800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0.511=1.022 MeV.</a:t>
            </a:r>
          </a:p>
          <a:p>
            <a:pPr marL="609600" indent="-609600" algn="just">
              <a:lnSpc>
                <a:spcPct val="80000"/>
              </a:lnSpc>
              <a:buFont typeface="Wingdings" charset="0"/>
              <a:buNone/>
            </a:pPr>
            <a:endParaRPr lang="en-US" sz="10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609600" indent="-609600" algn="just">
              <a:lnSpc>
                <a:spcPct val="80000"/>
              </a:lnSpc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When the positron has lost its kinetic energy and stopped, it undergoes </a:t>
            </a:r>
            <a:r>
              <a:rPr lang="en-US" sz="2800" u="sng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annihilation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with a negative electron, and a pair of 0.511 MeV annihilation photons are emitted in opposite directions.</a:t>
            </a:r>
            <a:endParaRPr lang="en-US" sz="28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597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30384688"/>
              </p:ext>
            </p:extLst>
          </p:nvPr>
        </p:nvGraphicFramePr>
        <p:xfrm>
          <a:off x="2123728" y="1052736"/>
          <a:ext cx="5010150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صورة فوتوغرافية من Photo Editor" r:id="rId3" imgW="7125695" imgH="7478169" progId="MSPhotoEd.3">
                  <p:embed/>
                </p:oleObj>
              </mc:Choice>
              <mc:Fallback>
                <p:oleObj name="صورة فوتوغرافية من Photo Editor" r:id="rId3" imgW="7125695" imgH="747816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52736"/>
                        <a:ext cx="5010150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4361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371600"/>
          </a:xfrm>
        </p:spPr>
        <p:txBody>
          <a:bodyPr/>
          <a:lstStyle/>
          <a:p>
            <a:r>
              <a:rPr lang="en-US" dirty="0" smtClean="0">
                <a:solidFill>
                  <a:srgbClr val="00007D"/>
                </a:solidFill>
                <a:latin typeface="Times New Roman"/>
                <a:cs typeface="Times New Roman"/>
              </a:rPr>
              <a:t>4. </a:t>
            </a:r>
            <a:r>
              <a:rPr lang="en-US" sz="3600" dirty="0">
                <a:solidFill>
                  <a:schemeClr val="bg2"/>
                </a:solidFill>
                <a:latin typeface="Times New Roman"/>
                <a:cs typeface="Times New Roman"/>
              </a:rPr>
              <a:t>Coherent Scattering (unmodified)</a:t>
            </a:r>
            <a:endParaRPr lang="en-US" sz="3600" dirty="0">
              <a:solidFill>
                <a:schemeClr val="bg2"/>
              </a:solidFill>
              <a:latin typeface="Times New Roman"/>
              <a:cs typeface="Times New Roman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520" y="1700808"/>
            <a:ext cx="856932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just">
              <a:lnSpc>
                <a:spcPct val="90000"/>
              </a:lnSpc>
            </a:pPr>
            <a:r>
              <a:rPr lang="en-US" sz="2800" dirty="0" smtClean="0">
                <a:latin typeface="Times New Roman"/>
                <a:cs typeface="Times New Roman"/>
              </a:rPr>
              <a:t>It is interaction of x-rays and the matter in which the radiation </a:t>
            </a:r>
            <a:r>
              <a:rPr lang="en-US" sz="2800" dirty="0" err="1" smtClean="0">
                <a:latin typeface="Times New Roman"/>
                <a:cs typeface="Times New Roman"/>
              </a:rPr>
              <a:t>doesnt</a:t>
            </a:r>
            <a:r>
              <a:rPr lang="en-US" sz="2800" dirty="0" smtClean="0">
                <a:latin typeface="Times New Roman"/>
                <a:cs typeface="Times New Roman"/>
              </a:rPr>
              <a:t> loose its energy but change only.</a:t>
            </a:r>
          </a:p>
          <a:p>
            <a:pPr algn="just">
              <a:lnSpc>
                <a:spcPct val="90000"/>
              </a:lnSpc>
            </a:pPr>
            <a:r>
              <a:rPr lang="en-US" sz="2800" dirty="0" smtClean="0">
                <a:latin typeface="Times New Roman"/>
                <a:cs typeface="Times New Roman"/>
              </a:rPr>
              <a:t>It occurs when the energy of the photons in the beam is small compared with electron binding energies in the attenuating medium.</a:t>
            </a:r>
          </a:p>
          <a:p>
            <a:pPr algn="just">
              <a:lnSpc>
                <a:spcPct val="90000"/>
              </a:lnSpc>
            </a:pPr>
            <a:r>
              <a:rPr lang="en-US" sz="2800" dirty="0" smtClean="0">
                <a:latin typeface="Times New Roman"/>
                <a:cs typeface="Times New Roman"/>
              </a:rPr>
              <a:t>The x-ray photons does not have sufficient energy to remove the electron from the orbit , so no energy is transferred to the electron.</a:t>
            </a:r>
          </a:p>
          <a:p>
            <a:pPr algn="just">
              <a:lnSpc>
                <a:spcPct val="90000"/>
              </a:lnSpc>
            </a:pPr>
            <a:r>
              <a:rPr lang="en-US" sz="2800" dirty="0" smtClean="0">
                <a:latin typeface="Times New Roman"/>
                <a:cs typeface="Times New Roman"/>
              </a:rPr>
              <a:t>This interaction contribute to film fog and radiation dose to the patient. </a:t>
            </a:r>
          </a:p>
          <a:p>
            <a:pPr algn="just">
              <a:lnSpc>
                <a:spcPct val="90000"/>
              </a:lnSpc>
              <a:buFont typeface="Wingdings" charset="0"/>
              <a:buNone/>
            </a:pPr>
            <a:endParaRPr lang="en-US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1171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1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630857337"/>
              </p:ext>
            </p:extLst>
          </p:nvPr>
        </p:nvGraphicFramePr>
        <p:xfrm>
          <a:off x="467544" y="797037"/>
          <a:ext cx="8220138" cy="5728308"/>
        </p:xfrm>
        <a:graphic>
          <a:graphicData uri="http://schemas.openxmlformats.org/drawingml/2006/table">
            <a:tbl>
              <a:tblPr/>
              <a:tblGrid>
                <a:gridCol w="1701901"/>
                <a:gridCol w="1585558"/>
                <a:gridCol w="2467085"/>
                <a:gridCol w="2465594"/>
              </a:tblGrid>
              <a:tr h="1281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Type of interaction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X-ray photon energy range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Site of interaction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/>
                        <a:ea typeface="ＭＳ Ｐゴシック" charset="0"/>
                        <a:cs typeface="Times New Roma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Byproduct of interaction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Photoelectric absorption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1 to 50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kvp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/>
                        <a:ea typeface="ＭＳ Ｐゴシック" charset="0"/>
                        <a:cs typeface="Times New Roma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Inner-shell electron. Usually k shell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Photoelectron.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Characteristic radiation.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2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Compton scattering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60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Kvp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 to         2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mev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Outer-shell electron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Recoil electron.               Scattered x-ray photon of lower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55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Coherent scattering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1 to 50 kvp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An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None.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6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Pair production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1.022 Mev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Nucleus of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Positron &amp; negatron. Two 0.511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Mev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/>
                          <a:ea typeface="ＭＳ Ｐゴシック" charset="0"/>
                          <a:cs typeface="Times New Roman"/>
                        </a:rPr>
                        <a:t>phtons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/>
                        <a:ea typeface="ＭＳ Ｐゴシック" charset="0"/>
                        <a:cs typeface="Times New Roma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589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71600"/>
          </a:xfrm>
        </p:spPr>
        <p:txBody>
          <a:bodyPr/>
          <a:lstStyle/>
          <a:p>
            <a:r>
              <a:rPr lang="en-US" sz="3600" dirty="0" smtClean="0">
                <a:solidFill>
                  <a:schemeClr val="bg2"/>
                </a:solidFill>
                <a:latin typeface="Times New Roman"/>
                <a:cs typeface="Times New Roman"/>
              </a:rPr>
              <a:t>Organizations of Radiation Protection</a:t>
            </a:r>
            <a:endParaRPr lang="en-US" sz="3600" dirty="0">
              <a:solidFill>
                <a:schemeClr val="bg2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3886200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charset="0"/>
              <a:buNone/>
            </a:pPr>
            <a:r>
              <a:rPr lang="en-US" sz="2800" dirty="0">
                <a:solidFill>
                  <a:srgbClr val="00007D"/>
                </a:solidFill>
                <a:latin typeface="Times New Roman"/>
                <a:cs typeface="Times New Roman"/>
              </a:rPr>
              <a:t>(A) International Commission on Radiological Protection (ICRP)</a:t>
            </a:r>
            <a:r>
              <a:rPr lang="ar-sa" sz="2800" dirty="0">
                <a:solidFill>
                  <a:srgbClr val="00007D"/>
                </a:solidFill>
                <a:latin typeface="Times New Roman"/>
                <a:cs typeface="Times New Roman"/>
              </a:rPr>
              <a:t>:</a:t>
            </a:r>
          </a:p>
          <a:p>
            <a:pPr algn="just">
              <a:lnSpc>
                <a:spcPct val="90000"/>
              </a:lnSpc>
              <a:buFontTx/>
              <a:buChar char="•"/>
            </a:pPr>
            <a:r>
              <a:rPr lang="en-US" sz="2800" dirty="0">
                <a:latin typeface="Times New Roman"/>
                <a:cs typeface="Times New Roman"/>
              </a:rPr>
              <a:t>It prepares recommendations to deal with the basic principles of radiation protection and leave to the various national protection committees the responsibility of introducing the detailed regulations.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2800" dirty="0">
              <a:latin typeface="Times New Roman"/>
              <a:cs typeface="Times New Roman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sz="2800" dirty="0">
                <a:solidFill>
                  <a:srgbClr val="00007D"/>
                </a:solidFill>
                <a:latin typeface="Times New Roman"/>
                <a:cs typeface="Times New Roman"/>
              </a:rPr>
              <a:t>(B) International Atomic Energy Agency (IAEA): </a:t>
            </a:r>
          </a:p>
          <a:p>
            <a:pPr algn="just">
              <a:lnSpc>
                <a:spcPct val="90000"/>
              </a:lnSpc>
              <a:buFontTx/>
              <a:buChar char="•"/>
            </a:pPr>
            <a:r>
              <a:rPr lang="en-US" sz="2800" dirty="0">
                <a:latin typeface="Times New Roman"/>
                <a:cs typeface="Times New Roman"/>
              </a:rPr>
              <a:t>It promote the peaceful uses of nuclear energy &amp; it  concerned with the practical application of the ICRP recommendations.</a:t>
            </a:r>
            <a:endParaRPr lang="ar-sa" sz="2800" dirty="0">
              <a:latin typeface="Times New Roman"/>
              <a:cs typeface="Times New Roman"/>
            </a:endParaRPr>
          </a:p>
          <a:p>
            <a:pPr algn="just"/>
            <a:endParaRPr lang="en-US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1627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23528" y="908720"/>
            <a:ext cx="86423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l">
              <a:lnSpc>
                <a:spcPct val="90000"/>
              </a:lnSpc>
              <a:buFont typeface="Wingdings" charset="0"/>
              <a:buNone/>
            </a:pPr>
            <a:r>
              <a:rPr lang="en-US" sz="28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(C) International Commission on Radiological Units and Measurements (ICRU):</a:t>
            </a:r>
          </a:p>
          <a:p>
            <a:pPr algn="l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of quantities, units of radiation &amp; their measurement procedure.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n-US" sz="28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(D) The World Health Organization (WHO):</a:t>
            </a:r>
          </a:p>
          <a:p>
            <a:pPr algn="just">
              <a:lnSpc>
                <a:spcPct val="90000"/>
              </a:lnSpc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It has published several reports concerning radiological protection.</a:t>
            </a:r>
          </a:p>
          <a:p>
            <a:pPr algn="l">
              <a:lnSpc>
                <a:spcPct val="110000"/>
              </a:lnSpc>
              <a:buFontTx/>
              <a:buNone/>
            </a:pPr>
            <a:r>
              <a:rPr lang="en-US" sz="28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(E) The International Labor Organization (ILO).</a:t>
            </a:r>
          </a:p>
          <a:p>
            <a:pPr algn="l">
              <a:lnSpc>
                <a:spcPct val="110000"/>
              </a:lnSpc>
              <a:buFontTx/>
              <a:buNone/>
            </a:pPr>
            <a:r>
              <a:rPr lang="en-US" sz="28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(F) National Council on Radiation Protection and Measurements.</a:t>
            </a:r>
          </a:p>
          <a:p>
            <a:pPr algn="l">
              <a:lnSpc>
                <a:spcPct val="110000"/>
              </a:lnSpc>
              <a:buFontTx/>
              <a:buNone/>
            </a:pPr>
            <a:r>
              <a:rPr lang="en-US" sz="28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(G) National Radiological Protection Board (NRPB)</a:t>
            </a:r>
            <a:endParaRPr lang="ar-sa" sz="2800" dirty="0" smtClean="0">
              <a:solidFill>
                <a:srgbClr val="00007D"/>
              </a:solidFill>
              <a:latin typeface="Times New Roman"/>
              <a:cs typeface="Times New Roman"/>
            </a:endParaRPr>
          </a:p>
          <a:p>
            <a:pPr algn="l">
              <a:lnSpc>
                <a:spcPct val="90000"/>
              </a:lnSpc>
              <a:buFontTx/>
              <a:buNone/>
            </a:pPr>
            <a:endParaRPr lang="ar-sa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6796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7D"/>
                </a:solidFill>
                <a:latin typeface="Times New Roman"/>
                <a:cs typeface="Times New Roman"/>
              </a:rPr>
              <a:t>Any Question?</a:t>
            </a:r>
            <a:endParaRPr lang="en-US" dirty="0">
              <a:solidFill>
                <a:srgbClr val="00007D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04664" y="3215208"/>
            <a:ext cx="8229600" cy="3886200"/>
          </a:xfrm>
        </p:spPr>
        <p:txBody>
          <a:bodyPr/>
          <a:lstStyle/>
          <a:p>
            <a:pPr marL="0" indent="0">
              <a:buNone/>
            </a:pPr>
            <a:r>
              <a:rPr lang="en-US" sz="7200" dirty="0" smtClean="0"/>
              <a:t>Thank You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656342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2"/>
                </a:solidFill>
                <a:latin typeface="Times New Roman"/>
                <a:cs typeface="Times New Roman"/>
              </a:rPr>
              <a:t>Introduction</a:t>
            </a:r>
            <a:endParaRPr lang="en-US" sz="4000" dirty="0">
              <a:solidFill>
                <a:schemeClr val="bg2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988840"/>
            <a:ext cx="8507288" cy="432048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endParaRPr lang="en-US" sz="3000" dirty="0" smtClean="0">
              <a:latin typeface="Times New Roman"/>
              <a:cs typeface="Times New Roman"/>
            </a:endParaRPr>
          </a:p>
          <a:p>
            <a:pPr algn="just" eaLnBrk="1" hangingPunct="1">
              <a:buFontTx/>
              <a:buNone/>
              <a:defRPr/>
            </a:pPr>
            <a:endParaRPr lang="en-US" sz="3000" dirty="0" smtClean="0">
              <a:latin typeface="Times New Roman"/>
              <a:cs typeface="Times New Roman"/>
            </a:endParaRPr>
          </a:p>
          <a:p>
            <a:pPr algn="just" eaLnBrk="1" hangingPunct="1">
              <a:buFontTx/>
              <a:buNone/>
              <a:defRPr/>
            </a:pPr>
            <a:endParaRPr lang="en-US" sz="3000" dirty="0" smtClean="0">
              <a:latin typeface="Times New Roman"/>
              <a:cs typeface="Times New Roman"/>
            </a:endParaRPr>
          </a:p>
          <a:p>
            <a:pPr algn="just" eaLnBrk="1" hangingPunct="1">
              <a:defRPr/>
            </a:pPr>
            <a:endParaRPr lang="en-US" sz="3000" dirty="0" smtClean="0">
              <a:latin typeface="Times New Roman"/>
              <a:cs typeface="Times New Roman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422" y="1916832"/>
            <a:ext cx="8713788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609600" indent="-609600" algn="just"/>
            <a:r>
              <a:rPr lang="en-US" sz="2800" dirty="0" smtClean="0">
                <a:latin typeface="Times New Roman"/>
                <a:cs typeface="Times New Roman"/>
              </a:rPr>
              <a:t>Interaction of radiation with matter results in the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transfer</a:t>
            </a:r>
            <a:r>
              <a:rPr lang="en-US" sz="2800" dirty="0" smtClean="0">
                <a:latin typeface="Times New Roman"/>
                <a:cs typeface="Times New Roman"/>
              </a:rPr>
              <a:t> of energy to the surrounding material. This leads to the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ionization</a:t>
            </a:r>
            <a:r>
              <a:rPr lang="en-US" sz="2800" dirty="0" smtClean="0">
                <a:latin typeface="Times New Roman"/>
                <a:cs typeface="Times New Roman"/>
              </a:rPr>
              <a:t> and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excitation</a:t>
            </a:r>
            <a:r>
              <a:rPr lang="en-US" sz="2800" dirty="0" smtClean="0">
                <a:latin typeface="Times New Roman"/>
                <a:cs typeface="Times New Roman"/>
              </a:rPr>
              <a:t> of atoms and molecules, which are responsible for radiobiological effects.</a:t>
            </a:r>
          </a:p>
          <a:p>
            <a:pPr marL="609600" indent="-609600" algn="just">
              <a:buFont typeface="Wingdings" charset="0"/>
              <a:buNone/>
            </a:pPr>
            <a:r>
              <a:rPr lang="en-US" sz="2800" dirty="0" smtClean="0">
                <a:latin typeface="Times New Roman"/>
                <a:cs typeface="Times New Roman"/>
              </a:rPr>
              <a:t> </a:t>
            </a:r>
          </a:p>
          <a:p>
            <a:pPr marL="609600" indent="-609600" algn="just"/>
            <a:r>
              <a:rPr lang="en-US" sz="2800" dirty="0" smtClean="0">
                <a:latin typeface="Times New Roman"/>
                <a:cs typeface="Times New Roman"/>
              </a:rPr>
              <a:t>Medical radioisotopes used in diagnosis are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  <a:sym typeface="Symbol" charset="0"/>
              </a:rPr>
              <a:t>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-ray</a:t>
            </a:r>
            <a:r>
              <a:rPr lang="en-US" sz="2800" dirty="0" smtClean="0">
                <a:latin typeface="Times New Roman"/>
                <a:cs typeface="Times New Roman"/>
              </a:rPr>
              <a:t>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emitters</a:t>
            </a:r>
            <a:r>
              <a:rPr lang="en-US" sz="2800" dirty="0" smtClean="0">
                <a:latin typeface="Times New Roman"/>
                <a:cs typeface="Times New Roman"/>
              </a:rPr>
              <a:t>, so the discussion will be confined to the interaction of photons with matter.</a:t>
            </a:r>
            <a:endParaRPr lang="en-US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1868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39116156"/>
              </p:ext>
            </p:extLst>
          </p:nvPr>
        </p:nvGraphicFramePr>
        <p:xfrm>
          <a:off x="2699792" y="692696"/>
          <a:ext cx="3499708" cy="5688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صورة فوتوغرافية من Photo Editor" r:id="rId3" imgW="6392167" imgH="10390476" progId="MSPhotoEd.3">
                  <p:embed/>
                </p:oleObj>
              </mc:Choice>
              <mc:Fallback>
                <p:oleObj name="صورة فوتوغرافية من Photo Editor" r:id="rId3" imgW="6392167" imgH="1039047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692696"/>
                        <a:ext cx="3499708" cy="56884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739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79512" y="908720"/>
            <a:ext cx="871296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r" rtl="1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just">
              <a:buFont typeface="Wingdings" charset="0"/>
              <a:buNone/>
            </a:pPr>
            <a:r>
              <a:rPr lang="en-US" sz="2800" dirty="0" smtClean="0">
                <a:latin typeface="Times New Roman"/>
                <a:cs typeface="Times New Roman"/>
              </a:rPr>
              <a:t>As you see the diagram , you note the interaction of the photons with soft tissue:</a:t>
            </a:r>
          </a:p>
          <a:p>
            <a:pPr algn="just"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Remaining photons which are the total of the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primary photons</a:t>
            </a:r>
            <a:r>
              <a:rPr lang="en-US" sz="2800" dirty="0" smtClean="0">
                <a:latin typeface="Times New Roman"/>
                <a:cs typeface="Times New Roman"/>
              </a:rPr>
              <a:t> &amp;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attenuated photons</a:t>
            </a:r>
            <a:r>
              <a:rPr lang="en-US" sz="28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Primary photons that just enter the object.</a:t>
            </a:r>
          </a:p>
          <a:p>
            <a:pPr algn="just"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Attenuated photons may be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absorbed</a:t>
            </a:r>
            <a:r>
              <a:rPr lang="en-US" sz="2800" dirty="0" smtClean="0">
                <a:latin typeface="Times New Roman"/>
                <a:cs typeface="Times New Roman"/>
              </a:rPr>
              <a:t> or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scattered</a:t>
            </a:r>
            <a:r>
              <a:rPr lang="en-US" sz="2800" dirty="0" smtClean="0">
                <a:latin typeface="Times New Roman"/>
                <a:cs typeface="Times New Roman"/>
              </a:rPr>
              <a:t>.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Attenuation</a:t>
            </a:r>
            <a:r>
              <a:rPr lang="en-US" sz="2800" dirty="0" smtClean="0">
                <a:latin typeface="Times New Roman"/>
                <a:cs typeface="Times New Roman"/>
              </a:rPr>
              <a:t> means reduction in the intensity of the beam.</a:t>
            </a:r>
          </a:p>
          <a:p>
            <a:pPr algn="just">
              <a:buFontTx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Scattered photons that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bend</a:t>
            </a:r>
            <a:r>
              <a:rPr lang="en-US" sz="2800" dirty="0" smtClean="0">
                <a:latin typeface="Times New Roman"/>
                <a:cs typeface="Times New Roman"/>
              </a:rPr>
              <a:t> their path in small angle. Scatter photons can cause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fog</a:t>
            </a:r>
            <a:r>
              <a:rPr lang="en-US" sz="2800" dirty="0" smtClean="0">
                <a:latin typeface="Times New Roman"/>
                <a:cs typeface="Times New Roman"/>
              </a:rPr>
              <a:t> of the image which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degrade</a:t>
            </a:r>
            <a:r>
              <a:rPr lang="en-US" sz="2800" dirty="0" smtClean="0">
                <a:latin typeface="Times New Roman"/>
                <a:cs typeface="Times New Roman"/>
              </a:rPr>
              <a:t> the quality of the image. They can be reduced by minimize the amount of tissue irradiated ( </a:t>
            </a:r>
            <a:r>
              <a:rPr lang="en-US" sz="2800" dirty="0" smtClean="0">
                <a:solidFill>
                  <a:srgbClr val="0000CC"/>
                </a:solidFill>
                <a:latin typeface="Times New Roman"/>
                <a:cs typeface="Times New Roman"/>
              </a:rPr>
              <a:t>collimation</a:t>
            </a:r>
            <a:r>
              <a:rPr lang="en-US" sz="2800" dirty="0" smtClean="0">
                <a:latin typeface="Times New Roman"/>
                <a:cs typeface="Times New Roman"/>
              </a:rPr>
              <a:t>).</a:t>
            </a:r>
          </a:p>
          <a:p>
            <a:pPr algn="just">
              <a:buFontTx/>
              <a:buNone/>
            </a:pPr>
            <a:endParaRPr lang="en-US" sz="2800" dirty="0" smtClean="0">
              <a:latin typeface="Times New Roman"/>
              <a:cs typeface="Times New Roman"/>
            </a:endParaRPr>
          </a:p>
          <a:p>
            <a:pPr algn="just">
              <a:buFont typeface="Wingdings" charset="0"/>
              <a:buNone/>
            </a:pPr>
            <a:endParaRPr lang="en-US" sz="2800" dirty="0" smtClean="0">
              <a:latin typeface="Times New Roman"/>
              <a:cs typeface="Times New Roman"/>
            </a:endParaRPr>
          </a:p>
          <a:p>
            <a:pPr algn="just">
              <a:buFont typeface="Wingdings" charset="0"/>
              <a:buNone/>
            </a:pPr>
            <a:endParaRPr lang="en-US" dirty="0" smtClean="0">
              <a:latin typeface="Times New Roman"/>
              <a:cs typeface="Times New Roman"/>
            </a:endParaRPr>
          </a:p>
          <a:p>
            <a:pPr algn="just"/>
            <a:endParaRPr 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2684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371600"/>
          </a:xfrm>
        </p:spPr>
        <p:txBody>
          <a:bodyPr/>
          <a:lstStyle/>
          <a:p>
            <a:r>
              <a:rPr lang="en-US" sz="3600" dirty="0">
                <a:solidFill>
                  <a:srgbClr val="00007D"/>
                </a:solidFill>
                <a:latin typeface="Times New Roman"/>
                <a:cs typeface="Times New Roman"/>
              </a:rPr>
              <a:t>Process of Interactions</a:t>
            </a:r>
            <a:br>
              <a:rPr lang="en-US" sz="3600" dirty="0">
                <a:solidFill>
                  <a:srgbClr val="00007D"/>
                </a:solidFill>
                <a:latin typeface="Times New Roman"/>
                <a:cs typeface="Times New Roman"/>
              </a:rPr>
            </a:br>
            <a:endParaRPr lang="en-US" sz="3600" dirty="0">
              <a:solidFill>
                <a:srgbClr val="00007D"/>
              </a:solidFill>
              <a:latin typeface="Times New Roman"/>
              <a:cs typeface="Times New Roman"/>
            </a:endParaRPr>
          </a:p>
        </p:txBody>
      </p:sp>
      <p:grpSp>
        <p:nvGrpSpPr>
          <p:cNvPr id="4" name="Organization Chart 27"/>
          <p:cNvGrpSpPr>
            <a:grpSpLocks noChangeAspect="1"/>
          </p:cNvGrpSpPr>
          <p:nvPr/>
        </p:nvGrpSpPr>
        <p:grpSpPr bwMode="auto">
          <a:xfrm>
            <a:off x="539552" y="1700808"/>
            <a:ext cx="7972642" cy="4752999"/>
            <a:chOff x="2908" y="1175"/>
            <a:chExt cx="1440" cy="1584"/>
          </a:xfrm>
        </p:grpSpPr>
        <p:sp>
          <p:nvSpPr>
            <p:cNvPr id="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2908" y="1175"/>
              <a:ext cx="1440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6" name="_s2052"/>
            <p:cNvCxnSpPr>
              <a:cxnSpLocks noChangeShapeType="1"/>
              <a:stCxn id="12" idx="1"/>
              <a:endCxn id="9" idx="2"/>
            </p:cNvCxnSpPr>
            <p:nvPr/>
          </p:nvCxnSpPr>
          <p:spPr bwMode="auto">
            <a:xfrm rot="10800000">
              <a:off x="3340" y="1463"/>
              <a:ext cx="144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_s2053"/>
            <p:cNvCxnSpPr>
              <a:cxnSpLocks noChangeShapeType="1"/>
              <a:stCxn id="11" idx="1"/>
              <a:endCxn id="9" idx="2"/>
            </p:cNvCxnSpPr>
            <p:nvPr/>
          </p:nvCxnSpPr>
          <p:spPr bwMode="auto">
            <a:xfrm rot="10800000">
              <a:off x="3340" y="1463"/>
              <a:ext cx="140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_s2054"/>
            <p:cNvCxnSpPr>
              <a:cxnSpLocks noChangeShapeType="1"/>
              <a:stCxn id="10" idx="1"/>
              <a:endCxn id="9" idx="2"/>
            </p:cNvCxnSpPr>
            <p:nvPr/>
          </p:nvCxnSpPr>
          <p:spPr bwMode="auto">
            <a:xfrm rot="10800000">
              <a:off x="3340" y="1463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 useBgFill="1">
          <p:nvSpPr>
            <p:cNvPr id="9" name="_s2055"/>
            <p:cNvSpPr>
              <a:spLocks noChangeArrowheads="1"/>
            </p:cNvSpPr>
            <p:nvPr/>
          </p:nvSpPr>
          <p:spPr bwMode="auto">
            <a:xfrm>
              <a:off x="2908" y="1175"/>
              <a:ext cx="864" cy="288"/>
            </a:xfrm>
            <a:prstGeom prst="roundRect">
              <a:avLst>
                <a:gd name="adj" fmla="val 16667"/>
              </a:avLst>
            </a:prstGeom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dirty="0" smtClean="0">
                  <a:latin typeface="Times New Roman"/>
                  <a:cs typeface="Times New Roman"/>
                </a:rPr>
                <a:t>Three basic types of interaction </a:t>
              </a:r>
              <a:endParaRPr lang="en-US" sz="2800" dirty="0">
                <a:latin typeface="Times New Roman"/>
                <a:cs typeface="Times New Roman"/>
              </a:endParaRPr>
            </a:p>
          </p:txBody>
        </p:sp>
        <p:sp useBgFill="1">
          <p:nvSpPr>
            <p:cNvPr id="10" name="_s2056"/>
            <p:cNvSpPr>
              <a:spLocks noChangeArrowheads="1"/>
            </p:cNvSpPr>
            <p:nvPr/>
          </p:nvSpPr>
          <p:spPr bwMode="auto">
            <a:xfrm>
              <a:off x="3484" y="1607"/>
              <a:ext cx="864" cy="288"/>
            </a:xfrm>
            <a:prstGeom prst="roundRect">
              <a:avLst>
                <a:gd name="adj" fmla="val 16667"/>
              </a:avLst>
            </a:prstGeom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dirty="0" smtClean="0">
                  <a:latin typeface="Times New Roman"/>
                  <a:cs typeface="Times New Roman"/>
                </a:rPr>
                <a:t>Photoelectric effect</a:t>
              </a:r>
              <a:endParaRPr lang="en-US" sz="2800" dirty="0">
                <a:latin typeface="Times New Roman"/>
                <a:cs typeface="Times New Roman"/>
              </a:endParaRPr>
            </a:p>
          </p:txBody>
        </p:sp>
        <p:sp useBgFill="1">
          <p:nvSpPr>
            <p:cNvPr id="11" name="_s2057"/>
            <p:cNvSpPr>
              <a:spLocks noChangeArrowheads="1"/>
            </p:cNvSpPr>
            <p:nvPr/>
          </p:nvSpPr>
          <p:spPr bwMode="auto">
            <a:xfrm>
              <a:off x="3480" y="2039"/>
              <a:ext cx="864" cy="288"/>
            </a:xfrm>
            <a:prstGeom prst="roundRect">
              <a:avLst>
                <a:gd name="adj" fmla="val 16667"/>
              </a:avLst>
            </a:prstGeom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dirty="0" smtClean="0">
                  <a:latin typeface="Times New Roman"/>
                  <a:cs typeface="Times New Roman"/>
                </a:rPr>
                <a:t>Compton scattering</a:t>
              </a:r>
              <a:endParaRPr lang="en-US" sz="2800" dirty="0">
                <a:latin typeface="Times New Roman"/>
                <a:cs typeface="Times New Roman"/>
              </a:endParaRPr>
            </a:p>
          </p:txBody>
        </p:sp>
        <p:sp useBgFill="1">
          <p:nvSpPr>
            <p:cNvPr id="12" name="_s2058"/>
            <p:cNvSpPr>
              <a:spLocks noChangeArrowheads="1"/>
            </p:cNvSpPr>
            <p:nvPr/>
          </p:nvSpPr>
          <p:spPr bwMode="auto">
            <a:xfrm>
              <a:off x="3484" y="2471"/>
              <a:ext cx="864" cy="288"/>
            </a:xfrm>
            <a:prstGeom prst="roundRect">
              <a:avLst>
                <a:gd name="adj" fmla="val 16667"/>
              </a:avLst>
            </a:prstGeom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en-US" sz="2800" dirty="0" smtClean="0">
                  <a:latin typeface="Times New Roman"/>
                  <a:cs typeface="Times New Roman"/>
                </a:rPr>
                <a:t>Pair Production</a:t>
              </a:r>
              <a:endParaRPr lang="en-US" sz="2800" dirty="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993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371600"/>
          </a:xfrm>
        </p:spPr>
        <p:txBody>
          <a:bodyPr/>
          <a:lstStyle/>
          <a:p>
            <a:r>
              <a:rPr lang="en-US" dirty="0" smtClean="0">
                <a:solidFill>
                  <a:srgbClr val="00007D"/>
                </a:solidFill>
                <a:latin typeface="Times New Roman"/>
                <a:cs typeface="Times New Roman"/>
              </a:rPr>
              <a:t>1. </a:t>
            </a:r>
            <a:r>
              <a:rPr lang="en-US" sz="36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Photoelectric </a:t>
            </a:r>
            <a:r>
              <a:rPr lang="en-US" sz="3600" dirty="0">
                <a:solidFill>
                  <a:srgbClr val="00007D"/>
                </a:solidFill>
                <a:latin typeface="Times New Roman"/>
                <a:cs typeface="Times New Roman"/>
              </a:rPr>
              <a:t>Effect </a:t>
            </a:r>
            <a:endParaRPr lang="en-US" sz="3600" dirty="0">
              <a:solidFill>
                <a:srgbClr val="00007D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9024"/>
            <a:ext cx="8496944" cy="3886200"/>
          </a:xfrm>
        </p:spPr>
        <p:txBody>
          <a:bodyPr/>
          <a:lstStyle/>
          <a:p>
            <a:pPr marL="609600" indent="-609600" algn="just">
              <a:lnSpc>
                <a:spcPct val="90000"/>
              </a:lnSpc>
            </a:pPr>
            <a:r>
              <a:rPr lang="en-US" sz="2800" dirty="0">
                <a:latin typeface="Times New Roman"/>
                <a:cs typeface="Times New Roman"/>
              </a:rPr>
              <a:t>The photoelectric effect </a:t>
            </a:r>
            <a:r>
              <a:rPr lang="en-US" sz="2800" u="sng" dirty="0">
                <a:latin typeface="Times New Roman"/>
                <a:cs typeface="Times New Roman"/>
              </a:rPr>
              <a:t>is an atomic process in which an atom absorbs totally the energy of an incident photon.</a:t>
            </a:r>
            <a:endParaRPr lang="ar-sa" sz="2800" u="sng" dirty="0">
              <a:latin typeface="Times New Roman"/>
              <a:cs typeface="Times New Roman"/>
            </a:endParaRPr>
          </a:p>
          <a:p>
            <a:pPr marL="609600" indent="-609600" algn="just">
              <a:lnSpc>
                <a:spcPct val="90000"/>
              </a:lnSpc>
            </a:pPr>
            <a:r>
              <a:rPr lang="en-US" sz="2800" dirty="0">
                <a:latin typeface="Times New Roman"/>
                <a:cs typeface="Times New Roman"/>
              </a:rPr>
              <a:t>If the absorbed energy is sufficient, an orbital electron is ejected from the atom. This electron is called photoelectron</a:t>
            </a:r>
            <a:r>
              <a:rPr lang="en-US" sz="2800" dirty="0" smtClean="0">
                <a:latin typeface="Times New Roman"/>
                <a:cs typeface="Times New Roman"/>
              </a:rPr>
              <a:t>.</a:t>
            </a:r>
            <a:endParaRPr lang="en-US" sz="2800" dirty="0">
              <a:latin typeface="Times New Roman"/>
              <a:cs typeface="Times New Roman"/>
            </a:endParaRPr>
          </a:p>
          <a:p>
            <a:pPr marL="609600" indent="-609600" algn="just">
              <a:lnSpc>
                <a:spcPct val="90000"/>
              </a:lnSpc>
            </a:pPr>
            <a:r>
              <a:rPr lang="en-US" sz="2800" dirty="0">
                <a:latin typeface="Times New Roman"/>
                <a:cs typeface="Times New Roman"/>
              </a:rPr>
              <a:t>The photoelectric effect creates a vacancy in an orbital electron shell, which in turns leads to the emission of characteristic x-ray or AE.</a:t>
            </a:r>
            <a:endParaRPr lang="ar-sa" sz="2800" dirty="0">
              <a:latin typeface="Times New Roman"/>
              <a:cs typeface="Times New Roman"/>
            </a:endParaRPr>
          </a:p>
          <a:p>
            <a:pPr marL="609600" indent="-609600" algn="just">
              <a:lnSpc>
                <a:spcPct val="90000"/>
              </a:lnSpc>
            </a:pPr>
            <a:r>
              <a:rPr lang="en-US" sz="2800" dirty="0">
                <a:latin typeface="Times New Roman"/>
                <a:cs typeface="Times New Roman"/>
              </a:rPr>
              <a:t>High-energy photoelectron may interact with other atoms causing the ionization or excitation of these atoms.</a:t>
            </a:r>
            <a:endParaRPr lang="ar-sa" sz="2800" dirty="0">
              <a:latin typeface="Times New Roman"/>
              <a:cs typeface="Times New Roman"/>
            </a:endParaRPr>
          </a:p>
          <a:p>
            <a:pPr algn="just"/>
            <a:endParaRPr lang="en-US" sz="28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0928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6814393"/>
              </p:ext>
            </p:extLst>
          </p:nvPr>
        </p:nvGraphicFramePr>
        <p:xfrm>
          <a:off x="539552" y="1196752"/>
          <a:ext cx="8069263" cy="486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صورة فوتوغرافية من Photo Editor" r:id="rId3" imgW="11895238" imgH="7171429" progId="MSPhotoEd.3">
                  <p:embed/>
                </p:oleObj>
              </mc:Choice>
              <mc:Fallback>
                <p:oleObj name="صورة فوتوغرافية من Photo Editor" r:id="rId3" imgW="11895238" imgH="717142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196752"/>
                        <a:ext cx="8069263" cy="486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056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47056"/>
            <a:ext cx="8229600" cy="3886200"/>
          </a:xfrm>
        </p:spPr>
        <p:txBody>
          <a:bodyPr/>
          <a:lstStyle/>
          <a:p>
            <a:pPr marL="609600" indent="-609600" algn="l"/>
            <a:r>
              <a:rPr lang="en-US" sz="2800" dirty="0">
                <a:solidFill>
                  <a:srgbClr val="000000"/>
                </a:solidFill>
                <a:latin typeface="Times New Roman"/>
                <a:cs typeface="Times New Roman"/>
              </a:rPr>
              <a:t>Compton scattering is </a:t>
            </a:r>
            <a:r>
              <a:rPr lang="en-US" sz="2800" u="sng" dirty="0">
                <a:solidFill>
                  <a:srgbClr val="000000"/>
                </a:solidFill>
                <a:latin typeface="Times New Roman"/>
                <a:cs typeface="Times New Roman"/>
              </a:rPr>
              <a:t>a collision between a photon and a loosely bound outer shell orbital electron of an atom.</a:t>
            </a:r>
          </a:p>
          <a:p>
            <a:pPr marL="609600" indent="-609600" algn="l"/>
            <a:r>
              <a:rPr lang="en-US" sz="2800" dirty="0">
                <a:solidFill>
                  <a:srgbClr val="000000"/>
                </a:solidFill>
                <a:latin typeface="Times New Roman"/>
                <a:cs typeface="Times New Roman"/>
              </a:rPr>
              <a:t>Part of the photon energy is transferred to the recoil electron, and the photon does not disappear, but it is deflected through a scattering angle.</a:t>
            </a:r>
          </a:p>
          <a:p>
            <a:pPr marL="609600" indent="-609600" algn="l"/>
            <a:r>
              <a:rPr lang="en-US" sz="2800" dirty="0">
                <a:solidFill>
                  <a:srgbClr val="000000"/>
                </a:solidFill>
                <a:latin typeface="Times New Roman"/>
                <a:cs typeface="Times New Roman"/>
              </a:rPr>
              <a:t>The two byproducts of Compton scattering are the :</a:t>
            </a:r>
          </a:p>
          <a:p>
            <a:pPr marL="609600" indent="-609600" algn="l">
              <a:buFont typeface="Wingdings" charset="0"/>
              <a:buNone/>
            </a:pPr>
            <a:r>
              <a:rPr lang="en-US" sz="2800" dirty="0">
                <a:solidFill>
                  <a:srgbClr val="000000"/>
                </a:solidFill>
                <a:latin typeface="Times New Roman"/>
                <a:cs typeface="Times New Roman"/>
              </a:rPr>
              <a:t>(1).Compton scattered electron.</a:t>
            </a:r>
          </a:p>
          <a:p>
            <a:pPr marL="609600" indent="-609600" algn="l">
              <a:buFont typeface="Wingdings" charset="0"/>
              <a:buNone/>
            </a:pPr>
            <a:r>
              <a:rPr lang="en-US" sz="2800" dirty="0">
                <a:solidFill>
                  <a:srgbClr val="000000"/>
                </a:solidFill>
                <a:latin typeface="Times New Roman"/>
                <a:cs typeface="Times New Roman"/>
              </a:rPr>
              <a:t>(2).Scattered x-ray photon of lower energy.</a:t>
            </a:r>
          </a:p>
          <a:p>
            <a:pPr algn="l"/>
            <a:endParaRPr lang="en-US" sz="28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473224"/>
            <a:ext cx="8229600" cy="1371600"/>
          </a:xfrm>
        </p:spPr>
        <p:txBody>
          <a:bodyPr/>
          <a:lstStyle/>
          <a:p>
            <a:r>
              <a:rPr lang="en-US" dirty="0" smtClean="0">
                <a:solidFill>
                  <a:srgbClr val="00007D"/>
                </a:solidFill>
                <a:latin typeface="Times New Roman"/>
                <a:cs typeface="Times New Roman"/>
              </a:rPr>
              <a:t>2. </a:t>
            </a:r>
            <a:r>
              <a:rPr lang="en-US" sz="3600" dirty="0" smtClean="0">
                <a:solidFill>
                  <a:srgbClr val="00007D"/>
                </a:solidFill>
                <a:latin typeface="Times New Roman"/>
                <a:cs typeface="Times New Roman"/>
              </a:rPr>
              <a:t>Compton Scattering</a:t>
            </a:r>
            <a:endParaRPr lang="en-US" sz="3600" dirty="0">
              <a:solidFill>
                <a:srgbClr val="00007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2649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/>
          <p:cNvGraphicFramePr>
            <a:graphicFrameLocks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643564"/>
              </p:ext>
            </p:extLst>
          </p:nvPr>
        </p:nvGraphicFramePr>
        <p:xfrm>
          <a:off x="1979712" y="764704"/>
          <a:ext cx="5112568" cy="5729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صورة فوتوغرافية من Photo Editor" r:id="rId3" imgW="6304762" imgH="7066667" progId="MSPhotoEd.3">
                  <p:embed/>
                </p:oleObj>
              </mc:Choice>
              <mc:Fallback>
                <p:oleObj name="صورة فوتوغرافية من Photo Editor" r:id="rId3" imgW="6304762" imgH="706666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764704"/>
                        <a:ext cx="5112568" cy="57293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1987969"/>
      </p:ext>
    </p:extLst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4871</TotalTime>
  <Words>799</Words>
  <Application>Microsoft Macintosh PowerPoint</Application>
  <PresentationFormat>On-screen Show (4:3)</PresentationFormat>
  <Paragraphs>81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Pixel</vt:lpstr>
      <vt:lpstr>صورة فوتوغرافية من Microsoft Photo Editor 3.0</vt:lpstr>
      <vt:lpstr>Basic Interactions of Radiation with Matter</vt:lpstr>
      <vt:lpstr>Introduction</vt:lpstr>
      <vt:lpstr>PowerPoint Presentation</vt:lpstr>
      <vt:lpstr>PowerPoint Presentation</vt:lpstr>
      <vt:lpstr>Process of Interactions </vt:lpstr>
      <vt:lpstr>1. Photoelectric Effect </vt:lpstr>
      <vt:lpstr>PowerPoint Presentation</vt:lpstr>
      <vt:lpstr>2. Compton Scattering</vt:lpstr>
      <vt:lpstr>PowerPoint Presentation</vt:lpstr>
      <vt:lpstr>3. Pair Production</vt:lpstr>
      <vt:lpstr>PowerPoint Presentation</vt:lpstr>
      <vt:lpstr>4. Coherent Scattering (unmodified)</vt:lpstr>
      <vt:lpstr>PowerPoint Presentation</vt:lpstr>
      <vt:lpstr>Organizations of Radiation Protection</vt:lpstr>
      <vt:lpstr>PowerPoint Presentation</vt:lpstr>
      <vt:lpstr>Any Question?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Skeletal</dc:title>
  <dc:creator>Customer</dc:creator>
  <cp:lastModifiedBy>Alhanouf Fahad</cp:lastModifiedBy>
  <cp:revision>69</cp:revision>
  <dcterms:created xsi:type="dcterms:W3CDTF">2012-01-31T13:48:23Z</dcterms:created>
  <dcterms:modified xsi:type="dcterms:W3CDTF">2014-02-11T05:11:58Z</dcterms:modified>
</cp:coreProperties>
</file>