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D3B222-FFBD-494E-8408-11C038A211F2}" type="datetimeFigureOut">
              <a:rPr lang="en-US" smtClean="0"/>
              <a:pPr/>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242D9-FB73-45C4-BDAA-4FD1430690D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3B222-FFBD-494E-8408-11C038A211F2}" type="datetimeFigureOut">
              <a:rPr lang="en-US" smtClean="0"/>
              <a:pPr/>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242D9-FB73-45C4-BDAA-4FD1430690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3B222-FFBD-494E-8408-11C038A211F2}" type="datetimeFigureOut">
              <a:rPr lang="en-US" smtClean="0"/>
              <a:pPr/>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242D9-FB73-45C4-BDAA-4FD1430690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3B222-FFBD-494E-8408-11C038A211F2}" type="datetimeFigureOut">
              <a:rPr lang="en-US" smtClean="0"/>
              <a:pPr/>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242D9-FB73-45C4-BDAA-4FD1430690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D3B222-FFBD-494E-8408-11C038A211F2}" type="datetimeFigureOut">
              <a:rPr lang="en-US" smtClean="0"/>
              <a:pPr/>
              <a:t>4/27/2016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5242D9-FB73-45C4-BDAA-4FD1430690D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D3B222-FFBD-494E-8408-11C038A211F2}" type="datetimeFigureOut">
              <a:rPr lang="en-US" smtClean="0"/>
              <a:pPr/>
              <a:t>4/27/2016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242D9-FB73-45C4-BDAA-4FD1430690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D3B222-FFBD-494E-8408-11C038A211F2}" type="datetimeFigureOut">
              <a:rPr lang="en-US" smtClean="0"/>
              <a:pPr/>
              <a:t>4/27/2016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5242D9-FB73-45C4-BDAA-4FD1430690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D3B222-FFBD-494E-8408-11C038A211F2}" type="datetimeFigureOut">
              <a:rPr lang="en-US" smtClean="0"/>
              <a:pPr/>
              <a:t>4/27/2016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5242D9-FB73-45C4-BDAA-4FD1430690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D3B222-FFBD-494E-8408-11C038A211F2}" type="datetimeFigureOut">
              <a:rPr lang="en-US" smtClean="0"/>
              <a:pPr/>
              <a:t>4/27/2016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5242D9-FB73-45C4-BDAA-4FD1430690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3B222-FFBD-494E-8408-11C038A211F2}" type="datetimeFigureOut">
              <a:rPr lang="en-US" smtClean="0"/>
              <a:pPr/>
              <a:t>4/27/2016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242D9-FB73-45C4-BDAA-4FD1430690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3B222-FFBD-494E-8408-11C038A211F2}" type="datetimeFigureOut">
              <a:rPr lang="en-US" smtClean="0"/>
              <a:pPr/>
              <a:t>4/27/2016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5242D9-FB73-45C4-BDAA-4FD1430690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D3B222-FFBD-494E-8408-11C038A211F2}" type="datetimeFigureOut">
              <a:rPr lang="en-US" smtClean="0"/>
              <a:pPr/>
              <a:t>4/27/2016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5242D9-FB73-45C4-BDAA-4FD1430690D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smtClean="0"/>
              <a:t>بعض الطرق الوصفية لتركيب الغطاء النباتي في الحقل</a:t>
            </a:r>
            <a:endParaRPr lang="en-US" b="1" dirty="0"/>
          </a:p>
        </p:txBody>
      </p:sp>
      <p:sp>
        <p:nvSpPr>
          <p:cNvPr id="3" name="Subtitle 2"/>
          <p:cNvSpPr>
            <a:spLocks noGrp="1"/>
          </p:cNvSpPr>
          <p:nvPr>
            <p:ph type="subTitle" idx="1"/>
          </p:nvPr>
        </p:nvSpPr>
        <p:spPr/>
        <p:txBody>
          <a:bodyPr>
            <a:normAutofit/>
          </a:bodyPr>
          <a:lstStyle/>
          <a:p>
            <a:pPr algn="l"/>
            <a:r>
              <a:rPr lang="ar-SA" sz="1400" b="1" dirty="0" smtClean="0">
                <a:solidFill>
                  <a:schemeClr val="tx1"/>
                </a:solidFill>
              </a:rPr>
              <a:t>المعمل 10</a:t>
            </a:r>
            <a:endParaRPr lang="en-US" sz="1400" b="1"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401080" cy="6072230"/>
          </a:xfrm>
        </p:spPr>
        <p:txBody>
          <a:bodyPr>
            <a:normAutofit/>
          </a:bodyPr>
          <a:lstStyle/>
          <a:p>
            <a:pPr algn="r" rtl="1">
              <a:lnSpc>
                <a:spcPct val="150000"/>
              </a:lnSpc>
              <a:buNone/>
            </a:pPr>
            <a:r>
              <a:rPr lang="ar-SA" sz="2800" b="1" dirty="0" smtClean="0">
                <a:solidFill>
                  <a:schemeClr val="accent3">
                    <a:lumMod val="50000"/>
                  </a:schemeClr>
                </a:solidFill>
              </a:rPr>
              <a:t>درسنا فيما سبق خصائص تركيب المجتمع النباتي ونظم التصنيف البنائي على </a:t>
            </a:r>
            <a:r>
              <a:rPr lang="ar-SA" sz="2800" b="1" u="sng" dirty="0" smtClean="0">
                <a:solidFill>
                  <a:schemeClr val="accent3">
                    <a:lumMod val="50000"/>
                  </a:schemeClr>
                </a:solidFill>
              </a:rPr>
              <a:t>اساس المظهر الخارجي للغطاء النباتي </a:t>
            </a:r>
            <a:r>
              <a:rPr lang="ar-SA" sz="2800" b="1" dirty="0" smtClean="0">
                <a:solidFill>
                  <a:schemeClr val="accent3">
                    <a:lumMod val="50000"/>
                  </a:schemeClr>
                </a:solidFill>
              </a:rPr>
              <a:t>مثل تصنيف راونكيرو برون بلانكييه لاشكال الحياة النباتية .</a:t>
            </a:r>
          </a:p>
          <a:p>
            <a:pPr algn="r" rtl="1">
              <a:lnSpc>
                <a:spcPct val="150000"/>
              </a:lnSpc>
              <a:buNone/>
            </a:pPr>
            <a:r>
              <a:rPr lang="ar-SA" sz="2800" b="1" dirty="0" smtClean="0">
                <a:solidFill>
                  <a:srgbClr val="0070C0"/>
                </a:solidFill>
              </a:rPr>
              <a:t>هناك بعض نظم التصنيفات المبنية على </a:t>
            </a:r>
            <a:r>
              <a:rPr lang="ar-SA" sz="2800" b="1" u="sng" dirty="0" smtClean="0">
                <a:solidFill>
                  <a:srgbClr val="0070C0"/>
                </a:solidFill>
              </a:rPr>
              <a:t>الرموز والرسوم والمخططات </a:t>
            </a:r>
            <a:r>
              <a:rPr lang="ar-SA" sz="2800" b="1" dirty="0" smtClean="0">
                <a:solidFill>
                  <a:srgbClr val="0070C0"/>
                </a:solidFill>
              </a:rPr>
              <a:t>نذكر منها بعض الطرق :</a:t>
            </a:r>
          </a:p>
          <a:p>
            <a:pPr algn="r" rtl="1">
              <a:lnSpc>
                <a:spcPct val="150000"/>
              </a:lnSpc>
              <a:buNone/>
            </a:pPr>
            <a:r>
              <a:rPr lang="ar-SA" sz="2800" b="1" dirty="0" smtClean="0">
                <a:solidFill>
                  <a:srgbClr val="0070C0"/>
                </a:solidFill>
              </a:rPr>
              <a:t>1- طريقة دانسيرو </a:t>
            </a:r>
          </a:p>
          <a:p>
            <a:pPr algn="r" rtl="1">
              <a:lnSpc>
                <a:spcPct val="150000"/>
              </a:lnSpc>
              <a:buNone/>
            </a:pPr>
            <a:r>
              <a:rPr lang="ar-SA" sz="2800" b="1" dirty="0" smtClean="0">
                <a:solidFill>
                  <a:srgbClr val="0070C0"/>
                </a:solidFill>
              </a:rPr>
              <a:t>2- طريقة كوشلر </a:t>
            </a:r>
          </a:p>
          <a:p>
            <a:pPr algn="r" rtl="1">
              <a:lnSpc>
                <a:spcPct val="150000"/>
              </a:lnSpc>
              <a:buNone/>
            </a:pPr>
            <a:r>
              <a:rPr lang="ar-SA" sz="2800" b="1" dirty="0" smtClean="0">
                <a:solidFill>
                  <a:srgbClr val="0070C0"/>
                </a:solidFill>
              </a:rPr>
              <a:t>3- طريقة فوسبيرغ</a:t>
            </a:r>
            <a:endParaRPr lang="en-US" sz="2800" b="1" dirty="0">
              <a:solidFill>
                <a:srgbClr val="0070C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143000"/>
          </a:xfrm>
        </p:spPr>
        <p:txBody>
          <a:bodyPr/>
          <a:lstStyle/>
          <a:p>
            <a:r>
              <a:rPr lang="ar-SA" b="1" dirty="0" smtClean="0">
                <a:solidFill>
                  <a:schemeClr val="accent6">
                    <a:lumMod val="50000"/>
                  </a:schemeClr>
                </a:solidFill>
              </a:rPr>
              <a:t>1- طريقة دانسيرو </a:t>
            </a:r>
            <a:endParaRPr lang="en-US" dirty="0"/>
          </a:p>
        </p:txBody>
      </p:sp>
      <p:sp>
        <p:nvSpPr>
          <p:cNvPr id="3" name="Content Placeholder 2"/>
          <p:cNvSpPr>
            <a:spLocks noGrp="1"/>
          </p:cNvSpPr>
          <p:nvPr>
            <p:ph idx="1"/>
          </p:nvPr>
        </p:nvSpPr>
        <p:spPr>
          <a:xfrm>
            <a:off x="142844" y="1142984"/>
            <a:ext cx="8786874" cy="5500726"/>
          </a:xfrm>
        </p:spPr>
        <p:txBody>
          <a:bodyPr>
            <a:normAutofit fontScale="92500" lnSpcReduction="10000"/>
          </a:bodyPr>
          <a:lstStyle/>
          <a:p>
            <a:pPr algn="r" rtl="1">
              <a:lnSpc>
                <a:spcPct val="150000"/>
              </a:lnSpc>
              <a:buNone/>
            </a:pPr>
            <a:r>
              <a:rPr lang="ar-SA" sz="2800" b="1" dirty="0" smtClean="0"/>
              <a:t>صمم دانسيرو طريقة وصفية للغطاء النباتي في الحقل على اساس التركيب والمظهر الخارجي .وهذه الطريقة سهلة التطبيق وتنقسم الى ست اقسام رئيسية من خصائص </a:t>
            </a:r>
            <a:r>
              <a:rPr lang="ar-SA" sz="2800" b="1" dirty="0" smtClean="0">
                <a:solidFill>
                  <a:srgbClr val="0070C0"/>
                </a:solidFill>
              </a:rPr>
              <a:t>وهي : شكل حياة النبات , وظيفة النبات , حجم النبات , شكل وحجم الورقة , تركيب الورقة  وتغطية النبات .</a:t>
            </a:r>
          </a:p>
          <a:p>
            <a:pPr algn="r" rtl="1">
              <a:lnSpc>
                <a:spcPct val="150000"/>
              </a:lnSpc>
              <a:buNone/>
            </a:pPr>
            <a:r>
              <a:rPr lang="ar-SA" sz="2800" b="1" dirty="0" smtClean="0">
                <a:solidFill>
                  <a:schemeClr val="accent3">
                    <a:lumMod val="50000"/>
                  </a:schemeClr>
                </a:solidFill>
              </a:rPr>
              <a:t>ويندرج تحت كل فئة من الخصائص الست مجموعة من الصفات يمكن تمثيلها بحروف رمزية واشكال </a:t>
            </a:r>
            <a:r>
              <a:rPr lang="ar-SA" sz="2800" b="1" smtClean="0">
                <a:solidFill>
                  <a:schemeClr val="accent3">
                    <a:lumMod val="50000"/>
                  </a:schemeClr>
                </a:solidFill>
              </a:rPr>
              <a:t>مرسومة .كما يمكن تمثيل التركيب النباتي لاي عينة من مجتمع نباتي تجري دراسته برسم مخطط قطاعي باستخدام تلك الاشكال الرمزية .ويمكن تحديد اسم كل نوع نباتي مرسوم في المخطط برمز يمثل الحرف الاول من اسمه ثم توضح الرموز في الاسفل . </a:t>
            </a:r>
            <a:endParaRPr lang="en-US" sz="2800" b="1" dirty="0">
              <a:solidFill>
                <a:schemeClr val="accent3">
                  <a:lumMod val="5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A" b="1" dirty="0" smtClean="0">
                <a:solidFill>
                  <a:srgbClr val="0070C0"/>
                </a:solidFill>
              </a:rPr>
              <a:t>2- طريقة كوشلر </a:t>
            </a:r>
            <a:endParaRPr lang="en-US" dirty="0">
              <a:solidFill>
                <a:schemeClr val="accent6">
                  <a:lumMod val="50000"/>
                </a:schemeClr>
              </a:solidFill>
            </a:endParaRPr>
          </a:p>
        </p:txBody>
      </p:sp>
      <p:sp>
        <p:nvSpPr>
          <p:cNvPr id="3" name="Content Placeholder 2"/>
          <p:cNvSpPr>
            <a:spLocks noGrp="1"/>
          </p:cNvSpPr>
          <p:nvPr>
            <p:ph idx="1"/>
          </p:nvPr>
        </p:nvSpPr>
        <p:spPr>
          <a:xfrm>
            <a:off x="214282" y="1214422"/>
            <a:ext cx="8643998" cy="5429288"/>
          </a:xfrm>
        </p:spPr>
        <p:txBody>
          <a:bodyPr>
            <a:normAutofit fontScale="92500" lnSpcReduction="10000"/>
          </a:bodyPr>
          <a:lstStyle/>
          <a:p>
            <a:pPr algn="r" rtl="1">
              <a:lnSpc>
                <a:spcPct val="150000"/>
              </a:lnSpc>
              <a:buNone/>
            </a:pPr>
            <a:r>
              <a:rPr lang="ar-SA" sz="2800" b="1" dirty="0" smtClean="0"/>
              <a:t>تتسم هذه الطريقة لتصنيف الغطاء النباتي بكونها مبنية على اساس التسلسل الهرمي . حيث تبدأ بتقسيم الغطاء النباتي الى فئتين من اشكال الحياة الرئيسية هي :</a:t>
            </a:r>
          </a:p>
          <a:p>
            <a:pPr algn="r" rtl="1">
              <a:lnSpc>
                <a:spcPct val="150000"/>
              </a:lnSpc>
              <a:buNone/>
            </a:pPr>
            <a:r>
              <a:rPr lang="ar-SA" sz="2800" b="1" dirty="0" smtClean="0">
                <a:solidFill>
                  <a:srgbClr val="0070C0"/>
                </a:solidFill>
              </a:rPr>
              <a:t>الاولى نباتات خشبية وقسمها الى سبع مجموعات مظهرية .</a:t>
            </a:r>
          </a:p>
          <a:p>
            <a:pPr algn="r" rtl="1">
              <a:lnSpc>
                <a:spcPct val="150000"/>
              </a:lnSpc>
              <a:buNone/>
            </a:pPr>
            <a:r>
              <a:rPr lang="ar-SA" sz="2800" b="1" dirty="0" smtClean="0">
                <a:solidFill>
                  <a:srgbClr val="0070C0"/>
                </a:solidFill>
              </a:rPr>
              <a:t>الثانية نباتات عشبية وقسمها الى ثلاث مجموعات .</a:t>
            </a:r>
          </a:p>
          <a:p>
            <a:pPr algn="r" rtl="1">
              <a:lnSpc>
                <a:spcPct val="150000"/>
              </a:lnSpc>
              <a:buNone/>
            </a:pPr>
            <a:r>
              <a:rPr lang="ar-SA" sz="2800" b="1" dirty="0" smtClean="0"/>
              <a:t>والحق بالمجموعات المظهرية العشرة خصائص مميزة يتم تسجيلها وهي </a:t>
            </a:r>
            <a:r>
              <a:rPr lang="ar-SA" sz="2800" b="1" dirty="0" smtClean="0">
                <a:solidFill>
                  <a:schemeClr val="accent2">
                    <a:lumMod val="75000"/>
                  </a:schemeClr>
                </a:solidFill>
              </a:rPr>
              <a:t>اشكال الحياة الخاصة وخصائص الورقة ، والارتفاع او التطبق والتغطية . وتمثل النتائج باستخدام الحروف والارقام . </a:t>
            </a:r>
          </a:p>
          <a:p>
            <a:pPr algn="r" rtl="1">
              <a:lnSpc>
                <a:spcPct val="150000"/>
              </a:lnSpc>
              <a:buNone/>
            </a:pPr>
            <a:r>
              <a:rPr lang="ar-SA" sz="2800" b="1" dirty="0" smtClean="0">
                <a:solidFill>
                  <a:schemeClr val="accent6">
                    <a:lumMod val="75000"/>
                  </a:schemeClr>
                </a:solidFill>
              </a:rPr>
              <a:t>وتعتبر استخدام هذه الطريقة من احد اسس عمل الخرائط النباتية .</a:t>
            </a:r>
          </a:p>
          <a:p>
            <a:pPr algn="r" rtl="1">
              <a:lnSpc>
                <a:spcPct val="150000"/>
              </a:lnSpc>
              <a:buNone/>
            </a:pPr>
            <a:endParaRPr lang="en-US" sz="28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143000"/>
          </a:xfrm>
        </p:spPr>
        <p:txBody>
          <a:bodyPr>
            <a:normAutofit/>
          </a:bodyPr>
          <a:lstStyle/>
          <a:p>
            <a:r>
              <a:rPr lang="ar-SA" b="1" dirty="0" smtClean="0">
                <a:solidFill>
                  <a:srgbClr val="0070C0"/>
                </a:solidFill>
              </a:rPr>
              <a:t>3- طريقة فوسبيرغ</a:t>
            </a:r>
            <a:endParaRPr lang="en-US" dirty="0"/>
          </a:p>
        </p:txBody>
      </p:sp>
      <p:sp>
        <p:nvSpPr>
          <p:cNvPr id="3" name="Content Placeholder 2"/>
          <p:cNvSpPr>
            <a:spLocks noGrp="1"/>
          </p:cNvSpPr>
          <p:nvPr>
            <p:ph idx="1"/>
          </p:nvPr>
        </p:nvSpPr>
        <p:spPr>
          <a:xfrm>
            <a:off x="214282" y="1142984"/>
            <a:ext cx="8715436" cy="5572164"/>
          </a:xfrm>
        </p:spPr>
        <p:txBody>
          <a:bodyPr>
            <a:normAutofit/>
          </a:bodyPr>
          <a:lstStyle/>
          <a:p>
            <a:pPr algn="r" rtl="1">
              <a:lnSpc>
                <a:spcPct val="150000"/>
              </a:lnSpc>
              <a:buNone/>
            </a:pPr>
            <a:r>
              <a:rPr lang="ar-SA" sz="2400" b="1" dirty="0" smtClean="0"/>
              <a:t>تعتبر هذه الطريقة في نظامه التصنيفي للصفات التركيبية المظهرية للغطاء النباتي من احدى الطرق الهامة والمستخدمة ضمن البرنامج البيلوجي العالمي الذي انشئ بعد العام 1960 م . ويمكن استخدام هذه الطريقة في دراسة خصائص الغطاء النباتي على مستوى الانظمة لبيئية الرئيسية العالمية . وتعتمد هذه الطريقة على مبدأ تقسيم الغطاء النباتي الى ثلاث فئات رئيسية وهي :</a:t>
            </a:r>
          </a:p>
          <a:p>
            <a:pPr algn="r" rtl="1">
              <a:lnSpc>
                <a:spcPct val="150000"/>
              </a:lnSpc>
              <a:buNone/>
            </a:pPr>
            <a:r>
              <a:rPr lang="ar-SA" sz="2400" b="1" dirty="0" smtClean="0">
                <a:solidFill>
                  <a:schemeClr val="accent3">
                    <a:lumMod val="50000"/>
                  </a:schemeClr>
                </a:solidFill>
              </a:rPr>
              <a:t>1- غطاء نباتي مغلق ( </a:t>
            </a:r>
            <a:r>
              <a:rPr lang="en-US" sz="2400" b="1" dirty="0" smtClean="0">
                <a:solidFill>
                  <a:schemeClr val="accent3">
                    <a:lumMod val="50000"/>
                  </a:schemeClr>
                </a:solidFill>
              </a:rPr>
              <a:t>( Closed vegetation</a:t>
            </a:r>
            <a:r>
              <a:rPr lang="ar-SA" sz="2400" b="1" dirty="0" smtClean="0">
                <a:solidFill>
                  <a:schemeClr val="accent3">
                    <a:lumMod val="50000"/>
                  </a:schemeClr>
                </a:solidFill>
              </a:rPr>
              <a:t>ويظم 17 صف تكوينات(</a:t>
            </a:r>
            <a:r>
              <a:rPr lang="en-US" sz="2400" b="1" dirty="0" smtClean="0">
                <a:solidFill>
                  <a:schemeClr val="accent3">
                    <a:lumMod val="50000"/>
                  </a:schemeClr>
                </a:solidFill>
              </a:rPr>
              <a:t>Formation </a:t>
            </a:r>
            <a:r>
              <a:rPr lang="en-US" sz="2400" b="1" dirty="0" err="1" smtClean="0">
                <a:solidFill>
                  <a:schemeClr val="accent3">
                    <a:lumMod val="50000"/>
                  </a:schemeClr>
                </a:solidFill>
              </a:rPr>
              <a:t>class,A</a:t>
            </a:r>
            <a:r>
              <a:rPr lang="en-US" sz="2400" b="1" dirty="0" smtClean="0">
                <a:solidFill>
                  <a:schemeClr val="accent3">
                    <a:lumMod val="50000"/>
                  </a:schemeClr>
                </a:solidFill>
              </a:rPr>
              <a:t>-Q</a:t>
            </a:r>
            <a:r>
              <a:rPr lang="ar-SA" sz="2400" b="1" dirty="0" smtClean="0">
                <a:solidFill>
                  <a:schemeClr val="accent3">
                    <a:lumMod val="50000"/>
                  </a:schemeClr>
                </a:solidFill>
              </a:rPr>
              <a:t> )</a:t>
            </a:r>
          </a:p>
          <a:p>
            <a:pPr algn="r" rtl="1">
              <a:lnSpc>
                <a:spcPct val="150000"/>
              </a:lnSpc>
              <a:buNone/>
            </a:pPr>
            <a:r>
              <a:rPr lang="ar-SA" sz="2400" b="1" dirty="0" smtClean="0">
                <a:solidFill>
                  <a:schemeClr val="accent3">
                    <a:lumMod val="50000"/>
                  </a:schemeClr>
                </a:solidFill>
              </a:rPr>
              <a:t>2- غطاء نباتي مفتوح (</a:t>
            </a:r>
            <a:r>
              <a:rPr lang="en-US" sz="2400" b="1" dirty="0" smtClean="0">
                <a:solidFill>
                  <a:schemeClr val="accent3">
                    <a:lumMod val="50000"/>
                  </a:schemeClr>
                </a:solidFill>
              </a:rPr>
              <a:t>( Open vegetation</a:t>
            </a:r>
            <a:r>
              <a:rPr lang="ar-SA" sz="2400" b="1" dirty="0" smtClean="0">
                <a:solidFill>
                  <a:schemeClr val="accent3">
                    <a:lumMod val="50000"/>
                  </a:schemeClr>
                </a:solidFill>
              </a:rPr>
              <a:t>ويظم 10 صفوف تكوينات (</a:t>
            </a:r>
            <a:r>
              <a:rPr lang="en-US" sz="2400" b="1" dirty="0" smtClean="0">
                <a:solidFill>
                  <a:schemeClr val="accent3">
                    <a:lumMod val="50000"/>
                  </a:schemeClr>
                </a:solidFill>
              </a:rPr>
              <a:t>A-J</a:t>
            </a:r>
            <a:r>
              <a:rPr lang="ar-SA" sz="2400" b="1" dirty="0" smtClean="0">
                <a:solidFill>
                  <a:schemeClr val="accent3">
                    <a:lumMod val="50000"/>
                  </a:schemeClr>
                </a:solidFill>
              </a:rPr>
              <a:t>).</a:t>
            </a:r>
          </a:p>
          <a:p>
            <a:pPr algn="r" rtl="1">
              <a:lnSpc>
                <a:spcPct val="150000"/>
              </a:lnSpc>
              <a:buNone/>
            </a:pPr>
            <a:r>
              <a:rPr lang="ar-SA" sz="2400" b="1" dirty="0" smtClean="0">
                <a:solidFill>
                  <a:schemeClr val="accent3">
                    <a:lumMod val="50000"/>
                  </a:schemeClr>
                </a:solidFill>
              </a:rPr>
              <a:t>3- غطاء نباتي ضئيل (</a:t>
            </a:r>
            <a:r>
              <a:rPr lang="en-US" sz="2400" b="1" dirty="0" smtClean="0">
                <a:solidFill>
                  <a:schemeClr val="accent3">
                    <a:lumMod val="50000"/>
                  </a:schemeClr>
                </a:solidFill>
              </a:rPr>
              <a:t>( Sparse vegetation</a:t>
            </a:r>
            <a:r>
              <a:rPr lang="ar-SA" sz="2400" b="1" dirty="0" smtClean="0">
                <a:solidFill>
                  <a:schemeClr val="accent3">
                    <a:lumMod val="50000"/>
                  </a:schemeClr>
                </a:solidFill>
              </a:rPr>
              <a:t>ويظم 3 صفوف تكوينات (</a:t>
            </a:r>
            <a:r>
              <a:rPr lang="en-US" sz="2400" b="1" dirty="0" smtClean="0">
                <a:solidFill>
                  <a:schemeClr val="accent3">
                    <a:lumMod val="50000"/>
                  </a:schemeClr>
                </a:solidFill>
              </a:rPr>
              <a:t>A-D</a:t>
            </a:r>
            <a:r>
              <a:rPr lang="ar-SA" sz="2400" b="1" dirty="0" smtClean="0">
                <a:solidFill>
                  <a:schemeClr val="accent3">
                    <a:lumMod val="50000"/>
                  </a:schemeClr>
                </a:solidFill>
              </a:rPr>
              <a:t>)</a:t>
            </a:r>
            <a:endParaRPr lang="en-US" sz="2400" b="1"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626121"/>
          </a:xfrm>
        </p:spPr>
        <p:txBody>
          <a:bodyPr>
            <a:normAutofit/>
          </a:bodyPr>
          <a:lstStyle/>
          <a:p>
            <a:pPr algn="r" rtl="1">
              <a:lnSpc>
                <a:spcPct val="150000"/>
              </a:lnSpc>
            </a:pPr>
            <a:r>
              <a:rPr lang="ar-SA" sz="2800" b="1" dirty="0" smtClean="0">
                <a:solidFill>
                  <a:schemeClr val="accent3">
                    <a:lumMod val="50000"/>
                  </a:schemeClr>
                </a:solidFill>
              </a:rPr>
              <a:t>ويؤخذ في الاعتبار ان تشمل صفوف التكوينات الحاديه والثلاثون تحديد بعض الخصائص التركيبية مثل : وظيفة النبات السائد من حيث كونه دائم الخضرة او متساقط الاوراق , وتركيب الورقة , وحجمها , وشكل الحياة . </a:t>
            </a:r>
          </a:p>
          <a:p>
            <a:pPr algn="r" rtl="1">
              <a:lnSpc>
                <a:spcPct val="150000"/>
              </a:lnSpc>
            </a:pPr>
            <a:r>
              <a:rPr lang="ar-SA" sz="2800" b="1" dirty="0" smtClean="0">
                <a:solidFill>
                  <a:srgbClr val="0070C0"/>
                </a:solidFill>
              </a:rPr>
              <a:t>وبذلك يمكن في الحقل توقيع كل وحدة من صفوف التكوينات النباتية خرائطيا بناء على الخصائص التركيبية لكل وحدة فيطلق عليها مجموعة تكوينات (</a:t>
            </a:r>
            <a:r>
              <a:rPr lang="en-US" sz="2800" b="1" dirty="0" smtClean="0">
                <a:solidFill>
                  <a:srgbClr val="0070C0"/>
                </a:solidFill>
              </a:rPr>
              <a:t>Formation group </a:t>
            </a:r>
            <a:r>
              <a:rPr lang="ar-SA" sz="2800" b="1" dirty="0" smtClean="0">
                <a:solidFill>
                  <a:srgbClr val="0070C0"/>
                </a:solidFill>
              </a:rPr>
              <a:t>)</a:t>
            </a:r>
            <a:endParaRPr lang="en-US" sz="2800" b="1" dirty="0">
              <a:solidFill>
                <a:srgbClr val="0070C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TotalTime>
  <Words>414</Words>
  <Application>Microsoft Office PowerPoint</Application>
  <PresentationFormat>عرض على الشاشة (3:4)‏</PresentationFormat>
  <Paragraphs>23</Paragraphs>
  <Slides>6</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6</vt:i4>
      </vt:variant>
    </vt:vector>
  </HeadingPairs>
  <TitlesOfParts>
    <vt:vector size="10" baseType="lpstr">
      <vt:lpstr>Arial</vt:lpstr>
      <vt:lpstr>Calibri</vt:lpstr>
      <vt:lpstr>Times New Roman</vt:lpstr>
      <vt:lpstr>Office Theme</vt:lpstr>
      <vt:lpstr>بعض الطرق الوصفية لتركيب الغطاء النباتي في الحقل</vt:lpstr>
      <vt:lpstr>عرض تقديمي في PowerPoint</vt:lpstr>
      <vt:lpstr>1- طريقة دانسيرو </vt:lpstr>
      <vt:lpstr>2- طريقة كوشلر </vt:lpstr>
      <vt:lpstr>3- طريقة فوسبيرغ</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بعض الطرق الوصفية لتركيب الغطاء النباتي في الحقل</dc:title>
  <dc:creator>halrabeah</dc:creator>
  <cp:lastModifiedBy>hala</cp:lastModifiedBy>
  <cp:revision>6</cp:revision>
  <dcterms:created xsi:type="dcterms:W3CDTF">2016-03-23T04:52:44Z</dcterms:created>
  <dcterms:modified xsi:type="dcterms:W3CDTF">2016-04-27T17:39:02Z</dcterms:modified>
</cp:coreProperties>
</file>