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9"/>
  </p:notesMasterIdLst>
  <p:sldIdLst>
    <p:sldId id="256" r:id="rId2"/>
    <p:sldId id="347"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6" r:id="rId39"/>
    <p:sldId id="297" r:id="rId40"/>
    <p:sldId id="298" r:id="rId41"/>
    <p:sldId id="299" r:id="rId42"/>
    <p:sldId id="324"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25" r:id="rId56"/>
    <p:sldId id="312" r:id="rId57"/>
    <p:sldId id="313" r:id="rId58"/>
    <p:sldId id="314" r:id="rId59"/>
    <p:sldId id="326" r:id="rId60"/>
    <p:sldId id="327" r:id="rId61"/>
    <p:sldId id="317" r:id="rId62"/>
    <p:sldId id="318" r:id="rId63"/>
    <p:sldId id="319" r:id="rId64"/>
    <p:sldId id="320" r:id="rId65"/>
    <p:sldId id="321" r:id="rId66"/>
    <p:sldId id="322" r:id="rId67"/>
    <p:sldId id="323" r:id="rId68"/>
    <p:sldId id="328" r:id="rId69"/>
    <p:sldId id="331" r:id="rId70"/>
    <p:sldId id="332" r:id="rId71"/>
    <p:sldId id="333" r:id="rId72"/>
    <p:sldId id="334" r:id="rId73"/>
    <p:sldId id="348" r:id="rId74"/>
    <p:sldId id="349" r:id="rId75"/>
    <p:sldId id="341" r:id="rId76"/>
    <p:sldId id="342" r:id="rId77"/>
    <p:sldId id="343" r:id="rId78"/>
    <p:sldId id="344" r:id="rId79"/>
    <p:sldId id="346" r:id="rId80"/>
    <p:sldId id="350" r:id="rId81"/>
    <p:sldId id="351" r:id="rId82"/>
    <p:sldId id="352" r:id="rId83"/>
    <p:sldId id="353" r:id="rId84"/>
    <p:sldId id="354" r:id="rId85"/>
    <p:sldId id="355" r:id="rId86"/>
    <p:sldId id="356" r:id="rId87"/>
    <p:sldId id="357" r:id="rId88"/>
    <p:sldId id="358" r:id="rId89"/>
    <p:sldId id="359" r:id="rId90"/>
    <p:sldId id="384" r:id="rId91"/>
    <p:sldId id="408" r:id="rId92"/>
    <p:sldId id="409" r:id="rId93"/>
    <p:sldId id="410" r:id="rId94"/>
    <p:sldId id="411" r:id="rId95"/>
    <p:sldId id="412" r:id="rId96"/>
    <p:sldId id="413" r:id="rId97"/>
    <p:sldId id="414" r:id="rId98"/>
    <p:sldId id="415" r:id="rId99"/>
    <p:sldId id="416" r:id="rId100"/>
    <p:sldId id="417" r:id="rId101"/>
    <p:sldId id="418" r:id="rId102"/>
    <p:sldId id="419" r:id="rId103"/>
    <p:sldId id="420" r:id="rId104"/>
    <p:sldId id="385" r:id="rId105"/>
    <p:sldId id="386" r:id="rId106"/>
    <p:sldId id="388" r:id="rId107"/>
    <p:sldId id="401" r:id="rId108"/>
    <p:sldId id="387" r:id="rId109"/>
    <p:sldId id="389" r:id="rId110"/>
    <p:sldId id="402" r:id="rId111"/>
    <p:sldId id="390" r:id="rId112"/>
    <p:sldId id="391" r:id="rId113"/>
    <p:sldId id="392" r:id="rId114"/>
    <p:sldId id="393" r:id="rId115"/>
    <p:sldId id="394" r:id="rId116"/>
    <p:sldId id="395" r:id="rId117"/>
    <p:sldId id="396" r:id="rId118"/>
    <p:sldId id="397" r:id="rId119"/>
    <p:sldId id="398" r:id="rId120"/>
    <p:sldId id="399" r:id="rId121"/>
    <p:sldId id="400" r:id="rId122"/>
    <p:sldId id="403" r:id="rId123"/>
    <p:sldId id="404" r:id="rId124"/>
    <p:sldId id="405" r:id="rId125"/>
    <p:sldId id="406" r:id="rId126"/>
    <p:sldId id="407" r:id="rId127"/>
    <p:sldId id="421" r:id="rId128"/>
    <p:sldId id="422" r:id="rId129"/>
    <p:sldId id="423" r:id="rId130"/>
    <p:sldId id="424" r:id="rId131"/>
    <p:sldId id="425" r:id="rId132"/>
    <p:sldId id="426" r:id="rId133"/>
    <p:sldId id="427" r:id="rId134"/>
    <p:sldId id="428" r:id="rId135"/>
    <p:sldId id="439" r:id="rId136"/>
    <p:sldId id="440" r:id="rId137"/>
    <p:sldId id="429" r:id="rId138"/>
    <p:sldId id="366" r:id="rId139"/>
    <p:sldId id="430" r:id="rId140"/>
    <p:sldId id="431" r:id="rId141"/>
    <p:sldId id="432" r:id="rId142"/>
    <p:sldId id="433" r:id="rId143"/>
    <p:sldId id="434" r:id="rId144"/>
    <p:sldId id="435" r:id="rId145"/>
    <p:sldId id="436" r:id="rId146"/>
    <p:sldId id="437" r:id="rId147"/>
    <p:sldId id="438" r:id="rId1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2886" y="-10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3745F75-0343-468A-86B5-475AF3B89915}" type="datetimeFigureOut">
              <a:rPr lang="ar-EG" smtClean="0"/>
              <a:pPr/>
              <a:t>11/01/1439</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B0632F-DD0B-48E2-8CB1-5DCE77387E52}" type="slidenum">
              <a:rPr lang="ar-EG" smtClean="0"/>
              <a:pPr/>
              <a:t>‹#›</a:t>
            </a:fld>
            <a:endParaRPr lang="ar-EG"/>
          </a:p>
        </p:txBody>
      </p:sp>
    </p:spTree>
    <p:extLst>
      <p:ext uri="{BB962C8B-B14F-4D97-AF65-F5344CB8AC3E}">
        <p14:creationId xmlns:p14="http://schemas.microsoft.com/office/powerpoint/2010/main" val="19559281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AAB0632F-DD0B-48E2-8CB1-5DCE77387E52}" type="slidenum">
              <a:rPr lang="ar-EG" smtClean="0"/>
              <a:pPr/>
              <a:t>20</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AAB0632F-DD0B-48E2-8CB1-5DCE77387E52}" type="slidenum">
              <a:rPr lang="ar-EG" smtClean="0"/>
              <a:pPr/>
              <a:t>25</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t>البحوث الإعلامية الكمية</a:t>
            </a:r>
            <a:endParaRPr lang="ar-EG" b="1" dirty="0"/>
          </a:p>
        </p:txBody>
      </p:sp>
      <p:sp>
        <p:nvSpPr>
          <p:cNvPr id="3" name="Subtitle 2"/>
          <p:cNvSpPr>
            <a:spLocks noGrp="1"/>
          </p:cNvSpPr>
          <p:nvPr>
            <p:ph type="subTitle" idx="1"/>
          </p:nvPr>
        </p:nvSpPr>
        <p:spPr/>
        <p:txBody>
          <a:bodyPr/>
          <a:lstStyle/>
          <a:p>
            <a:r>
              <a:rPr lang="ar-SA" dirty="0" smtClean="0"/>
              <a:t>د. هالة بن علي </a:t>
            </a:r>
            <a:r>
              <a:rPr lang="ar-SA" dirty="0" err="1" smtClean="0"/>
              <a:t>برناط</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ويضطلع العلم  بوظيفة أساسية تتمثل في إكتشاف النظام السائد في الكون وفهم قوانين الطبيعة والحصول على الطرق اللازمة للسيطرة على قوى الطبيعة والتحكم فيها، وذلك عن طريق زيادة قدرة الانسان على تفسير الأحداث والظواهر والتنبؤ بها وضبطها.</a:t>
            </a:r>
            <a:endParaRPr lang="ar-EG" sz="3600" b="1" dirty="0">
              <a:solidFill>
                <a:schemeClr val="bg1"/>
              </a:solidFill>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عينة المجتمع الأصلي</a:t>
            </a:r>
            <a:endParaRPr lang="ar-EG" b="1" dirty="0"/>
          </a:p>
        </p:txBody>
      </p:sp>
      <p:sp>
        <p:nvSpPr>
          <p:cNvPr id="3" name="Content Placeholder 2"/>
          <p:cNvSpPr>
            <a:spLocks noGrp="1"/>
          </p:cNvSpPr>
          <p:nvPr>
            <p:ph idx="1"/>
          </p:nvPr>
        </p:nvSpPr>
        <p:spPr/>
        <p:txBody>
          <a:bodyPr anchor="ctr">
            <a:normAutofit/>
          </a:bodyPr>
          <a:lstStyle/>
          <a:p>
            <a:pPr algn="just"/>
            <a:r>
              <a:rPr lang="ar-EG" sz="2800" b="1" dirty="0" smtClean="0"/>
              <a:t>حينما يكون من الضروري أن تحصل على معلومات عن مجتمع أصله كبير، مثل كل الطالبات في كافة الجامعات السعودية، فانه  غالبا ما يكون غير عملي، أو من المستحيل ، أن يتصل الباحث بكل وحدة في المجموعة  او يلاحظها أو يجري عليها المقاييس أو يعقد معها المقابلات، بالاضافة لكمية الوقت اللازم لجمع المعلومات، ولذا فان الباحث في الكثير من الدراسات يقتصر على جمع المعلومات من مفردات قليلة منتقاه بعناي</a:t>
            </a:r>
            <a:r>
              <a:rPr lang="ar-SA" sz="2800" b="1" dirty="0" smtClean="0"/>
              <a:t>ة</a:t>
            </a:r>
            <a:r>
              <a:rPr lang="ar-EG" sz="2800" b="1" dirty="0" smtClean="0"/>
              <a:t> من المجموعة ، واذا كانت مفردات العينة تمثل بدقة خصائص المجتمع الأصلي، فان التعميمات التي تستند على البيانات  المستمدة منها يمكن تطبيقها  على المجموعة كلها.  </a:t>
            </a:r>
            <a:endParaRPr lang="ar-EG" sz="2800" b="1" dirty="0"/>
          </a:p>
        </p:txBody>
      </p:sp>
    </p:spTree>
    <p:extLst>
      <p:ext uri="{BB962C8B-B14F-4D97-AF65-F5344CB8AC3E}">
        <p14:creationId xmlns:p14="http://schemas.microsoft.com/office/powerpoint/2010/main" val="34761184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التعبير عن البيانات الوصفية</a:t>
            </a:r>
            <a:endParaRPr lang="ar-EG" b="1" dirty="0"/>
          </a:p>
        </p:txBody>
      </p:sp>
      <p:sp>
        <p:nvSpPr>
          <p:cNvPr id="3" name="Content Placeholder 2"/>
          <p:cNvSpPr>
            <a:spLocks noGrp="1"/>
          </p:cNvSpPr>
          <p:nvPr>
            <p:ph idx="1"/>
          </p:nvPr>
        </p:nvSpPr>
        <p:spPr/>
        <p:txBody>
          <a:bodyPr anchor="ctr">
            <a:normAutofit/>
          </a:bodyPr>
          <a:lstStyle/>
          <a:p>
            <a:pPr algn="just">
              <a:buNone/>
            </a:pPr>
            <a:r>
              <a:rPr lang="ar-EG" sz="3200" b="1" dirty="0" smtClean="0"/>
              <a:t>يمكن التعبير عن البيانات الوصفية في أشكال مختلفة منها :-</a:t>
            </a:r>
          </a:p>
          <a:p>
            <a:pPr algn="just">
              <a:buFontTx/>
              <a:buChar char="-"/>
            </a:pPr>
            <a:r>
              <a:rPr lang="ar-EG" sz="3200" b="1" dirty="0" smtClean="0"/>
              <a:t>الشكل الكمي ( رموز رياضية)</a:t>
            </a:r>
          </a:p>
          <a:p>
            <a:pPr algn="just">
              <a:buFontTx/>
              <a:buChar char="-"/>
            </a:pPr>
            <a:r>
              <a:rPr lang="ar-EG" sz="3200" b="1" dirty="0" smtClean="0"/>
              <a:t>الشكل الكيفي ( رموز لفظية)</a:t>
            </a:r>
          </a:p>
          <a:p>
            <a:pPr algn="just">
              <a:buFontTx/>
              <a:buChar char="-"/>
            </a:pPr>
            <a:r>
              <a:rPr lang="ar-EG" sz="3200" b="1" dirty="0" smtClean="0"/>
              <a:t>وتكاد بعض الدراسات تتكون من  شكل واحد بطريقة مانعة، ولكن الكثير منها يتضمن كلا الشكلين .</a:t>
            </a:r>
            <a:endParaRPr lang="ar-EG" sz="3200" b="1" dirty="0"/>
          </a:p>
        </p:txBody>
      </p:sp>
    </p:spTree>
    <p:extLst>
      <p:ext uri="{BB962C8B-B14F-4D97-AF65-F5344CB8AC3E}">
        <p14:creationId xmlns:p14="http://schemas.microsoft.com/office/powerpoint/2010/main" val="150759594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r>
              <a:rPr lang="ar-EG" sz="3200" b="1" dirty="0" smtClean="0"/>
              <a:t>فمثلا لو قمنا بدراسة  حول اتجاهات الشباب السعودي نحو مواقع التواصل الاجتماعي، فمن الممكن أن نعبر النتائج بشكل كمي من خلال عدد من توجهاتهم ايجابية وعدد من توجهاتهم سلبية وأكثر الأسباب التي تؤيد هذا الرأي أو ذاك ، وعدد الأولاد بالنسبة لعدد الطالبات، </a:t>
            </a:r>
            <a:endParaRPr lang="ar-SA" sz="3200" b="1" dirty="0" smtClean="0"/>
          </a:p>
          <a:p>
            <a:r>
              <a:rPr lang="ar-EG" sz="3200" b="1" dirty="0" smtClean="0"/>
              <a:t>كما قد نعبر عنها لفظيا في عرض الأسباب وتفسيرها من وجهة نظر الشباب عينة الدراسة.</a:t>
            </a:r>
            <a:endParaRPr lang="ar-EG" sz="3200" b="1" dirty="0"/>
          </a:p>
        </p:txBody>
      </p:sp>
    </p:spTree>
    <p:extLst>
      <p:ext uri="{BB962C8B-B14F-4D97-AF65-F5344CB8AC3E}">
        <p14:creationId xmlns:p14="http://schemas.microsoft.com/office/powerpoint/2010/main" val="37659573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الرموز الكمية</a:t>
            </a:r>
            <a:endParaRPr lang="ar-EG" b="1" dirty="0"/>
          </a:p>
        </p:txBody>
      </p:sp>
      <p:sp>
        <p:nvSpPr>
          <p:cNvPr id="3" name="Content Placeholder 2"/>
          <p:cNvSpPr>
            <a:spLocks noGrp="1"/>
          </p:cNvSpPr>
          <p:nvPr>
            <p:ph idx="1"/>
          </p:nvPr>
        </p:nvSpPr>
        <p:spPr/>
        <p:txBody>
          <a:bodyPr>
            <a:normAutofit/>
          </a:bodyPr>
          <a:lstStyle/>
          <a:p>
            <a:pPr algn="just"/>
            <a:r>
              <a:rPr lang="ar-EG" sz="3200" b="1" dirty="0" smtClean="0"/>
              <a:t>قد تكون الرموز المستخدمة في وصف البيانات نتاجا لعملية العد أو عملية القياس، فقد يعد الباحثون حدوث أو عدم حدوث وحدات أو بنود أو فئات عددية من العناصر، فقد تكشف  البيانات التكرارية  عن عدد الإعلاميين  في القنوا</a:t>
            </a:r>
            <a:r>
              <a:rPr lang="ar-SA" sz="3200" b="1" dirty="0" smtClean="0"/>
              <a:t>ت</a:t>
            </a:r>
            <a:r>
              <a:rPr lang="ar-EG" sz="3200" b="1" dirty="0" smtClean="0"/>
              <a:t> التليفزيونية العربية الحاصلين على درجة دراسية في الإعلام، أو عدد المشاهدين لقناة معينة أو برنامج محدد، أو عدد الأشكال الاخبارية مقارنة بالأشكال التحريرية الأخرى.</a:t>
            </a:r>
            <a:endParaRPr lang="ar-EG" sz="3200" b="1" dirty="0"/>
          </a:p>
        </p:txBody>
      </p:sp>
    </p:spTree>
    <p:extLst>
      <p:ext uri="{BB962C8B-B14F-4D97-AF65-F5344CB8AC3E}">
        <p14:creationId xmlns:p14="http://schemas.microsoft.com/office/powerpoint/2010/main" val="42333712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fontScale="90000"/>
          </a:bodyPr>
          <a:lstStyle/>
          <a:p>
            <a:pPr algn="r" rtl="1"/>
            <a:r>
              <a:rPr lang="ar-SA" sz="4900" b="1" dirty="0" smtClean="0"/>
              <a:t>أنماط الدراسات الوصفية</a:t>
            </a:r>
            <a:r>
              <a:rPr lang="fr-FR" dirty="0" smtClean="0"/>
              <a:t/>
            </a:r>
            <a:br>
              <a:rPr lang="fr-FR" dirty="0" smtClean="0"/>
            </a:br>
            <a:endParaRPr lang="fr-FR" dirty="0"/>
          </a:p>
        </p:txBody>
      </p:sp>
      <p:sp>
        <p:nvSpPr>
          <p:cNvPr id="3" name="Espace réservé du contenu 2"/>
          <p:cNvSpPr>
            <a:spLocks noGrp="1"/>
          </p:cNvSpPr>
          <p:nvPr>
            <p:ph idx="1"/>
          </p:nvPr>
        </p:nvSpPr>
        <p:spPr>
          <a:xfrm>
            <a:off x="457200" y="1214422"/>
            <a:ext cx="8229600" cy="5110178"/>
          </a:xfrm>
        </p:spPr>
        <p:txBody>
          <a:bodyPr anchor="t">
            <a:normAutofit lnSpcReduction="10000"/>
          </a:bodyPr>
          <a:lstStyle/>
          <a:p>
            <a:pPr algn="r" rtl="1">
              <a:buNone/>
            </a:pPr>
            <a:endParaRPr lang="fr-FR" sz="1200" dirty="0" smtClean="0">
              <a:latin typeface="Times New Roman" pitchFamily="18" charset="0"/>
              <a:cs typeface="Times New Roman" pitchFamily="18" charset="0"/>
            </a:endParaRPr>
          </a:p>
          <a:p>
            <a:pPr lvl="1" algn="r" rtl="1"/>
            <a:r>
              <a:rPr lang="ar-SA" sz="3600" b="1" u="sng" dirty="0" smtClean="0">
                <a:latin typeface="Times New Roman" pitchFamily="18" charset="0"/>
                <a:cs typeface="Times New Roman" pitchFamily="18" charset="0"/>
              </a:rPr>
              <a:t>أولا :  الدراسات المسحية</a:t>
            </a:r>
            <a:r>
              <a:rPr lang="ar-TN" sz="3600" b="1" u="sng" dirty="0" smtClean="0">
                <a:latin typeface="Times New Roman" pitchFamily="18" charset="0"/>
                <a:cs typeface="Times New Roman" pitchFamily="18" charset="0"/>
              </a:rPr>
              <a:t> </a:t>
            </a:r>
          </a:p>
          <a:p>
            <a:pPr lvl="1" algn="r" rtl="1">
              <a:buNone/>
            </a:pPr>
            <a:r>
              <a:rPr lang="ar-TN" sz="3600" dirty="0" smtClean="0">
                <a:latin typeface="Times New Roman" pitchFamily="18" charset="0"/>
                <a:cs typeface="Times New Roman" pitchFamily="18" charset="0"/>
              </a:rPr>
              <a:t>-</a:t>
            </a:r>
            <a:r>
              <a:rPr lang="ar-SA" sz="2800" dirty="0" smtClean="0">
                <a:latin typeface="Times New Roman" pitchFamily="18" charset="0"/>
                <a:cs typeface="Times New Roman" pitchFamily="18" charset="0"/>
              </a:rPr>
              <a:t>المسح الاجتماع</a:t>
            </a:r>
            <a:r>
              <a:rPr lang="ar-TN" sz="2800" dirty="0" smtClean="0">
                <a:latin typeface="Times New Roman" pitchFamily="18" charset="0"/>
                <a:cs typeface="Times New Roman" pitchFamily="18" charset="0"/>
              </a:rPr>
              <a:t>ي</a:t>
            </a:r>
          </a:p>
          <a:p>
            <a:pPr lvl="1" algn="r" rtl="1">
              <a:buFontTx/>
              <a:buChar char="-"/>
            </a:pPr>
            <a:r>
              <a:rPr lang="ar-TN" sz="2800" dirty="0" smtClean="0">
                <a:latin typeface="Times New Roman" pitchFamily="18" charset="0"/>
                <a:cs typeface="Times New Roman" pitchFamily="18" charset="0"/>
              </a:rPr>
              <a:t>تحليل العمل</a:t>
            </a:r>
          </a:p>
          <a:p>
            <a:pPr lvl="1" algn="r" rtl="1">
              <a:buFontTx/>
              <a:buChar char="-"/>
            </a:pPr>
            <a:r>
              <a:rPr lang="ar-TN" sz="2800" dirty="0" smtClean="0">
                <a:latin typeface="Times New Roman" pitchFamily="18" charset="0"/>
                <a:cs typeface="Times New Roman" pitchFamily="18" charset="0"/>
              </a:rPr>
              <a:t>تحليل المضمون</a:t>
            </a:r>
          </a:p>
          <a:p>
            <a:pPr lvl="1" algn="r" rtl="1"/>
            <a:r>
              <a:rPr lang="ar-SA" sz="3600" b="1" u="sng" dirty="0" smtClean="0">
                <a:latin typeface="Times New Roman" pitchFamily="18" charset="0"/>
                <a:cs typeface="Times New Roman" pitchFamily="18" charset="0"/>
              </a:rPr>
              <a:t>ثانيا :  دراسات الروابط والعلاقات المتبادلة</a:t>
            </a:r>
            <a:r>
              <a:rPr lang="ar-TN" sz="3600" b="1" u="sng" dirty="0" smtClean="0">
                <a:latin typeface="Times New Roman" pitchFamily="18" charset="0"/>
                <a:cs typeface="Times New Roman" pitchFamily="18" charset="0"/>
              </a:rPr>
              <a:t>  </a:t>
            </a:r>
          </a:p>
          <a:p>
            <a:pPr lvl="1" algn="r" rtl="1">
              <a:buFontTx/>
              <a:buChar char="-"/>
            </a:pPr>
            <a:r>
              <a:rPr lang="ar-TN" sz="3600" dirty="0" smtClean="0">
                <a:latin typeface="Times New Roman" pitchFamily="18" charset="0"/>
                <a:cs typeface="Times New Roman" pitchFamily="18" charset="0"/>
              </a:rPr>
              <a:t>دراسة الحالة </a:t>
            </a:r>
          </a:p>
          <a:p>
            <a:pPr lvl="1" algn="r" rtl="1">
              <a:buFontTx/>
              <a:buChar char="-"/>
            </a:pPr>
            <a:r>
              <a:rPr lang="ar-TN" sz="3600" dirty="0" smtClean="0">
                <a:latin typeface="Times New Roman" pitchFamily="18" charset="0"/>
                <a:cs typeface="Times New Roman" pitchFamily="18" charset="0"/>
              </a:rPr>
              <a:t>المقارنة </a:t>
            </a:r>
          </a:p>
          <a:p>
            <a:pPr lvl="1" algn="r" rtl="1">
              <a:buFontTx/>
              <a:buChar char="-"/>
            </a:pPr>
            <a:r>
              <a:rPr lang="ar-TN" sz="3600" dirty="0" err="1" smtClean="0">
                <a:latin typeface="Times New Roman" pitchFamily="18" charset="0"/>
                <a:cs typeface="Times New Roman" pitchFamily="18" charset="0"/>
              </a:rPr>
              <a:t>الارتباطية</a:t>
            </a:r>
            <a:endParaRPr lang="fr-FR" sz="3600" dirty="0" smtClean="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423614540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04088"/>
            <a:ext cx="8401080" cy="1143000"/>
          </a:xfrm>
        </p:spPr>
        <p:txBody>
          <a:bodyPr>
            <a:normAutofit/>
          </a:bodyPr>
          <a:lstStyle/>
          <a:p>
            <a:pPr lvl="1" algn="r" rtl="1">
              <a:spcBef>
                <a:spcPct val="0"/>
              </a:spcBef>
            </a:pPr>
            <a:r>
              <a:rPr lang="ar-TN" sz="4800" b="1" dirty="0" smtClean="0">
                <a:solidFill>
                  <a:srgbClr val="0070C0"/>
                </a:solidFill>
                <a:latin typeface="Times New Roman" pitchFamily="18" charset="0"/>
                <a:cs typeface="Times New Roman" pitchFamily="18" charset="0"/>
              </a:rPr>
              <a:t>الدراسات الوصفية</a:t>
            </a:r>
            <a:r>
              <a:rPr lang="ar-TN" sz="8600" dirty="0" smtClean="0">
                <a:latin typeface="Times New Roman" pitchFamily="18" charset="0"/>
                <a:cs typeface="Times New Roman" pitchFamily="18" charset="0"/>
              </a:rPr>
              <a:t/>
            </a:r>
            <a:br>
              <a:rPr lang="ar-TN" sz="8600" dirty="0" smtClean="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p:txBody>
          <a:bodyPr anchor="ctr"/>
          <a:lstStyle/>
          <a:p>
            <a:pPr algn="r" rtl="1">
              <a:buNone/>
            </a:pPr>
            <a:r>
              <a:rPr lang="ar-SA" sz="2800" b="1" u="sng" dirty="0" smtClean="0">
                <a:latin typeface="Times New Roman" pitchFamily="18" charset="0"/>
                <a:cs typeface="Times New Roman" pitchFamily="18" charset="0"/>
              </a:rPr>
              <a:t>أولا :  الدراسات المسحية</a:t>
            </a:r>
            <a:endParaRPr lang="ar-TN" sz="2800" b="1" u="sng" dirty="0" smtClean="0">
              <a:latin typeface="Times New Roman" pitchFamily="18" charset="0"/>
              <a:cs typeface="Times New Roman" pitchFamily="18" charset="0"/>
            </a:endParaRPr>
          </a:p>
          <a:p>
            <a:pPr algn="r" rtl="1">
              <a:buNone/>
            </a:pPr>
            <a:endParaRPr lang="ar-TN" sz="2800" dirty="0" smtClean="0">
              <a:latin typeface="Times New Roman" pitchFamily="18" charset="0"/>
              <a:cs typeface="Times New Roman" pitchFamily="18" charset="0"/>
            </a:endParaRPr>
          </a:p>
          <a:p>
            <a:pPr algn="r" rtl="1"/>
            <a:r>
              <a:rPr lang="ar-SA" sz="2800" dirty="0" smtClean="0">
                <a:latin typeface="Times New Roman" pitchFamily="18" charset="0"/>
                <a:cs typeface="Times New Roman" pitchFamily="18" charset="0"/>
              </a:rPr>
              <a:t>المسح الاجتماع</a:t>
            </a:r>
            <a:r>
              <a:rPr lang="ar-TN" sz="2800" dirty="0" smtClean="0">
                <a:latin typeface="Times New Roman" pitchFamily="18" charset="0"/>
                <a:cs typeface="Times New Roman" pitchFamily="18" charset="0"/>
              </a:rPr>
              <a:t>ي </a:t>
            </a:r>
            <a:endParaRPr lang="fr-FR" sz="2800" dirty="0" smtClean="0">
              <a:latin typeface="Times New Roman" pitchFamily="18" charset="0"/>
              <a:cs typeface="Times New Roman" pitchFamily="18" charset="0"/>
            </a:endParaRPr>
          </a:p>
          <a:p>
            <a:pPr algn="r" rtl="1"/>
            <a:r>
              <a:rPr lang="ar-TN" sz="2800" dirty="0" smtClean="0">
                <a:latin typeface="Times New Roman" pitchFamily="18" charset="0"/>
                <a:cs typeface="Times New Roman" pitchFamily="18" charset="0"/>
              </a:rPr>
              <a:t>تحليل العمل </a:t>
            </a:r>
            <a:endParaRPr lang="fr-FR" sz="2800" dirty="0" smtClean="0">
              <a:latin typeface="Times New Roman" pitchFamily="18" charset="0"/>
              <a:cs typeface="Times New Roman" pitchFamily="18" charset="0"/>
            </a:endParaRPr>
          </a:p>
          <a:p>
            <a:pPr algn="r" rtl="1"/>
            <a:r>
              <a:rPr lang="ar-TN" sz="2800" dirty="0" smtClean="0">
                <a:latin typeface="Times New Roman" pitchFamily="18" charset="0"/>
                <a:cs typeface="Times New Roman" pitchFamily="18" charset="0"/>
              </a:rPr>
              <a:t> تحليل المضمون</a:t>
            </a:r>
            <a:endParaRPr lang="fr-FR" dirty="0"/>
          </a:p>
        </p:txBody>
      </p:sp>
    </p:spTree>
    <p:extLst>
      <p:ext uri="{BB962C8B-B14F-4D97-AF65-F5344CB8AC3E}">
        <p14:creationId xmlns:p14="http://schemas.microsoft.com/office/powerpoint/2010/main" val="273163041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rtl="1"/>
            <a:r>
              <a:rPr lang="ar-EG" sz="4000" b="1" dirty="0" smtClean="0"/>
              <a:t>المنهج المسحي هو تجميع منظم للبيانات المتعلقة بمضامين إعلامية أو قائمين بالاتصال أو جمهور أو مؤسسات اعلامية، وذلك خلال فترة زمنية معينة ومحددة.</a:t>
            </a:r>
            <a:endParaRPr lang="ar-EG" sz="40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84608782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fontScale="90000"/>
          </a:bodyPr>
          <a:lstStyle/>
          <a:p>
            <a:pPr algn="r" rtl="1"/>
            <a:r>
              <a:rPr lang="ar-SA" sz="4000" b="1" dirty="0" smtClean="0"/>
              <a:t>تختلف البحوث المسحية عن </a:t>
            </a:r>
            <a:r>
              <a:rPr lang="ar-TN" sz="4000" b="1" dirty="0" err="1" smtClean="0"/>
              <a:t>ال</a:t>
            </a:r>
            <a:r>
              <a:rPr lang="ar-SA" sz="4000" b="1" dirty="0" smtClean="0"/>
              <a:t>دراسات </a:t>
            </a:r>
            <a:r>
              <a:rPr lang="ar-TN" sz="4000" b="1" dirty="0" err="1" smtClean="0"/>
              <a:t>ال</a:t>
            </a:r>
            <a:r>
              <a:rPr lang="ar-SA" sz="4000" b="1" dirty="0" smtClean="0"/>
              <a:t>تاريخية </a:t>
            </a:r>
            <a:r>
              <a:rPr lang="ar-SA" sz="4000" b="1" dirty="0" err="1" smtClean="0"/>
              <a:t>و</a:t>
            </a:r>
            <a:r>
              <a:rPr lang="ar-TN" sz="4000" b="1" dirty="0" err="1" smtClean="0"/>
              <a:t>ال</a:t>
            </a:r>
            <a:r>
              <a:rPr lang="ar-SA" sz="4000" b="1" dirty="0" smtClean="0"/>
              <a:t>تجريبية</a:t>
            </a:r>
            <a:r>
              <a:rPr lang="fr-FR" sz="4000" dirty="0" smtClean="0"/>
              <a:t/>
            </a:r>
            <a:br>
              <a:rPr lang="fr-FR" sz="4000" dirty="0" smtClean="0"/>
            </a:br>
            <a:endParaRPr lang="fr-FR" sz="4000" dirty="0"/>
          </a:p>
        </p:txBody>
      </p:sp>
      <p:sp>
        <p:nvSpPr>
          <p:cNvPr id="3" name="Espace réservé du contenu 2"/>
          <p:cNvSpPr>
            <a:spLocks noGrp="1"/>
          </p:cNvSpPr>
          <p:nvPr>
            <p:ph idx="1"/>
          </p:nvPr>
        </p:nvSpPr>
        <p:spPr/>
        <p:txBody>
          <a:bodyPr>
            <a:normAutofit lnSpcReduction="10000"/>
          </a:bodyPr>
          <a:lstStyle/>
          <a:p>
            <a:pPr lvl="0" algn="r" rtl="1"/>
            <a:r>
              <a:rPr lang="ar-SA" sz="2800" dirty="0" smtClean="0"/>
              <a:t>البحث المسحي يدرس الظاهرة كما هي على الواقع دون تدخل من قبل الباحث للتأثير عليها. أما البحث التجريبي فالباحث يخلق بيئة اصطناعية يؤثر من خلالها على سير الظاهرة من أجل قياس أثر العامل التجريبي على المتغير التابع من أجل معرفة الأسباب المباشرة التي أدت إلى هذا الواقع.</a:t>
            </a:r>
            <a:endParaRPr lang="fr-FR" sz="2800" dirty="0" smtClean="0"/>
          </a:p>
          <a:p>
            <a:pPr lvl="0" algn="r" rtl="1"/>
            <a:r>
              <a:rPr lang="ar-SA" sz="2800" dirty="0" smtClean="0"/>
              <a:t>المسح يركز على الواقع الحالي والوضع الراهن، بينما البحوث التاريخية تركز على أحداث</a:t>
            </a:r>
            <a:r>
              <a:rPr lang="ar-TN" sz="2800" dirty="0" smtClean="0"/>
              <a:t> </a:t>
            </a:r>
            <a:r>
              <a:rPr lang="ar-SA" sz="2800" dirty="0" smtClean="0"/>
              <a:t>قديمة وأوضاع سابقة.</a:t>
            </a:r>
            <a:endParaRPr lang="fr-FR" sz="2800" dirty="0" smtClean="0"/>
          </a:p>
          <a:p>
            <a:pPr lvl="0" algn="r" rtl="1"/>
            <a:r>
              <a:rPr lang="ar-SA" sz="2800" dirty="0" smtClean="0"/>
              <a:t>دراسة الحالة أكثر عمقا وتحليلا في دراسة الظواهر ولكنها تركز على عدد محدود من الحالات، أما الدراسات المسحية فهي أكثر شمولا وأقل عمقا في التحليل</a:t>
            </a:r>
            <a:endParaRPr lang="fr-FR" sz="2800" dirty="0" smtClean="0"/>
          </a:p>
          <a:p>
            <a:pPr algn="r"/>
            <a:endParaRPr lang="fr-FR" dirty="0"/>
          </a:p>
        </p:txBody>
      </p:sp>
    </p:spTree>
    <p:extLst>
      <p:ext uri="{BB962C8B-B14F-4D97-AF65-F5344CB8AC3E}">
        <p14:creationId xmlns:p14="http://schemas.microsoft.com/office/powerpoint/2010/main" val="25740289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008112"/>
          </a:xfrm>
        </p:spPr>
        <p:txBody>
          <a:bodyPr anchor="t">
            <a:normAutofit/>
          </a:bodyPr>
          <a:lstStyle/>
          <a:p>
            <a:pPr algn="r" rtl="1"/>
            <a:r>
              <a:rPr lang="ar-TN" sz="4400" b="1" dirty="0" smtClean="0"/>
              <a:t>الدراسات المسحية</a:t>
            </a:r>
            <a:endParaRPr lang="fr-FR" sz="4400" b="1" dirty="0"/>
          </a:p>
        </p:txBody>
      </p:sp>
      <p:sp>
        <p:nvSpPr>
          <p:cNvPr id="3" name="Espace réservé du contenu 2"/>
          <p:cNvSpPr>
            <a:spLocks noGrp="1"/>
          </p:cNvSpPr>
          <p:nvPr>
            <p:ph idx="1"/>
          </p:nvPr>
        </p:nvSpPr>
        <p:spPr>
          <a:xfrm>
            <a:off x="500034" y="1285860"/>
            <a:ext cx="8229600" cy="4967302"/>
          </a:xfrm>
        </p:spPr>
        <p:txBody>
          <a:bodyPr>
            <a:noAutofit/>
          </a:bodyPr>
          <a:lstStyle/>
          <a:p>
            <a:pPr algn="r" rtl="1"/>
            <a:r>
              <a:rPr lang="ar-SA" sz="2800" dirty="0" smtClean="0"/>
              <a:t>أسلوب المسح من المناهج الرئيسة المستخدمة في إعداد البحوث الوصفية.</a:t>
            </a:r>
            <a:endParaRPr lang="ar-TN" sz="2800" dirty="0" smtClean="0"/>
          </a:p>
          <a:p>
            <a:pPr algn="r" rtl="1"/>
            <a:r>
              <a:rPr lang="ar-SA" sz="2800" dirty="0" smtClean="0"/>
              <a:t>جمع البيانات والمعلومات عن الظاهرة المبحوثة </a:t>
            </a:r>
            <a:r>
              <a:rPr lang="ar-TN" sz="2800" dirty="0" smtClean="0"/>
              <a:t>ل</a:t>
            </a:r>
            <a:r>
              <a:rPr lang="ar-SA" sz="2800" dirty="0" smtClean="0"/>
              <a:t>لتعرف على طبيعة وواق</a:t>
            </a:r>
            <a:r>
              <a:rPr lang="ar-TN" sz="2800" dirty="0" smtClean="0"/>
              <a:t>ع </a:t>
            </a:r>
            <a:r>
              <a:rPr lang="ar-SA" sz="2800" dirty="0" smtClean="0"/>
              <a:t>الظاهرة وجوانب القوة والضعف فيها، من أجل التوصل إلى تصور قد يقود إلى إحداث تغيير على الظاهرة.</a:t>
            </a:r>
            <a:endParaRPr lang="ar-TN" sz="2800" dirty="0" smtClean="0"/>
          </a:p>
          <a:p>
            <a:pPr algn="r" rtl="1"/>
            <a:r>
              <a:rPr lang="ar-SA" sz="2800" dirty="0" smtClean="0"/>
              <a:t> والدراسات المسحية ليست قاصرة على جمع البيانات والمعلومات عن الظاهرة موضع البحث، بل يتعدى ذلك إلى التوصل إلى </a:t>
            </a:r>
            <a:r>
              <a:rPr lang="ar-SA" sz="2800" dirty="0" err="1" smtClean="0"/>
              <a:t>مبادىء</a:t>
            </a:r>
            <a:r>
              <a:rPr lang="ar-SA" sz="2800" dirty="0" smtClean="0"/>
              <a:t> وقوانين عامة في المعرفة </a:t>
            </a:r>
            <a:endParaRPr lang="fr-FR" sz="2800" dirty="0" smtClean="0"/>
          </a:p>
          <a:p>
            <a:pPr algn="r" rtl="1"/>
            <a:r>
              <a:rPr lang="ar-SA" sz="2800" dirty="0" smtClean="0"/>
              <a:t>قد يكون شاملا من خلال إجراء الدراسة على كافة مفردات المجتمع، وقد يكون مسحا جزئيا من خلال إجراء دراسة على عينة مختارة وممثلة لمجتمع الدراسة.</a:t>
            </a:r>
            <a:endParaRPr lang="fr-FR" sz="2800" dirty="0" smtClean="0"/>
          </a:p>
        </p:txBody>
      </p:sp>
    </p:spTree>
    <p:extLst>
      <p:ext uri="{BB962C8B-B14F-4D97-AF65-F5344CB8AC3E}">
        <p14:creationId xmlns:p14="http://schemas.microsoft.com/office/powerpoint/2010/main" val="81890927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Autofit/>
          </a:bodyPr>
          <a:lstStyle/>
          <a:p>
            <a:pPr algn="just" rtl="1"/>
            <a:r>
              <a:rPr lang="ar-EG" sz="3200" b="1" dirty="0" smtClean="0"/>
              <a:t>وصف ما يجري والحصول على حقائق ذات علاقات بشئ ما، والاعلان عن تلك الحقائق والمعلومات مجمعة.</a:t>
            </a:r>
          </a:p>
          <a:p>
            <a:pPr algn="just" rtl="1"/>
            <a:r>
              <a:rPr lang="ar-EG" sz="3200" b="1" dirty="0" smtClean="0"/>
              <a:t>تحاول الدراسات المسحية تحديد وتشخيص المجالات التي تشتمل  أو حدث فيها مشكلات ، وتحتاج لتوضيح أو ادخال التحسينات المطلوبة.</a:t>
            </a:r>
          </a:p>
          <a:p>
            <a:pPr algn="just" rtl="1"/>
            <a:r>
              <a:rPr lang="ar-EG" sz="3200" b="1" dirty="0" smtClean="0"/>
              <a:t>تستخدم الدراسات المسحية للتنبؤ بالتغيرات المستقبلية فضلا عن ايضاحها للتحولات والتغيرات الماضية.</a:t>
            </a:r>
            <a:endParaRPr lang="ar-EG" sz="3200" b="1" dirty="0"/>
          </a:p>
        </p:txBody>
      </p:sp>
      <p:sp>
        <p:nvSpPr>
          <p:cNvPr id="3" name="Title 2"/>
          <p:cNvSpPr>
            <a:spLocks noGrp="1"/>
          </p:cNvSpPr>
          <p:nvPr>
            <p:ph type="title"/>
          </p:nvPr>
        </p:nvSpPr>
        <p:spPr/>
        <p:txBody>
          <a:bodyPr/>
          <a:lstStyle/>
          <a:p>
            <a:pPr algn="ctr"/>
            <a:r>
              <a:rPr lang="ar-EG" b="1" dirty="0" smtClean="0"/>
              <a:t>أهداف المنهج المسحي</a:t>
            </a:r>
            <a:endParaRPr lang="ar-EG" b="1" dirty="0"/>
          </a:p>
        </p:txBody>
      </p:sp>
    </p:spTree>
    <p:extLst>
      <p:ext uri="{BB962C8B-B14F-4D97-AF65-F5344CB8AC3E}">
        <p14:creationId xmlns:p14="http://schemas.microsoft.com/office/powerpoint/2010/main" val="998302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يحقق العلم ثلاثة أهداف رئيسية</a:t>
            </a:r>
            <a:endParaRPr lang="ar-EG" dirty="0"/>
          </a:p>
        </p:txBody>
      </p:sp>
      <p:sp>
        <p:nvSpPr>
          <p:cNvPr id="3" name="Content Placeholder 2"/>
          <p:cNvSpPr>
            <a:spLocks noGrp="1"/>
          </p:cNvSpPr>
          <p:nvPr>
            <p:ph idx="1"/>
          </p:nvPr>
        </p:nvSpPr>
        <p:spPr/>
        <p:txBody>
          <a:bodyPr/>
          <a:lstStyle/>
          <a:p>
            <a:pPr algn="just" rtl="1"/>
            <a:r>
              <a:rPr lang="ar-EG" sz="4000" b="1" dirty="0" smtClean="0"/>
              <a:t>الاكتشاف والتعبير</a:t>
            </a:r>
            <a:r>
              <a:rPr lang="ar-SA" sz="4000" b="1" dirty="0" smtClean="0"/>
              <a:t> أو التفسير</a:t>
            </a:r>
            <a:endParaRPr lang="ar-EG" sz="4000" b="1" dirty="0" smtClean="0"/>
          </a:p>
          <a:p>
            <a:pPr algn="just" rtl="1"/>
            <a:r>
              <a:rPr lang="ar-EG" b="1" dirty="0" smtClean="0">
                <a:solidFill>
                  <a:schemeClr val="bg1"/>
                </a:solidFill>
              </a:rPr>
              <a:t>وذلك باكتشاف القوانين العلمية العامة والشاملة للظواهر والأحداث المتشابهة والمترابطة والمتناسقة عن طريق ملاحظة  ورصد الأحداث والظواهر وتصنيفها وتحليلها عن طريق وضع الفرضيات العلمية المختلفة، وإجراء عمليات  التجريب العلمي للوصول إلى قوانين علمية موضوعية عامة وشاملة تفسر هذا النوع  والوقائع والأحداث.</a:t>
            </a:r>
            <a:endParaRPr lang="ar-EG" b="1" dirty="0">
              <a:solidFill>
                <a:schemeClr val="bg1"/>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1204170"/>
          </a:xfrm>
        </p:spPr>
        <p:txBody>
          <a:bodyPr anchor="t">
            <a:normAutofit fontScale="90000"/>
          </a:bodyPr>
          <a:lstStyle/>
          <a:p>
            <a:pPr lvl="0" algn="r" rtl="1"/>
            <a:r>
              <a:rPr lang="ar-TN" b="1" dirty="0" smtClean="0"/>
              <a:t>أولا : الدراسات المسحية </a:t>
            </a:r>
            <a:br>
              <a:rPr lang="ar-TN" b="1" dirty="0" smtClean="0"/>
            </a:br>
            <a:r>
              <a:rPr lang="ar-TN" sz="4000" b="1" dirty="0" smtClean="0"/>
              <a:t>1- المسح الاجتماعي </a:t>
            </a:r>
            <a:r>
              <a:rPr lang="fr-FR" sz="4000" b="1" dirty="0" smtClean="0"/>
              <a:t>Social Survey </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lvl="0" algn="r" rtl="1"/>
            <a:endParaRPr lang="fr-FR" dirty="0" smtClean="0"/>
          </a:p>
          <a:p>
            <a:pPr lvl="0" algn="r" rtl="1"/>
            <a:r>
              <a:rPr lang="ar-SA" dirty="0" smtClean="0"/>
              <a:t>الدراسة العلمية للظواهر الموجودة في جماعة معينة وفي مكان معين.</a:t>
            </a:r>
            <a:endParaRPr lang="ar-TN" dirty="0" smtClean="0"/>
          </a:p>
          <a:p>
            <a:pPr lvl="0" algn="r" rtl="1">
              <a:buNone/>
            </a:pPr>
            <a:endParaRPr lang="ar-TN" dirty="0" smtClean="0"/>
          </a:p>
          <a:p>
            <a:pPr lvl="0" algn="r" rtl="1"/>
            <a:r>
              <a:rPr lang="ar-SA" dirty="0" smtClean="0"/>
              <a:t>يتناول أشياء موجودة بالفعل وقت إجراء المسح وليست ماضية. </a:t>
            </a:r>
            <a:endParaRPr lang="ar-TN" dirty="0" smtClean="0"/>
          </a:p>
          <a:p>
            <a:pPr lvl="0" algn="r" rtl="1"/>
            <a:endParaRPr lang="ar-TN" dirty="0" smtClean="0"/>
          </a:p>
          <a:p>
            <a:pPr lvl="0" algn="r" rtl="1"/>
            <a:r>
              <a:rPr lang="ar-SA" dirty="0" smtClean="0"/>
              <a:t>يتعلق بالجانب العملي ويحاول الكشف عن الأوضاع القائمة لمحاولة النهوض </a:t>
            </a:r>
            <a:r>
              <a:rPr lang="ar-SA" dirty="0" err="1" smtClean="0"/>
              <a:t>بها</a:t>
            </a:r>
            <a:r>
              <a:rPr lang="ar-SA" dirty="0" smtClean="0"/>
              <a:t> ووضع خط</a:t>
            </a:r>
            <a:r>
              <a:rPr lang="ar-TN" dirty="0" smtClean="0"/>
              <a:t>ة </a:t>
            </a:r>
            <a:r>
              <a:rPr lang="ar-SA" dirty="0" smtClean="0"/>
              <a:t>أو برنامج للإصلاح الاجتماعي. </a:t>
            </a:r>
            <a:endParaRPr lang="fr-FR" dirty="0" smtClean="0"/>
          </a:p>
          <a:p>
            <a:pPr algn="r" rtl="1"/>
            <a:endParaRPr lang="fr-FR" dirty="0"/>
          </a:p>
        </p:txBody>
      </p:sp>
    </p:spTree>
    <p:extLst>
      <p:ext uri="{BB962C8B-B14F-4D97-AF65-F5344CB8AC3E}">
        <p14:creationId xmlns:p14="http://schemas.microsoft.com/office/powerpoint/2010/main" val="181554770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EG" sz="3200" b="1" dirty="0" smtClean="0"/>
              <a:t>تستخدم بحوث المسح لجمع البيانات عن الظاهرة موضع الاهتمام، وتستخدم البيانات التي يتم تجميعها لوصف سمات فئة معينة من الجمهور أو القائمين بالاتصال أو المؤسسات أو المضامين.</a:t>
            </a:r>
          </a:p>
          <a:p>
            <a:pPr algn="just" rtl="1"/>
            <a:r>
              <a:rPr lang="ar-EG" sz="3200" b="1" dirty="0" smtClean="0"/>
              <a:t>كما تستخدم بحوث المسح للتعرف على اتجاهات الأفراد ومعتقداتهم وآرائهم وعاداتهم ورغباتهم، وغير ذلك من البيانات، وتستخدم هذه البحوث في مجالات عدة منها المجال الاعلامي.</a:t>
            </a:r>
            <a:endParaRPr lang="ar-EG" sz="3200" b="1" dirty="0"/>
          </a:p>
        </p:txBody>
      </p:sp>
      <p:sp>
        <p:nvSpPr>
          <p:cNvPr id="3" name="Title 2"/>
          <p:cNvSpPr>
            <a:spLocks noGrp="1"/>
          </p:cNvSpPr>
          <p:nvPr>
            <p:ph type="title"/>
          </p:nvPr>
        </p:nvSpPr>
        <p:spPr/>
        <p:txBody>
          <a:bodyPr/>
          <a:lstStyle/>
          <a:p>
            <a:pPr algn="r"/>
            <a:r>
              <a:rPr lang="ar-EG" dirty="0" smtClean="0"/>
              <a:t>بحوث المسح</a:t>
            </a:r>
            <a:endParaRPr lang="ar-EG" dirty="0"/>
          </a:p>
        </p:txBody>
      </p:sp>
    </p:spTree>
    <p:extLst>
      <p:ext uri="{BB962C8B-B14F-4D97-AF65-F5344CB8AC3E}">
        <p14:creationId xmlns:p14="http://schemas.microsoft.com/office/powerpoint/2010/main" val="180640541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35480"/>
            <a:ext cx="8229600" cy="4541520"/>
          </a:xfrm>
        </p:spPr>
        <p:txBody>
          <a:bodyPr>
            <a:noAutofit/>
          </a:bodyPr>
          <a:lstStyle/>
          <a:p>
            <a:pPr algn="just" rtl="1"/>
            <a:r>
              <a:rPr lang="ar-EG" sz="3200" b="1" dirty="0" smtClean="0"/>
              <a:t>يمكن القول أن منهج المسح يتيح للباحث توفير الأساس المعلوماتي الذي يمكن من فهم الظواهر والقضايا.</a:t>
            </a:r>
          </a:p>
          <a:p>
            <a:pPr algn="just" rtl="1"/>
            <a:r>
              <a:rPr lang="ar-EG" sz="3200" b="1" dirty="0" smtClean="0"/>
              <a:t>تعتمد بحوث المسح على عينة صغيرة نسبيا من أفراد مجتمع أكبر، وعلى الرغم من استخدام العينة الصغيرة نسبيا، فانه يمكن  جمع البيانات عن أعداد كبيرة من الأفراد وبدرجة عالية من الدقة.</a:t>
            </a:r>
          </a:p>
          <a:p>
            <a:pPr algn="just" rtl="1"/>
            <a:r>
              <a:rPr lang="ar-EG" sz="3200" b="1" dirty="0" smtClean="0"/>
              <a:t>على الرغم من أن المسح عادة وصفي، الا أنه يستخدم أيضاً لاستكشاف العلاقات بين المتغيرات أو يستخدم بطريقة استكشافية</a:t>
            </a:r>
            <a:r>
              <a:rPr lang="ar-EG" sz="2800" b="1" dirty="0" smtClean="0"/>
              <a:t>.</a:t>
            </a:r>
            <a:endParaRPr lang="ar-EG" sz="2800" b="1" dirty="0"/>
          </a:p>
        </p:txBody>
      </p:sp>
      <p:sp>
        <p:nvSpPr>
          <p:cNvPr id="3" name="Title 2"/>
          <p:cNvSpPr>
            <a:spLocks noGrp="1"/>
          </p:cNvSpPr>
          <p:nvPr>
            <p:ph type="title"/>
          </p:nvPr>
        </p:nvSpPr>
        <p:spPr/>
        <p:txBody>
          <a:bodyPr/>
          <a:lstStyle/>
          <a:p>
            <a:pPr algn="r"/>
            <a:r>
              <a:rPr lang="ar-EG" dirty="0" smtClean="0"/>
              <a:t>حقائق عن منهج المسح</a:t>
            </a:r>
            <a:endParaRPr lang="ar-EG" dirty="0"/>
          </a:p>
        </p:txBody>
      </p:sp>
    </p:spTree>
    <p:extLst>
      <p:ext uri="{BB962C8B-B14F-4D97-AF65-F5344CB8AC3E}">
        <p14:creationId xmlns:p14="http://schemas.microsoft.com/office/powerpoint/2010/main" val="10492792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rtl="1"/>
            <a:r>
              <a:rPr lang="ar-EG" sz="3200" b="1" dirty="0" smtClean="0"/>
              <a:t>المسح أكبر من مجرد ارسال قائمة بها عدد من الأسئلة  إلى مفردات لعينة ، ويرجع السبب الأساسي  في استخدام المسح على نطاق واسع، إلى أنه يمكن  باستخدامه الحصول على بيانات دقيقة عن مجتمع كبير، من واقع عينة اصغر نسبيا، ومن ثم فان تحديد  حجم العينة والمفردات الممكنة لها أمر أساسي  لسلامة المسح، وما يتوصل اليه من نتائج.</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12398130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EG" sz="3200" b="1" dirty="0" smtClean="0"/>
              <a:t>تحديد الأهداف:</a:t>
            </a:r>
          </a:p>
          <a:p>
            <a:pPr algn="just" rtl="1">
              <a:buNone/>
            </a:pPr>
            <a:r>
              <a:rPr lang="ar-EG" sz="3200" b="1" dirty="0" smtClean="0"/>
              <a:t>   تحديد الأهداف هو</a:t>
            </a:r>
            <a:r>
              <a:rPr lang="ar-SA" sz="3200" b="1" dirty="0" smtClean="0"/>
              <a:t> </a:t>
            </a:r>
            <a:r>
              <a:rPr lang="ar-EG" sz="3200" b="1" dirty="0" smtClean="0"/>
              <a:t>نقطة البدء، ويتضمن ذلك تحديدا تفصيليا للبيانات التي يحتاج الباحث جمعها، كما يتضمن ما إذا كان الباحث يحتاج  إلى جمع كل البيانات في الوقت </a:t>
            </a:r>
            <a:r>
              <a:rPr lang="ar-SA" sz="3200" b="1" dirty="0" smtClean="0"/>
              <a:t>نفسه </a:t>
            </a:r>
            <a:r>
              <a:rPr lang="ar-EG" sz="3200" b="1" dirty="0" smtClean="0"/>
              <a:t>أو </a:t>
            </a:r>
            <a:r>
              <a:rPr lang="ar-SA" sz="3200" b="1" dirty="0" smtClean="0"/>
              <a:t>ما</a:t>
            </a:r>
            <a:r>
              <a:rPr lang="ar-EG" sz="3200" b="1" dirty="0" smtClean="0"/>
              <a:t> يمكن له جمعها في أوقات متفرقة، </a:t>
            </a:r>
            <a:endParaRPr lang="ar-SA" sz="3200" b="1" dirty="0" smtClean="0"/>
          </a:p>
          <a:p>
            <a:pPr algn="just" rtl="1">
              <a:buNone/>
            </a:pPr>
            <a:endParaRPr lang="ar-SA" sz="3200" b="1" dirty="0"/>
          </a:p>
          <a:p>
            <a:pPr algn="just" rtl="1">
              <a:buNone/>
            </a:pPr>
            <a:r>
              <a:rPr lang="ar-EG" sz="3200" b="1" dirty="0" smtClean="0"/>
              <a:t>ويمكن تطبيق الحالة الأخيرة إذا كانت الظاهرة موضع البحث تقع خلال فترة زمنية طويلة.</a:t>
            </a:r>
            <a:endParaRPr lang="ar-EG" sz="3200" b="1" dirty="0"/>
          </a:p>
        </p:txBody>
      </p:sp>
      <p:sp>
        <p:nvSpPr>
          <p:cNvPr id="3" name="Title 2"/>
          <p:cNvSpPr>
            <a:spLocks noGrp="1"/>
          </p:cNvSpPr>
          <p:nvPr>
            <p:ph type="title"/>
          </p:nvPr>
        </p:nvSpPr>
        <p:spPr/>
        <p:txBody>
          <a:bodyPr/>
          <a:lstStyle/>
          <a:p>
            <a:pPr algn="r"/>
            <a:r>
              <a:rPr lang="ar-EG" dirty="0" smtClean="0"/>
              <a:t>خطوات اجراء منهج المسح</a:t>
            </a:r>
            <a:endParaRPr lang="ar-EG" dirty="0"/>
          </a:p>
        </p:txBody>
      </p:sp>
    </p:spTree>
    <p:extLst>
      <p:ext uri="{BB962C8B-B14F-4D97-AF65-F5344CB8AC3E}">
        <p14:creationId xmlns:p14="http://schemas.microsoft.com/office/powerpoint/2010/main" val="420207442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r" rtl="1"/>
            <a:r>
              <a:rPr lang="ar-EG" b="1" dirty="0" smtClean="0"/>
              <a:t>إختيار الأفراد المستهدفين</a:t>
            </a:r>
            <a:endParaRPr lang="ar-SA" b="1" dirty="0" smtClean="0"/>
          </a:p>
          <a:p>
            <a:pPr marL="0" indent="0" algn="r" rtl="1">
              <a:buNone/>
            </a:pPr>
            <a:endParaRPr lang="ar-EG" b="1" dirty="0" smtClean="0"/>
          </a:p>
          <a:p>
            <a:pPr algn="just" rtl="1">
              <a:buNone/>
            </a:pPr>
            <a:r>
              <a:rPr lang="ar-EG" b="1" dirty="0" smtClean="0"/>
              <a:t>   في هذه المرحلة يتم تحديد الوقت الكلي – الاموال- الأفراد المتاحين، قبل تحديد المنهج الذي سوف يتبع لجمع البيانات- مثلا قد يكون أسلوب الاستقصاء أفضل- ، ومن المهم هنا تحديد المفردات التي سيجرى عليها المسح ( سماتهم – حدودهم الجغرافية) أي تحديد مجتمع البحث بشكل واضح ، حتى تكون العينة سليمة وممثلة للمجتمع.</a:t>
            </a:r>
            <a:endParaRPr lang="ar-EG"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35223713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rtl="1"/>
            <a:r>
              <a:rPr lang="ar-EG" sz="2800" b="1" dirty="0" smtClean="0"/>
              <a:t>إختيار أسلوب جمع البيانات</a:t>
            </a:r>
            <a:endParaRPr lang="ar-SA" sz="2800" b="1" dirty="0" smtClean="0"/>
          </a:p>
          <a:p>
            <a:pPr marL="0" indent="0" algn="just" rtl="1">
              <a:buNone/>
            </a:pPr>
            <a:endParaRPr lang="ar-EG" sz="2800" b="1" dirty="0" smtClean="0"/>
          </a:p>
          <a:p>
            <a:pPr algn="just" rtl="1">
              <a:buNone/>
            </a:pPr>
            <a:r>
              <a:rPr lang="ar-EG" sz="2800" b="1" dirty="0" smtClean="0"/>
              <a:t>   من أهم الأدوات المستخدمة وأكثرها شيوعا الاستقصاء والمقابلة ، وعند استخدام هذه الأساليب لاجراء مسح، فانه من الضروري مراع</a:t>
            </a:r>
            <a:r>
              <a:rPr lang="ar-SA" sz="2800" b="1" dirty="0" smtClean="0"/>
              <a:t>ا</a:t>
            </a:r>
            <a:r>
              <a:rPr lang="ar-EG" sz="2800" b="1" dirty="0" smtClean="0"/>
              <a:t>ة تنميط طريقة استخدامها حتى يمكن جمع المعلومات من كل مفردة بنفس الطريقة.</a:t>
            </a:r>
            <a:endParaRPr lang="ar-EG" sz="28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98762633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rtl="1"/>
            <a:r>
              <a:rPr lang="ar-SA" sz="2800" b="1" dirty="0" err="1"/>
              <a:t>ا</a:t>
            </a:r>
            <a:r>
              <a:rPr lang="ar-EG" sz="2800" b="1" dirty="0" err="1" smtClean="0"/>
              <a:t>ختيار</a:t>
            </a:r>
            <a:r>
              <a:rPr lang="ar-EG" sz="2800" b="1" dirty="0" smtClean="0"/>
              <a:t> العينة</a:t>
            </a:r>
            <a:endParaRPr lang="ar-SA" sz="2800" b="1" dirty="0" smtClean="0"/>
          </a:p>
          <a:p>
            <a:pPr algn="just" rtl="1"/>
            <a:endParaRPr lang="ar-SA" sz="2800" b="1" dirty="0" smtClean="0"/>
          </a:p>
          <a:p>
            <a:pPr algn="just" rtl="1"/>
            <a:r>
              <a:rPr lang="ar-EG" sz="2800" b="1" dirty="0" smtClean="0"/>
              <a:t>تعتمد معظم البحوث على استخدام شكل أو آخر  من أشكال العينات العشوائية، حتى تتأكد من وجود تمثيل كافي لكافة مفردات المجتمع، وتقوم العينة العشوائية عادة على بعض المتغيرات  مثل النوع – المستوى الطبقي والاجتماعي والاقتصادي.</a:t>
            </a:r>
            <a:endParaRPr lang="ar-EG" sz="28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7225153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rtl="1"/>
            <a:r>
              <a:rPr lang="ar-EG" b="1" dirty="0" smtClean="0"/>
              <a:t>الخطاب المرفق</a:t>
            </a:r>
          </a:p>
          <a:p>
            <a:pPr algn="just" rtl="1">
              <a:buNone/>
            </a:pPr>
            <a:r>
              <a:rPr lang="ar-EG" b="1" dirty="0" smtClean="0"/>
              <a:t>     في حالة ارسال الاستمارات بالبريد، يجب أن يصاحبها خطاب، يجب أن يكون مختصرا ، دافعا للشعور بالثقة والارتياح للباحث، والبحث الذي يجريه، ويشتمل الخطاب على اسم ووظيفة الباحث، والهدف من إجراء البحث، والتأكيد على السرية وأن البيانات لا تستخدم الا لأغراض البحث العلمي، وأن يتضمن الخطاب المدة الزمنية للرد والتي يجب الا تكون طويلة أو قصيرة، وكذلك توصيفا للاستقصاء، ولابد أن يكون العنوان الذي سيرد  إليه  الاجابات  هو عنوان كلية أو مؤسسة معترف بها، ويطلب الخطاب تعاون المفحوص واهتمامه بدقة الاجابة وأمانتها، وينتهي بشكر له على التعاون  مع الباحث</a:t>
            </a:r>
            <a:endParaRPr lang="ar-EG"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54476423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EG" sz="2800" b="1" dirty="0" smtClean="0"/>
              <a:t>المتابعة</a:t>
            </a:r>
          </a:p>
          <a:p>
            <a:pPr algn="r" rtl="1">
              <a:buNone/>
            </a:pPr>
            <a:r>
              <a:rPr lang="ar-EG" sz="2800" b="1" dirty="0" smtClean="0"/>
              <a:t>   يحقق وجود الخطاب المرفق به الاستقصاء، وظرف ملصق  به طابع البريد، وعنوان الباحث نسبة ردود عالية، وتزداد نسبة الردود إذا ما كان الاستقصاء قصيرا وواضحا أهدافه.</a:t>
            </a:r>
          </a:p>
          <a:p>
            <a:pPr algn="r" rtl="1">
              <a:buNone/>
            </a:pPr>
            <a:r>
              <a:rPr lang="ar-EG" sz="2800" b="1" dirty="0" smtClean="0"/>
              <a:t>- أهمية ارسال خطاب للمتابعة بعد مرور فترة زمنية تتراوح من أسبوع الى أسبوعين  للمبحوثين الذي لم يصل  منهم رد، ويرفق بخطاب المتابعة نسخة أخرى من الاستمارة، ومعها ظرف وطابع بريد، واذا كان من الصعوبة التعرف على من رد ومن لم يرد، فيفضل ارسال خطابات متابعة لكل الافراد للحث على ضرورة الرد.</a:t>
            </a:r>
            <a:endParaRPr lang="ar-EG" sz="28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27562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a:bodyPr>
          <a:lstStyle/>
          <a:p>
            <a:pPr algn="just" rtl="1"/>
            <a:r>
              <a:rPr lang="ar-EG" sz="4300" b="1" dirty="0" smtClean="0">
                <a:solidFill>
                  <a:schemeClr val="tx1">
                    <a:lumMod val="95000"/>
                  </a:schemeClr>
                </a:solidFill>
              </a:rPr>
              <a:t>التنبؤ العلمي: </a:t>
            </a:r>
          </a:p>
          <a:p>
            <a:pPr algn="just" rtl="1"/>
            <a:r>
              <a:rPr lang="ar-EG" sz="3600" b="1" dirty="0" smtClean="0">
                <a:solidFill>
                  <a:schemeClr val="bg1"/>
                </a:solidFill>
              </a:rPr>
              <a:t>بمعنى أن العلم يساعد على التنبؤ الصحيح لسير الأحداث والظواهر الطبي</a:t>
            </a:r>
            <a:r>
              <a:rPr lang="ar-SA" sz="3600" b="1" dirty="0" smtClean="0">
                <a:solidFill>
                  <a:schemeClr val="bg1"/>
                </a:solidFill>
              </a:rPr>
              <a:t>ع</a:t>
            </a:r>
            <a:r>
              <a:rPr lang="ar-EG" sz="3600" b="1" dirty="0" err="1" smtClean="0">
                <a:solidFill>
                  <a:schemeClr val="bg1"/>
                </a:solidFill>
              </a:rPr>
              <a:t>ية</a:t>
            </a:r>
            <a:r>
              <a:rPr lang="ar-EG" sz="3600" b="1" dirty="0" smtClean="0">
                <a:solidFill>
                  <a:schemeClr val="bg1"/>
                </a:solidFill>
              </a:rPr>
              <a:t> المنظمة بالقوانين العلمية المكتشفة، مثل التوقع والتنبؤ بموعد الكسوف والخسوف وبمستقبل حالة الطقس وبمستقبل تقلبات الرأي العام سياسياً وإجتماعياً وغير ذلك من الحالات والأمور التي يمكن التنبؤ العلمي بمستقبلها وذلك بغرض أخذ الاحتياطات اللازمة لمواجهة ذلك.</a:t>
            </a:r>
            <a:endParaRPr lang="ar-EG" sz="3600" b="1" dirty="0">
              <a:solidFill>
                <a:schemeClr val="bg1"/>
              </a:solidFill>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rtl="1"/>
            <a:r>
              <a:rPr lang="ar-EG" sz="2800" b="1" dirty="0" smtClean="0"/>
              <a:t>ومن الممكن ارسال خطابات متابعة أخرى، وبشكل عام يحقق الاستقصاء نسبة ردود عالية  اذا تم التمكن من استرداد 70% من  من الاجابات.</a:t>
            </a:r>
            <a:endParaRPr lang="ar-EG" sz="28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40367390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just" rtl="1"/>
            <a:r>
              <a:rPr lang="ar-EG" b="1" dirty="0" smtClean="0"/>
              <a:t>حالات عدم الرد </a:t>
            </a:r>
          </a:p>
          <a:p>
            <a:pPr algn="just" rtl="1">
              <a:buNone/>
            </a:pPr>
            <a:r>
              <a:rPr lang="ar-EG" b="1" dirty="0" smtClean="0"/>
              <a:t>   قد يتضمن استخدام أسلوب الاستقصاء عادة نسبة من المبحوثين لا يردون ونسبة أخرى ترد ولكن اجاباتها ناقصة، ومن المهم التأكد ما إذا كانت حالات عدم الرد أو الاجابات الناقصة سوف تؤثر على سلامة النتائج أم لا، وتثبت البحوث أنه على الرغم من أن حالات عدم الرد أحيانا تصل الى 40%، فان ذلك لا يؤثر في سلامة النتائج.</a:t>
            </a:r>
            <a:endParaRPr lang="ar-EG"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68175816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53276"/>
          </a:xfrm>
        </p:spPr>
        <p:txBody>
          <a:bodyPr anchor="t">
            <a:normAutofit fontScale="90000"/>
          </a:bodyPr>
          <a:lstStyle/>
          <a:p>
            <a:pPr lvl="0" algn="r" rtl="1"/>
            <a:r>
              <a:rPr lang="ar-TN" sz="4900" b="1" dirty="0" smtClean="0"/>
              <a:t>الدراسات المسحية</a:t>
            </a:r>
            <a:r>
              <a:rPr lang="fr-FR" dirty="0" smtClean="0"/>
              <a:t/>
            </a:r>
            <a:br>
              <a:rPr lang="fr-FR" dirty="0" smtClean="0"/>
            </a:br>
            <a:r>
              <a:rPr lang="fr-FR" sz="3600" b="1" dirty="0" smtClean="0"/>
              <a:t>2</a:t>
            </a:r>
            <a:r>
              <a:rPr lang="ar-TN" sz="3600" b="1" dirty="0" smtClean="0"/>
              <a:t>- </a:t>
            </a:r>
            <a:r>
              <a:rPr lang="ar-SA" sz="3600" b="1" dirty="0" smtClean="0"/>
              <a:t>تحليل العمل </a:t>
            </a:r>
            <a:r>
              <a:rPr lang="fr-FR" sz="3600" b="1" dirty="0" smtClean="0"/>
              <a:t>Job </a:t>
            </a:r>
            <a:r>
              <a:rPr lang="fr-FR" sz="3600" b="1" dirty="0" err="1" smtClean="0"/>
              <a:t>Analysis</a:t>
            </a:r>
            <a:r>
              <a:rPr lang="fr-FR" dirty="0" smtClean="0"/>
              <a:t/>
            </a:r>
            <a:br>
              <a:rPr lang="fr-FR" dirty="0" smtClean="0"/>
            </a:br>
            <a:endParaRPr lang="fr-FR" dirty="0"/>
          </a:p>
        </p:txBody>
      </p:sp>
      <p:sp>
        <p:nvSpPr>
          <p:cNvPr id="3" name="Espace réservé du contenu 2"/>
          <p:cNvSpPr>
            <a:spLocks noGrp="1"/>
          </p:cNvSpPr>
          <p:nvPr>
            <p:ph idx="1"/>
          </p:nvPr>
        </p:nvSpPr>
        <p:spPr>
          <a:xfrm>
            <a:off x="457200" y="2143116"/>
            <a:ext cx="8229600" cy="4181484"/>
          </a:xfrm>
        </p:spPr>
        <p:txBody>
          <a:bodyPr>
            <a:normAutofit fontScale="70000" lnSpcReduction="20000"/>
          </a:bodyPr>
          <a:lstStyle/>
          <a:p>
            <a:pPr algn="r" rtl="1"/>
            <a:r>
              <a:rPr lang="ar-SA" dirty="0" smtClean="0"/>
              <a:t>يقوم الباحث بتحليل العمل من خلال التعرف على الواجبات والمسئوليات المرتبطة بعمل معين. </a:t>
            </a:r>
            <a:endParaRPr lang="ar-TN" dirty="0" smtClean="0"/>
          </a:p>
          <a:p>
            <a:pPr algn="r" rtl="1"/>
            <a:r>
              <a:rPr lang="ar-SA" dirty="0" smtClean="0"/>
              <a:t>يساعد تحليل العمل</a:t>
            </a:r>
            <a:r>
              <a:rPr lang="ar-TN" dirty="0" smtClean="0"/>
              <a:t> على </a:t>
            </a:r>
            <a:r>
              <a:rPr lang="ar-SA" dirty="0" smtClean="0"/>
              <a:t>التعرف على خصائص العامل الذي يجب أن يشغل الوظيفة وخبراته، والأجر الواجب دفعه، وعلاقة الوظيفة بالوظائف الأخرى</a:t>
            </a:r>
            <a:endParaRPr lang="fr-FR" dirty="0" smtClean="0"/>
          </a:p>
          <a:p>
            <a:pPr algn="r" rtl="1"/>
            <a:r>
              <a:rPr lang="ar-SA" dirty="0" smtClean="0"/>
              <a:t>ومن الأدوات التي تستخدم في تحليل العمل ما يلي:</a:t>
            </a:r>
            <a:endParaRPr lang="fr-FR" dirty="0" smtClean="0"/>
          </a:p>
          <a:p>
            <a:pPr lvl="0" algn="r" rtl="1"/>
            <a:r>
              <a:rPr lang="ar-SA" dirty="0" smtClean="0"/>
              <a:t>تصميم استبيان يوزع على عينة من الأشخاص الذين يشغلون العمل، وترتبط الأسئلة بالعمل.</a:t>
            </a:r>
            <a:endParaRPr lang="fr-FR" dirty="0" smtClean="0"/>
          </a:p>
          <a:p>
            <a:pPr lvl="0" algn="r" rtl="1"/>
            <a:r>
              <a:rPr lang="ar-SA" dirty="0" smtClean="0"/>
              <a:t>إجراء المقابلة لعينة من الأفراد الذين يشغلون العمل.</a:t>
            </a:r>
            <a:endParaRPr lang="fr-FR" dirty="0" smtClean="0"/>
          </a:p>
          <a:p>
            <a:pPr lvl="0" algn="r" rtl="1"/>
            <a:r>
              <a:rPr lang="ar-SA" dirty="0" smtClean="0"/>
              <a:t>الملاحظة وتتم من خلال ملازمة الباحث لعدد من العاملين </a:t>
            </a:r>
            <a:r>
              <a:rPr lang="ar-TN" dirty="0" smtClean="0"/>
              <a:t>ل</a:t>
            </a:r>
            <a:r>
              <a:rPr lang="ar-SA" dirty="0" smtClean="0"/>
              <a:t>لتعرف على مهامهم ومسئولياتهم التي يمارسونها.</a:t>
            </a:r>
            <a:endParaRPr lang="fr-FR" dirty="0" smtClean="0"/>
          </a:p>
          <a:p>
            <a:pPr lvl="0" algn="r" rtl="1"/>
            <a:r>
              <a:rPr lang="ar-SA" dirty="0" smtClean="0"/>
              <a:t>دراسة أراء عدد من الرؤساء الذين يشرفون على هذا العمل من خلال المقابلة أو الاستبيان.</a:t>
            </a:r>
            <a:endParaRPr lang="fr-FR" dirty="0" smtClean="0"/>
          </a:p>
          <a:p>
            <a:pPr algn="r" rtl="1"/>
            <a:r>
              <a:rPr lang="ar-SA" dirty="0" smtClean="0"/>
              <a:t>ويمكن للمحلل أن يستخدم أداة واحدة أو أكثر في آن واحد عند تحليل العمل.</a:t>
            </a:r>
            <a:endParaRPr lang="fr-FR" dirty="0" smtClean="0"/>
          </a:p>
          <a:p>
            <a:pPr algn="r" rtl="1"/>
            <a:endParaRPr lang="fr-FR" dirty="0"/>
          </a:p>
        </p:txBody>
      </p:sp>
    </p:spTree>
    <p:extLst>
      <p:ext uri="{BB962C8B-B14F-4D97-AF65-F5344CB8AC3E}">
        <p14:creationId xmlns:p14="http://schemas.microsoft.com/office/powerpoint/2010/main" val="77486915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fontScale="90000"/>
          </a:bodyPr>
          <a:lstStyle/>
          <a:p>
            <a:pPr lvl="0" algn="r" rtl="1"/>
            <a:r>
              <a:rPr lang="ar-TN" b="1" dirty="0" smtClean="0"/>
              <a:t>الدراسات المسحية</a:t>
            </a:r>
            <a:br>
              <a:rPr lang="ar-TN" b="1" dirty="0" smtClean="0"/>
            </a:br>
            <a:r>
              <a:rPr lang="ar-TN" sz="3600" b="1" dirty="0" smtClean="0"/>
              <a:t>3- تحليل المضمون </a:t>
            </a:r>
            <a:r>
              <a:rPr lang="fr-FR" sz="3600" b="1" dirty="0" smtClean="0"/>
              <a:t>Content </a:t>
            </a:r>
            <a:r>
              <a:rPr lang="fr-FR" sz="3600" b="1" dirty="0" err="1" smtClean="0"/>
              <a:t>Analysis</a:t>
            </a:r>
            <a:r>
              <a:rPr lang="ar-TN" dirty="0" smtClean="0"/>
              <a:t/>
            </a:r>
            <a:br>
              <a:rPr lang="ar-TN" dirty="0" smtClean="0"/>
            </a:br>
            <a:r>
              <a:rPr lang="ar-TN" dirty="0" smtClean="0"/>
              <a:t/>
            </a:r>
            <a:br>
              <a:rPr lang="ar-TN" dirty="0" smtClean="0"/>
            </a:br>
            <a:r>
              <a:rPr lang="fr-FR" dirty="0" smtClean="0"/>
              <a:t/>
            </a:r>
            <a:br>
              <a:rPr lang="fr-FR" dirty="0" smtClean="0"/>
            </a:br>
            <a:endParaRPr lang="fr-FR" dirty="0"/>
          </a:p>
        </p:txBody>
      </p:sp>
      <p:sp>
        <p:nvSpPr>
          <p:cNvPr id="3" name="Espace réservé du contenu 2"/>
          <p:cNvSpPr>
            <a:spLocks noGrp="1"/>
          </p:cNvSpPr>
          <p:nvPr>
            <p:ph idx="1"/>
          </p:nvPr>
        </p:nvSpPr>
        <p:spPr>
          <a:xfrm>
            <a:off x="457200" y="2071678"/>
            <a:ext cx="8229600" cy="4252922"/>
          </a:xfrm>
        </p:spPr>
        <p:txBody>
          <a:bodyPr>
            <a:normAutofit fontScale="77500" lnSpcReduction="20000"/>
          </a:bodyPr>
          <a:lstStyle/>
          <a:p>
            <a:pPr algn="r" rtl="1"/>
            <a:r>
              <a:rPr lang="ar-SA" dirty="0" smtClean="0"/>
              <a:t>الدراسات المسحية السابقة من مسح اجتماعي ودراسة الرأي العام وتحليل العمل، ترتبط بدراسة أراء الإنسان بشكل مباشر من خلال سؤاله ومقابلته كونه يملك المعلومات، </a:t>
            </a:r>
            <a:endParaRPr lang="ar-TN" dirty="0" smtClean="0"/>
          </a:p>
          <a:p>
            <a:pPr algn="r" rtl="1"/>
            <a:r>
              <a:rPr lang="ar-SA" dirty="0" smtClean="0"/>
              <a:t>تحليل المضمون هو اتصال غير مباشر بالأفراد من خلال الاكتفاء بالرجوع إلى الوثائق والسجلات والمقابلات التلفزيونية والصحفية المرتبطة بموضوع الدراسة.  </a:t>
            </a:r>
            <a:endParaRPr lang="ar-TN" dirty="0" smtClean="0"/>
          </a:p>
          <a:p>
            <a:pPr algn="r" rtl="1"/>
            <a:r>
              <a:rPr lang="ar-TN" dirty="0" smtClean="0"/>
              <a:t>يحلل </a:t>
            </a:r>
            <a:r>
              <a:rPr lang="ar-SA" dirty="0" smtClean="0"/>
              <a:t>الباحث الوثائق والسجلات المناسبة </a:t>
            </a:r>
            <a:r>
              <a:rPr lang="ar-TN" dirty="0" smtClean="0"/>
              <a:t>لموضوع بحثه</a:t>
            </a:r>
          </a:p>
          <a:p>
            <a:pPr algn="r" rtl="1"/>
            <a:r>
              <a:rPr lang="ar-SA" dirty="0" smtClean="0"/>
              <a:t>يستند هذا الأسلوب إلى القناعة التي تقول بأن اتجاهات الجماعات والأفراد تظهر بوضوح في كتاباتها وآدابها ومقابلاتها الصحفية وفنونها. ويتعين على الباحث التأكد من صدق تمثيل الوثيقة أو السجلات المستخدمة في التحليل سواء كان من حيث أهميتها أو أصالتها أو موضوعيتها</a:t>
            </a:r>
            <a:endParaRPr lang="fr-FR" dirty="0" smtClean="0"/>
          </a:p>
          <a:p>
            <a:pPr algn="r" rtl="1"/>
            <a:endParaRPr lang="fr-FR" dirty="0"/>
          </a:p>
        </p:txBody>
      </p:sp>
    </p:spTree>
    <p:extLst>
      <p:ext uri="{BB962C8B-B14F-4D97-AF65-F5344CB8AC3E}">
        <p14:creationId xmlns:p14="http://schemas.microsoft.com/office/powerpoint/2010/main" val="100120211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TN" sz="4400" b="1" dirty="0" smtClean="0"/>
              <a:t>ثانيا</a:t>
            </a:r>
            <a:r>
              <a:rPr lang="ar-TN" dirty="0" smtClean="0"/>
              <a:t> </a:t>
            </a:r>
            <a:r>
              <a:rPr lang="ar-TN" sz="4400" dirty="0" smtClean="0"/>
              <a:t>: </a:t>
            </a:r>
            <a:r>
              <a:rPr lang="ar-TN" sz="4400" b="1" dirty="0" smtClean="0"/>
              <a:t>دراسات الروابط والعلاقات المتبادلة</a:t>
            </a:r>
            <a:endParaRPr lang="fr-FR" b="1" dirty="0"/>
          </a:p>
        </p:txBody>
      </p:sp>
      <p:sp>
        <p:nvSpPr>
          <p:cNvPr id="3" name="Espace réservé du contenu 2"/>
          <p:cNvSpPr>
            <a:spLocks noGrp="1"/>
          </p:cNvSpPr>
          <p:nvPr>
            <p:ph idx="1"/>
          </p:nvPr>
        </p:nvSpPr>
        <p:spPr/>
        <p:txBody>
          <a:bodyPr>
            <a:normAutofit fontScale="92500" lnSpcReduction="10000"/>
          </a:bodyPr>
          <a:lstStyle/>
          <a:p>
            <a:pPr algn="r" rtl="1"/>
            <a:r>
              <a:rPr lang="ar-SA" dirty="0" smtClean="0"/>
              <a:t>إذا كانت الدراسات المسحية تكتفي بجمع البيانات عن الظواهر التي يتم دراستها من أجل وصفها وتفسيرها، فان دراسات الروابط والعلاقات المتبادلة لا تكتفي بذلك فقط بل تذهب إلى أعمق من ذلك من خلال دراسة العلاقات بين الظواهر، وتحليلها بهدف معرفة الارتباطات الداخلية في هذه الظواهر، والارتباطات الخارجية بينها وبين الظواهر الأخرى. وتنقسم دراسات العلاقات والروابط التبادلية بين الظواهر إلى ثلاث أنواع وهي: </a:t>
            </a:r>
            <a:endParaRPr lang="fr-FR" dirty="0" smtClean="0"/>
          </a:p>
          <a:p>
            <a:pPr lvl="0" algn="r" rtl="1"/>
            <a:r>
              <a:rPr lang="ar-SA" dirty="0" smtClean="0"/>
              <a:t>دراسة الحالة</a:t>
            </a:r>
            <a:endParaRPr lang="fr-FR" dirty="0" smtClean="0"/>
          </a:p>
          <a:p>
            <a:pPr lvl="0" algn="r" rtl="1"/>
            <a:r>
              <a:rPr lang="ar-SA" dirty="0" smtClean="0"/>
              <a:t>الدراسات العلمية المقارنة</a:t>
            </a:r>
            <a:endParaRPr lang="fr-FR" dirty="0" smtClean="0"/>
          </a:p>
          <a:p>
            <a:pPr lvl="0" algn="r" rtl="1"/>
            <a:r>
              <a:rPr lang="ar-SA" dirty="0" smtClean="0"/>
              <a:t>الدراسات </a:t>
            </a:r>
            <a:r>
              <a:rPr lang="ar-SA" dirty="0" err="1" smtClean="0"/>
              <a:t>الارتباطية</a:t>
            </a:r>
            <a:endParaRPr lang="fr-FR" dirty="0" smtClean="0"/>
          </a:p>
          <a:p>
            <a:pPr algn="r" rtl="1"/>
            <a:endParaRPr lang="fr-FR" dirty="0"/>
          </a:p>
        </p:txBody>
      </p:sp>
    </p:spTree>
    <p:extLst>
      <p:ext uri="{BB962C8B-B14F-4D97-AF65-F5344CB8AC3E}">
        <p14:creationId xmlns:p14="http://schemas.microsoft.com/office/powerpoint/2010/main" val="357606117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TN" sz="4000" b="1" dirty="0" smtClean="0"/>
              <a:t>دراسات الروابط والعلاقات المتبادلة </a:t>
            </a:r>
            <a:r>
              <a:rPr lang="ar-TN" sz="4000" dirty="0" smtClean="0"/>
              <a:t/>
            </a:r>
            <a:br>
              <a:rPr lang="ar-TN" sz="4000" dirty="0" smtClean="0"/>
            </a:br>
            <a:r>
              <a:rPr lang="ar-TN" sz="4000" dirty="0" smtClean="0"/>
              <a:t>1- دراسة الحالة </a:t>
            </a:r>
            <a:r>
              <a:rPr lang="fr-FR" sz="4000" dirty="0" smtClean="0"/>
              <a:t>Case </a:t>
            </a:r>
            <a:r>
              <a:rPr lang="fr-FR" sz="4000" dirty="0" err="1" smtClean="0"/>
              <a:t>study</a:t>
            </a:r>
            <a:r>
              <a:rPr lang="fr-FR" sz="4000" dirty="0" smtClean="0"/>
              <a:t> </a:t>
            </a:r>
            <a:endParaRPr lang="fr-FR" sz="4000" dirty="0"/>
          </a:p>
        </p:txBody>
      </p:sp>
      <p:sp>
        <p:nvSpPr>
          <p:cNvPr id="3" name="Espace réservé du contenu 2"/>
          <p:cNvSpPr>
            <a:spLocks noGrp="1"/>
          </p:cNvSpPr>
          <p:nvPr>
            <p:ph idx="1"/>
          </p:nvPr>
        </p:nvSpPr>
        <p:spPr/>
        <p:txBody>
          <a:bodyPr>
            <a:normAutofit fontScale="85000" lnSpcReduction="10000"/>
          </a:bodyPr>
          <a:lstStyle/>
          <a:p>
            <a:pPr algn="r" rtl="1"/>
            <a:r>
              <a:rPr lang="ar-SA" dirty="0" smtClean="0"/>
              <a:t>يهتم أسلوب دراسة الحالة بدراسة حالة واحدة قائمة مثل دراسة فرد أو أسرة أو شركة أو مدرسة، وهذا يتم من خلال جمع معلومات وبيانات تفصيلية عن الظاهرة حول الوضع الحالي والسابق للظاهرة ومعرفة العوامل التي أثرت وتؤثر عليها والخبرات الماضية لهذه الظاهرة. فالحوادث والظروف التي مرت على الأفراد والشركات تترك آثار واضحة على تطورهم وتنعكس بالتالي على سلوكهم الحالي </a:t>
            </a:r>
          </a:p>
          <a:p>
            <a:pPr algn="r" rtl="1"/>
            <a:r>
              <a:rPr lang="ar-SA" dirty="0" smtClean="0"/>
              <a:t>وقد يستخدم الباحثون دراسة الحالة في دراسة أسباب ارتفاع معدل دوران العمل لدى احدى الشركات. والباحث الاجتماعي يقوم بدراسة حالة "للأسرة الفقيرة التي تحتاج إلى مساعدة"، حيث يقوم بجمع معلومات مفصلة عن دخل الأسرة الحالي والسابق ونفقاتها السابقة والحالية والسكن وعدد أفراد الأسرة وغير ذلك.</a:t>
            </a:r>
            <a:endParaRPr lang="fr-FR" dirty="0" smtClean="0"/>
          </a:p>
          <a:p>
            <a:pPr algn="r" rtl="1"/>
            <a:endParaRPr lang="fr-FR" dirty="0"/>
          </a:p>
        </p:txBody>
      </p:sp>
    </p:spTree>
    <p:extLst>
      <p:ext uri="{BB962C8B-B14F-4D97-AF65-F5344CB8AC3E}">
        <p14:creationId xmlns:p14="http://schemas.microsoft.com/office/powerpoint/2010/main" val="15158110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fontScale="90000"/>
          </a:bodyPr>
          <a:lstStyle/>
          <a:p>
            <a:pPr algn="r" rtl="1"/>
            <a:r>
              <a:rPr lang="ar-SA" b="1" dirty="0" smtClean="0"/>
              <a:t>مزايا وعيوب منهج دراسة الحالة:</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r" rtl="1"/>
            <a:r>
              <a:rPr lang="ar-SA" dirty="0" smtClean="0"/>
              <a:t>من أهم مزايا دراسة الحالة هو التوصل إلى معلومات شاملة ومفصلة عن الحالة المدروسة، فالباحث يركز على حالة واحدة ولا يشتت جهده في دراسة موضوعات متعددة.</a:t>
            </a:r>
            <a:endParaRPr lang="fr-FR" dirty="0" smtClean="0"/>
          </a:p>
          <a:p>
            <a:pPr algn="r" rtl="1">
              <a:buNone/>
            </a:pPr>
            <a:endParaRPr lang="fr-FR" dirty="0" smtClean="0"/>
          </a:p>
          <a:p>
            <a:pPr algn="r" rtl="1"/>
            <a:r>
              <a:rPr lang="ar-SA" dirty="0" smtClean="0"/>
              <a:t>ومن الانتقادات الموجهة لمنهج دراسة الحالة، صعوبة تعميم النتائج على حالات أخرى أو مجتمع دراسة أكثر اتساعا.</a:t>
            </a:r>
            <a:endParaRPr lang="fr-FR" dirty="0" smtClean="0"/>
          </a:p>
          <a:p>
            <a:endParaRPr lang="fr-FR" dirty="0"/>
          </a:p>
        </p:txBody>
      </p:sp>
    </p:spTree>
    <p:extLst>
      <p:ext uri="{BB962C8B-B14F-4D97-AF65-F5344CB8AC3E}">
        <p14:creationId xmlns:p14="http://schemas.microsoft.com/office/powerpoint/2010/main" val="426549868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TN" sz="4400" b="1" dirty="0" smtClean="0"/>
              <a:t>دراسات الروابط والعلاقات المتبادلة</a:t>
            </a:r>
            <a:br>
              <a:rPr lang="ar-TN" sz="4400" b="1" dirty="0" smtClean="0"/>
            </a:br>
            <a:r>
              <a:rPr lang="ar-TN" sz="4000" dirty="0" smtClean="0"/>
              <a:t>2- الدراسات العلمية المقارنة</a:t>
            </a:r>
            <a:endParaRPr lang="fr-FR" sz="4000" dirty="0"/>
          </a:p>
        </p:txBody>
      </p:sp>
      <p:sp>
        <p:nvSpPr>
          <p:cNvPr id="3" name="Espace réservé du contenu 2"/>
          <p:cNvSpPr>
            <a:spLocks noGrp="1"/>
          </p:cNvSpPr>
          <p:nvPr>
            <p:ph idx="1"/>
          </p:nvPr>
        </p:nvSpPr>
        <p:spPr/>
        <p:txBody>
          <a:bodyPr anchor="ctr">
            <a:normAutofit/>
          </a:bodyPr>
          <a:lstStyle/>
          <a:p>
            <a:pPr algn="r" rtl="1"/>
            <a:r>
              <a:rPr lang="ar-SA" dirty="0" smtClean="0"/>
              <a:t>إذا كانت معظم الأساليب الوصفية تركز على جمع البيانات والمعلومات حول الظاهرة ثم تفسيرها، فان أسلوب الدراسات العلمية المقارنة </a:t>
            </a:r>
            <a:r>
              <a:rPr lang="ar-TN" dirty="0" smtClean="0"/>
              <a:t>يبحث </a:t>
            </a:r>
            <a:r>
              <a:rPr lang="ar-SA" dirty="0" smtClean="0"/>
              <a:t>عن أسباب حدوث الظاهرة من خلال إجراء المقارنات بين الظواهر لاكتشاف أسباب حدوث الظاهرة والعوامل التي صاحبت الحدوث.</a:t>
            </a:r>
            <a:endParaRPr lang="fr-FR" dirty="0" smtClean="0"/>
          </a:p>
          <a:p>
            <a:pPr algn="r" rtl="1"/>
            <a:endParaRPr lang="fr-FR" dirty="0"/>
          </a:p>
        </p:txBody>
      </p:sp>
    </p:spTree>
    <p:extLst>
      <p:ext uri="{BB962C8B-B14F-4D97-AF65-F5344CB8AC3E}">
        <p14:creationId xmlns:p14="http://schemas.microsoft.com/office/powerpoint/2010/main" val="30698919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Autofit/>
          </a:bodyPr>
          <a:lstStyle/>
          <a:p>
            <a:pPr algn="r" rtl="1"/>
            <a:r>
              <a:rPr lang="ar-SA" sz="4400" b="1" dirty="0" smtClean="0"/>
              <a:t>الحاجة إلى الدراسات العلمية المقارنة</a:t>
            </a:r>
            <a:endParaRPr lang="fr-FR" sz="4400" b="1" dirty="0"/>
          </a:p>
        </p:txBody>
      </p:sp>
      <p:sp>
        <p:nvSpPr>
          <p:cNvPr id="3" name="Espace réservé du contenu 2"/>
          <p:cNvSpPr>
            <a:spLocks noGrp="1"/>
          </p:cNvSpPr>
          <p:nvPr>
            <p:ph idx="1"/>
          </p:nvPr>
        </p:nvSpPr>
        <p:spPr/>
        <p:txBody>
          <a:bodyPr anchor="ctr"/>
          <a:lstStyle/>
          <a:p>
            <a:pPr lvl="0" algn="r" rtl="1"/>
            <a:r>
              <a:rPr lang="ar-SA" dirty="0" smtClean="0"/>
              <a:t>هناك الكثير من الظواهر الإنسانية والاجتماعية لا يمكن إخضاعها للتجريب ولا يناسبها إلا الأسلوب المقارن.</a:t>
            </a:r>
            <a:endParaRPr lang="ar-TN" dirty="0" smtClean="0"/>
          </a:p>
          <a:p>
            <a:pPr lvl="0" algn="r" rtl="1">
              <a:buNone/>
            </a:pPr>
            <a:endParaRPr lang="fr-FR" dirty="0" smtClean="0"/>
          </a:p>
          <a:p>
            <a:pPr lvl="0" algn="r" rtl="1"/>
            <a:r>
              <a:rPr lang="ar-SA" dirty="0" smtClean="0"/>
              <a:t>استخدام هذا الأسلوب أسهل وأبسط وأقل تكلفة من المنهج التجريبي.</a:t>
            </a:r>
            <a:endParaRPr lang="ar-TN" dirty="0" smtClean="0"/>
          </a:p>
          <a:p>
            <a:pPr lvl="0" algn="r" rtl="1">
              <a:buNone/>
            </a:pPr>
            <a:endParaRPr lang="fr-FR" dirty="0" smtClean="0"/>
          </a:p>
          <a:p>
            <a:pPr lvl="0" algn="r" rtl="1"/>
            <a:r>
              <a:rPr lang="ar-SA" dirty="0" smtClean="0"/>
              <a:t>لا يلزم الباحث التدخل لإحداث تغيير على الظاهرة مما يجعل النتائج أكثر دقة وواقعية.</a:t>
            </a:r>
            <a:endParaRPr lang="fr-FR" dirty="0" smtClean="0"/>
          </a:p>
          <a:p>
            <a:pPr algn="r" rtl="1"/>
            <a:endParaRPr lang="fr-FR" dirty="0"/>
          </a:p>
        </p:txBody>
      </p:sp>
    </p:spTree>
    <p:extLst>
      <p:ext uri="{BB962C8B-B14F-4D97-AF65-F5344CB8AC3E}">
        <p14:creationId xmlns:p14="http://schemas.microsoft.com/office/powerpoint/2010/main" val="10296416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TN" sz="4400" b="1" dirty="0" smtClean="0"/>
              <a:t>دراسات الروابط والعلاقات المتبادلة </a:t>
            </a:r>
            <a:br>
              <a:rPr lang="ar-TN" sz="4400" b="1" dirty="0" smtClean="0"/>
            </a:br>
            <a:r>
              <a:rPr lang="ar-TN" sz="4400" dirty="0" smtClean="0"/>
              <a:t>3</a:t>
            </a:r>
            <a:r>
              <a:rPr lang="ar-TN" sz="4400" b="1" dirty="0" smtClean="0"/>
              <a:t>-</a:t>
            </a:r>
            <a:r>
              <a:rPr lang="ar-TN" sz="4400" dirty="0" smtClean="0"/>
              <a:t> الدراسات </a:t>
            </a:r>
            <a:r>
              <a:rPr lang="ar-TN" sz="4400" dirty="0" err="1" smtClean="0"/>
              <a:t>الارتباطية</a:t>
            </a:r>
            <a:endParaRPr lang="fr-FR" sz="4400" dirty="0"/>
          </a:p>
        </p:txBody>
      </p:sp>
      <p:sp>
        <p:nvSpPr>
          <p:cNvPr id="3" name="Espace réservé du contenu 2"/>
          <p:cNvSpPr>
            <a:spLocks noGrp="1"/>
          </p:cNvSpPr>
          <p:nvPr>
            <p:ph idx="1"/>
          </p:nvPr>
        </p:nvSpPr>
        <p:spPr/>
        <p:txBody>
          <a:bodyPr anchor="ctr"/>
          <a:lstStyle/>
          <a:p>
            <a:pPr algn="r" rtl="1"/>
            <a:r>
              <a:rPr lang="ar-SA" dirty="0" smtClean="0"/>
              <a:t>يهتم بالكشف عن العلاقات </a:t>
            </a:r>
            <a:r>
              <a:rPr lang="ar-SA" dirty="0" err="1" smtClean="0"/>
              <a:t>الارتباطية</a:t>
            </a:r>
            <a:r>
              <a:rPr lang="ar-SA" dirty="0" smtClean="0"/>
              <a:t> بين متغيرين أو أكثر، من أجل التأكد من مدى وجود هذا الارتباط وما هي قوة هذا الارتباط. </a:t>
            </a:r>
            <a:endParaRPr lang="ar-TN" dirty="0" smtClean="0"/>
          </a:p>
          <a:p>
            <a:pPr algn="r" rtl="1"/>
            <a:endParaRPr lang="ar-TN" dirty="0" smtClean="0"/>
          </a:p>
          <a:p>
            <a:pPr algn="r" rtl="1"/>
            <a:r>
              <a:rPr lang="ar-SA" dirty="0" smtClean="0"/>
              <a:t>ولا يمكن أن تقاس هذه العلاقة بالعين المجردة بل لا بد من استخدام الطرق الإحصائية المناسبة لذلك. </a:t>
            </a:r>
            <a:endParaRPr lang="fr-FR" dirty="0"/>
          </a:p>
        </p:txBody>
      </p:sp>
    </p:spTree>
    <p:extLst>
      <p:ext uri="{BB962C8B-B14F-4D97-AF65-F5344CB8AC3E}">
        <p14:creationId xmlns:p14="http://schemas.microsoft.com/office/powerpoint/2010/main" val="163790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لا يقصد بالتنبؤ التخمين أو التكهن بمعرفة المستقبل، ولكن المقصود هو القدرة على توقع ما يحدث إذا سارت الأمور سيراً معيناً، مع أهمية التذكير بأن التنبؤات العلمية ليست على نفس الدقة في جميع مجالات العلم، ففي العلوم الطبيعية، تكون أكثر دقة منها في مجالات العلوم السلوكية، ومجالات المعرفة الاجتماعية.</a:t>
            </a:r>
            <a:endParaRPr lang="ar-EG" sz="3600" b="1" dirty="0">
              <a:solidFill>
                <a:schemeClr val="bg1"/>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pPr algn="r" rtl="1"/>
            <a:r>
              <a:rPr lang="ar-TN" sz="4400" b="1" dirty="0" smtClean="0"/>
              <a:t>ثالثا : مزايا المنهج الوصفي وعيوبه</a:t>
            </a:r>
            <a:endParaRPr lang="fr-FR" sz="4400" b="1" dirty="0"/>
          </a:p>
        </p:txBody>
      </p:sp>
      <p:sp>
        <p:nvSpPr>
          <p:cNvPr id="3" name="Espace réservé du contenu 2"/>
          <p:cNvSpPr>
            <a:spLocks noGrp="1"/>
          </p:cNvSpPr>
          <p:nvPr>
            <p:ph idx="1"/>
          </p:nvPr>
        </p:nvSpPr>
        <p:spPr/>
        <p:txBody>
          <a:bodyPr>
            <a:normAutofit fontScale="85000" lnSpcReduction="10000"/>
          </a:bodyPr>
          <a:lstStyle/>
          <a:p>
            <a:pPr algn="r" rtl="1">
              <a:buNone/>
            </a:pPr>
            <a:r>
              <a:rPr lang="ar-SA" sz="3600" b="1" dirty="0" smtClean="0">
                <a:solidFill>
                  <a:srgbClr val="0070C0"/>
                </a:solidFill>
              </a:rPr>
              <a:t>المزايا</a:t>
            </a:r>
            <a:endParaRPr lang="fr-FR" sz="3600" b="1" dirty="0" smtClean="0">
              <a:solidFill>
                <a:srgbClr val="0070C0"/>
              </a:solidFill>
            </a:endParaRPr>
          </a:p>
          <a:p>
            <a:pPr lvl="0" algn="r" rtl="1"/>
            <a:r>
              <a:rPr lang="ar-SA" dirty="0" smtClean="0"/>
              <a:t>يساعد المنهج الوصفي</a:t>
            </a:r>
            <a:r>
              <a:rPr lang="ar-TN" dirty="0" smtClean="0"/>
              <a:t> على</a:t>
            </a:r>
            <a:r>
              <a:rPr lang="ar-SA" dirty="0" smtClean="0"/>
              <a:t> إعطاء معلومات حقيقية دقيقة تساعد </a:t>
            </a:r>
            <a:r>
              <a:rPr lang="ar-TN" dirty="0" smtClean="0"/>
              <a:t>على</a:t>
            </a:r>
            <a:r>
              <a:rPr lang="ar-SA" dirty="0" smtClean="0"/>
              <a:t> تفسير الظواهر الإنسانية والاجتماعية.</a:t>
            </a:r>
            <a:endParaRPr lang="fr-FR" dirty="0" smtClean="0"/>
          </a:p>
          <a:p>
            <a:pPr lvl="0" algn="r" rtl="1"/>
            <a:r>
              <a:rPr lang="ar-SA" dirty="0" smtClean="0"/>
              <a:t>اتساع نطاق استخدام المنهج الوصفي لتعدد الطرق المتاحة أمام الباحث عند استخدام المنهج الوصفي، مثل أسلوب المسح، أو تحليل العمل، أو الدراسات المقارنة، أو تحليل المضمون.  </a:t>
            </a:r>
            <a:endParaRPr lang="fr-FR" dirty="0" smtClean="0"/>
          </a:p>
          <a:p>
            <a:pPr lvl="0" algn="r" rtl="1"/>
            <a:r>
              <a:rPr lang="ar-SA" dirty="0" smtClean="0"/>
              <a:t>يقدم المنهج الوصفي توضيحا للعلاقات بين الظواهر، كالعلاقة بين السبب والنتيجة، بما يمكن الإنسان من فهم الظواهر بصورة أفضل.</a:t>
            </a:r>
            <a:endParaRPr lang="fr-FR" dirty="0" smtClean="0"/>
          </a:p>
          <a:p>
            <a:pPr lvl="0" algn="r" rtl="1"/>
            <a:r>
              <a:rPr lang="ar-SA" dirty="0" smtClean="0"/>
              <a:t> يتناول المنهج الوصفي الظواهر كما هي على الواقع دون تدخل من قبل الباحث في التأثير على مسارها، مما يعطي نتائج أكثر واقعية.</a:t>
            </a:r>
            <a:endParaRPr lang="fr-FR" dirty="0" smtClean="0"/>
          </a:p>
          <a:p>
            <a:pPr algn="r" rtl="1"/>
            <a:endParaRPr lang="fr-FR" dirty="0"/>
          </a:p>
        </p:txBody>
      </p:sp>
    </p:spTree>
    <p:extLst>
      <p:ext uri="{BB962C8B-B14F-4D97-AF65-F5344CB8AC3E}">
        <p14:creationId xmlns:p14="http://schemas.microsoft.com/office/powerpoint/2010/main" val="126579612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738320"/>
          </a:xfrm>
        </p:spPr>
        <p:txBody>
          <a:bodyPr anchor="t">
            <a:normAutofit fontScale="90000"/>
          </a:bodyPr>
          <a:lstStyle/>
          <a:p>
            <a:pPr algn="ctr" rtl="1"/>
            <a:r>
              <a:rPr lang="ar-SA" sz="5400" b="1" dirty="0" smtClean="0">
                <a:solidFill>
                  <a:srgbClr val="0070C0"/>
                </a:solidFill>
              </a:rPr>
              <a:t>عيوب المنهج الوصفي</a:t>
            </a:r>
            <a:r>
              <a:rPr lang="ar-TN" sz="5400" b="1" dirty="0">
                <a:solidFill>
                  <a:srgbClr val="0070C0"/>
                </a:solidFill>
              </a:rPr>
              <a:t/>
            </a:r>
            <a:br>
              <a:rPr lang="ar-TN" sz="5400" b="1" dirty="0">
                <a:solidFill>
                  <a:srgbClr val="0070C0"/>
                </a:solidFill>
              </a:rPr>
            </a:br>
            <a:endParaRPr lang="fr-FR" dirty="0"/>
          </a:p>
        </p:txBody>
      </p:sp>
      <p:sp>
        <p:nvSpPr>
          <p:cNvPr id="3" name="Espace réservé du contenu 2"/>
          <p:cNvSpPr>
            <a:spLocks noGrp="1"/>
          </p:cNvSpPr>
          <p:nvPr>
            <p:ph idx="1"/>
          </p:nvPr>
        </p:nvSpPr>
        <p:spPr>
          <a:xfrm>
            <a:off x="457200" y="1412776"/>
            <a:ext cx="8229600" cy="4911824"/>
          </a:xfrm>
        </p:spPr>
        <p:txBody>
          <a:bodyPr>
            <a:normAutofit fontScale="85000" lnSpcReduction="20000"/>
          </a:bodyPr>
          <a:lstStyle/>
          <a:p>
            <a:pPr lvl="0" algn="r" rtl="1"/>
            <a:r>
              <a:rPr lang="ar-SA" sz="2800" dirty="0" smtClean="0"/>
              <a:t>قد يستند البحث الوصفي إلى معلومات مشوهة ولا تستند إلى الواقع سواء كانت عن قصد من قبل الباحث أو غير قصد. كأن تكون الوثائق والسجلات المستخدمة غير دقيقة مثلا.</a:t>
            </a:r>
            <a:endParaRPr lang="fr-FR" sz="2800" dirty="0" smtClean="0"/>
          </a:p>
          <a:p>
            <a:pPr lvl="0" algn="r" rtl="1"/>
            <a:r>
              <a:rPr lang="ar-SA" sz="2800" dirty="0" smtClean="0"/>
              <a:t>هناك احتمال تحيز الباحث لآرائه ومعتقداته، فيأخذ البيانات والمعلومات التي تنسجم مع تصوره ويستبعد التي تتعارض مع رأيه، وهذا راجع إلى أن الباحث يتعامل دائما مع ظواهر اجتماعية وإنسانية غالبا ما يكون طرفا فيها.</a:t>
            </a:r>
            <a:endParaRPr lang="fr-FR" sz="2800" dirty="0" smtClean="0"/>
          </a:p>
          <a:p>
            <a:pPr lvl="0" algn="r" rtl="1"/>
            <a:r>
              <a:rPr lang="ar-SA" sz="2800" dirty="0" smtClean="0"/>
              <a:t>غالبا ما يستخدم الباحث مساعدين عند القيام بالدراسات الوصفية وذلك من أجل جمع البيانات والمعلومات، فصدق وانسجام هذه البيانات يعتمد على مدى فهم المساعدين لأهداف البحث.</a:t>
            </a:r>
            <a:endParaRPr lang="fr-FR" sz="2800" dirty="0" smtClean="0"/>
          </a:p>
          <a:p>
            <a:pPr lvl="0" algn="r" rtl="1"/>
            <a:r>
              <a:rPr lang="ar-SA" sz="2800" dirty="0" smtClean="0"/>
              <a:t> صعوبة إثبات الفروض في البحوث الوصفية لأنها تتم عن طريق الملاحظة وجمع البيانات المؤيدة والمعارضة للفروض دون استخدام التجربة في إثبات هذه الفروض. فالباحث في الدراسات الوصفية قد لا يستطيع ملاحظة كل العوامل المحيطة بالظاهرة، مما يعيقه في إثبات الفروض. </a:t>
            </a:r>
            <a:endParaRPr lang="fr-FR" sz="2800" dirty="0" smtClean="0"/>
          </a:p>
          <a:p>
            <a:pPr lvl="0" algn="r" rtl="1"/>
            <a:r>
              <a:rPr lang="ar-SA" sz="2800" dirty="0" smtClean="0"/>
              <a:t>هناك صعوبة التنبؤ في الدراسات الوصفية وذلك لأن الظواهر الاجتماعية والإنسانية تتصف بالتعقيد، وذلك لتعرضها لعوامل عدة.</a:t>
            </a:r>
            <a:endParaRPr lang="fr-FR" sz="2800" dirty="0" smtClean="0"/>
          </a:p>
          <a:p>
            <a:pPr algn="r" rtl="1"/>
            <a:endParaRPr lang="fr-FR" dirty="0" smtClean="0">
              <a:solidFill>
                <a:srgbClr val="0070C0"/>
              </a:solidFill>
            </a:endParaRPr>
          </a:p>
          <a:p>
            <a:pPr algn="r" rtl="1"/>
            <a:endParaRPr lang="fr-FR" dirty="0"/>
          </a:p>
        </p:txBody>
      </p:sp>
    </p:spTree>
    <p:extLst>
      <p:ext uri="{BB962C8B-B14F-4D97-AF65-F5344CB8AC3E}">
        <p14:creationId xmlns:p14="http://schemas.microsoft.com/office/powerpoint/2010/main" val="299527254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TN" b="1" dirty="0" smtClean="0"/>
              <a:t>2- المنهج التاريخي </a:t>
            </a:r>
            <a:r>
              <a:rPr lang="fr-FR" b="1" dirty="0" smtClean="0"/>
              <a:t/>
            </a:r>
            <a:br>
              <a:rPr lang="fr-FR" b="1" dirty="0" smtClean="0"/>
            </a:br>
            <a:r>
              <a:rPr lang="fr-FR" b="1" dirty="0" err="1" smtClean="0"/>
              <a:t>Historical</a:t>
            </a:r>
            <a:r>
              <a:rPr lang="fr-FR" b="1" dirty="0" smtClean="0"/>
              <a:t> </a:t>
            </a:r>
            <a:r>
              <a:rPr lang="fr-FR" b="1" dirty="0" err="1" smtClean="0"/>
              <a:t>Methodolody</a:t>
            </a:r>
            <a:r>
              <a:rPr lang="fr-FR" b="1" dirty="0" smtClean="0"/>
              <a:t> </a:t>
            </a:r>
            <a:endParaRPr lang="fr-FR" b="1" dirty="0"/>
          </a:p>
        </p:txBody>
      </p:sp>
      <p:sp>
        <p:nvSpPr>
          <p:cNvPr id="3" name="Espace réservé du contenu 2"/>
          <p:cNvSpPr>
            <a:spLocks noGrp="1"/>
          </p:cNvSpPr>
          <p:nvPr>
            <p:ph idx="1"/>
          </p:nvPr>
        </p:nvSpPr>
        <p:spPr>
          <a:xfrm>
            <a:off x="457200" y="1935480"/>
            <a:ext cx="8363272" cy="4389120"/>
          </a:xfrm>
        </p:spPr>
        <p:txBody>
          <a:bodyPr>
            <a:normAutofit fontScale="77500" lnSpcReduction="20000"/>
          </a:bodyPr>
          <a:lstStyle/>
          <a:p>
            <a:pPr algn="r" rtl="1"/>
            <a:r>
              <a:rPr lang="ar-SA" dirty="0" smtClean="0"/>
              <a:t>يستخدم المنهج التاريخي في دراسة ظواهر حدثت في الماضي حيث يتم تفسيرها بهدف الوقوف على مضامينها والتعلم منها ومعرفة مدى تأثيرها على الواقع الحالي للمجتمعات واستخلاص العبر منها </a:t>
            </a:r>
            <a:endParaRPr lang="fr-FR" dirty="0" smtClean="0"/>
          </a:p>
          <a:p>
            <a:pPr algn="r" rtl="1"/>
            <a:r>
              <a:rPr lang="ar-SA" dirty="0" smtClean="0"/>
              <a:t>والمنهج التاريخي مستمد من دراسة التاريخ حيث يعمل الباحث على دراسة الماضي وفهم الحاضر من أجل التنبؤ بالمستقبل. والمنهج التاريخي يدرس الظاهرة القديمة من خلال الرجوع إلى أصلها فيصفها ويسجل التطورات التي طرأت عليها ويحلل ويفسر هذه التطورات استنادا إلى المنهج العلمي في البحث الذي يربط النتائج بأسبابها ويعتبر ابن خلدون أول من اتبع المنهج التاريخي في مقدمته في القرن الرابع عشر</a:t>
            </a:r>
            <a:endParaRPr lang="fr-FR" dirty="0" smtClean="0"/>
          </a:p>
          <a:p>
            <a:pPr algn="r" rtl="1"/>
            <a:r>
              <a:rPr lang="ar-SA" dirty="0" smtClean="0"/>
              <a:t>ويمكننا القول بأن المنهج التاريخي يقوم على الملاحظة للظواهر المختلفة والربط بينها لتكوين فكرة عامة عن التقدم الذي أحرزته المجتمعات ثم تقييم الفترات الزمنية والظواهر لمعرفة الاتجاهات العامة السياسية والدينية والاقتصادية للمجتمع</a:t>
            </a:r>
            <a:endParaRPr lang="fr-FR" dirty="0" smtClean="0"/>
          </a:p>
          <a:p>
            <a:pPr algn="r" rtl="1"/>
            <a:endParaRPr lang="fr-FR" dirty="0"/>
          </a:p>
        </p:txBody>
      </p:sp>
    </p:spTree>
    <p:extLst>
      <p:ext uri="{BB962C8B-B14F-4D97-AF65-F5344CB8AC3E}">
        <p14:creationId xmlns:p14="http://schemas.microsoft.com/office/powerpoint/2010/main" val="176508050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SA" b="1" dirty="0" smtClean="0"/>
              <a:t>مصادر معلومات </a:t>
            </a:r>
            <a:r>
              <a:rPr lang="ar-TN" b="1" dirty="0" smtClean="0"/>
              <a:t>ا</a:t>
            </a:r>
            <a:r>
              <a:rPr lang="ar-SA" b="1" dirty="0" smtClean="0"/>
              <a:t>لبحث التاريخي</a:t>
            </a:r>
            <a:r>
              <a:rPr lang="fr-FR" dirty="0" smtClean="0"/>
              <a:t/>
            </a:r>
            <a:br>
              <a:rPr lang="fr-FR" dirty="0" smtClean="0"/>
            </a:br>
            <a:endParaRPr lang="fr-FR" dirty="0"/>
          </a:p>
        </p:txBody>
      </p:sp>
      <p:sp>
        <p:nvSpPr>
          <p:cNvPr id="3" name="Espace réservé du contenu 2"/>
          <p:cNvSpPr>
            <a:spLocks noGrp="1"/>
          </p:cNvSpPr>
          <p:nvPr>
            <p:ph idx="1"/>
          </p:nvPr>
        </p:nvSpPr>
        <p:spPr>
          <a:xfrm>
            <a:off x="457200" y="1500174"/>
            <a:ext cx="8229600" cy="4824426"/>
          </a:xfrm>
        </p:spPr>
        <p:txBody>
          <a:bodyPr>
            <a:normAutofit fontScale="70000" lnSpcReduction="20000"/>
          </a:bodyPr>
          <a:lstStyle/>
          <a:p>
            <a:pPr algn="r" rtl="1"/>
            <a:r>
              <a:rPr lang="ar-SA" b="1" dirty="0" smtClean="0"/>
              <a:t>أولا المصادر الأولية </a:t>
            </a:r>
            <a:r>
              <a:rPr lang="fr-FR" b="1" dirty="0" err="1" smtClean="0"/>
              <a:t>Primary</a:t>
            </a:r>
            <a:r>
              <a:rPr lang="fr-FR" b="1" dirty="0" smtClean="0"/>
              <a:t> Sources</a:t>
            </a:r>
            <a:r>
              <a:rPr lang="ar-SA" b="1" dirty="0" smtClean="0"/>
              <a:t>:</a:t>
            </a:r>
            <a:endParaRPr lang="fr-FR" dirty="0" smtClean="0"/>
          </a:p>
          <a:p>
            <a:pPr algn="r" rtl="1"/>
            <a:r>
              <a:rPr lang="ar-SA" dirty="0" smtClean="0"/>
              <a:t> وتشمل السجلات والوثائق والآثار وإجراء مقابلات مع شهود العيان. </a:t>
            </a:r>
            <a:endParaRPr lang="fr-FR" dirty="0" smtClean="0"/>
          </a:p>
          <a:p>
            <a:pPr lvl="0" algn="r" rtl="1"/>
            <a:r>
              <a:rPr lang="ar-SA" b="1" dirty="0" smtClean="0"/>
              <a:t>السجلات والوثائق </a:t>
            </a:r>
            <a:endParaRPr lang="fr-FR" dirty="0" smtClean="0"/>
          </a:p>
          <a:p>
            <a:pPr lvl="0" algn="r" rtl="1"/>
            <a:r>
              <a:rPr lang="ar-SA" b="1" dirty="0" smtClean="0"/>
              <a:t>الآثار:</a:t>
            </a:r>
            <a:endParaRPr lang="fr-FR" dirty="0" smtClean="0"/>
          </a:p>
          <a:p>
            <a:pPr lvl="0" algn="r" rtl="1"/>
            <a:r>
              <a:rPr lang="ar-SA" b="1" dirty="0" smtClean="0"/>
              <a:t>إجراء المقابلات</a:t>
            </a:r>
            <a:r>
              <a:rPr lang="ar-SA" dirty="0" smtClean="0"/>
              <a:t> مع شهود العيان</a:t>
            </a:r>
            <a:endParaRPr lang="fr-FR" dirty="0" smtClean="0"/>
          </a:p>
          <a:p>
            <a:pPr algn="r" rtl="1"/>
            <a:r>
              <a:rPr lang="ar-SA" dirty="0" smtClean="0"/>
              <a:t> </a:t>
            </a:r>
            <a:endParaRPr lang="fr-FR" dirty="0" smtClean="0"/>
          </a:p>
          <a:p>
            <a:pPr algn="r" rtl="1"/>
            <a:r>
              <a:rPr lang="ar-SA" b="1" dirty="0" smtClean="0"/>
              <a:t>ثانيا: المصادر الثانوية </a:t>
            </a:r>
            <a:r>
              <a:rPr lang="fr-FR" b="1" dirty="0" err="1" smtClean="0"/>
              <a:t>Secondary</a:t>
            </a:r>
            <a:r>
              <a:rPr lang="fr-FR" b="1" dirty="0" smtClean="0"/>
              <a:t> Sources</a:t>
            </a:r>
            <a:r>
              <a:rPr lang="ar-SA" b="1" dirty="0" smtClean="0"/>
              <a:t>: </a:t>
            </a:r>
            <a:endParaRPr lang="fr-FR" dirty="0" smtClean="0"/>
          </a:p>
          <a:p>
            <a:pPr algn="r" rtl="1"/>
            <a:r>
              <a:rPr lang="ar-SA" dirty="0" smtClean="0"/>
              <a:t>وهي مصادر مستمدة من المصادر الأولية</a:t>
            </a:r>
            <a:r>
              <a:rPr lang="ar-TN" dirty="0" smtClean="0"/>
              <a:t> : </a:t>
            </a:r>
            <a:r>
              <a:rPr lang="ar-SA" dirty="0" smtClean="0"/>
              <a:t>كتابا</a:t>
            </a:r>
            <a:r>
              <a:rPr lang="ar-TN" dirty="0" smtClean="0"/>
              <a:t>ت أو </a:t>
            </a:r>
            <a:r>
              <a:rPr lang="ar-SA" dirty="0" smtClean="0"/>
              <a:t>مذكرات وسير ذاتية لبعض الأشخاص الذين عايشوا تلك الحقبة الزمنية المدروسة</a:t>
            </a:r>
            <a:endParaRPr lang="fr-FR" dirty="0" smtClean="0"/>
          </a:p>
          <a:p>
            <a:pPr lvl="0" algn="r" rtl="1"/>
            <a:r>
              <a:rPr lang="ar-SA" dirty="0" smtClean="0"/>
              <a:t>الدراسات السابقة التي تمت في الماضي والتي تناولت الأحداث التي يدرسها الباحث</a:t>
            </a:r>
            <a:endParaRPr lang="fr-FR" dirty="0" smtClean="0"/>
          </a:p>
          <a:p>
            <a:pPr lvl="0" algn="r" rtl="1"/>
            <a:r>
              <a:rPr lang="ar-SA" dirty="0" smtClean="0"/>
              <a:t>الكتابات الأدبية والأعمال الفنية في جمع المعلومات عن مشكلة بحثه، </a:t>
            </a:r>
            <a:endParaRPr lang="fr-FR" dirty="0" smtClean="0"/>
          </a:p>
          <a:p>
            <a:pPr lvl="0" algn="r" rtl="1"/>
            <a:r>
              <a:rPr lang="ar-SA" dirty="0" smtClean="0"/>
              <a:t>تسجيلات الإذاعة والتلفزيون وأشرطة السينما والفيديو.</a:t>
            </a:r>
            <a:endParaRPr lang="fr-FR" dirty="0" smtClean="0"/>
          </a:p>
          <a:p>
            <a:pPr lvl="0" algn="r" rtl="1"/>
            <a:r>
              <a:rPr lang="ar-SA" dirty="0" smtClean="0"/>
              <a:t>النشرات والكتب والدوريات والرسومات التوضيحية والخرائط.</a:t>
            </a:r>
            <a:endParaRPr lang="fr-FR" dirty="0" smtClean="0"/>
          </a:p>
          <a:p>
            <a:pPr algn="r" rtl="1"/>
            <a:endParaRPr lang="fr-FR" dirty="0"/>
          </a:p>
        </p:txBody>
      </p:sp>
    </p:spTree>
    <p:extLst>
      <p:ext uri="{BB962C8B-B14F-4D97-AF65-F5344CB8AC3E}">
        <p14:creationId xmlns:p14="http://schemas.microsoft.com/office/powerpoint/2010/main" val="39759812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TN" b="1" dirty="0" smtClean="0"/>
              <a:t>أهمية البحث التاريخي </a:t>
            </a:r>
            <a:endParaRPr lang="fr-FR" b="1" dirty="0"/>
          </a:p>
        </p:txBody>
      </p:sp>
      <p:sp>
        <p:nvSpPr>
          <p:cNvPr id="3" name="Espace réservé du contenu 2"/>
          <p:cNvSpPr>
            <a:spLocks noGrp="1"/>
          </p:cNvSpPr>
          <p:nvPr>
            <p:ph idx="1"/>
          </p:nvPr>
        </p:nvSpPr>
        <p:spPr>
          <a:xfrm>
            <a:off x="457200" y="2060848"/>
            <a:ext cx="8229600" cy="4263752"/>
          </a:xfrm>
        </p:spPr>
        <p:txBody>
          <a:bodyPr>
            <a:normAutofit fontScale="70000" lnSpcReduction="20000"/>
          </a:bodyPr>
          <a:lstStyle/>
          <a:p>
            <a:pPr algn="r" rtl="1"/>
            <a:r>
              <a:rPr lang="ar-SA" dirty="0" smtClean="0"/>
              <a:t>لا تتوقف أهمية الدراسات التاريخية على فهم الماضي بل تساعد في فهم الحاضر وقراءة المستقبل. </a:t>
            </a:r>
            <a:endParaRPr lang="ar-TN" dirty="0" smtClean="0"/>
          </a:p>
          <a:p>
            <a:pPr algn="r" rtl="1"/>
            <a:endParaRPr lang="fr-FR" dirty="0" smtClean="0"/>
          </a:p>
          <a:p>
            <a:pPr lvl="0" algn="r" rtl="1"/>
            <a:r>
              <a:rPr lang="ar-SA" dirty="0" smtClean="0"/>
              <a:t>معرفة أصول النظريات العلمية وظروف نشأتها، وهذا يساعد </a:t>
            </a:r>
            <a:r>
              <a:rPr lang="ar-TN" dirty="0" smtClean="0"/>
              <a:t>على</a:t>
            </a:r>
            <a:r>
              <a:rPr lang="ar-SA" dirty="0" smtClean="0"/>
              <a:t> إيجاد الروابط بين الظواهر الحالية والماضية ورد الظواهر الحالية إلى جذورها التاريخية.</a:t>
            </a:r>
            <a:endParaRPr lang="ar-TN" dirty="0" smtClean="0"/>
          </a:p>
          <a:p>
            <a:pPr lvl="0" algn="r" rtl="1"/>
            <a:endParaRPr lang="fr-FR" dirty="0" smtClean="0"/>
          </a:p>
          <a:p>
            <a:pPr lvl="0" algn="r" rtl="1"/>
            <a:r>
              <a:rPr lang="ar-SA" dirty="0" smtClean="0"/>
              <a:t>التعرف على المشاكل التي واجهت الإنسان في الماضي والعوائق التي حالت دون علاجها.</a:t>
            </a:r>
            <a:endParaRPr lang="ar-TN" dirty="0" smtClean="0"/>
          </a:p>
          <a:p>
            <a:pPr lvl="0" algn="r" rtl="1"/>
            <a:endParaRPr lang="fr-FR" dirty="0" smtClean="0"/>
          </a:p>
          <a:p>
            <a:pPr lvl="0" algn="r" rtl="1"/>
            <a:r>
              <a:rPr lang="ar-SA" dirty="0" smtClean="0"/>
              <a:t>إيجاد العلاقة بين الظواهر المدروسة وبين البيئة التي أدت إلى نشوئها سواء بيئة اقتصادية أو سياسية أو اجتماعها أو ثقافية. </a:t>
            </a:r>
            <a:endParaRPr lang="fr-FR" dirty="0" smtClean="0"/>
          </a:p>
          <a:p>
            <a:pPr>
              <a:buNone/>
            </a:pPr>
            <a:r>
              <a:rPr lang="ar-SA" dirty="0" smtClean="0"/>
              <a:t/>
            </a:r>
            <a:br>
              <a:rPr lang="ar-SA" dirty="0" smtClean="0"/>
            </a:br>
            <a:endParaRPr lang="fr-FR" dirty="0"/>
          </a:p>
        </p:txBody>
      </p:sp>
    </p:spTree>
    <p:extLst>
      <p:ext uri="{BB962C8B-B14F-4D97-AF65-F5344CB8AC3E}">
        <p14:creationId xmlns:p14="http://schemas.microsoft.com/office/powerpoint/2010/main" val="6541080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ar-EG" sz="3200" b="1" dirty="0" smtClean="0"/>
              <a:t>السهولة من أهم مميزات المنهج التاريخي.</a:t>
            </a:r>
          </a:p>
          <a:p>
            <a:pPr algn="just"/>
            <a:r>
              <a:rPr lang="ar-EG" sz="3200" b="1" dirty="0" smtClean="0"/>
              <a:t>التغلب على الحساسيات السياسية بعيدا عن حساسيات الحاضر.</a:t>
            </a:r>
          </a:p>
          <a:p>
            <a:pPr algn="just"/>
            <a:r>
              <a:rPr lang="ar-EG" sz="3200" b="1" dirty="0" smtClean="0"/>
              <a:t>يمكن أن تكون الدراسات التاريخية تعويضاً عن غياب التجربة  بالمعنى العلمي، فخبرة التاريخ تعيننا في كثير من الأحيان على فهم الحاضر واستشراف المستقبل، فمنهج البحث التاريخي هو أداة علم التاريخ في تحقيق ذاته بتحقيق منهج علمي يمكنه من جمع المعلومات  وتحليلها وفحصها وتفسيرها بطريقة موضوعية، كما أنه أداته في الوصول إلى التعليمات أو القوانين التي تفيد في التنبؤ بالمستقبل.</a:t>
            </a:r>
            <a:endParaRPr lang="ar-EG" sz="3200" b="1" dirty="0"/>
          </a:p>
        </p:txBody>
      </p:sp>
      <p:sp>
        <p:nvSpPr>
          <p:cNvPr id="3" name="Title 2"/>
          <p:cNvSpPr>
            <a:spLocks noGrp="1"/>
          </p:cNvSpPr>
          <p:nvPr>
            <p:ph type="title"/>
          </p:nvPr>
        </p:nvSpPr>
        <p:spPr/>
        <p:txBody>
          <a:bodyPr/>
          <a:lstStyle/>
          <a:p>
            <a:pPr algn="r"/>
            <a:r>
              <a:rPr lang="ar-EG" dirty="0" smtClean="0"/>
              <a:t>مزايا المنهج التاريخي</a:t>
            </a:r>
            <a:endParaRPr lang="ar-EG" dirty="0"/>
          </a:p>
        </p:txBody>
      </p:sp>
    </p:spTree>
    <p:extLst>
      <p:ext uri="{BB962C8B-B14F-4D97-AF65-F5344CB8AC3E}">
        <p14:creationId xmlns:p14="http://schemas.microsoft.com/office/powerpoint/2010/main" val="275888677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ar-EG" b="1" dirty="0" smtClean="0"/>
              <a:t>يعيب المنهج التاريخي افتقاده إلى النظرة الكلية الشاملة للأحداث والوقائع التي يقوم بسردها، بل إن الوقائع التي تعد جوهر المنهج التاريخي في حاجة إلى من يقوم بالتدقيق فيها وكذلك إلى وثائق تثبت صحتها، ومن ثم فقد تغيب عنا بعض الوق</a:t>
            </a:r>
            <a:r>
              <a:rPr lang="ar-SA" b="1" dirty="0" smtClean="0"/>
              <a:t>ا</a:t>
            </a:r>
            <a:r>
              <a:rPr lang="ar-EG" b="1" dirty="0" err="1" smtClean="0"/>
              <a:t>ئع</a:t>
            </a:r>
            <a:r>
              <a:rPr lang="ar-EG" b="1" dirty="0" smtClean="0"/>
              <a:t>  وإلى الأبد نظراً لعدم قدرتنا على الحصول على وثائق دقيقة لها، فهناك بعض الوقائع التي لا يوجد وثائق بخصوصها.</a:t>
            </a:r>
          </a:p>
          <a:p>
            <a:pPr algn="just">
              <a:buNone/>
            </a:pPr>
            <a:endParaRPr lang="ar-EG" b="1" dirty="0" smtClean="0"/>
          </a:p>
          <a:p>
            <a:pPr algn="just">
              <a:buNone/>
            </a:pPr>
            <a:r>
              <a:rPr lang="ar-EG" b="1" dirty="0" smtClean="0">
                <a:solidFill>
                  <a:srgbClr val="00B050"/>
                </a:solidFill>
              </a:rPr>
              <a:t>    وبالنسية لبحوث الصحافة مثلا فان غياب الصحف التي تعبر عن فترة معينة تدرس بها قضايا أو كتاب أو ظواهر تعد مشكلة كبيرة فالصحيفة في بحوث الصحافة هي بمثابة وثائق تاريخية.</a:t>
            </a:r>
          </a:p>
        </p:txBody>
      </p:sp>
      <p:sp>
        <p:nvSpPr>
          <p:cNvPr id="3" name="Title 2"/>
          <p:cNvSpPr>
            <a:spLocks noGrp="1"/>
          </p:cNvSpPr>
          <p:nvPr>
            <p:ph type="title"/>
          </p:nvPr>
        </p:nvSpPr>
        <p:spPr/>
        <p:txBody>
          <a:bodyPr/>
          <a:lstStyle/>
          <a:p>
            <a:pPr algn="r"/>
            <a:r>
              <a:rPr lang="ar-EG" dirty="0" smtClean="0"/>
              <a:t>عيوب المنهج التاريخي</a:t>
            </a:r>
            <a:endParaRPr lang="ar-EG" dirty="0"/>
          </a:p>
        </p:txBody>
      </p:sp>
    </p:spTree>
    <p:extLst>
      <p:ext uri="{BB962C8B-B14F-4D97-AF65-F5344CB8AC3E}">
        <p14:creationId xmlns:p14="http://schemas.microsoft.com/office/powerpoint/2010/main" val="312967719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TN" b="1" dirty="0" smtClean="0"/>
              <a:t>3-المنهج التجريبي</a:t>
            </a:r>
            <a:r>
              <a:rPr lang="fr-FR" b="1" dirty="0" smtClean="0"/>
              <a:t/>
            </a:r>
            <a:br>
              <a:rPr lang="fr-FR" b="1" dirty="0" smtClean="0"/>
            </a:br>
            <a:r>
              <a:rPr lang="ar-TN" b="1" dirty="0" smtClean="0"/>
              <a:t> </a:t>
            </a:r>
            <a:r>
              <a:rPr lang="fr-FR" b="1" dirty="0" err="1" smtClean="0"/>
              <a:t>Experimental</a:t>
            </a:r>
            <a:r>
              <a:rPr lang="fr-FR" b="1" dirty="0" smtClean="0"/>
              <a:t> </a:t>
            </a:r>
            <a:r>
              <a:rPr lang="fr-FR" b="1" dirty="0" err="1" smtClean="0"/>
              <a:t>methodology</a:t>
            </a:r>
            <a:endParaRPr lang="fr-FR" b="1" dirty="0"/>
          </a:p>
        </p:txBody>
      </p:sp>
      <p:sp>
        <p:nvSpPr>
          <p:cNvPr id="3" name="Espace réservé du contenu 2"/>
          <p:cNvSpPr>
            <a:spLocks noGrp="1"/>
          </p:cNvSpPr>
          <p:nvPr>
            <p:ph idx="1"/>
          </p:nvPr>
        </p:nvSpPr>
        <p:spPr>
          <a:xfrm>
            <a:off x="457200" y="1935480"/>
            <a:ext cx="8229600" cy="4445848"/>
          </a:xfrm>
        </p:spPr>
        <p:txBody>
          <a:bodyPr anchor="ctr">
            <a:normAutofit fontScale="92500" lnSpcReduction="10000"/>
          </a:bodyPr>
          <a:lstStyle/>
          <a:p>
            <a:pPr algn="r" rtl="1"/>
            <a:r>
              <a:rPr lang="ar-SA" dirty="0" smtClean="0"/>
              <a:t>لا يعتمد المنهج التجريبي فقط على مبادئ الفكر وقواعد المنطق بل يتعدى ذلك </a:t>
            </a:r>
            <a:r>
              <a:rPr lang="ar-SA" u="sng" dirty="0" smtClean="0"/>
              <a:t>إلى القيام بالتحكم في الظاهرة وإجراء بعض التغييرات على بعض المتغيرات ذات العلاقة بموضع الدراسة بشكل منتظم من أجل قياس تأثير هذا التغير على الظاهرة</a:t>
            </a:r>
          </a:p>
          <a:p>
            <a:pPr marL="0" indent="0" algn="r" rtl="1">
              <a:buNone/>
            </a:pPr>
            <a:endParaRPr lang="fr-FR" dirty="0" smtClean="0"/>
          </a:p>
          <a:p>
            <a:pPr algn="r" rtl="1"/>
            <a:r>
              <a:rPr lang="ar-SA" dirty="0" smtClean="0"/>
              <a:t>ويقوم المنهج التجريبي</a:t>
            </a:r>
            <a:r>
              <a:rPr lang="ar-TN" dirty="0" smtClean="0"/>
              <a:t> على التجربة</a:t>
            </a:r>
            <a:r>
              <a:rPr lang="ar-SA" dirty="0" smtClean="0"/>
              <a:t> </a:t>
            </a:r>
            <a:r>
              <a:rPr lang="ar-SA" u="sng" dirty="0" smtClean="0"/>
              <a:t>ويتميز المنهج عن باقي المناهج في أن الباحث يتدخل في الظاهرة المدروسة ويؤثر ويتحكم في المتغيرات من أجل قياس أثرها الدقيق على المشكلة</a:t>
            </a:r>
            <a:r>
              <a:rPr lang="ar-SA" dirty="0" smtClean="0"/>
              <a:t>. ويعتبر المنهج التجريبي الأسلوب الذي تتمثل فيه معالم الطريقة العلمية الحديثة بالشكل الصحيح. </a:t>
            </a:r>
            <a:endParaRPr lang="fr-FR" dirty="0" smtClean="0"/>
          </a:p>
          <a:p>
            <a:pPr algn="r" rtl="1"/>
            <a:endParaRPr lang="fr-FR" dirty="0"/>
          </a:p>
        </p:txBody>
      </p:sp>
    </p:spTree>
    <p:extLst>
      <p:ext uri="{BB962C8B-B14F-4D97-AF65-F5344CB8AC3E}">
        <p14:creationId xmlns:p14="http://schemas.microsoft.com/office/powerpoint/2010/main" val="424526567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r" rtl="1"/>
            <a:r>
              <a:rPr lang="ar-EG" sz="3200" b="1" dirty="0" smtClean="0"/>
              <a:t>إن المنهج أو التعميم التجريبي هو تعميم يسمح للباحث بدراسة تأثير متغير واحد مستقل على متغير تابع، مع تحييد أثر المتغيرات الأخرى التي قد تتدخل في العلاقة بين المتغيرين الأساسيين.</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49416721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nchor="t"/>
          <a:lstStyle/>
          <a:p>
            <a:pPr algn="r" rtl="1"/>
            <a:r>
              <a:rPr lang="ar-TN" dirty="0" smtClean="0"/>
              <a:t>مرتكزات المنهج التجريبي</a:t>
            </a:r>
            <a:endParaRPr lang="fr-FR" dirty="0"/>
          </a:p>
        </p:txBody>
      </p:sp>
      <p:sp>
        <p:nvSpPr>
          <p:cNvPr id="3" name="Espace réservé du contenu 2"/>
          <p:cNvSpPr>
            <a:spLocks noGrp="1"/>
          </p:cNvSpPr>
          <p:nvPr>
            <p:ph idx="1"/>
          </p:nvPr>
        </p:nvSpPr>
        <p:spPr>
          <a:xfrm>
            <a:off x="428596" y="1643050"/>
            <a:ext cx="8229600" cy="4714908"/>
          </a:xfrm>
        </p:spPr>
        <p:txBody>
          <a:bodyPr>
            <a:normAutofit fontScale="62500" lnSpcReduction="20000"/>
          </a:bodyPr>
          <a:lstStyle/>
          <a:p>
            <a:pPr algn="r" rtl="1"/>
            <a:r>
              <a:rPr lang="ar-SA" dirty="0" smtClean="0"/>
              <a:t>يمكن تحديد مرتكزات المنهج التجريبي في خمس عناصر</a:t>
            </a:r>
            <a:r>
              <a:rPr lang="ar-TN" dirty="0" smtClean="0"/>
              <a:t>:</a:t>
            </a:r>
            <a:endParaRPr lang="fr-FR" dirty="0" smtClean="0"/>
          </a:p>
          <a:p>
            <a:pPr lvl="0" algn="r" rtl="1"/>
            <a:r>
              <a:rPr lang="ar-SA" b="1" dirty="0" smtClean="0"/>
              <a:t>العامل التجريبي أو المستقل</a:t>
            </a:r>
            <a:r>
              <a:rPr lang="ar-SA" dirty="0" smtClean="0"/>
              <a:t> وهو العامل الذي يتم قياس أثره على المتغير التابع (مشكلة الدراسة) ومتابعة نتائج تغيره.</a:t>
            </a:r>
            <a:endParaRPr lang="fr-FR" dirty="0" smtClean="0"/>
          </a:p>
          <a:p>
            <a:pPr lvl="0" algn="r" rtl="1"/>
            <a:r>
              <a:rPr lang="ar-SA" b="1" dirty="0" smtClean="0"/>
              <a:t>العامل التابع أو مشكلة الدراسة</a:t>
            </a:r>
            <a:r>
              <a:rPr lang="ar-SA" dirty="0" smtClean="0"/>
              <a:t>، وهو العامل الذي يتأثر بالمتغير المستقل.</a:t>
            </a:r>
            <a:endParaRPr lang="fr-FR" dirty="0" smtClean="0"/>
          </a:p>
          <a:p>
            <a:pPr lvl="0" algn="r" rtl="1"/>
            <a:r>
              <a:rPr lang="ar-SA" b="1" dirty="0" smtClean="0"/>
              <a:t>المتغيرات المتداخلة</a:t>
            </a:r>
            <a:r>
              <a:rPr lang="ar-SA" dirty="0" smtClean="0"/>
              <a:t>: وهى المتغيرات المستقلة الأخرى التي يمكن أن تؤثر على المتغير التابع أثناء التجربة، لذا يفترض أن يتم ضبط هذه المتغيرات أثناء القيام بالتجربة.</a:t>
            </a:r>
            <a:endParaRPr lang="fr-FR" dirty="0" smtClean="0"/>
          </a:p>
          <a:p>
            <a:pPr lvl="0" algn="r" rtl="1"/>
            <a:r>
              <a:rPr lang="ar-SA" b="1" dirty="0" smtClean="0"/>
              <a:t>الضبط والتحكم</a:t>
            </a:r>
            <a:r>
              <a:rPr lang="ar-SA" dirty="0" smtClean="0"/>
              <a:t>: وتعني تثبيت كافة الآثار الجانبية للمتغيرات المتداخلة من خلال الخطوات التالية:</a:t>
            </a:r>
            <a:endParaRPr lang="fr-FR" dirty="0" smtClean="0"/>
          </a:p>
          <a:p>
            <a:pPr lvl="0" algn="r" rtl="1">
              <a:buNone/>
            </a:pPr>
            <a:r>
              <a:rPr lang="ar-TN" b="1" dirty="0" smtClean="0"/>
              <a:t>- </a:t>
            </a:r>
            <a:r>
              <a:rPr lang="ar-SA" b="1" dirty="0" smtClean="0"/>
              <a:t>عزل المتغيرات</a:t>
            </a:r>
            <a:r>
              <a:rPr lang="ar-SA" dirty="0" smtClean="0"/>
              <a:t>: عند قيام الباحث بدراسة أثر عامل معين مثل ارتفاع سعر صرف الدولار على التصدير من فلسطين إلى الولايات المتحدة الأمريكية، لا بد أن يقوم الباحث بتثبيت وعزل العوامل الأخرى التي يمكن أن تؤثر على حجم التصدير مثل الضرائب، القدرة التنافسية للمنتجات الفلسطينية، الخبرة الفلسطينية في التصدير، وذلك لمعرفة أثر ذلك المتغير على سلوك الظاهرة المبحوثة.</a:t>
            </a:r>
            <a:endParaRPr lang="fr-FR" dirty="0" smtClean="0"/>
          </a:p>
          <a:p>
            <a:pPr lvl="0" algn="r" rtl="1">
              <a:buNone/>
            </a:pPr>
            <a:r>
              <a:rPr lang="ar-TN" b="1" dirty="0" smtClean="0"/>
              <a:t>- </a:t>
            </a:r>
            <a:r>
              <a:rPr lang="ar-SA" b="1" dirty="0" smtClean="0"/>
              <a:t>التحكم في مقدار التغير في العامل التجريبي</a:t>
            </a:r>
            <a:r>
              <a:rPr lang="ar-SA" dirty="0" smtClean="0"/>
              <a:t>: وهنا يتحكم الباحث في حجم التغير الحاصل في العامل التجريبي بالكمية والقيمة وتحديد النتائج بناء على ذلك.</a:t>
            </a:r>
            <a:endParaRPr lang="fr-FR" dirty="0" smtClean="0"/>
          </a:p>
          <a:p>
            <a:pPr lvl="0" algn="r" rtl="1">
              <a:buNone/>
            </a:pPr>
            <a:r>
              <a:rPr lang="ar-TN" b="1" dirty="0" smtClean="0"/>
              <a:t>- </a:t>
            </a:r>
            <a:r>
              <a:rPr lang="ar-SA" b="1" dirty="0" smtClean="0"/>
              <a:t>مجموعات الدراسة</a:t>
            </a:r>
            <a:r>
              <a:rPr lang="ar-SA" dirty="0" smtClean="0"/>
              <a:t>: وتعرف على أنها المجموعات المكونة للظاهرة موضع الدراسة. وهناك عدة طرق لاستخدام نظام المجموعات:</a:t>
            </a:r>
            <a:endParaRPr lang="fr-FR" dirty="0" smtClean="0"/>
          </a:p>
          <a:p>
            <a:pPr algn="r" rtl="1"/>
            <a:endParaRPr lang="fr-FR" dirty="0"/>
          </a:p>
        </p:txBody>
      </p:sp>
    </p:spTree>
    <p:extLst>
      <p:ext uri="{BB962C8B-B14F-4D97-AF65-F5344CB8AC3E}">
        <p14:creationId xmlns:p14="http://schemas.microsoft.com/office/powerpoint/2010/main" val="262119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3- </a:t>
            </a:r>
            <a:r>
              <a:rPr lang="ar-EG" dirty="0" smtClean="0"/>
              <a:t>مفهوم المنهجية العلمية</a:t>
            </a:r>
            <a:endParaRPr lang="ar-EG" dirty="0"/>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المنهجية العلمية </a:t>
            </a:r>
            <a:r>
              <a:rPr lang="ar-TN" sz="3600" b="1" dirty="0" smtClean="0">
                <a:solidFill>
                  <a:schemeClr val="bg1"/>
                </a:solidFill>
              </a:rPr>
              <a:t>: </a:t>
            </a:r>
            <a:r>
              <a:rPr lang="ar-EG" sz="3600" b="1" dirty="0" smtClean="0">
                <a:solidFill>
                  <a:schemeClr val="bg1"/>
                </a:solidFill>
              </a:rPr>
              <a:t>القواعد والاجراءات التي يعتمد عليها </a:t>
            </a:r>
            <a:r>
              <a:rPr lang="ar-TN" sz="3600" b="1" dirty="0" smtClean="0">
                <a:solidFill>
                  <a:schemeClr val="bg1"/>
                </a:solidFill>
              </a:rPr>
              <a:t>الباحث خلال انجاز</a:t>
            </a:r>
            <a:r>
              <a:rPr lang="ar-EG" sz="3600" b="1" dirty="0" smtClean="0">
                <a:solidFill>
                  <a:schemeClr val="bg1"/>
                </a:solidFill>
              </a:rPr>
              <a:t> البحث، وهذا النسق لا هو بالمغلق ولا هو بالمنزه عن الخطأ، حيث يتم إدخال التحسينات  بصورة دائمة على القواعد والاجراءات ويقوم العلماء بالبحث عن المناهج والأساليب الفنية الجديدة للمشاهدة والاستدلال والتعميم والتحليل.</a:t>
            </a:r>
            <a:endParaRPr lang="ar-EG" sz="3600" b="1" dirty="0">
              <a:solidFill>
                <a:schemeClr val="bg1"/>
              </a:solidFill>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chor="t">
            <a:normAutofit fontScale="90000"/>
          </a:bodyPr>
          <a:lstStyle/>
          <a:p>
            <a:pPr algn="r" rtl="1"/>
            <a:r>
              <a:rPr lang="ar-SA" sz="3600" b="1" dirty="0" smtClean="0"/>
              <a:t>طريقة المجموعة الواحدة: </a:t>
            </a:r>
            <a:r>
              <a:rPr lang="fr-FR" dirty="0" smtClean="0"/>
              <a:t/>
            </a:r>
            <a:br>
              <a:rPr lang="fr-FR" dirty="0" smtClean="0"/>
            </a:br>
            <a:endParaRPr lang="fr-FR" dirty="0"/>
          </a:p>
        </p:txBody>
      </p:sp>
      <p:sp>
        <p:nvSpPr>
          <p:cNvPr id="3" name="Espace réservé du contenu 2"/>
          <p:cNvSpPr>
            <a:spLocks noGrp="1"/>
          </p:cNvSpPr>
          <p:nvPr>
            <p:ph idx="1"/>
          </p:nvPr>
        </p:nvSpPr>
        <p:spPr>
          <a:xfrm>
            <a:off x="457200" y="1428736"/>
            <a:ext cx="8229600" cy="4895864"/>
          </a:xfrm>
        </p:spPr>
        <p:txBody>
          <a:bodyPr>
            <a:normAutofit fontScale="85000" lnSpcReduction="20000"/>
          </a:bodyPr>
          <a:lstStyle/>
          <a:p>
            <a:pPr algn="r" rtl="1"/>
            <a:r>
              <a:rPr lang="ar-SA" dirty="0" smtClean="0"/>
              <a:t>ترتكز هذه الطريقة على تجريب تأثير عامل تجريبي واحد على أداء المجموعة موضع الاهتمام. </a:t>
            </a:r>
            <a:endParaRPr lang="fr-FR" dirty="0" smtClean="0"/>
          </a:p>
          <a:p>
            <a:pPr algn="r" rtl="1"/>
            <a:r>
              <a:rPr lang="ar-SA" b="1" u="sng" dirty="0" smtClean="0"/>
              <a:t>مثال</a:t>
            </a:r>
            <a:r>
              <a:rPr lang="ar-SA" dirty="0" smtClean="0"/>
              <a:t> يمكن إجراء التجربة لقياس أثر تدريب رجال البيع (العامل التجريبي) على حجم المبيعات في شركة ما (المتغير التابع). فيمكن أن تبدأ التجربة من خلال قياس مستويات الأداء </a:t>
            </a:r>
            <a:r>
              <a:rPr lang="ar-SA" dirty="0" err="1" smtClean="0"/>
              <a:t>البيعي</a:t>
            </a:r>
            <a:r>
              <a:rPr lang="ar-SA" dirty="0" smtClean="0"/>
              <a:t> لمجموعة من رجال البيع في الشركة (الاختبار السابق) ثم يتم تدريبهم على أساليب </a:t>
            </a:r>
            <a:r>
              <a:rPr lang="ar-SA" dirty="0" err="1" smtClean="0"/>
              <a:t>بيعية</a:t>
            </a:r>
            <a:r>
              <a:rPr lang="ar-SA" dirty="0" smtClean="0"/>
              <a:t> مناسبة (المجموعة التجريبية)، وبعد الانتهاء من التدريب وممارسة البيع يتم قياس أدائهم، وما يتم إيجاده من </a:t>
            </a:r>
            <a:r>
              <a:rPr lang="ar-SA" dirty="0" err="1" smtClean="0"/>
              <a:t>فروقات</a:t>
            </a:r>
            <a:r>
              <a:rPr lang="ar-SA" dirty="0" smtClean="0"/>
              <a:t> في مستوى الأداء قبل وبعد التدريب يمكن أن يعزى إلى أثر التدريب. </a:t>
            </a:r>
            <a:endParaRPr lang="fr-FR" dirty="0" smtClean="0"/>
          </a:p>
          <a:p>
            <a:pPr algn="r" rtl="1"/>
            <a:r>
              <a:rPr lang="ar-SA" dirty="0" smtClean="0"/>
              <a:t>عيوب هذه الطريقة هو أن التغيرات على العامل التابع قد تكون راجعة لعوامل أخرى إضافة للمتغير التجريبي. وتناسب هذه الطريقة التجارب القصيرة والحالات التي يكون فيها للعامل التجريبي تأثير واضح وملموس. </a:t>
            </a:r>
            <a:endParaRPr lang="fr-FR" dirty="0" smtClean="0"/>
          </a:p>
          <a:p>
            <a:pPr algn="r" rtl="1"/>
            <a:endParaRPr lang="fr-FR" dirty="0"/>
          </a:p>
        </p:txBody>
      </p:sp>
    </p:spTree>
    <p:extLst>
      <p:ext uri="{BB962C8B-B14F-4D97-AF65-F5344CB8AC3E}">
        <p14:creationId xmlns:p14="http://schemas.microsoft.com/office/powerpoint/2010/main" val="347274016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chor="t">
            <a:normAutofit fontScale="90000"/>
          </a:bodyPr>
          <a:lstStyle/>
          <a:p>
            <a:pPr algn="r" rtl="1"/>
            <a:r>
              <a:rPr lang="ar-SA" sz="3100" b="1" dirty="0" smtClean="0"/>
              <a:t>طريقة المجموعتين المجموعة الضابطة والمجموعة التجريبية: </a:t>
            </a:r>
            <a:r>
              <a:rPr lang="fr-FR" dirty="0" smtClean="0"/>
              <a:t/>
            </a:r>
            <a:br>
              <a:rPr lang="fr-FR" dirty="0" smtClean="0"/>
            </a:br>
            <a:endParaRPr lang="fr-FR" dirty="0"/>
          </a:p>
        </p:txBody>
      </p:sp>
      <p:sp>
        <p:nvSpPr>
          <p:cNvPr id="3" name="Espace réservé du contenu 2"/>
          <p:cNvSpPr>
            <a:spLocks noGrp="1"/>
          </p:cNvSpPr>
          <p:nvPr>
            <p:ph idx="1"/>
          </p:nvPr>
        </p:nvSpPr>
        <p:spPr>
          <a:xfrm>
            <a:off x="457200" y="1428736"/>
            <a:ext cx="8229600" cy="4895864"/>
          </a:xfrm>
        </p:spPr>
        <p:txBody>
          <a:bodyPr>
            <a:normAutofit fontScale="70000" lnSpcReduction="20000"/>
          </a:bodyPr>
          <a:lstStyle/>
          <a:p>
            <a:pPr algn="r" rtl="1"/>
            <a:r>
              <a:rPr lang="ar-SA" dirty="0" smtClean="0"/>
              <a:t>حسب هذه الطريقة يقوم الباحث بإجراء الدراسة على مجموعتين متجانستين، فيقوم بتعريض إحدى المجموعات للعامل التجريبي وتسمى بالمجموعة التجريبية، وتجنب تعريض المجموعة الأخرى (المجموعة الضابطة) للعامل التجريبي، </a:t>
            </a:r>
            <a:endParaRPr lang="ar-TN" dirty="0" smtClean="0"/>
          </a:p>
          <a:p>
            <a:pPr algn="r" rtl="1"/>
            <a:r>
              <a:rPr lang="ar-SA" dirty="0" smtClean="0"/>
              <a:t>بعدها يتم القياس والمقارنة بين المجموعتين بهدف قياس مدى تأثير العامل التجريبي على ظاهرة البحث. مثال، قياس أثر البرنامج التدريبي لمجموعة من رجال البيع على مستوى أدائهم </a:t>
            </a:r>
            <a:r>
              <a:rPr lang="ar-SA" dirty="0" err="1" smtClean="0"/>
              <a:t>البيعي</a:t>
            </a:r>
            <a:r>
              <a:rPr lang="ar-SA" dirty="0" smtClean="0"/>
              <a:t>، حيث يتم تقسيم رجال البيع في الشركة إلى مجموعتين متكافئتين، نقوم بتدريب إحداها (المجموعة التجريبية)، ولا ندرب الأخرى (الضابطة). وبعد ذلك يتم قياس أداء المجموعتين </a:t>
            </a:r>
            <a:r>
              <a:rPr lang="ar-SA" dirty="0" err="1" smtClean="0"/>
              <a:t>البيعي</a:t>
            </a:r>
            <a:r>
              <a:rPr lang="ar-SA" dirty="0" smtClean="0"/>
              <a:t>. وإذا زاد مستوى أداء رجال البيع في المجموعة التجريبية التي تلقت التدريب، دون أفراد المجموعة الأخرى فان هذه الزيادة يمكن أن تعزى إلى التدريب. </a:t>
            </a:r>
            <a:endParaRPr lang="fr-FR" dirty="0" smtClean="0"/>
          </a:p>
          <a:p>
            <a:pPr algn="r" rtl="1"/>
            <a:r>
              <a:rPr lang="ar-SA" dirty="0" smtClean="0"/>
              <a:t>ويساعد استخدام المجموعة الضابطة في التجارب في عزل آثار أية متغيرات أخرى خارجية يمكن أن يتزامن حدوثها مع إجراء التجربة. ففي أثناء التدريب للمجموعة التجريبية إذا حدث تغير ما ايجابي أو سلبي خارج سيطرة الباحث أثناء التجريب فان كلا المجموعتين سوف تتأثر </a:t>
            </a:r>
            <a:r>
              <a:rPr lang="ar-SA" dirty="0" err="1" smtClean="0"/>
              <a:t>به</a:t>
            </a:r>
            <a:r>
              <a:rPr lang="ar-SA" dirty="0" smtClean="0"/>
              <a:t>.</a:t>
            </a:r>
            <a:endParaRPr lang="fr-FR" dirty="0" smtClean="0"/>
          </a:p>
          <a:p>
            <a:pPr algn="r" rtl="1"/>
            <a:r>
              <a:rPr lang="ar-SA" dirty="0" smtClean="0"/>
              <a:t>ومن أهم ما يعيب هذا الأسلوب في التجريب هو صعوبة إيجاد مجموعتين متشابهتين بشكل كامل، الأمر الذي يصعب معه تعميم النتائج.</a:t>
            </a:r>
            <a:endParaRPr lang="fr-FR" dirty="0" smtClean="0"/>
          </a:p>
          <a:p>
            <a:pPr algn="r" rtl="1"/>
            <a:endParaRPr lang="fr-FR" dirty="0"/>
          </a:p>
        </p:txBody>
      </p:sp>
    </p:spTree>
    <p:extLst>
      <p:ext uri="{BB962C8B-B14F-4D97-AF65-F5344CB8AC3E}">
        <p14:creationId xmlns:p14="http://schemas.microsoft.com/office/powerpoint/2010/main" val="154893294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chor="t">
            <a:normAutofit fontScale="90000"/>
          </a:bodyPr>
          <a:lstStyle/>
          <a:p>
            <a:pPr algn="r" rtl="1"/>
            <a:r>
              <a:rPr lang="ar-SA" sz="3100" b="1" dirty="0" smtClean="0"/>
              <a:t>طريقة التجربة على عدة مجموعات: </a:t>
            </a:r>
            <a:r>
              <a:rPr lang="fr-FR" dirty="0" smtClean="0"/>
              <a:t/>
            </a:r>
            <a:br>
              <a:rPr lang="fr-FR" dirty="0" smtClean="0"/>
            </a:br>
            <a:endParaRPr lang="fr-FR" dirty="0"/>
          </a:p>
        </p:txBody>
      </p:sp>
      <p:sp>
        <p:nvSpPr>
          <p:cNvPr id="3" name="Espace réservé du contenu 2"/>
          <p:cNvSpPr>
            <a:spLocks noGrp="1"/>
          </p:cNvSpPr>
          <p:nvPr>
            <p:ph idx="1"/>
          </p:nvPr>
        </p:nvSpPr>
        <p:spPr>
          <a:xfrm>
            <a:off x="457200" y="1571612"/>
            <a:ext cx="8229600" cy="4752988"/>
          </a:xfrm>
        </p:spPr>
        <p:txBody>
          <a:bodyPr>
            <a:normAutofit fontScale="92500" lnSpcReduction="10000"/>
          </a:bodyPr>
          <a:lstStyle/>
          <a:p>
            <a:pPr algn="r" rtl="1"/>
            <a:r>
              <a:rPr lang="ar-SA" dirty="0" smtClean="0"/>
              <a:t>وتسمى كذلك بطريقة تدوير المجموعات أو الطرق التبادلية، </a:t>
            </a:r>
            <a:endParaRPr lang="ar-TN" dirty="0" smtClean="0"/>
          </a:p>
          <a:p>
            <a:pPr algn="r" rtl="1"/>
            <a:r>
              <a:rPr lang="ar-TN" dirty="0" smtClean="0"/>
              <a:t>ت</a:t>
            </a:r>
            <a:r>
              <a:rPr lang="ar-SA" dirty="0" smtClean="0"/>
              <a:t>تطلب استخدام مجموعتين أو أكثر متشابهة فيما بينها ما أمكن، وكل مجموعة سوف تكون في مرحلة من المراحل وذلك بالتناوب مجموعة تجريبية وفي مرحلة أخرى مجموعة ضابطة. </a:t>
            </a:r>
            <a:endParaRPr lang="ar-TN" dirty="0" smtClean="0"/>
          </a:p>
          <a:p>
            <a:pPr algn="r" rtl="1"/>
            <a:r>
              <a:rPr lang="ar-SA" dirty="0" smtClean="0"/>
              <a:t>تدمج نتائج مرحلتي الدراسة مما يجعل النتائج وكأنها مشتقة من كامل العدد وليس من نصفه. فالمرحلة الأولى من التجربة شبيهة بنظام المجموعتين الضابطة والتجريبية، أما المرحلة الثانية فيتم تبادل الأدوار بين المجموعتين، أما المرحلة الأخيرة فهي المرحلة الإحصائية والتي يتم فيها جمع النتائج وحساب أثر العامل التجريبي على المتغير المستقل</a:t>
            </a:r>
            <a:endParaRPr lang="fr-FR" dirty="0"/>
          </a:p>
        </p:txBody>
      </p:sp>
    </p:spTree>
    <p:extLst>
      <p:ext uri="{BB962C8B-B14F-4D97-AF65-F5344CB8AC3E}">
        <p14:creationId xmlns:p14="http://schemas.microsoft.com/office/powerpoint/2010/main" val="34867524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TN" sz="4400" b="1" dirty="0" smtClean="0"/>
              <a:t>التجارب المعملية والتجارب الميدانية </a:t>
            </a:r>
            <a:br>
              <a:rPr lang="ar-TN" sz="4400" b="1" dirty="0" smtClean="0"/>
            </a:br>
            <a:r>
              <a:rPr lang="fr-FR" sz="4400" b="1" dirty="0" err="1" smtClean="0"/>
              <a:t>Laboratory</a:t>
            </a:r>
            <a:r>
              <a:rPr lang="fr-FR" sz="4400" b="1" dirty="0" smtClean="0"/>
              <a:t> and </a:t>
            </a:r>
            <a:r>
              <a:rPr lang="fr-FR" sz="4400" b="1" dirty="0" err="1" smtClean="0"/>
              <a:t>field</a:t>
            </a:r>
            <a:r>
              <a:rPr lang="fr-FR" sz="4400" b="1" dirty="0" smtClean="0"/>
              <a:t> </a:t>
            </a:r>
            <a:r>
              <a:rPr lang="fr-FR" sz="4400" b="1" dirty="0" err="1" smtClean="0"/>
              <a:t>experiments</a:t>
            </a:r>
            <a:r>
              <a:rPr lang="fr-FR" sz="4400" b="1" dirty="0" smtClean="0"/>
              <a:t> </a:t>
            </a:r>
            <a:endParaRPr lang="fr-FR" sz="4400" b="1" dirty="0"/>
          </a:p>
        </p:txBody>
      </p:sp>
      <p:sp>
        <p:nvSpPr>
          <p:cNvPr id="3" name="Espace réservé du contenu 2"/>
          <p:cNvSpPr>
            <a:spLocks noGrp="1"/>
          </p:cNvSpPr>
          <p:nvPr>
            <p:ph idx="1"/>
          </p:nvPr>
        </p:nvSpPr>
        <p:spPr/>
        <p:txBody>
          <a:bodyPr>
            <a:normAutofit fontScale="77500" lnSpcReduction="20000"/>
          </a:bodyPr>
          <a:lstStyle/>
          <a:p>
            <a:pPr algn="r" rtl="1"/>
            <a:r>
              <a:rPr lang="ar-SA" dirty="0" smtClean="0"/>
              <a:t>عند استخدام التجربة في البحث العلمي هناك نوعين من التجارب</a:t>
            </a:r>
            <a:endParaRPr lang="fr-FR" dirty="0" smtClean="0"/>
          </a:p>
          <a:p>
            <a:pPr algn="r" rtl="1"/>
            <a:r>
              <a:rPr lang="ar-SA" b="1" dirty="0" smtClean="0"/>
              <a:t>النوع الأول التجارب المعملية</a:t>
            </a:r>
            <a:r>
              <a:rPr lang="ar-SA" dirty="0" smtClean="0"/>
              <a:t>: ويتم فيها وضع أفراد العينة موضع البحث في مناخ تجريبي أو اصطناعي يتناسب مع أغراض البحث، وهذا يساعد الباحث على التحكم في كافة متغيرات الدراسة.</a:t>
            </a:r>
            <a:endParaRPr lang="fr-FR" dirty="0" smtClean="0"/>
          </a:p>
          <a:p>
            <a:pPr algn="r" rtl="1"/>
            <a:r>
              <a:rPr lang="ar-SA" b="1" dirty="0" smtClean="0"/>
              <a:t>النوع الثاني التجارب الميدانية</a:t>
            </a:r>
            <a:r>
              <a:rPr lang="ar-SA" dirty="0" smtClean="0"/>
              <a:t>: ويتم فيها إجراء التجارب واختبار الفروض في مناخ عادي، كالمدرسة والمصنع والبيت. وتتميز هذه الطريقة بأن الأفراد المبحوثين لا يتصنعون الحركة أو النشاط حيث لا يوجد لديهم شك في أنهم مراقبين أو موضع دراسة، مما قد ينعكس على سلوكهم. </a:t>
            </a:r>
            <a:endParaRPr lang="ar-TN" dirty="0" smtClean="0"/>
          </a:p>
          <a:p>
            <a:pPr algn="r" rtl="1"/>
            <a:r>
              <a:rPr lang="ar-SA" dirty="0" smtClean="0"/>
              <a:t>استخدام التجارب الميدانية بشكل سليم، يوفر إمكانية تحقيق قدر مناسب من الضبط التجريبي وبالتالي يساعد </a:t>
            </a:r>
            <a:r>
              <a:rPr lang="ar-TN" dirty="0" smtClean="0"/>
              <a:t>على</a:t>
            </a:r>
            <a:r>
              <a:rPr lang="ar-SA" dirty="0" smtClean="0"/>
              <a:t> الوصول إلى مستوى معقول من العزل والتحكم للعوامل غير المرغوب في دراستها، وهذا يعزز من دقة النتائج. </a:t>
            </a:r>
            <a:endParaRPr lang="fr-FR" dirty="0" smtClean="0"/>
          </a:p>
          <a:p>
            <a:pPr algn="r" rtl="1"/>
            <a:endParaRPr lang="fr-FR" dirty="0"/>
          </a:p>
        </p:txBody>
      </p:sp>
    </p:spTree>
    <p:extLst>
      <p:ext uri="{BB962C8B-B14F-4D97-AF65-F5344CB8AC3E}">
        <p14:creationId xmlns:p14="http://schemas.microsoft.com/office/powerpoint/2010/main" val="414060310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TN" sz="4400" dirty="0" smtClean="0"/>
              <a:t>الشكل الملائم للتصميم التجريبي</a:t>
            </a:r>
            <a:endParaRPr lang="fr-FR" sz="4400" dirty="0"/>
          </a:p>
        </p:txBody>
      </p:sp>
      <p:sp>
        <p:nvSpPr>
          <p:cNvPr id="3" name="Espace réservé du contenu 2"/>
          <p:cNvSpPr>
            <a:spLocks noGrp="1"/>
          </p:cNvSpPr>
          <p:nvPr>
            <p:ph idx="1"/>
          </p:nvPr>
        </p:nvSpPr>
        <p:spPr/>
        <p:txBody>
          <a:bodyPr>
            <a:normAutofit fontScale="77500" lnSpcReduction="20000"/>
          </a:bodyPr>
          <a:lstStyle/>
          <a:p>
            <a:pPr algn="r" rtl="1"/>
            <a:r>
              <a:rPr lang="ar-SA" dirty="0" smtClean="0"/>
              <a:t>يتضح من النماذج التجريبية الثلاث المذكورة أعلاه أنه لا يوجد نموذج مثالي يمكن أن نوصي باستخدامه في كافة الظروف، فلكل نموذج تجريبي مزايا وعيوب. ويمكن للباحث إتباع المبادئ التالية للتقليل من قصور النماذج التجريبية ضبط كل المتغيرات المتداخلة باستثناء العامل التجريبي.</a:t>
            </a:r>
            <a:endParaRPr lang="fr-FR" dirty="0" smtClean="0"/>
          </a:p>
          <a:p>
            <a:pPr lvl="0" algn="r" rtl="1"/>
            <a:r>
              <a:rPr lang="ar-SA" dirty="0" smtClean="0"/>
              <a:t>مراعاة الدقة في تسجيل التغيرات والآثار التي تحدث نتيجة استخدام المتغير التجريبي.</a:t>
            </a:r>
            <a:endParaRPr lang="fr-FR" dirty="0" smtClean="0"/>
          </a:p>
          <a:p>
            <a:pPr lvl="0" algn="r" rtl="1"/>
            <a:r>
              <a:rPr lang="ar-SA" dirty="0" smtClean="0"/>
              <a:t>تجنب التحيز لمتغير دون آخر.</a:t>
            </a:r>
            <a:endParaRPr lang="fr-FR" dirty="0" smtClean="0"/>
          </a:p>
          <a:p>
            <a:pPr lvl="0" algn="r" rtl="1"/>
            <a:r>
              <a:rPr lang="ar-SA" dirty="0" smtClean="0"/>
              <a:t>القدرة على تسجيل التغيرات وتقديرها كميا وذلك باستخدام الاختبارات والمقاييس المناسبة.</a:t>
            </a:r>
            <a:endParaRPr lang="fr-FR" dirty="0" smtClean="0"/>
          </a:p>
          <a:p>
            <a:pPr lvl="0" algn="r" rtl="1"/>
            <a:r>
              <a:rPr lang="ar-SA" dirty="0" smtClean="0"/>
              <a:t>أن يتمكن الباحث من تصميم الإجراءات التي تساعده على التمييز بين التغيرات السلوكية الناتجة عن المتغير التجريبي والتغيرات السلوكية الناتجة عن عوامل أخرى.</a:t>
            </a:r>
            <a:endParaRPr lang="fr-FR" dirty="0" smtClean="0"/>
          </a:p>
          <a:p>
            <a:pPr algn="r" rtl="1"/>
            <a:endParaRPr lang="fr-FR" dirty="0"/>
          </a:p>
        </p:txBody>
      </p:sp>
    </p:spTree>
    <p:extLst>
      <p:ext uri="{BB962C8B-B14F-4D97-AF65-F5344CB8AC3E}">
        <p14:creationId xmlns:p14="http://schemas.microsoft.com/office/powerpoint/2010/main" val="245108797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TN" sz="4400" dirty="0" smtClean="0"/>
              <a:t>خطوات المنهج التجريبي</a:t>
            </a:r>
            <a:endParaRPr lang="fr-FR" sz="4400" dirty="0"/>
          </a:p>
        </p:txBody>
      </p:sp>
      <p:sp>
        <p:nvSpPr>
          <p:cNvPr id="3" name="Espace réservé du contenu 2"/>
          <p:cNvSpPr>
            <a:spLocks noGrp="1"/>
          </p:cNvSpPr>
          <p:nvPr>
            <p:ph idx="1"/>
          </p:nvPr>
        </p:nvSpPr>
        <p:spPr/>
        <p:txBody>
          <a:bodyPr>
            <a:normAutofit fontScale="77500" lnSpcReduction="20000"/>
          </a:bodyPr>
          <a:lstStyle/>
          <a:p>
            <a:pPr algn="r" rtl="1"/>
            <a:r>
              <a:rPr lang="ar-SA" dirty="0" smtClean="0"/>
              <a:t>يمكن بيان خطوات المنهج التجريبي في إعداد البحوث كما يلي</a:t>
            </a:r>
            <a:r>
              <a:rPr lang="ar-TN" dirty="0" smtClean="0"/>
              <a:t>:</a:t>
            </a:r>
            <a:endParaRPr lang="fr-FR" dirty="0" smtClean="0"/>
          </a:p>
          <a:p>
            <a:pPr lvl="0" algn="r" rtl="1"/>
            <a:r>
              <a:rPr lang="ar-SA" dirty="0" smtClean="0"/>
              <a:t>صياغة مشكلة البحث وتحديد أبعادها.</a:t>
            </a:r>
            <a:endParaRPr lang="fr-FR" dirty="0" smtClean="0"/>
          </a:p>
          <a:p>
            <a:pPr lvl="0" algn="r" rtl="1"/>
            <a:r>
              <a:rPr lang="ar-SA" dirty="0" smtClean="0"/>
              <a:t>صياغة فروض الدراسة وعلاقاتها المختلفة.</a:t>
            </a:r>
            <a:endParaRPr lang="fr-FR" dirty="0" smtClean="0"/>
          </a:p>
          <a:p>
            <a:pPr lvl="0" algn="r" rtl="1"/>
            <a:r>
              <a:rPr lang="ar-SA" dirty="0" smtClean="0"/>
              <a:t>تحديد وسائل وأدوات القياس المناسبة التي يمكن أن تساعد على قياس نتائج التجربة والتأكد من صحتها.</a:t>
            </a:r>
            <a:endParaRPr lang="fr-FR" dirty="0" smtClean="0"/>
          </a:p>
          <a:p>
            <a:pPr lvl="0" algn="r" rtl="1"/>
            <a:r>
              <a:rPr lang="ar-SA" dirty="0" smtClean="0"/>
              <a:t>إجراء الاختبارات الأولية بهدف تحديد مواطن الضعف في الفرضيات المصاغة.</a:t>
            </a:r>
            <a:endParaRPr lang="fr-FR" dirty="0" smtClean="0"/>
          </a:p>
          <a:p>
            <a:pPr lvl="0" algn="r" rtl="1"/>
            <a:r>
              <a:rPr lang="ar-SA" dirty="0" smtClean="0"/>
              <a:t>تحديد مكان وموعد وزمان إجراء التجربة.</a:t>
            </a:r>
            <a:endParaRPr lang="fr-FR" dirty="0" smtClean="0"/>
          </a:p>
          <a:p>
            <a:pPr lvl="0" algn="r" rtl="1"/>
            <a:r>
              <a:rPr lang="ar-SA" dirty="0" smtClean="0"/>
              <a:t>التأكد من دقة النتائج من خلال تصميم اختبار دلالة لتحديد مدى هذه الثقة.</a:t>
            </a:r>
            <a:endParaRPr lang="fr-FR" dirty="0" smtClean="0"/>
          </a:p>
          <a:p>
            <a:pPr lvl="0" algn="r" rtl="1"/>
            <a:r>
              <a:rPr lang="ar-SA" dirty="0" smtClean="0"/>
              <a:t>إعداد الصميم التجريبي الذي يبين العلاقات بين المتغيرات المراد استخدامها، واختيار عينة الدراسة الممثلة لمجتمع البحث.</a:t>
            </a:r>
            <a:endParaRPr lang="fr-FR" dirty="0" smtClean="0"/>
          </a:p>
          <a:p>
            <a:pPr algn="r" rtl="1"/>
            <a:r>
              <a:rPr lang="ar-SA" dirty="0" smtClean="0"/>
              <a:t>تحديد العوامل المستقلة المنوي إخضاعها للتجربة.</a:t>
            </a:r>
            <a:endParaRPr lang="fr-FR" dirty="0"/>
          </a:p>
        </p:txBody>
      </p:sp>
    </p:spTree>
    <p:extLst>
      <p:ext uri="{BB962C8B-B14F-4D97-AF65-F5344CB8AC3E}">
        <p14:creationId xmlns:p14="http://schemas.microsoft.com/office/powerpoint/2010/main" val="384282455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TN" dirty="0" smtClean="0"/>
              <a:t>مزايا المنهج التجريبي وعيوبه</a:t>
            </a: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SA" dirty="0" smtClean="0"/>
              <a:t>لقد ساعد الأسلوب التجريبي العلوم الطبيعية في التقدم والرفعة في مختلف حقول المعرفة الإنسانية. وأول من استخدم التجريب في علم النفس هو العالم الألماني "فونت" وذلك عام 1879 الذي أسس أول مختبر لعلم النفس ثم انتشر استخدام الأسلوب التجريبي ليشمل كافة حقول المعرفة جميعها ومن أهم مزايا الأسلوب التجريبي ما يلي:</a:t>
            </a:r>
            <a:endParaRPr lang="fr-FR" dirty="0" smtClean="0"/>
          </a:p>
          <a:p>
            <a:pPr lvl="0" algn="r" rtl="1"/>
            <a:r>
              <a:rPr lang="ar-SA" dirty="0" smtClean="0"/>
              <a:t>يمكن للباحث المستخدم للأسلوب التجريبي أن يكرر التجربة عبر الزمن، مما يعطي الباحث فرصة التأكد من صدق النتائج وثباتها. </a:t>
            </a:r>
            <a:endParaRPr lang="fr-FR" dirty="0" smtClean="0"/>
          </a:p>
          <a:p>
            <a:pPr lvl="0" algn="r" rtl="1"/>
            <a:r>
              <a:rPr lang="ar-SA" dirty="0" smtClean="0"/>
              <a:t>يمكن للباحث التجريبي إيجاد الربط </a:t>
            </a:r>
            <a:r>
              <a:rPr lang="ar-SA" dirty="0" err="1" smtClean="0"/>
              <a:t>السببي</a:t>
            </a:r>
            <a:r>
              <a:rPr lang="ar-SA" dirty="0" smtClean="0"/>
              <a:t> بين متغيرين أو أكثر من خلال التحكم في العوامل الأخرى المؤثرة وعزلها والتحكم في حجم التغير الحاصل في المتغير التجريبي بما يتناسب مع برنامج التجربة، وهذا يعطي الباحث التجريبي قدرة أكبر في الربط بين النتائج وأسبابها. </a:t>
            </a:r>
            <a:endParaRPr lang="fr-FR" dirty="0" smtClean="0"/>
          </a:p>
          <a:p>
            <a:pPr algn="r" rtl="1"/>
            <a:endParaRPr lang="fr-FR" dirty="0"/>
          </a:p>
        </p:txBody>
      </p:sp>
    </p:spTree>
    <p:extLst>
      <p:ext uri="{BB962C8B-B14F-4D97-AF65-F5344CB8AC3E}">
        <p14:creationId xmlns:p14="http://schemas.microsoft.com/office/powerpoint/2010/main" val="286578752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nchor="t">
            <a:normAutofit/>
          </a:bodyPr>
          <a:lstStyle/>
          <a:p>
            <a:pPr algn="r" rtl="1"/>
            <a:r>
              <a:rPr lang="ar-SA" sz="3600" b="1" dirty="0" smtClean="0"/>
              <a:t> الانتقادات الموجهة للمنهج التجريبي </a:t>
            </a:r>
            <a:endParaRPr lang="fr-FR" sz="3600" dirty="0"/>
          </a:p>
        </p:txBody>
      </p:sp>
      <p:sp>
        <p:nvSpPr>
          <p:cNvPr id="3" name="Espace réservé du contenu 2"/>
          <p:cNvSpPr>
            <a:spLocks noGrp="1"/>
          </p:cNvSpPr>
          <p:nvPr>
            <p:ph idx="1"/>
          </p:nvPr>
        </p:nvSpPr>
        <p:spPr>
          <a:xfrm>
            <a:off x="457200" y="1643050"/>
            <a:ext cx="8229600" cy="4681550"/>
          </a:xfrm>
        </p:spPr>
        <p:txBody>
          <a:bodyPr>
            <a:normAutofit fontScale="70000" lnSpcReduction="20000"/>
          </a:bodyPr>
          <a:lstStyle/>
          <a:p>
            <a:pPr lvl="0" algn="r" rtl="1"/>
            <a:r>
              <a:rPr lang="ar-SA" dirty="0" err="1" smtClean="0"/>
              <a:t>إالبيئة</a:t>
            </a:r>
            <a:r>
              <a:rPr lang="ar-SA" dirty="0" smtClean="0"/>
              <a:t> الاصطناعية عند استخدام المنهج التجريبي في قياس العلاقات بين المتغيرات ربما يدفع الأفراد موضع التجربة إلى تغير سلوكهم لشعورهم بأنهم موضع ملاحظة واختبار</a:t>
            </a:r>
            <a:endParaRPr lang="fr-FR" dirty="0" smtClean="0"/>
          </a:p>
          <a:p>
            <a:pPr lvl="0" algn="r" rtl="1"/>
            <a:r>
              <a:rPr lang="ar-SA" dirty="0" smtClean="0"/>
              <a:t>يعتمد المنهج التجريبي على العينة في إجراء التجربة ومن ثم تعميم النتائج على مجتمع الدراسة، ولكن ما يعيب ذلك انه قد لا تمثل العينة مجتمع البحث وبالتالي يصعب معها تعميم النتائج.</a:t>
            </a:r>
            <a:endParaRPr lang="fr-FR" dirty="0" smtClean="0"/>
          </a:p>
          <a:p>
            <a:pPr lvl="0" algn="r" rtl="1"/>
            <a:r>
              <a:rPr lang="ar-SA" dirty="0" smtClean="0"/>
              <a:t>دقة النتائج في المنهج التجريبي تعتمد على الأدوات المستخدمة في التجربة كالاختبارات والمقاييس، وبالتالي تطور الأدوات المستخدمة يساعد في التوصل إلى نتائج أكثر دقة. وبذلك يحذر الباحث من الوقوع في أخطاء القياس من خلال التأكد من اختيار أدوات القياس المناسبة والتي تتميز بالصدق والموضوعية والثبات.</a:t>
            </a:r>
            <a:endParaRPr lang="fr-FR" dirty="0" smtClean="0"/>
          </a:p>
          <a:p>
            <a:pPr lvl="0" algn="r" rtl="1"/>
            <a:r>
              <a:rPr lang="ar-SA" dirty="0" smtClean="0"/>
              <a:t>يعتمد المنهج التجريبي على استخدام أسلوب الضبط والعزل لكافة العوامل المؤثرة على الظاهرة، ولكن هذا يبدو صعب التحقق في العلوم الاجتماعية والإنسانية لتأثرها بعوامل عديدة متفاعلة يصعب عدلها وتثبيتها. </a:t>
            </a:r>
            <a:r>
              <a:rPr lang="ar-SA" b="1" u="sng" dirty="0" smtClean="0"/>
              <a:t>مثال حوادث السير </a:t>
            </a:r>
            <a:r>
              <a:rPr lang="ar-SA" dirty="0" smtClean="0"/>
              <a:t>يصعب </a:t>
            </a:r>
            <a:r>
              <a:rPr lang="ar-TN" dirty="0" smtClean="0"/>
              <a:t>قياس </a:t>
            </a:r>
            <a:r>
              <a:rPr lang="ar-SA" dirty="0" smtClean="0"/>
              <a:t>أثر السرعة على انفراد على حوادث السير، فالحوادث تحدث نتيجة تفاعل العديد من العوامل مثل السرعة، وإهمال السائق، أو سوء حالة الطريق، أو سوء الأحوال الجوية، أو خلل ميكانيكي في السيارة. </a:t>
            </a:r>
            <a:endParaRPr lang="fr-FR" dirty="0" smtClean="0"/>
          </a:p>
          <a:p>
            <a:pPr lvl="0" algn="r" rtl="1"/>
            <a:r>
              <a:rPr lang="ar-SA" dirty="0" smtClean="0"/>
              <a:t>يتطلب إجراء التجربة اتخاذ مجموعة من </a:t>
            </a:r>
            <a:r>
              <a:rPr lang="ar-SA" dirty="0" err="1" smtClean="0"/>
              <a:t>الاجراءات</a:t>
            </a:r>
            <a:r>
              <a:rPr lang="ar-SA" dirty="0" smtClean="0"/>
              <a:t> </a:t>
            </a:r>
            <a:r>
              <a:rPr lang="ar-SA" smtClean="0"/>
              <a:t>الإدارية المعقدة</a:t>
            </a:r>
            <a:endParaRPr lang="fr-FR" dirty="0"/>
          </a:p>
        </p:txBody>
      </p:sp>
    </p:spTree>
    <p:extLst>
      <p:ext uri="{BB962C8B-B14F-4D97-AF65-F5344CB8AC3E}">
        <p14:creationId xmlns:p14="http://schemas.microsoft.com/office/powerpoint/2010/main" val="647518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Autofit/>
          </a:bodyPr>
          <a:lstStyle/>
          <a:p>
            <a:pPr algn="just" rtl="1"/>
            <a:r>
              <a:rPr lang="ar-EG" sz="3600" b="1" dirty="0" smtClean="0">
                <a:solidFill>
                  <a:schemeClr val="bg1"/>
                </a:solidFill>
              </a:rPr>
              <a:t>وبمجرد تطور الأشياء وتثبيت تطابقها مع الفرضيات الواردة بالمدخل العلمي، يتم إدماجها في نسق القواعد التي تكون أسلوب المنهجية العلمية.</a:t>
            </a:r>
          </a:p>
          <a:p>
            <a:pPr algn="just" rtl="1"/>
            <a:r>
              <a:rPr lang="ar-EG" sz="3600" b="1" dirty="0" smtClean="0">
                <a:solidFill>
                  <a:schemeClr val="bg1"/>
                </a:solidFill>
              </a:rPr>
              <a:t>فالمنهجية أولا وقبل كل شئ تقوم بتصحيح نفسها، والعلم لا يتقيد بالموضوع الذي يدور حوله، ولكنه يتقيد بمنهجيته.</a:t>
            </a:r>
          </a:p>
          <a:p>
            <a:pPr algn="just" rtl="1"/>
            <a:r>
              <a:rPr lang="ar-EG" sz="3600" b="1" dirty="0" smtClean="0">
                <a:solidFill>
                  <a:schemeClr val="bg1"/>
                </a:solidFill>
              </a:rPr>
              <a:t>والأمر الذي يجعل المدخل العلمي في وضع منفصل، هو الفرضيات العلمية التي يقوم عليها، والمنهجية التي يأخد منها.</a:t>
            </a:r>
            <a:endParaRPr lang="ar-EG" sz="3600" b="1"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4- </a:t>
            </a:r>
            <a:r>
              <a:rPr lang="ar-EG" dirty="0" smtClean="0"/>
              <a:t>مفهوم التفكير العلمي في البحث</a:t>
            </a:r>
            <a:endParaRPr lang="ar-EG" dirty="0"/>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التفكير العلمي هو إطار فكري معين علمي ينتج عن تنظيم عقلي معين ، يقوم على عدد من المراحل التي يسترشد بها الباحث أو الطالب في دراسته، والأسلوب العلمي يتميز بالدقة والموضوعية، وباختيار الحقائق إختياراً يزيل عنها كل شك محتمل، ولا يجب أن يغيب عن الذهن، أن الحقائق العلمية ليست ثابت</a:t>
            </a:r>
            <a:r>
              <a:rPr lang="ar-SA" sz="3600" b="1" dirty="0" smtClean="0">
                <a:solidFill>
                  <a:schemeClr val="bg1"/>
                </a:solidFill>
              </a:rPr>
              <a:t>ة</a:t>
            </a:r>
            <a:r>
              <a:rPr lang="ar-EG" sz="3600" b="1" dirty="0" smtClean="0">
                <a:solidFill>
                  <a:schemeClr val="bg1"/>
                </a:solidFill>
              </a:rPr>
              <a:t>، بل هي حقائق بلغت درجة عالية من الصدق.</a:t>
            </a:r>
            <a:endParaRPr lang="ar-EG" sz="36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وتجدر الاشارة في هذا السياق إلى قضية منهجية يختلف فيها البحث في الجوانب النظرية عن البحث التطبيقي، فالأول لا يقتنع بنتائجه حتى يزول عنها كل شك مقبول، وتصل درجة احتمال الصدق إلى أقصى درجة، أما الآخر التطبيقي فيكتفي بأقصى درجات الاحتمال ، فاذا وازن  بين نتائجه يأخذ أكثرها احتمالاً للصدق.</a:t>
            </a:r>
            <a:endParaRPr lang="ar-EG" sz="3600"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1600200"/>
            <a:ext cx="8229600" cy="4800600"/>
          </a:xfrm>
        </p:spPr>
        <p:txBody>
          <a:bodyPr>
            <a:normAutofit/>
          </a:bodyPr>
          <a:lstStyle/>
          <a:p>
            <a:pPr algn="just" rtl="1"/>
            <a:r>
              <a:rPr lang="ar-EG" sz="3600" b="1" dirty="0" smtClean="0">
                <a:solidFill>
                  <a:schemeClr val="bg1"/>
                </a:solidFill>
              </a:rPr>
              <a:t>يعتمد الأسلوب العلمي بالأساس على الاستقراء الذي يختلف عن الاستنباط والقياس المنطقي، حيث يبدأ بالجزيئات ليستمد منها القوانين في حين أن الاستنباط يبدأ بقضايا عامة ليتوصل منها إلى الحق</a:t>
            </a:r>
            <a:r>
              <a:rPr lang="ar-SA" sz="3600" b="1" dirty="0" smtClean="0">
                <a:solidFill>
                  <a:schemeClr val="bg1"/>
                </a:solidFill>
              </a:rPr>
              <a:t>ا</a:t>
            </a:r>
            <a:r>
              <a:rPr lang="ar-EG" sz="3600" b="1" dirty="0" err="1" smtClean="0">
                <a:solidFill>
                  <a:schemeClr val="bg1"/>
                </a:solidFill>
              </a:rPr>
              <a:t>ئق</a:t>
            </a:r>
            <a:r>
              <a:rPr lang="ar-EG" sz="3600" b="1" dirty="0" smtClean="0">
                <a:solidFill>
                  <a:schemeClr val="bg1"/>
                </a:solidFill>
              </a:rPr>
              <a:t> الجزئية، غير أن ذلك لا يعني أن الأسلوب العلمي يغفل أهمية القياس المنطقي. </a:t>
            </a:r>
            <a:endParaRPr lang="ar-EG" sz="36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ولكنه حين يصل إلى قوانين عامة يستعمل الاستنباط والقياس في تطبيقها على الجزيئات للتثبت من صحتها، أي أنه يستعمل التفسير المنطقي الذي يتمثل في تفسير ظاهرة خاصة  من نظرية أو قانون ، كما يستخدم الطريقة الاستنتاجية التي تتمثل في استخلاص قانون أو نظرية أو ظاهرة عامة من مجموعة ظواهر خاصة.</a:t>
            </a:r>
            <a:endParaRPr lang="ar-EG" sz="36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المحاضرة الأولى</a:t>
            </a:r>
            <a:endParaRPr lang="ar-SA" dirty="0"/>
          </a:p>
        </p:txBody>
      </p:sp>
      <p:sp>
        <p:nvSpPr>
          <p:cNvPr id="3" name="عنصر نائب للمحتوى 2"/>
          <p:cNvSpPr>
            <a:spLocks noGrp="1"/>
          </p:cNvSpPr>
          <p:nvPr>
            <p:ph idx="1"/>
          </p:nvPr>
        </p:nvSpPr>
        <p:spPr/>
        <p:txBody>
          <a:bodyPr anchor="ctr">
            <a:normAutofit/>
          </a:bodyPr>
          <a:lstStyle/>
          <a:p>
            <a:pPr algn="ctr" rtl="1"/>
            <a:r>
              <a:rPr lang="ar-EG" sz="3600" b="1" dirty="0"/>
              <a:t>مفاهيم البحث العلمي</a:t>
            </a:r>
            <a:endParaRPr lang="ar-SA" sz="3600" dirty="0"/>
          </a:p>
        </p:txBody>
      </p:sp>
    </p:spTree>
    <p:extLst>
      <p:ext uri="{BB962C8B-B14F-4D97-AF65-F5344CB8AC3E}">
        <p14:creationId xmlns:p14="http://schemas.microsoft.com/office/powerpoint/2010/main" val="1645966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يتضمن الأسلوب العلمي عمليتين مترابطين</a:t>
            </a:r>
          </a:p>
          <a:p>
            <a:pPr algn="just" rtl="1">
              <a:buNone/>
            </a:pPr>
            <a:r>
              <a:rPr lang="ar-EG" sz="3600" b="1" dirty="0" smtClean="0">
                <a:solidFill>
                  <a:schemeClr val="bg1"/>
                </a:solidFill>
              </a:rPr>
              <a:t>( الملاحظة والوصف) حيث أنه إذا كان العلم يرمي إلى التعبير عن العلاقات القائمة بين الظواهر المختلفة، فهذا التعبير هو في الأساس وصفي، وإذا كان هذا التعبير يمثل الوقائع المتعلقة بالظاهرة فإنه يعتمد على الملاحظة.</a:t>
            </a:r>
            <a:endParaRPr lang="ar-EG" sz="3600"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ويختلف الوصف العلمي عن الوصف العادي من حيث أنه لا يعتمد على البلاغة اللغوية وإنما هو بالأساس وصف كمي، ذلك أن الباحث حينما يقيس النواحي المختلفة في ظاهرة أو أكثر، فان هذا القياس  ليس الا وصفاً كمياً يعتمد على الوسائل الاحصائية في إختزال  مجموعة كبيرة  من البيانات </a:t>
            </a:r>
            <a:r>
              <a:rPr lang="ar-SA" sz="3600" b="1" dirty="0" smtClean="0">
                <a:solidFill>
                  <a:schemeClr val="bg1"/>
                </a:solidFill>
              </a:rPr>
              <a:t>ع</a:t>
            </a:r>
            <a:r>
              <a:rPr lang="ar-EG" sz="3600" b="1" dirty="0" err="1" smtClean="0">
                <a:solidFill>
                  <a:schemeClr val="bg1"/>
                </a:solidFill>
              </a:rPr>
              <a:t>لى</a:t>
            </a:r>
            <a:r>
              <a:rPr lang="ar-EG" sz="3600" b="1" dirty="0" smtClean="0">
                <a:solidFill>
                  <a:schemeClr val="bg1"/>
                </a:solidFill>
              </a:rPr>
              <a:t> مجموعة صغيرة من الأرقام والمصطلحات الاحصائية.</a:t>
            </a:r>
            <a:endParaRPr lang="ar-EG" sz="3600" b="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1646237"/>
            <a:ext cx="8229600" cy="4525963"/>
          </a:xfrm>
        </p:spPr>
        <p:txBody>
          <a:bodyPr>
            <a:normAutofit/>
          </a:bodyPr>
          <a:lstStyle/>
          <a:p>
            <a:pPr algn="just" rtl="1"/>
            <a:r>
              <a:rPr lang="ar-EG" sz="3600" b="1" dirty="0" smtClean="0">
                <a:solidFill>
                  <a:schemeClr val="bg1"/>
                </a:solidFill>
              </a:rPr>
              <a:t>أما الملاحظة العلمية، فهي تستعين بالمقاييس المختلفة ، وتقوم على أساس ترتيب الظروف ترتيباً معيناً بحيث يمكن ملاحظتها بطريقة موضوعية،  وتتميز الملاحظة العلمية في أنها يمكن تكرارها، مما يكون لها أهمية كبيرة من حيث الدقة  العلمية فهو يساعد على تحديد  العناصر الرئيسية  في الموقف المطلوب دراسته، كما أن التكرار ضروري للتاكد من صحة  الملاحظة .</a:t>
            </a:r>
            <a:endParaRPr lang="ar-EG" sz="3600"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rtl="1"/>
            <a:r>
              <a:rPr lang="ar-EG" sz="3600" b="1" dirty="0" smtClean="0">
                <a:solidFill>
                  <a:schemeClr val="bg1"/>
                </a:solidFill>
              </a:rPr>
              <a:t>فقد يخطئ الباحث نتيجة الصدفة أو لتدخل عوامل ذاتية، مثل الأخطاء الناتجة عن الاختلاف في دقة الحواس أو الصفات الشخصية للباحث، والمثابرة وقوة الملاحظة.</a:t>
            </a:r>
            <a:endParaRPr lang="ar-EG" sz="3600" b="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5- </a:t>
            </a:r>
            <a:r>
              <a:rPr lang="ar-EG" dirty="0" smtClean="0"/>
              <a:t>مفهوم المنهج العلمي</a:t>
            </a:r>
            <a:endParaRPr lang="ar-EG" dirty="0"/>
          </a:p>
        </p:txBody>
      </p:sp>
      <p:sp>
        <p:nvSpPr>
          <p:cNvPr id="3" name="Content Placeholder 2"/>
          <p:cNvSpPr>
            <a:spLocks noGrp="1"/>
          </p:cNvSpPr>
          <p:nvPr>
            <p:ph idx="1"/>
          </p:nvPr>
        </p:nvSpPr>
        <p:spPr/>
        <p:txBody>
          <a:bodyPr anchor="ctr">
            <a:normAutofit/>
          </a:bodyPr>
          <a:lstStyle/>
          <a:p>
            <a:pPr algn="just" rtl="1"/>
            <a:r>
              <a:rPr lang="ar-EG" sz="3600" b="1" dirty="0" smtClean="0">
                <a:solidFill>
                  <a:schemeClr val="bg1"/>
                </a:solidFill>
              </a:rPr>
              <a:t>المنهج هو خطوات منظمة يتبعها الباحث في معالجة الموضوعات التي يقوم بدراستها إلى أن يصل إلى نتيجة معينة، وبهذا يكون في مأمن أن تحسب صواباً أو العكس.</a:t>
            </a:r>
            <a:endParaRPr lang="ar-EG" sz="3600" b="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يلعب منهج البحث العلمي دورا أساسياً في تدوين معلومات البحث، فهو ي</a:t>
            </a:r>
            <a:r>
              <a:rPr lang="ar-SA" sz="3600" b="1" dirty="0" smtClean="0">
                <a:solidFill>
                  <a:schemeClr val="bg1"/>
                </a:solidFill>
              </a:rPr>
              <a:t>ل</a:t>
            </a:r>
            <a:r>
              <a:rPr lang="ar-EG" sz="3600" b="1" dirty="0" smtClean="0">
                <a:solidFill>
                  <a:schemeClr val="bg1"/>
                </a:solidFill>
              </a:rPr>
              <a:t>زم البحث بعدم إبداء رأيه الشخصي، والتقيد باخضاع أي رأي للنقاش مهما كانت درجة الثقة به، إذ لا توجد حقيقة راهنة بذاتها، وضرورة تقيد الباحث بالدقة في الاعتماد على الروايات والاقتباسات أو التواريخ غير الواضحة أو غير الدقيقة. </a:t>
            </a:r>
            <a:endParaRPr lang="ar-EG" sz="3600" b="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sz="3600" b="1" dirty="0" smtClean="0">
                <a:solidFill>
                  <a:schemeClr val="bg1"/>
                </a:solidFill>
              </a:rPr>
              <a:t>وكذلك ضرورة الدقة في شرح المدلولات التي يسوقها الباحث وباختصار ينبغي ، أن يتحلى الباحث بالصبر على ما قد يبعثه البحث أحياناً  في النفس من شعور بالغربة والوحشة وما قد يعنيه من وحدة وانعزال وتأمل</a:t>
            </a:r>
            <a:r>
              <a:rPr lang="ar-EG" b="1" dirty="0" smtClean="0">
                <a:solidFill>
                  <a:schemeClr val="bg1"/>
                </a:solidFill>
              </a:rPr>
              <a:t>.</a:t>
            </a:r>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b="1" dirty="0" smtClean="0"/>
              <a:t>أولاً: مفهوم البحث العلمي</a:t>
            </a:r>
            <a:endParaRPr lang="ar-EG" b="1" dirty="0"/>
          </a:p>
        </p:txBody>
      </p:sp>
      <p:sp>
        <p:nvSpPr>
          <p:cNvPr id="3" name="Content Placeholder 2"/>
          <p:cNvSpPr>
            <a:spLocks noGrp="1"/>
          </p:cNvSpPr>
          <p:nvPr>
            <p:ph idx="1"/>
          </p:nvPr>
        </p:nvSpPr>
        <p:spPr/>
        <p:txBody>
          <a:bodyPr>
            <a:noAutofit/>
          </a:bodyPr>
          <a:lstStyle/>
          <a:p>
            <a:pPr algn="just" rtl="1"/>
            <a:r>
              <a:rPr lang="ar-EG" sz="3600" b="1" dirty="0" smtClean="0">
                <a:solidFill>
                  <a:schemeClr val="bg1"/>
                </a:solidFill>
              </a:rPr>
              <a:t>البحث لغويا يقصد به الطلب او التفتيش أو التقصي عن حقيقة من الحقائق أو أمر من الأمور.</a:t>
            </a:r>
          </a:p>
          <a:p>
            <a:pPr algn="just" rtl="1"/>
            <a:r>
              <a:rPr lang="ar-EG" sz="3600" b="1" dirty="0" smtClean="0">
                <a:solidFill>
                  <a:schemeClr val="bg1"/>
                </a:solidFill>
              </a:rPr>
              <a:t>أما كلمة العلمي فهي كلمة تنسب إلى العلم، والعلم معناه المعرفة والدراية وإدراك الحقائق، كما يعني العلم أيضاً الاحاطة والالمام بالحقائق، وكل ما يتصل بها، ووفقا لهذا التحليل ، </a:t>
            </a:r>
            <a:r>
              <a:rPr lang="ar-EG" sz="3600" b="1" u="sng" dirty="0" smtClean="0">
                <a:solidFill>
                  <a:schemeClr val="bg1"/>
                </a:solidFill>
              </a:rPr>
              <a:t>فان البحث العلمي هو عملية تقصي منظمة باتباع أساليب ومناهج علمية محددة للحقائق العلمية بغرض التأكد من صحتها وتعديلها أو إضافة الجديد.</a:t>
            </a:r>
            <a:endParaRPr lang="ar-EG" sz="3600" b="1" u="sng"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تعريف آخر </a:t>
            </a:r>
            <a:endParaRPr lang="ar-EG" b="1" dirty="0"/>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البحث العلمي: هو وسيلة للاستعلام او الاستقصاء المنظم والدقيق الذي يقوم به الباحث بغرض </a:t>
            </a:r>
            <a:r>
              <a:rPr lang="ar-EG" sz="3600" b="1" dirty="0" err="1" smtClean="0">
                <a:solidFill>
                  <a:schemeClr val="bg1"/>
                </a:solidFill>
              </a:rPr>
              <a:t>اكتش</a:t>
            </a:r>
            <a:r>
              <a:rPr lang="ar-SA" sz="3600" b="1" dirty="0" smtClean="0">
                <a:solidFill>
                  <a:schemeClr val="bg1"/>
                </a:solidFill>
              </a:rPr>
              <a:t>ا</a:t>
            </a:r>
            <a:r>
              <a:rPr lang="ar-EG" sz="3600" b="1" dirty="0" smtClean="0">
                <a:solidFill>
                  <a:schemeClr val="bg1"/>
                </a:solidFill>
              </a:rPr>
              <a:t>ف معلومات أو علاقات جديدة بالاضافة إلى تطوير او تصحيح المعلومات الموجودة فعلاً، على أن يتبع في هذا الفحص والاستعلام الدقيق خطوات المنهج العلمي، وإختيار الطريقة والأدوات اللازمة للبحث وجمع البيانات، والمعلومات الواردة في العرض بحجج وأدلة وبراهين ومصادر كافية.</a:t>
            </a:r>
            <a:endParaRPr lang="ar-EG" sz="3600" b="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تعريف آخر</a:t>
            </a:r>
            <a:endParaRPr lang="ar-EG" b="1" dirty="0"/>
          </a:p>
        </p:txBody>
      </p:sp>
      <p:sp>
        <p:nvSpPr>
          <p:cNvPr id="3" name="Content Placeholder 2"/>
          <p:cNvSpPr>
            <a:spLocks noGrp="1"/>
          </p:cNvSpPr>
          <p:nvPr>
            <p:ph idx="1"/>
          </p:nvPr>
        </p:nvSpPr>
        <p:spPr/>
        <p:txBody>
          <a:bodyPr anchor="ctr">
            <a:normAutofit/>
          </a:bodyPr>
          <a:lstStyle/>
          <a:p>
            <a:pPr algn="just" rtl="1"/>
            <a:r>
              <a:rPr lang="ar-EG" sz="3600" b="1" dirty="0" smtClean="0">
                <a:solidFill>
                  <a:schemeClr val="bg1"/>
                </a:solidFill>
              </a:rPr>
              <a:t>البحث العلمي وهو عرض مفصل  أو دراسة متعمقة  تمثل كشفاً لحقيقة جديدة أو التأكيد على حقيقة قديمة سبق بحثها، وإضافة شئ جديد لها، أو حل لمشكلة  كان قد تعهد بها شخص باحث بتقصيها وكشفها وحلها.</a:t>
            </a:r>
            <a:endParaRPr lang="ar-EG" sz="36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1- </a:t>
            </a:r>
            <a:r>
              <a:rPr lang="ar-EG" b="1" dirty="0" smtClean="0"/>
              <a:t>المعرفة وتصنيفاتها المختلفة</a:t>
            </a:r>
            <a:endParaRPr lang="ar-EG" b="1" dirty="0"/>
          </a:p>
        </p:txBody>
      </p:sp>
      <p:sp>
        <p:nvSpPr>
          <p:cNvPr id="3" name="Content Placeholder 2"/>
          <p:cNvSpPr>
            <a:spLocks noGrp="1"/>
          </p:cNvSpPr>
          <p:nvPr>
            <p:ph idx="1"/>
          </p:nvPr>
        </p:nvSpPr>
        <p:spPr/>
        <p:txBody>
          <a:bodyPr/>
          <a:lstStyle/>
          <a:p>
            <a:pPr algn="just" rtl="1"/>
            <a:r>
              <a:rPr lang="ar-EG" sz="3600" b="1" dirty="0" smtClean="0">
                <a:solidFill>
                  <a:schemeClr val="bg1"/>
                </a:solidFill>
              </a:rPr>
              <a:t>تعني كلمة المعرفة : الإحاطة بالشئ، أي العلم به، والمعرفة هي أشمل وأوسع من العلم.</a:t>
            </a:r>
          </a:p>
          <a:p>
            <a:pPr algn="just" rtl="1"/>
            <a:r>
              <a:rPr lang="ar-EG" sz="3600" b="1" dirty="0" smtClean="0">
                <a:solidFill>
                  <a:schemeClr val="bg1"/>
                </a:solidFill>
              </a:rPr>
              <a:t>المعرفة تشمل كل الرصيد الواسع والهائل من المعارف والعلوم والمعلومات التي استطاع الانسان باعتباره كائن ومخلوق يفكر ويتمتع بالعقل أن يجمعه عبر مراحل التاريخ الانساني الطويل بحواسه وفكره وعقله.</a:t>
            </a:r>
            <a:endParaRPr lang="ar-EG" sz="3600" b="1"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تعريف آخر</a:t>
            </a:r>
            <a:endParaRPr lang="ar-EG" dirty="0"/>
          </a:p>
        </p:txBody>
      </p:sp>
      <p:sp>
        <p:nvSpPr>
          <p:cNvPr id="3" name="Content Placeholder 2"/>
          <p:cNvSpPr>
            <a:spLocks noGrp="1"/>
          </p:cNvSpPr>
          <p:nvPr>
            <p:ph idx="1"/>
          </p:nvPr>
        </p:nvSpPr>
        <p:spPr/>
        <p:txBody>
          <a:bodyPr anchor="ctr"/>
          <a:lstStyle/>
          <a:p>
            <a:pPr algn="just" rtl="1"/>
            <a:r>
              <a:rPr lang="ar-EG" sz="3600" b="1" dirty="0" smtClean="0">
                <a:solidFill>
                  <a:schemeClr val="bg1"/>
                </a:solidFill>
              </a:rPr>
              <a:t>البحث العلمي هو نشاط منظم ، وطريقة في التفكير واستقصاء  دقيق يهدف إلى إكتشاف الحقائق معتمدا على مناهج موضوعية من أجل معرفة الترابط بين هذه الحقائق واستخلاص المبادئ العامة والقوانين التفسيرية.</a:t>
            </a:r>
            <a:endParaRPr lang="ar-EG" sz="3600" b="1"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rtl="1"/>
            <a:r>
              <a:rPr lang="ar-EG" b="1" dirty="0" smtClean="0">
                <a:solidFill>
                  <a:schemeClr val="bg1"/>
                </a:solidFill>
              </a:rPr>
              <a:t>ويعرفه جون ديوي بأنه ” الدراسة الفكرية الواعية التي يتبعها الباحث في معالجة الموضوعات التي يقوم بدراستها  إلى أن يصل إلى نتيجة معينة“</a:t>
            </a:r>
          </a:p>
          <a:p>
            <a:pPr algn="just" rtl="1"/>
            <a:r>
              <a:rPr lang="ar-EG" b="1" dirty="0" smtClean="0">
                <a:solidFill>
                  <a:schemeClr val="bg1"/>
                </a:solidFill>
              </a:rPr>
              <a:t>أما رومل وباليني، فيعرفان البحث العلمي“ أنه الاستخدام المنتظم لعدد من الأساليب المتخصصة  والاجراءات للحصول  على حل أكثر كفاية  لمشكلة ما ، عما يمكن الحصول عليه بطرق أقل تمييزا“ </a:t>
            </a:r>
            <a:endParaRPr lang="ar-EG" b="1"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rtl="1"/>
            <a:r>
              <a:rPr lang="ar-EG" sz="3600" b="1" dirty="0" smtClean="0">
                <a:solidFill>
                  <a:schemeClr val="bg1"/>
                </a:solidFill>
              </a:rPr>
              <a:t>ويعرف تيروس البحث العلمي  بأنه الوسيلة  التي تؤدي  إلى الوصول إلى حل مشكلة محددة بالتقصي الشامل الدقيق لجميع الظواهر والبيانات التي يمكن التحقق منها“.</a:t>
            </a:r>
          </a:p>
          <a:p>
            <a:pPr algn="just" rtl="1"/>
            <a:r>
              <a:rPr lang="ar-EG" sz="3600" b="1" dirty="0" smtClean="0">
                <a:solidFill>
                  <a:schemeClr val="bg1"/>
                </a:solidFill>
              </a:rPr>
              <a:t>ويعرفه ويتني بأنه العمل الفعلي الدقيق الذي يؤدي إلى اكتشاف حقائق يقنية وقواعد عامة شاملة.</a:t>
            </a:r>
            <a:endParaRPr lang="ar-EG" sz="3600" b="1"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rtl="1"/>
            <a:r>
              <a:rPr lang="ar-EG" sz="3600" b="1" dirty="0" smtClean="0">
                <a:solidFill>
                  <a:schemeClr val="bg1"/>
                </a:solidFill>
              </a:rPr>
              <a:t>بينما يعرفه الشيباني بأنه عبارة عن الفحص والتقصي المنظمين للحقائق اللذين يرميان إلى إضافة معارف جديدة إلى ما هو متوفر منها فعلاً بطريقة تسمح بنشر وتعميم ونقل نتائجها إلى الغير، وبالتدليل عليها والتأكد من صحتها.</a:t>
            </a:r>
            <a:endParaRPr lang="ar-EG" sz="3600" b="1"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استخلاص عام</a:t>
            </a:r>
            <a:endParaRPr lang="ar-EG" dirty="0"/>
          </a:p>
        </p:txBody>
      </p:sp>
      <p:sp>
        <p:nvSpPr>
          <p:cNvPr id="3" name="Content Placeholder 2"/>
          <p:cNvSpPr>
            <a:spLocks noGrp="1"/>
          </p:cNvSpPr>
          <p:nvPr>
            <p:ph idx="1"/>
          </p:nvPr>
        </p:nvSpPr>
        <p:spPr/>
        <p:txBody>
          <a:bodyPr anchor="ctr">
            <a:normAutofit/>
          </a:bodyPr>
          <a:lstStyle/>
          <a:p>
            <a:pPr algn="just" rtl="1"/>
            <a:r>
              <a:rPr lang="ar-EG" sz="3600" b="1" dirty="0" smtClean="0">
                <a:solidFill>
                  <a:schemeClr val="bg1"/>
                </a:solidFill>
              </a:rPr>
              <a:t>مما سبق يمكن القول </a:t>
            </a:r>
            <a:r>
              <a:rPr lang="ar-TN" sz="3600" b="1" dirty="0" smtClean="0">
                <a:solidFill>
                  <a:schemeClr val="bg1"/>
                </a:solidFill>
              </a:rPr>
              <a:t>إ</a:t>
            </a:r>
            <a:r>
              <a:rPr lang="ar-EG" sz="3600" b="1" dirty="0" smtClean="0">
                <a:solidFill>
                  <a:schemeClr val="bg1"/>
                </a:solidFill>
              </a:rPr>
              <a:t>ن البحث العلمي هو عبارة عن وسيلة للاستعلام والاستقصاء المنظم والدقيق الذي يقوم الباحث بغرض اكتشاف معلومات أو حقائق جديدة تساعده </a:t>
            </a:r>
            <a:r>
              <a:rPr lang="ar-SA" sz="3600" b="1" dirty="0" smtClean="0">
                <a:solidFill>
                  <a:schemeClr val="bg1"/>
                </a:solidFill>
              </a:rPr>
              <a:t>على</a:t>
            </a:r>
            <a:r>
              <a:rPr lang="ar-EG" sz="3600" b="1" dirty="0" smtClean="0">
                <a:solidFill>
                  <a:schemeClr val="bg1"/>
                </a:solidFill>
              </a:rPr>
              <a:t> علاج مشكلة أو مشكلات محددة.</a:t>
            </a:r>
            <a:endParaRPr lang="ar-EG" sz="3600" b="1"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ثانياً: أهمية البحث العلمي</a:t>
            </a:r>
            <a:endParaRPr lang="ar-EG" b="1" dirty="0"/>
          </a:p>
        </p:txBody>
      </p:sp>
      <p:sp>
        <p:nvSpPr>
          <p:cNvPr id="3" name="Content Placeholder 2"/>
          <p:cNvSpPr>
            <a:spLocks noGrp="1"/>
          </p:cNvSpPr>
          <p:nvPr>
            <p:ph idx="1"/>
          </p:nvPr>
        </p:nvSpPr>
        <p:spPr/>
        <p:txBody>
          <a:bodyPr anchor="ctr"/>
          <a:lstStyle/>
          <a:p>
            <a:pPr algn="just" rtl="1"/>
            <a:r>
              <a:rPr lang="ar-EG" b="1" dirty="0" smtClean="0">
                <a:solidFill>
                  <a:schemeClr val="bg1"/>
                </a:solidFill>
              </a:rPr>
              <a:t>من خلال البحث العلمي  يمكن للدول والأفراد حل الكثير من المشكلات وتحقيق الرفاهية والسعادة على مستوى الأفراد والشعوب.</a:t>
            </a:r>
          </a:p>
          <a:p>
            <a:pPr algn="just" rtl="1"/>
            <a:r>
              <a:rPr lang="ar-EG" b="1" dirty="0" smtClean="0">
                <a:solidFill>
                  <a:schemeClr val="bg1"/>
                </a:solidFill>
              </a:rPr>
              <a:t>يتيح البحث العلمي للباحثين التوصل إلى إجابات لتساؤلاتهم، وإلى تفسير للظواهر التي يقومون بدراستها بطريقة علمية منظمة وبأسلوب منهجي بعيد عن الظن أو التخمين.</a:t>
            </a:r>
            <a:endParaRPr lang="ar-EG" b="1"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ثالثاً: الخصائص المميزة للبحث العلمي</a:t>
            </a:r>
            <a:endParaRPr lang="ar-EG" b="1" dirty="0"/>
          </a:p>
        </p:txBody>
      </p:sp>
      <p:sp>
        <p:nvSpPr>
          <p:cNvPr id="3" name="Content Placeholder 2"/>
          <p:cNvSpPr>
            <a:spLocks noGrp="1"/>
          </p:cNvSpPr>
          <p:nvPr>
            <p:ph idx="1"/>
          </p:nvPr>
        </p:nvSpPr>
        <p:spPr/>
        <p:txBody>
          <a:bodyPr anchor="ctr">
            <a:normAutofit fontScale="92500"/>
          </a:bodyPr>
          <a:lstStyle/>
          <a:p>
            <a:pPr algn="just" rtl="1"/>
            <a:r>
              <a:rPr lang="ar-EG" sz="3600" b="1" dirty="0" smtClean="0">
                <a:solidFill>
                  <a:srgbClr val="00B0F0"/>
                </a:solidFill>
              </a:rPr>
              <a:t>الموضوعية</a:t>
            </a:r>
          </a:p>
          <a:p>
            <a:pPr algn="just" rtl="1"/>
            <a:r>
              <a:rPr lang="ar-EG" sz="3600" b="1" dirty="0" smtClean="0">
                <a:solidFill>
                  <a:schemeClr val="bg1"/>
                </a:solidFill>
              </a:rPr>
              <a:t>تعني أن الباحث يلتزم في بحث المقاييس العلمية الدقيقة، وي</a:t>
            </a:r>
            <a:r>
              <a:rPr lang="ar-SA" sz="3600" b="1" dirty="0" smtClean="0">
                <a:solidFill>
                  <a:schemeClr val="bg1"/>
                </a:solidFill>
              </a:rPr>
              <a:t>ل</a:t>
            </a:r>
            <a:r>
              <a:rPr lang="ar-EG" sz="3600" b="1" dirty="0" smtClean="0">
                <a:solidFill>
                  <a:schemeClr val="bg1"/>
                </a:solidFill>
              </a:rPr>
              <a:t>زم بادراج الحقائق والوقائع التي تدعم وجهة نظره وكذلك الحقائق التي تتضارب مع منطلقاته وتصوراته، </a:t>
            </a:r>
            <a:endParaRPr lang="ar-SA" sz="3600" b="1" dirty="0" smtClean="0">
              <a:solidFill>
                <a:schemeClr val="bg1"/>
              </a:solidFill>
            </a:endParaRPr>
          </a:p>
          <a:p>
            <a:pPr algn="just" rtl="1"/>
            <a:r>
              <a:rPr lang="ar-EG" sz="3600" b="1" dirty="0" smtClean="0">
                <a:solidFill>
                  <a:schemeClr val="bg1"/>
                </a:solidFill>
              </a:rPr>
              <a:t>فالنتيجة يجب ان تكون منطقية ومنسجمة مع الواقع لا تناقضه، وعلى الباحث أن يتقبل ذلك ويعترف بالنتائج المستخلصة، حتى لو كانت لا تتطابق مع تصوراته وتوقعاته.</a:t>
            </a:r>
            <a:endParaRPr lang="ar-EG" sz="3600" b="1"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rtl="1"/>
            <a:r>
              <a:rPr lang="ar-EG" sz="3600" b="1" dirty="0" smtClean="0">
                <a:solidFill>
                  <a:srgbClr val="00B0F0"/>
                </a:solidFill>
              </a:rPr>
              <a:t>استخدام الطريقة الصحيحة والهادفة</a:t>
            </a:r>
          </a:p>
          <a:p>
            <a:pPr algn="just" rtl="1">
              <a:buNone/>
            </a:pPr>
            <a:r>
              <a:rPr lang="ar-EG" sz="3600" b="1" dirty="0" smtClean="0">
                <a:solidFill>
                  <a:schemeClr val="bg1"/>
                </a:solidFill>
              </a:rPr>
              <a:t>  ويقصد بذلك ان الباحث عندما يقوم بدراسة مشكلة أو موضوع معين، ويبحث عن حل لها، يجب أن يستخدم  طريقة علمية صحيحة وهادفة للتوصل إلى النتائج المطلوبة لحل هذه المشكلة، وإلا فقدت الدراسة قيمتها العلمية وجدواها.</a:t>
            </a:r>
            <a:endParaRPr lang="ar-EG" sz="3600" b="1"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noAutofit/>
          </a:bodyPr>
          <a:lstStyle/>
          <a:p>
            <a:pPr algn="just" rtl="1"/>
            <a:r>
              <a:rPr lang="ar-EG" sz="3600" b="1" dirty="0" smtClean="0">
                <a:solidFill>
                  <a:srgbClr val="00B0F0"/>
                </a:solidFill>
              </a:rPr>
              <a:t>الاعتماد على القواعد العلمية</a:t>
            </a:r>
          </a:p>
          <a:p>
            <a:pPr algn="just" rtl="1"/>
            <a:r>
              <a:rPr lang="ar-EG" sz="3600" b="1" dirty="0" smtClean="0">
                <a:solidFill>
                  <a:schemeClr val="bg1"/>
                </a:solidFill>
              </a:rPr>
              <a:t>يتعين على الباحث الالتزام بتبني الأسلوب العلمي في البحث من خلال إحترام جميع القواعد العلمية المطلوبة لدراسة كل موضوع، حيث إن تجاهل أو إغفال اي عنصر من عناصر  البحث العلمي يقود إلى نتائج خاطئة أو مخالفة للواقع، ومن هنا فان عدم استكمال الشروط العلمية المتعارف عليها في هذا الميدان، يحول دون حصول الباحث على النتائج العلمية المرجوة.</a:t>
            </a:r>
            <a:endParaRPr lang="ar-EG" sz="3600" b="1"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rgbClr val="00B0F0"/>
                </a:solidFill>
              </a:rPr>
              <a:t>الانفتاح الفكري</a:t>
            </a:r>
          </a:p>
          <a:p>
            <a:pPr algn="just" rtl="1">
              <a:buNone/>
            </a:pPr>
            <a:r>
              <a:rPr lang="ar-EG" b="1" dirty="0" smtClean="0">
                <a:solidFill>
                  <a:schemeClr val="bg1"/>
                </a:solidFill>
              </a:rPr>
              <a:t>   ويقصد بذلك أنه يتعين على البحث الحرص على التمسك بالروح العلمية، والتطلع دائماً إلى معرفة الحقيقة فقط، والابتعاد قدر الامكان عن التزمت والتشبث بالرؤية الأحادية المتعلقة بالنتائج التي توصل إليها من خلال دراسته للمشكلة، ويجب أن يكون ذهن الباحث منفتحا على كل تغيير في النتائج المحصول عليها، والاعتراف بالحقيقة، وإن كانت لا تخلو من مرارة.</a:t>
            </a:r>
            <a:endParaRPr lang="ar-EG"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solidFill>
                  <a:schemeClr val="bg1"/>
                </a:solidFill>
              </a:rPr>
              <a:t>المعرفة ضرورة للانسان لأنها تساعده على فهم القضايا التي تواجهه في حياته.</a:t>
            </a:r>
          </a:p>
          <a:p>
            <a:pPr algn="just" rtl="1"/>
            <a:r>
              <a:rPr lang="ar-EG" sz="3600" b="1" dirty="0" smtClean="0">
                <a:solidFill>
                  <a:schemeClr val="bg1"/>
                </a:solidFill>
              </a:rPr>
              <a:t>ومن خلال المعلومات يستطيع الانسان أن يتعلم كيف يجتاز العقبات التي تحول دون بلوغه الغايات التي ينشدها،وتدارك الأخطاء وإتخاذ القرارات والإجراءات الملائمة التي تمكنه من تحقيق أمانيه.</a:t>
            </a:r>
          </a:p>
          <a:p>
            <a:pPr algn="just" rtl="1"/>
            <a:endParaRPr lang="ar-EG" sz="3600" b="1"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rgbClr val="00B0F0"/>
                </a:solidFill>
              </a:rPr>
              <a:t>الابتعاد عن إصدار الأحكام النهائية</a:t>
            </a:r>
          </a:p>
          <a:p>
            <a:pPr algn="just" rtl="1">
              <a:buNone/>
            </a:pPr>
            <a:r>
              <a:rPr lang="ar-EG" b="1" dirty="0" smtClean="0">
                <a:solidFill>
                  <a:schemeClr val="bg1"/>
                </a:solidFill>
              </a:rPr>
              <a:t>   لاشك أن من خصائص الأسلوب العلمي في البحث التي ينبغي على الباحث التقيد بها، هي ضرورة التأني وعدم إصدار الأحكام النهائية، إذ يجب أن تصدر الأحكام استنادا إلى البراهين والحجج والحقائق، التي تثبت صحة النظريات والاقتراحات الأولية، أي بمعنى أدق ضرورة اعتماد البحث  على أدلة كافية قبل إصدار أي حكم أو التحدث عن نتائج تم التوصل إليها.</a:t>
            </a:r>
            <a:endParaRPr lang="ar-EG" b="1"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ar-EG" dirty="0"/>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ومن ناحية أخرى يمكن القول </a:t>
            </a:r>
            <a:r>
              <a:rPr lang="ar-TN" b="1" dirty="0" smtClean="0">
                <a:solidFill>
                  <a:schemeClr val="bg1">
                    <a:lumMod val="95000"/>
                    <a:lumOff val="5000"/>
                  </a:schemeClr>
                </a:solidFill>
              </a:rPr>
              <a:t>إ</a:t>
            </a:r>
            <a:r>
              <a:rPr lang="ar-EG" b="1" dirty="0" smtClean="0">
                <a:solidFill>
                  <a:schemeClr val="bg1">
                    <a:lumMod val="95000"/>
                    <a:lumOff val="5000"/>
                  </a:schemeClr>
                </a:solidFill>
              </a:rPr>
              <a:t>ن البحث العلمي يتميز بمجموعة من الخصائص يمكن ايجازها فيما يلي</a:t>
            </a:r>
            <a:r>
              <a:rPr lang="ar-EG" b="1" dirty="0" smtClean="0">
                <a:solidFill>
                  <a:srgbClr val="FF0000"/>
                </a:solidFill>
              </a:rPr>
              <a:t/>
            </a:r>
            <a:br>
              <a:rPr lang="ar-EG" b="1" dirty="0" smtClean="0">
                <a:solidFill>
                  <a:srgbClr val="FF0000"/>
                </a:solidFill>
              </a:rPr>
            </a:br>
            <a:endParaRPr lang="ar-EG" b="1"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rtl="1"/>
            <a:r>
              <a:rPr lang="ar-EG" b="1" dirty="0" smtClean="0">
                <a:solidFill>
                  <a:schemeClr val="bg1">
                    <a:lumMod val="95000"/>
                    <a:lumOff val="5000"/>
                  </a:schemeClr>
                </a:solidFill>
              </a:rPr>
              <a:t>الاعتماد على الحقائق العلمية وليس الخيال أو التخمين.</a:t>
            </a:r>
          </a:p>
          <a:p>
            <a:pPr algn="just" rtl="1"/>
            <a:r>
              <a:rPr lang="ar-EG" b="1" dirty="0" smtClean="0">
                <a:solidFill>
                  <a:schemeClr val="bg1">
                    <a:lumMod val="95000"/>
                    <a:lumOff val="5000"/>
                  </a:schemeClr>
                </a:solidFill>
              </a:rPr>
              <a:t>استخدام الفروض العلمية في البحث  ليست مطلقة وإنما هي حقيقة فرضية  نصل اليها بالأسلوب العلمي في ضوء مشاهدات معينة، فإذا تغيرت الظروف  فان الحقيقة العلمية التي سبق الوصول اليها قد لا تنطبق على الواقع الجديد،  وفي حالة عدم انطباقها، فانه يجب أن نعدل الحقائق التي تم التوصل اليها سابقاً بحقائق أخرى تتفق مع ما استجد من مشاهدات وظروف.</a:t>
            </a:r>
          </a:p>
          <a:p>
            <a:pPr algn="just" rtl="1"/>
            <a:endParaRPr lang="ar-EG"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يعتمد البحث العلمي في دراسته للظواهر على التحليل واستنباط العلاقات، فالعقل البشري محدود القدرة على فهم الظواهر المعقدة ما لم يخدم التحليل لتبسيط تلك الظواهر وفهم العلاقات التي تحكمها.</a:t>
            </a:r>
            <a:endParaRPr lang="ar-EG" b="1" dirty="0">
              <a:solidFill>
                <a:schemeClr val="bg1">
                  <a:lumMod val="95000"/>
                  <a:lumOff val="5000"/>
                </a:schemeClr>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يعتمد البحث العلمي على القياس الدقيق،  وكلما كانت أدوات ووسائل القياس المستخدمة دقيقة كانت النتائج التي يتم التوصل اليها دقيقة أيضا.</a:t>
            </a:r>
            <a:endParaRPr lang="ar-SA" b="1" dirty="0" smtClean="0">
              <a:solidFill>
                <a:schemeClr val="bg1">
                  <a:lumMod val="95000"/>
                  <a:lumOff val="5000"/>
                </a:schemeClr>
              </a:solidFill>
            </a:endParaRPr>
          </a:p>
          <a:p>
            <a:pPr marL="0" indent="0" algn="just" rtl="1">
              <a:buNone/>
            </a:pPr>
            <a:endParaRPr lang="ar-EG" b="1" dirty="0" smtClean="0">
              <a:solidFill>
                <a:schemeClr val="bg1">
                  <a:lumMod val="95000"/>
                  <a:lumOff val="5000"/>
                </a:schemeClr>
              </a:solidFill>
            </a:endParaRPr>
          </a:p>
          <a:p>
            <a:pPr algn="just" rtl="1"/>
            <a:r>
              <a:rPr lang="ar-EG" b="1" dirty="0" smtClean="0">
                <a:solidFill>
                  <a:schemeClr val="bg1">
                    <a:lumMod val="95000"/>
                    <a:lumOff val="5000"/>
                  </a:schemeClr>
                </a:solidFill>
              </a:rPr>
              <a:t>يتميز البحث العلمي بالموضوعية والتحرر من الانفعال أو العاطفة أو التحيز، فاذا ظهر من خلال البحث أن الباحث كان متحيزا لوجهة نظر معينة، فان ذلك يشكك في النتائج التي يتم التوصل اليها.</a:t>
            </a:r>
            <a:endParaRPr lang="ar-EG" b="1" dirty="0">
              <a:solidFill>
                <a:schemeClr val="bg1">
                  <a:lumMod val="95000"/>
                  <a:lumOff val="5000"/>
                </a:schemeClr>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البحث العلمي نشاط منظم قائم على مجموعة من القيم والقواعد والأصول والطرق المنهجية المعروفة والمقبولة علمياً والملائمة عملياً والمتطورة باستمرار، </a:t>
            </a:r>
            <a:endParaRPr lang="ar-SA" b="1" dirty="0" smtClean="0">
              <a:solidFill>
                <a:schemeClr val="bg1">
                  <a:lumMod val="95000"/>
                  <a:lumOff val="5000"/>
                </a:schemeClr>
              </a:solidFill>
            </a:endParaRPr>
          </a:p>
          <a:p>
            <a:pPr algn="just" rtl="1"/>
            <a:r>
              <a:rPr lang="ar-EG" b="1" dirty="0" smtClean="0">
                <a:solidFill>
                  <a:schemeClr val="bg1">
                    <a:lumMod val="95000"/>
                    <a:lumOff val="5000"/>
                  </a:schemeClr>
                </a:solidFill>
              </a:rPr>
              <a:t>فهو ليس نشاطا عشوائيا أو ارتجاليا.</a:t>
            </a:r>
          </a:p>
          <a:p>
            <a:pPr algn="just" rtl="1"/>
            <a:endParaRPr lang="ar-EG" b="1" dirty="0">
              <a:solidFill>
                <a:srgbClr val="FFC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مبادئ البحث العلمي</a:t>
            </a:r>
            <a:endParaRPr lang="ar-EG" b="1" dirty="0"/>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هناك مبادئ ينبغي للباحث أن يلتزم بها منذ أول بدايته في البحث، والى حين الانتهاء منه:</a:t>
            </a:r>
          </a:p>
          <a:p>
            <a:pPr algn="just" rtl="1">
              <a:buNone/>
            </a:pPr>
            <a:r>
              <a:rPr lang="ar-EG" b="1" dirty="0" smtClean="0">
                <a:solidFill>
                  <a:schemeClr val="bg1">
                    <a:lumMod val="95000"/>
                    <a:lumOff val="5000"/>
                  </a:schemeClr>
                </a:solidFill>
              </a:rPr>
              <a:t>  وتتمثل فيما يلي:-</a:t>
            </a:r>
          </a:p>
          <a:p>
            <a:pPr algn="just" rtl="1">
              <a:buNone/>
            </a:pPr>
            <a:endParaRPr lang="ar-EG" b="1" dirty="0">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a:t>
            </a:r>
            <a:r>
              <a:rPr lang="ar-EG" b="1" dirty="0" smtClean="0"/>
              <a:t>لبحث عن الأسباب</a:t>
            </a:r>
            <a:endParaRPr lang="ar-EG" b="1" dirty="0"/>
          </a:p>
        </p:txBody>
      </p:sp>
      <p:sp>
        <p:nvSpPr>
          <p:cNvPr id="3" name="Content Placeholder 2"/>
          <p:cNvSpPr>
            <a:spLocks noGrp="1"/>
          </p:cNvSpPr>
          <p:nvPr>
            <p:ph idx="1"/>
          </p:nvPr>
        </p:nvSpPr>
        <p:spPr/>
        <p:txBody>
          <a:bodyPr/>
          <a:lstStyle/>
          <a:p>
            <a:pPr algn="just" rtl="1"/>
            <a:r>
              <a:rPr lang="ar-EG" b="1" dirty="0" smtClean="0">
                <a:solidFill>
                  <a:schemeClr val="bg1"/>
                </a:solidFill>
              </a:rPr>
              <a:t>لا يمكن للباحث حل المشكلة أو دراسة ظاهرة دون البحث عن أسبابها، فمثلا: الخلاف بين الادارة والعمال في أحد المنظمات، لا يمكن علاجه دون التحديد الدقيق لأسبابه، ويستخدم الباحث الطريقة العلمية في الملاحظة، وطرح الأسئلة للحصول على البيانات التي تساعده في حل المشكلة</a:t>
            </a:r>
          </a:p>
          <a:p>
            <a:pPr algn="just" rtl="1">
              <a:buNone/>
            </a:pPr>
            <a:r>
              <a:rPr lang="ar-EG" b="1" dirty="0" smtClean="0">
                <a:solidFill>
                  <a:schemeClr val="bg1"/>
                </a:solidFill>
              </a:rPr>
              <a:t>- إن البحث عن الأسباب يجب أن يسبق إصدار الأحكام، مثل القاضي الذي يصدر حكمه في جلسة المحكمة بعد اجراء التحقيق وسماع المرافعات وأقوال الشهود.</a:t>
            </a:r>
            <a:endParaRPr lang="ar-EG" b="1" dirty="0">
              <a:solidFill>
                <a:schemeClr val="bg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t>ا</a:t>
            </a:r>
            <a:r>
              <a:rPr lang="ar-EG" b="1" dirty="0" smtClean="0"/>
              <a:t>لحي</a:t>
            </a:r>
            <a:r>
              <a:rPr lang="ar-SA" b="1" dirty="0" smtClean="0"/>
              <a:t>ا</a:t>
            </a:r>
            <a:r>
              <a:rPr lang="ar-EG" b="1" dirty="0" smtClean="0"/>
              <a:t>د التام</a:t>
            </a:r>
            <a:endParaRPr lang="ar-EG" b="1" dirty="0"/>
          </a:p>
        </p:txBody>
      </p:sp>
      <p:sp>
        <p:nvSpPr>
          <p:cNvPr id="3" name="Content Placeholder 2"/>
          <p:cNvSpPr>
            <a:spLocks noGrp="1"/>
          </p:cNvSpPr>
          <p:nvPr>
            <p:ph idx="1"/>
          </p:nvPr>
        </p:nvSpPr>
        <p:spPr/>
        <p:txBody>
          <a:bodyPr anchor="ctr">
            <a:normAutofit lnSpcReduction="10000"/>
          </a:bodyPr>
          <a:lstStyle/>
          <a:p>
            <a:pPr algn="just" rtl="1"/>
            <a:r>
              <a:rPr lang="ar-EG" b="1" dirty="0" smtClean="0">
                <a:solidFill>
                  <a:schemeClr val="bg1"/>
                </a:solidFill>
              </a:rPr>
              <a:t>يحتاج الباحث إلى أن يكون سلوكه في البحث متسماً بالحي</a:t>
            </a:r>
            <a:r>
              <a:rPr lang="ar-SA" b="1" dirty="0" smtClean="0">
                <a:solidFill>
                  <a:schemeClr val="bg1"/>
                </a:solidFill>
              </a:rPr>
              <a:t>ا</a:t>
            </a:r>
            <a:r>
              <a:rPr lang="ar-EG" b="1" dirty="0" smtClean="0">
                <a:solidFill>
                  <a:schemeClr val="bg1"/>
                </a:solidFill>
              </a:rPr>
              <a:t>د والموضوعية، </a:t>
            </a:r>
            <a:endParaRPr lang="ar-SA" b="1" dirty="0" smtClean="0">
              <a:solidFill>
                <a:schemeClr val="bg1"/>
              </a:solidFill>
            </a:endParaRPr>
          </a:p>
          <a:p>
            <a:pPr algn="just" rtl="1"/>
            <a:r>
              <a:rPr lang="ar-EG" b="1" dirty="0" smtClean="0">
                <a:solidFill>
                  <a:schemeClr val="bg1"/>
                </a:solidFill>
              </a:rPr>
              <a:t>فلا يبني أحكامه إلا في ضوء ملاحظاته، وما قام بجمعه من بيانات عن المشكلة، وما اجراه من تحليل، وليس في ضوء تأثره برأي شخص معروف، أو على أساس الحكم السطحي على الأمور، أو في ضوء المؤثرات الشخصية التي تسيطر عليه</a:t>
            </a:r>
            <a:endParaRPr lang="ar-SA" b="1" dirty="0" smtClean="0">
              <a:solidFill>
                <a:schemeClr val="bg1"/>
              </a:solidFill>
            </a:endParaRPr>
          </a:p>
          <a:p>
            <a:pPr algn="just" rtl="1"/>
            <a:r>
              <a:rPr lang="ar-EG" b="1" dirty="0" smtClean="0">
                <a:solidFill>
                  <a:schemeClr val="bg1"/>
                </a:solidFill>
              </a:rPr>
              <a:t> لأن ذلك يبعد البحث عن الحقيقة وينأى به عن الموضوعية.</a:t>
            </a:r>
            <a:endParaRPr lang="ar-EG" b="1" dirty="0">
              <a:solidFill>
                <a:schemeClr val="bg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b="1" dirty="0" smtClean="0"/>
              <a:t>التحرر</a:t>
            </a:r>
            <a:endParaRPr lang="ar-EG" b="1" dirty="0"/>
          </a:p>
        </p:txBody>
      </p:sp>
      <p:sp>
        <p:nvSpPr>
          <p:cNvPr id="3" name="Content Placeholder 2"/>
          <p:cNvSpPr>
            <a:spLocks noGrp="1"/>
          </p:cNvSpPr>
          <p:nvPr>
            <p:ph idx="1"/>
          </p:nvPr>
        </p:nvSpPr>
        <p:spPr/>
        <p:txBody>
          <a:bodyPr anchor="ctr"/>
          <a:lstStyle/>
          <a:p>
            <a:pPr algn="just" rtl="1"/>
            <a:r>
              <a:rPr lang="ar-EG" b="1" dirty="0" smtClean="0">
                <a:solidFill>
                  <a:schemeClr val="bg1"/>
                </a:solidFill>
              </a:rPr>
              <a:t>وذلك بألا يتقيد الباحث بآراء غيره من الباحثين تقيدا كاملاً، بل يضع ما توصل اليه الآخرون تحت منظار دقيق .</a:t>
            </a:r>
          </a:p>
          <a:p>
            <a:pPr algn="just" rtl="1">
              <a:buNone/>
            </a:pPr>
            <a:r>
              <a:rPr lang="ar-EG" b="1" dirty="0" smtClean="0">
                <a:solidFill>
                  <a:schemeClr val="bg1"/>
                </a:solidFill>
              </a:rPr>
              <a:t>- فما وصل اليه باحث آخر قد لا يكون صحيحاً دائماً حيث تختلف نتائج البحوث بإختلاف الزمان والمكان والبيئة التي أجري فيها البحث، ودرجة الدقة التي التزم بها الباحث.</a:t>
            </a:r>
            <a:endParaRPr lang="ar-EG"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rtl="1">
              <a:buFontTx/>
              <a:buChar char="-"/>
            </a:pPr>
            <a:r>
              <a:rPr lang="ar-EG" b="1" dirty="0" smtClean="0">
                <a:solidFill>
                  <a:schemeClr val="bg1"/>
                </a:solidFill>
              </a:rPr>
              <a:t>تختلف أنواع المعرفة باختلاف ما تتميز به من دقة ومن أساليب للتفكير وقواعد المنهج المتبع للوصول إليها.</a:t>
            </a:r>
          </a:p>
          <a:p>
            <a:pPr algn="just" rtl="1">
              <a:buFontTx/>
              <a:buChar char="-"/>
            </a:pPr>
            <a:r>
              <a:rPr lang="ar-EG" b="1" dirty="0" smtClean="0">
                <a:solidFill>
                  <a:schemeClr val="bg1"/>
                </a:solidFill>
              </a:rPr>
              <a:t>مما يعني أن كل معرفة ليست بالضرورة أن تكون معرفة علمية، فالمعرفة العلمية تختلف عن المعرفة العادية في أنها بلغت درجة عالية من الصدق والثبات، وأمكن التحقق منها والتدليل عليها.</a:t>
            </a:r>
          </a:p>
          <a:p>
            <a:pPr algn="just" rtl="1">
              <a:buFontTx/>
              <a:buChar char="-"/>
            </a:pPr>
            <a:r>
              <a:rPr lang="ar-EG" b="1" dirty="0" smtClean="0">
                <a:solidFill>
                  <a:schemeClr val="bg1"/>
                </a:solidFill>
              </a:rPr>
              <a:t>المعرفة العادية هي علم، أما المعرفة العلمية هي التي يتم تحقيقها بالبحث والتمحيص.</a:t>
            </a:r>
          </a:p>
          <a:p>
            <a:pPr algn="just" rtl="1">
              <a:buNone/>
            </a:pPr>
            <a:endParaRPr lang="ar-EG" b="1" dirty="0">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الدقة والتعمق</a:t>
            </a:r>
            <a:endParaRPr lang="ar-EG" b="1" dirty="0"/>
          </a:p>
        </p:txBody>
      </p:sp>
      <p:sp>
        <p:nvSpPr>
          <p:cNvPr id="3" name="Content Placeholder 2"/>
          <p:cNvSpPr>
            <a:spLocks noGrp="1"/>
          </p:cNvSpPr>
          <p:nvPr>
            <p:ph idx="1"/>
          </p:nvPr>
        </p:nvSpPr>
        <p:spPr/>
        <p:txBody>
          <a:bodyPr anchor="ctr"/>
          <a:lstStyle/>
          <a:p>
            <a:pPr algn="just" rtl="1"/>
            <a:r>
              <a:rPr lang="ar-EG" b="1" dirty="0" smtClean="0">
                <a:solidFill>
                  <a:schemeClr val="bg1"/>
                </a:solidFill>
              </a:rPr>
              <a:t>يحتاج البحث العلمي الى الدقة والتعمق في فحص مشكلة البحث حتى يستطيع الباحث أن يصل الى جذورها وأسبابها الحقيقية والعوامل المؤثرة فيها، وتستلزم الدقة استخدام مقاييس دقيقة في الوصف بحيث لا يختلف اثنان في معنى اللفظ الواحد.</a:t>
            </a:r>
          </a:p>
          <a:p>
            <a:pPr algn="just" rtl="1"/>
            <a:r>
              <a:rPr lang="ar-EG" b="1" dirty="0" smtClean="0">
                <a:solidFill>
                  <a:schemeClr val="bg1"/>
                </a:solidFill>
              </a:rPr>
              <a:t>وكلما استطاع الباحث أن يسجل ملاحظاته ويصيغ نتائجه في شكل أرقام ما أمكن زادت دقة تلك النتائج، وتيسير إجراء المقارنات.</a:t>
            </a:r>
            <a:endParaRPr lang="ar-EG" b="1" dirty="0">
              <a:solidFill>
                <a:schemeClr val="bg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a:t>
            </a:r>
            <a:r>
              <a:rPr lang="ar-EG" b="1" dirty="0" smtClean="0"/>
              <a:t>لاستعانة بالخبرة المتراكمة</a:t>
            </a:r>
            <a:endParaRPr lang="ar-EG" b="1" dirty="0"/>
          </a:p>
        </p:txBody>
      </p:sp>
      <p:sp>
        <p:nvSpPr>
          <p:cNvPr id="3" name="Content Placeholder 2"/>
          <p:cNvSpPr>
            <a:spLocks noGrp="1"/>
          </p:cNvSpPr>
          <p:nvPr>
            <p:ph idx="1"/>
          </p:nvPr>
        </p:nvSpPr>
        <p:spPr/>
        <p:txBody>
          <a:bodyPr anchor="ctr"/>
          <a:lstStyle/>
          <a:p>
            <a:pPr algn="just" rtl="1"/>
            <a:r>
              <a:rPr lang="ar-EG" b="1" dirty="0" smtClean="0">
                <a:solidFill>
                  <a:schemeClr val="bg1"/>
                </a:solidFill>
              </a:rPr>
              <a:t>البحث العلمي سلسلة متصلة الحلقات وتبدأ البحوث الجديدة من حيث انتهت اليه البحوث السابقة، ويتطلب الأمر ضرورة اعتماد الباحث على نتائج الأبحاث السابقة فيؤيدها أو يثبت عكسها أو يضيف اليها، وهذا لا يمنع من أن يتجه الباحث الى ميدان جديد كلياً فيكون له السبق في وضع اللبنة الأولى في هذا الميدان.</a:t>
            </a:r>
            <a:endParaRPr lang="ar-EG" b="1" dirty="0">
              <a:solidFill>
                <a:schemeClr val="bg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خامساً : مهارات البحث العلمي</a:t>
            </a:r>
            <a:endParaRPr lang="ar-EG" b="1" dirty="0"/>
          </a:p>
        </p:txBody>
      </p:sp>
      <p:sp>
        <p:nvSpPr>
          <p:cNvPr id="3" name="Content Placeholder 2"/>
          <p:cNvSpPr>
            <a:spLocks noGrp="1"/>
          </p:cNvSpPr>
          <p:nvPr>
            <p:ph idx="1"/>
          </p:nvPr>
        </p:nvSpPr>
        <p:spPr/>
        <p:txBody>
          <a:bodyPr>
            <a:normAutofit fontScale="92500" lnSpcReduction="10000"/>
          </a:bodyPr>
          <a:lstStyle/>
          <a:p>
            <a:pPr algn="r" rtl="1"/>
            <a:r>
              <a:rPr lang="ar-EG" sz="3500" b="1" dirty="0" smtClean="0">
                <a:solidFill>
                  <a:schemeClr val="bg1"/>
                </a:solidFill>
              </a:rPr>
              <a:t>يتطلب البحث العلمي توفر العديد من المهارات لدى الباحث، وأهمها :</a:t>
            </a:r>
          </a:p>
          <a:p>
            <a:pPr algn="r" rtl="1">
              <a:buFontTx/>
              <a:buChar char="-"/>
            </a:pPr>
            <a:r>
              <a:rPr lang="ar-EG" b="1" dirty="0" smtClean="0">
                <a:solidFill>
                  <a:schemeClr val="bg1"/>
                </a:solidFill>
              </a:rPr>
              <a:t>مهارات الملاحظة</a:t>
            </a:r>
          </a:p>
          <a:p>
            <a:pPr algn="r" rtl="1">
              <a:buFontTx/>
              <a:buChar char="-"/>
            </a:pPr>
            <a:r>
              <a:rPr lang="ar-EG" b="1" dirty="0" smtClean="0">
                <a:solidFill>
                  <a:schemeClr val="bg1"/>
                </a:solidFill>
              </a:rPr>
              <a:t>مهارات حصر المراجع والمصادر</a:t>
            </a:r>
          </a:p>
          <a:p>
            <a:pPr algn="r" rtl="1">
              <a:buFontTx/>
              <a:buChar char="-"/>
            </a:pPr>
            <a:r>
              <a:rPr lang="ar-EG" b="1" dirty="0" smtClean="0">
                <a:solidFill>
                  <a:schemeClr val="bg1"/>
                </a:solidFill>
              </a:rPr>
              <a:t>مهارات الاتصال وجمع المعلومات </a:t>
            </a:r>
          </a:p>
          <a:p>
            <a:pPr algn="r" rtl="1">
              <a:buFontTx/>
              <a:buChar char="-"/>
            </a:pPr>
            <a:r>
              <a:rPr lang="ar-EG" b="1" dirty="0" smtClean="0">
                <a:solidFill>
                  <a:schemeClr val="bg1"/>
                </a:solidFill>
              </a:rPr>
              <a:t>مهارات تحليل البيانات</a:t>
            </a:r>
          </a:p>
          <a:p>
            <a:pPr algn="r" rtl="1">
              <a:buFontTx/>
              <a:buChar char="-"/>
            </a:pPr>
            <a:r>
              <a:rPr lang="ar-EG" b="1" dirty="0" smtClean="0">
                <a:solidFill>
                  <a:schemeClr val="bg1"/>
                </a:solidFill>
              </a:rPr>
              <a:t>مهارات الكتابة والتعبير</a:t>
            </a:r>
          </a:p>
          <a:p>
            <a:pPr algn="r" rtl="1">
              <a:buFontTx/>
              <a:buChar char="-"/>
            </a:pPr>
            <a:r>
              <a:rPr lang="ar-EG" b="1" dirty="0" smtClean="0">
                <a:solidFill>
                  <a:schemeClr val="bg1"/>
                </a:solidFill>
              </a:rPr>
              <a:t>مهارات التفكير الابتكاري </a:t>
            </a:r>
          </a:p>
          <a:p>
            <a:pPr algn="r" rtl="1">
              <a:buNone/>
            </a:pPr>
            <a:r>
              <a:rPr lang="ar-EG" b="1" dirty="0" smtClean="0">
                <a:solidFill>
                  <a:schemeClr val="bg1">
                    <a:lumMod val="95000"/>
                    <a:lumOff val="5000"/>
                  </a:schemeClr>
                </a:solidFill>
              </a:rPr>
              <a:t>ونوضح هذه المهارات فيما يلي:-</a:t>
            </a:r>
            <a:endParaRPr lang="ar-EG" b="1" dirty="0">
              <a:solidFill>
                <a:schemeClr val="bg1">
                  <a:lumMod val="95000"/>
                  <a:lumOff val="5000"/>
                </a:schemeClr>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bg1">
                    <a:lumMod val="95000"/>
                    <a:lumOff val="5000"/>
                  </a:schemeClr>
                </a:solidFill>
              </a:rPr>
              <a:t>مهارات الملاحظة</a:t>
            </a:r>
            <a:endParaRPr lang="ar-EG" b="1" dirty="0">
              <a:solidFill>
                <a:schemeClr val="bg1">
                  <a:lumMod val="95000"/>
                  <a:lumOff val="5000"/>
                </a:schemeClr>
              </a:solidFill>
            </a:endParaRPr>
          </a:p>
        </p:txBody>
      </p:sp>
      <p:sp>
        <p:nvSpPr>
          <p:cNvPr id="3" name="Content Placeholder 2"/>
          <p:cNvSpPr>
            <a:spLocks noGrp="1"/>
          </p:cNvSpPr>
          <p:nvPr>
            <p:ph idx="1"/>
          </p:nvPr>
        </p:nvSpPr>
        <p:spPr>
          <a:xfrm>
            <a:off x="457200" y="1600200"/>
            <a:ext cx="8229600" cy="4800600"/>
          </a:xfrm>
        </p:spPr>
        <p:txBody>
          <a:bodyPr anchor="ctr">
            <a:normAutofit/>
          </a:bodyPr>
          <a:lstStyle/>
          <a:p>
            <a:pPr algn="just" rtl="1"/>
            <a:r>
              <a:rPr lang="ar-EG" b="1" dirty="0" smtClean="0">
                <a:solidFill>
                  <a:schemeClr val="bg1"/>
                </a:solidFill>
              </a:rPr>
              <a:t>تمثل الملاحظة نقطة البداية في كثير من البحوث، وتختلف ملاحظة الباحث عن ملاحظة الرجل العادي، فمثلا الرجل العادي يلاحظ تكدس البضائع داخل المحلات، أما الباحث فيتقصى عن طبيعة هذا التكدس واسبابه والآثار المترتبة عليه، وكيف يمكن علاجه، </a:t>
            </a:r>
            <a:endParaRPr lang="en-US" b="1" dirty="0" smtClean="0">
              <a:solidFill>
                <a:schemeClr val="bg1"/>
              </a:solidFill>
            </a:endParaRPr>
          </a:p>
          <a:p>
            <a:pPr algn="just" rtl="1"/>
            <a:r>
              <a:rPr lang="ar-EG" b="1" dirty="0" smtClean="0">
                <a:solidFill>
                  <a:schemeClr val="bg1"/>
                </a:solidFill>
              </a:rPr>
              <a:t>وهكذا فان ملاحظة الباحث للظواهر ينبغي أن تكون متعمقة، ولا تغفل أي عامل قد يكون له أثر في حدوث الظاهرة، حيث أن اغفال بعض العوامل يؤدي إلى معرفة ناقصة وأحكام مضللة.</a:t>
            </a:r>
            <a:endParaRPr lang="ar-EG" b="1" dirty="0">
              <a:solidFill>
                <a:schemeClr val="bg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bg1">
                    <a:lumMod val="95000"/>
                    <a:lumOff val="5000"/>
                  </a:schemeClr>
                </a:solidFill>
              </a:rPr>
              <a:t>مهارات حصر المراجع والمصادر</a:t>
            </a:r>
            <a:endParaRPr lang="ar-EG" b="1" dirty="0">
              <a:solidFill>
                <a:schemeClr val="bg1">
                  <a:lumMod val="95000"/>
                  <a:lumOff val="5000"/>
                </a:schemeClr>
              </a:solidFill>
            </a:endParaRPr>
          </a:p>
        </p:txBody>
      </p:sp>
      <p:sp>
        <p:nvSpPr>
          <p:cNvPr id="3" name="Content Placeholder 2"/>
          <p:cNvSpPr>
            <a:spLocks noGrp="1"/>
          </p:cNvSpPr>
          <p:nvPr>
            <p:ph idx="1"/>
          </p:nvPr>
        </p:nvSpPr>
        <p:spPr>
          <a:xfrm>
            <a:off x="457200" y="1600200"/>
            <a:ext cx="8382000" cy="4876800"/>
          </a:xfrm>
        </p:spPr>
        <p:txBody>
          <a:bodyPr anchor="ctr">
            <a:normAutofit/>
          </a:bodyPr>
          <a:lstStyle/>
          <a:p>
            <a:pPr algn="just" rtl="1"/>
            <a:r>
              <a:rPr lang="ar-EG" b="1" dirty="0" smtClean="0">
                <a:solidFill>
                  <a:schemeClr val="bg1"/>
                </a:solidFill>
              </a:rPr>
              <a:t>تعتبر عملية حصر المراجع أمرا هاما لكونها تعطي الباحث قدرا كبيرا من الاطمئنان لاستكمال البحث، إذ لا توجد فائدة من موضوع جيد ليس له مراجع.</a:t>
            </a:r>
          </a:p>
          <a:p>
            <a:pPr algn="just" rtl="1"/>
            <a:r>
              <a:rPr lang="ar-EG" b="1" dirty="0" smtClean="0">
                <a:solidFill>
                  <a:schemeClr val="bg1"/>
                </a:solidFill>
              </a:rPr>
              <a:t>و حصر المصادر لا يعتمد على الكتب فحسب بل يتعداها </a:t>
            </a:r>
            <a:r>
              <a:rPr lang="ar-SA" b="1" dirty="0">
                <a:solidFill>
                  <a:schemeClr val="bg1"/>
                </a:solidFill>
              </a:rPr>
              <a:t>إ</a:t>
            </a:r>
            <a:r>
              <a:rPr lang="ar-EG" b="1" dirty="0" err="1" smtClean="0">
                <a:solidFill>
                  <a:schemeClr val="bg1"/>
                </a:solidFill>
              </a:rPr>
              <a:t>لى</a:t>
            </a:r>
            <a:r>
              <a:rPr lang="ar-EG" b="1" dirty="0" smtClean="0">
                <a:solidFill>
                  <a:schemeClr val="bg1"/>
                </a:solidFill>
              </a:rPr>
              <a:t> بحوث سابقة، والبيانات المسجلة في جهات مختلفة، والمقابلات الشخصية والاستقصاءات الفعالة، يحتاج الباحث الى مصادر حديثة، فالمصادر القديمة لا توفر الخلفية الدقيقة التي يتطلبها البحث وهناك عديد من الأماكن التي يمكن ان يزورها الباحث للوقوف على المادة العلمية اللازمة لبحثه، </a:t>
            </a:r>
            <a:endParaRPr lang="ar-EG" b="1" dirty="0">
              <a:solidFill>
                <a:schemeClr val="bg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1600200"/>
            <a:ext cx="8229600" cy="4724400"/>
          </a:xfrm>
        </p:spPr>
        <p:txBody>
          <a:bodyPr>
            <a:normAutofit/>
          </a:bodyPr>
          <a:lstStyle/>
          <a:p>
            <a:pPr algn="just" rtl="1"/>
            <a:r>
              <a:rPr lang="ar-EG" b="1" dirty="0" smtClean="0">
                <a:solidFill>
                  <a:schemeClr val="bg1"/>
                </a:solidFill>
              </a:rPr>
              <a:t>فمنها المكتبات الجامعية ومكتبات المراكز الثقافية والأجهزة الحكومية، </a:t>
            </a:r>
            <a:endParaRPr lang="ar-SA" b="1" dirty="0" smtClean="0">
              <a:solidFill>
                <a:schemeClr val="bg1"/>
              </a:solidFill>
            </a:endParaRPr>
          </a:p>
          <a:p>
            <a:pPr algn="just" rtl="1"/>
            <a:r>
              <a:rPr lang="ar-EG" b="1" dirty="0" smtClean="0">
                <a:solidFill>
                  <a:schemeClr val="bg1"/>
                </a:solidFill>
              </a:rPr>
              <a:t>كما يمكن للباحث زيارة معارض الكتب، والدخول على الانترنت، واستشارة الزملاء والمتخصصين ومقابلة المسئولين في الميدان التطبيقي الذي يجري فيه دراسته</a:t>
            </a:r>
            <a:endParaRPr lang="ar-SA" b="1" dirty="0" smtClean="0">
              <a:solidFill>
                <a:schemeClr val="bg1"/>
              </a:solidFill>
            </a:endParaRPr>
          </a:p>
          <a:p>
            <a:pPr algn="r" rtl="1"/>
            <a:r>
              <a:rPr lang="ar-EG" b="1" dirty="0" smtClean="0">
                <a:solidFill>
                  <a:schemeClr val="bg1"/>
                </a:solidFill>
              </a:rPr>
              <a:t>ان توفر مهارة حصر المراجع والمصادر لدى الباحث ستمكنه من الاحاطة بالبيانات المطلوبة لبحثه، وتساعده على تحقيق انجاز مثمر في البحث.</a:t>
            </a:r>
            <a:endParaRPr lang="ar-EG" b="1" dirty="0">
              <a:solidFill>
                <a:schemeClr val="bg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bg1">
                    <a:lumMod val="95000"/>
                    <a:lumOff val="5000"/>
                  </a:schemeClr>
                </a:solidFill>
              </a:rPr>
              <a:t>مهارات الاتصال وجمع المعلومات</a:t>
            </a:r>
            <a:endParaRPr lang="ar-EG" b="1" dirty="0">
              <a:solidFill>
                <a:schemeClr val="bg1">
                  <a:lumMod val="95000"/>
                  <a:lumOff val="5000"/>
                </a:schemeClr>
              </a:solidFill>
            </a:endParaRPr>
          </a:p>
        </p:txBody>
      </p:sp>
      <p:sp>
        <p:nvSpPr>
          <p:cNvPr id="3" name="Content Placeholder 2"/>
          <p:cNvSpPr>
            <a:spLocks noGrp="1"/>
          </p:cNvSpPr>
          <p:nvPr>
            <p:ph idx="1"/>
          </p:nvPr>
        </p:nvSpPr>
        <p:spPr/>
        <p:txBody>
          <a:bodyPr anchor="ctr"/>
          <a:lstStyle/>
          <a:p>
            <a:pPr algn="just" rtl="1"/>
            <a:r>
              <a:rPr lang="ar-EG" b="1" dirty="0" smtClean="0">
                <a:solidFill>
                  <a:schemeClr val="bg1"/>
                </a:solidFill>
              </a:rPr>
              <a:t>يعتمد الباحث في العلوم الاجتماعية على مصدرين رئيسين يجمع منهما بيانات بحثه وهما:-</a:t>
            </a:r>
          </a:p>
          <a:p>
            <a:pPr algn="just" rtl="1">
              <a:buFontTx/>
              <a:buChar char="-"/>
            </a:pPr>
            <a:r>
              <a:rPr lang="ar-EG" b="1" dirty="0" smtClean="0">
                <a:solidFill>
                  <a:schemeClr val="bg1"/>
                </a:solidFill>
              </a:rPr>
              <a:t>المصادر الثانوية وهي البيانات المكتوبة،</a:t>
            </a:r>
            <a:endParaRPr lang="ar-SA" b="1" dirty="0" smtClean="0">
              <a:solidFill>
                <a:schemeClr val="bg1"/>
              </a:solidFill>
            </a:endParaRPr>
          </a:p>
          <a:p>
            <a:pPr algn="just" rtl="1">
              <a:buFontTx/>
              <a:buChar char="-"/>
            </a:pPr>
            <a:r>
              <a:rPr lang="ar-EG" b="1" dirty="0" smtClean="0">
                <a:solidFill>
                  <a:schemeClr val="bg1"/>
                </a:solidFill>
              </a:rPr>
              <a:t> والمصادر الأولية التي يقوم بجمعها من الأفراد والجماعات التي تشكل مفردات بحثه، سواء بسؤالهم، أو عن طريق ملاحظتهم.</a:t>
            </a:r>
            <a:endParaRPr lang="ar-EG" b="1" dirty="0">
              <a:solidFill>
                <a:schemeClr val="bg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bg1">
                    <a:lumMod val="95000"/>
                    <a:lumOff val="5000"/>
                  </a:schemeClr>
                </a:solidFill>
              </a:rPr>
              <a:t>البيانات الثانوية</a:t>
            </a:r>
            <a:endParaRPr lang="ar-EG" b="1" dirty="0">
              <a:solidFill>
                <a:schemeClr val="bg1">
                  <a:lumMod val="95000"/>
                  <a:lumOff val="5000"/>
                </a:schemeClr>
              </a:solidFill>
            </a:endParaRPr>
          </a:p>
        </p:txBody>
      </p:sp>
      <p:sp>
        <p:nvSpPr>
          <p:cNvPr id="3" name="Content Placeholder 2"/>
          <p:cNvSpPr>
            <a:spLocks noGrp="1"/>
          </p:cNvSpPr>
          <p:nvPr>
            <p:ph idx="1"/>
          </p:nvPr>
        </p:nvSpPr>
        <p:spPr/>
        <p:txBody>
          <a:bodyPr anchor="ctr"/>
          <a:lstStyle/>
          <a:p>
            <a:pPr algn="just" rtl="1"/>
            <a:r>
              <a:rPr lang="ar-EG" b="1" dirty="0" smtClean="0">
                <a:solidFill>
                  <a:schemeClr val="bg1"/>
                </a:solidFill>
              </a:rPr>
              <a:t>وبالنسبة لجمع البيانات الثانوية يحتاج الباحث إلى الاطلاع  على الكتب والبحوث والرسائل والاحصاءات وغيرها، متبعاً في ذلك مهارات معينة لاستخلاص المادة العلمية التي تلزمه مما يقرأه بكفاءة وسبيله في ذلك:</a:t>
            </a:r>
            <a:endParaRPr lang="ar-EG" b="1" dirty="0">
              <a:solidFill>
                <a:schemeClr val="bg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rtl="1"/>
            <a:r>
              <a:rPr lang="ar-EG" dirty="0" smtClean="0">
                <a:solidFill>
                  <a:schemeClr val="bg1"/>
                </a:solidFill>
              </a:rPr>
              <a:t> </a:t>
            </a:r>
            <a:r>
              <a:rPr lang="ar-EG" b="1" dirty="0" smtClean="0">
                <a:solidFill>
                  <a:schemeClr val="bg1"/>
                </a:solidFill>
              </a:rPr>
              <a:t>مطالعة فهرس المرجع أولا لتحديد محتوياته، ثم تصفح المرجع بسرعة للتعرف على الجوانب ذات العلاقة ببحثه، ثم الانتقاء في القراءة فلا مبرر لأن يقرأ الباحث المرجع بالكامل إذا لم يكن على صلة وثيقة بالبحث.</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solidFill>
              </a:rPr>
              <a:t>لا يبادر الباحث بقراءة كل ما يقع تحت يديه من مراجع ، ولكن يحسن أن يراجع الكتب الحديثة، ويختار منها عددا مناسباً يتناول النقطة التي يبحث فيها، ثم يقرأ  هذه النقطة من المراجع المختارة بتركيز وبنظرة متعمقة وناقدة، فيكتشف النقص والاختلاف  ويدون ملاحظاته، ولا تقرأ من أجل المعارضة ولا تقرأمن أجل التسليم، بل إقرأ لتزن وتقدر.</a:t>
            </a:r>
          </a:p>
          <a:p>
            <a:pPr algn="just" rtl="1"/>
            <a:endParaRPr lang="ar-EG"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للمعرفة ثلاثة تصنيفات</a:t>
            </a:r>
            <a:endParaRPr lang="ar-EG" dirty="0"/>
          </a:p>
        </p:txBody>
      </p:sp>
      <p:sp>
        <p:nvSpPr>
          <p:cNvPr id="3" name="Content Placeholder 2"/>
          <p:cNvSpPr>
            <a:spLocks noGrp="1"/>
          </p:cNvSpPr>
          <p:nvPr>
            <p:ph idx="1"/>
          </p:nvPr>
        </p:nvSpPr>
        <p:spPr/>
        <p:txBody>
          <a:bodyPr/>
          <a:lstStyle/>
          <a:p>
            <a:pPr algn="just" rtl="1"/>
            <a:r>
              <a:rPr lang="ar-EG" b="1" dirty="0" smtClean="0">
                <a:solidFill>
                  <a:srgbClr val="00B0F0"/>
                </a:solidFill>
              </a:rPr>
              <a:t>المعرفة الحسية :</a:t>
            </a:r>
          </a:p>
          <a:p>
            <a:pPr algn="just" rtl="1">
              <a:buNone/>
            </a:pPr>
            <a:r>
              <a:rPr lang="ar-EG" b="1" dirty="0" smtClean="0">
                <a:solidFill>
                  <a:schemeClr val="bg1"/>
                </a:solidFill>
              </a:rPr>
              <a:t>   هي التي يكتسبها الانسان عن طريق اللمس والاستماع والمشاهدة  المباشرة، وهذا النوع من المعرفة بسيط باعتبار أن أدلة الاقناع متوافرة ( ملموسة) أو ثابتة في ذهن الناس.</a:t>
            </a:r>
            <a:endParaRPr lang="ar-EG" b="1" dirty="0">
              <a:solidFill>
                <a:schemeClr val="bg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solidFill>
              </a:rPr>
              <a:t>أما بالنسبة لجمع البيانات الأولية من الأفراد، فيحتاج الباحث أن يكون ماهراً في إختيار الوقت المناسب للشخص الذي سيقابله أو سيتصل به، وعندما يصل إليه، عليه أن يحسن تقديم نفسه وأن يكسب ثقته، فاذا ما بدأ في سؤاله فعليه حسن الاستماع وفن الحديث.</a:t>
            </a:r>
            <a:endParaRPr lang="ar-EG" b="1" dirty="0">
              <a:solidFill>
                <a:schemeClr val="bg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bg1">
                    <a:lumMod val="95000"/>
                    <a:lumOff val="5000"/>
                  </a:schemeClr>
                </a:solidFill>
              </a:rPr>
              <a:t>مهارة تحليل البيانات  واستخلاص النتائج</a:t>
            </a:r>
            <a:endParaRPr lang="ar-EG" b="1" dirty="0">
              <a:solidFill>
                <a:schemeClr val="bg1">
                  <a:lumMod val="95000"/>
                  <a:lumOff val="5000"/>
                </a:schemeClr>
              </a:solidFill>
            </a:endParaRPr>
          </a:p>
        </p:txBody>
      </p:sp>
      <p:sp>
        <p:nvSpPr>
          <p:cNvPr id="3" name="Content Placeholder 2"/>
          <p:cNvSpPr>
            <a:spLocks noGrp="1"/>
          </p:cNvSpPr>
          <p:nvPr>
            <p:ph idx="1"/>
          </p:nvPr>
        </p:nvSpPr>
        <p:spPr/>
        <p:txBody>
          <a:bodyPr anchor="ctr"/>
          <a:lstStyle/>
          <a:p>
            <a:pPr algn="just" rtl="1"/>
            <a:r>
              <a:rPr lang="ar-EG" b="1" dirty="0" smtClean="0">
                <a:solidFill>
                  <a:schemeClr val="bg1"/>
                </a:solidFill>
              </a:rPr>
              <a:t>بعد أن يجمع الباحث البيانات يقوم بمراجعتها، ثم الترميز والتفريغ يدوياً أو على الحاسوب، ثم يخضعها للتحليل، واليوم الحاسوب أفضل وأدق، فهناك برامج احصائية جاهزة بسيطة ومتقدمة تضم أساليب للتحليل تناسب مختلف بيانات البحوث، إن لغة الأرقام وإستخدام الإحصاء هي السائدة الآن في تحليل البيانات وإستخلاص النتائج.</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solidFill>
              </a:rPr>
              <a:t>والسؤال الذي يواجه الباحث دائماً هو : ما الأسلوب الاحصائي المناسب لتحليل بيانات بحثه؟ والاجابة عليه تحتاج إلى مهارة الباحث، وتتم الاجابة عليه في ضوء:</a:t>
            </a:r>
          </a:p>
          <a:p>
            <a:pPr algn="just" rtl="1">
              <a:buFontTx/>
              <a:buChar char="-"/>
            </a:pPr>
            <a:r>
              <a:rPr lang="ar-EG" b="1" dirty="0" smtClean="0">
                <a:solidFill>
                  <a:schemeClr val="bg1"/>
                </a:solidFill>
              </a:rPr>
              <a:t>بيانات البحث : هل اسمية أو ترتيبية أو ذات مسافات متساوية.</a:t>
            </a:r>
          </a:p>
          <a:p>
            <a:pPr algn="just" rtl="1">
              <a:buFontTx/>
              <a:buChar char="-"/>
            </a:pPr>
            <a:r>
              <a:rPr lang="ar-EG" b="1" dirty="0" smtClean="0">
                <a:solidFill>
                  <a:schemeClr val="bg1"/>
                </a:solidFill>
              </a:rPr>
              <a:t>متغيرات البحث المستقلة والتابعة، وعدد المتغيرات التي سيقوم الباحث بتحليلها في وقت واحد.</a:t>
            </a:r>
            <a:endParaRPr lang="ar-EG" b="1" dirty="0">
              <a:solidFill>
                <a:schemeClr val="bg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solidFill>
              </a:rPr>
              <a:t>وعلى ضوء بيانات البحث والمتغيرات ( متغير واحد، أو متغيرين، أو متغيرات متعددة) يتم اختيار الأسلوب المناسب، ليس هذا فحسب، بل إن بعض أساليب الاحصاء تشترط حجم معين للعينة وتوزيع معين للظاهرة.</a:t>
            </a:r>
          </a:p>
          <a:p>
            <a:pPr algn="just" rtl="1"/>
            <a:r>
              <a:rPr lang="ar-EG" b="1" dirty="0" smtClean="0">
                <a:solidFill>
                  <a:schemeClr val="bg1"/>
                </a:solidFill>
              </a:rPr>
              <a:t>وفي ضوء ما سبق يستخدم  الباحث مهارته في تحديد متى يستخدم أسلوب معين دون غيره، حيث إن الحاسوب سوف يقوم بحساب أي إحصاءات تطلبها منه، حتى وإن كانت هذه الاحصاءات غير ملائمة للبيانات المستخدمة.</a:t>
            </a:r>
            <a:endParaRPr lang="ar-EG" b="1" dirty="0">
              <a:solidFill>
                <a:schemeClr val="bg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lumMod val="95000"/>
                    <a:lumOff val="5000"/>
                  </a:schemeClr>
                </a:solidFill>
              </a:rPr>
              <a:t>مهارة الكتابة والتعبير عن الأفكار</a:t>
            </a:r>
            <a:r>
              <a:rPr lang="ar-EG" dirty="0" smtClean="0">
                <a:solidFill>
                  <a:schemeClr val="bg1">
                    <a:lumMod val="95000"/>
                    <a:lumOff val="5000"/>
                  </a:schemeClr>
                </a:solidFill>
              </a:rPr>
              <a:t/>
            </a:r>
            <a:br>
              <a:rPr lang="ar-EG" dirty="0" smtClean="0">
                <a:solidFill>
                  <a:schemeClr val="bg1">
                    <a:lumMod val="95000"/>
                    <a:lumOff val="5000"/>
                  </a:schemeClr>
                </a:solidFill>
              </a:rPr>
            </a:br>
            <a:endParaRPr lang="ar-EG" dirty="0">
              <a:solidFill>
                <a:schemeClr val="bg1">
                  <a:lumMod val="95000"/>
                  <a:lumOff val="5000"/>
                </a:schemeClr>
              </a:solidFill>
            </a:endParaRPr>
          </a:p>
        </p:txBody>
      </p:sp>
      <p:sp>
        <p:nvSpPr>
          <p:cNvPr id="3" name="Content Placeholder 2"/>
          <p:cNvSpPr>
            <a:spLocks noGrp="1"/>
          </p:cNvSpPr>
          <p:nvPr>
            <p:ph idx="1"/>
          </p:nvPr>
        </p:nvSpPr>
        <p:spPr/>
        <p:txBody>
          <a:bodyPr anchor="ctr">
            <a:normAutofit/>
          </a:bodyPr>
          <a:lstStyle/>
          <a:p>
            <a:pPr algn="just" rtl="1"/>
            <a:r>
              <a:rPr lang="ar-EG" b="1" dirty="0" smtClean="0">
                <a:solidFill>
                  <a:schemeClr val="bg1"/>
                </a:solidFill>
              </a:rPr>
              <a:t>يبدأ الباحث مرحلة الكتابة النهائية للبحث بعد أن يتوفر لديه الجانب  النظري ونتائج التحليل، ويحتاج الباحث إلى مهارة الوصول إلى ما يريد قوله بأقل عدد من الكلمات الواضحة والمعبرة، ومن ثم يفضل أن يكون الباحث على دراية بقواعد  اللغة ، فعليه أن يحسن إختيار اللفظ ، وأن يحرص على بناء الجملة، وعدم تكرار المعنى، مع رشاقة الأسلوب وتسلسل الأفكار، فالباحث مثل الصائغ الذي يجمع </a:t>
            </a:r>
            <a:r>
              <a:rPr lang="ar-SA" b="1" dirty="0" smtClean="0">
                <a:solidFill>
                  <a:schemeClr val="bg1"/>
                </a:solidFill>
              </a:rPr>
              <a:t>حبات </a:t>
            </a:r>
            <a:r>
              <a:rPr lang="ar-SA" b="1" dirty="0" err="1" smtClean="0">
                <a:solidFill>
                  <a:schemeClr val="bg1"/>
                </a:solidFill>
              </a:rPr>
              <a:t>الؤلؤ</a:t>
            </a:r>
            <a:r>
              <a:rPr lang="ar-EG" b="1" dirty="0" smtClean="0">
                <a:solidFill>
                  <a:schemeClr val="bg1"/>
                </a:solidFill>
              </a:rPr>
              <a:t>، ليجعل منها عقدا ثميناً لا نشاز فيه ولا شائبة.</a:t>
            </a:r>
            <a:endParaRPr lang="ar-EG" b="1" dirty="0">
              <a:solidFill>
                <a:schemeClr val="bg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bg1">
                    <a:lumMod val="95000"/>
                    <a:lumOff val="5000"/>
                  </a:schemeClr>
                </a:solidFill>
              </a:rPr>
              <a:t>مهارة التفكير الابتكاري</a:t>
            </a:r>
            <a:endParaRPr lang="ar-EG" b="1" dirty="0">
              <a:solidFill>
                <a:schemeClr val="bg1">
                  <a:lumMod val="95000"/>
                  <a:lumOff val="5000"/>
                </a:schemeClr>
              </a:solidFill>
            </a:endParaRPr>
          </a:p>
        </p:txBody>
      </p:sp>
      <p:sp>
        <p:nvSpPr>
          <p:cNvPr id="3" name="Content Placeholder 2"/>
          <p:cNvSpPr>
            <a:spLocks noGrp="1"/>
          </p:cNvSpPr>
          <p:nvPr>
            <p:ph idx="1"/>
          </p:nvPr>
        </p:nvSpPr>
        <p:spPr/>
        <p:txBody>
          <a:bodyPr anchor="ctr">
            <a:normAutofit lnSpcReduction="10000"/>
          </a:bodyPr>
          <a:lstStyle/>
          <a:p>
            <a:pPr algn="just" rtl="1"/>
            <a:r>
              <a:rPr lang="ar-EG" b="1" dirty="0" smtClean="0">
                <a:solidFill>
                  <a:schemeClr val="bg1"/>
                </a:solidFill>
              </a:rPr>
              <a:t>من زاوية الابداع يوجد نوعان من التفكير هما :</a:t>
            </a:r>
            <a:endParaRPr lang="ar-SA" b="1" dirty="0" smtClean="0">
              <a:solidFill>
                <a:schemeClr val="bg1"/>
              </a:solidFill>
            </a:endParaRPr>
          </a:p>
          <a:p>
            <a:pPr algn="just" rtl="1"/>
            <a:r>
              <a:rPr lang="ar-EG" b="1" dirty="0" smtClean="0">
                <a:solidFill>
                  <a:schemeClr val="bg1"/>
                </a:solidFill>
              </a:rPr>
              <a:t> التفكير التحليلي، والتفكير الابتكاري، </a:t>
            </a:r>
            <a:endParaRPr lang="ar-SA" b="1" dirty="0" smtClean="0">
              <a:solidFill>
                <a:schemeClr val="bg1"/>
              </a:solidFill>
            </a:endParaRPr>
          </a:p>
          <a:p>
            <a:pPr algn="just" rtl="1"/>
            <a:r>
              <a:rPr lang="ar-EG" b="1" dirty="0" smtClean="0">
                <a:solidFill>
                  <a:schemeClr val="bg1"/>
                </a:solidFill>
              </a:rPr>
              <a:t>ويحتاج النوع الأول إلى ذكاء عادي ومباشر من الباحث، ويستخدم غالباً في الحالات التي يكون لها اجابة واحدة صحيحة مثل حل المسائل الرياضية، </a:t>
            </a:r>
            <a:endParaRPr lang="ar-SA" b="1" dirty="0" smtClean="0">
              <a:solidFill>
                <a:schemeClr val="bg1"/>
              </a:solidFill>
            </a:endParaRPr>
          </a:p>
          <a:p>
            <a:pPr algn="just" rtl="1"/>
            <a:r>
              <a:rPr lang="ar-EG" b="1" dirty="0" smtClean="0">
                <a:solidFill>
                  <a:schemeClr val="bg1"/>
                </a:solidFill>
              </a:rPr>
              <a:t>أما التفكير الابتكاري فإنه </a:t>
            </a:r>
            <a:r>
              <a:rPr lang="ar-SA" b="1" dirty="0" smtClean="0">
                <a:solidFill>
                  <a:schemeClr val="bg1"/>
                </a:solidFill>
              </a:rPr>
              <a:t>ي</a:t>
            </a:r>
            <a:r>
              <a:rPr lang="ar-EG" b="1" dirty="0" smtClean="0">
                <a:solidFill>
                  <a:schemeClr val="bg1"/>
                </a:solidFill>
              </a:rPr>
              <a:t>سعى الى وضع عدة حلول، وترتيبها حسب أهميتها، كما يؤدي إلى ابتكار أساليب جديدة عند التصدي للمشكلات، ويحتاج الباحث بقوة إلى مهارة التفكير الابتكاري من خلال مراحل البحث المختلفة.</a:t>
            </a:r>
            <a:endParaRPr lang="ar-EG" b="1" dirty="0">
              <a:solidFill>
                <a:schemeClr val="bg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rtl="1"/>
            <a:r>
              <a:rPr lang="ar-EG" b="1" dirty="0" smtClean="0">
                <a:solidFill>
                  <a:schemeClr val="bg1">
                    <a:lumMod val="95000"/>
                    <a:lumOff val="5000"/>
                  </a:schemeClr>
                </a:solidFill>
              </a:rPr>
              <a:t>وإذا كانت معظم حالات الابتكار تعد موهبة، فان الباحث العادي يمكن أن يعد نفسه حتى يصبح ابتكاريا، ومن الأمور التي تساعده في ذلك ما يلي:-</a:t>
            </a:r>
          </a:p>
          <a:p>
            <a:pPr algn="just" rtl="1"/>
            <a:r>
              <a:rPr lang="ar-EG" b="1" dirty="0" smtClean="0">
                <a:solidFill>
                  <a:schemeClr val="bg1"/>
                </a:solidFill>
              </a:rPr>
              <a:t>- الاستقلالية في التفكير، مع الانفتاح على آراء الآخرين دون التقيد التام بها.</a:t>
            </a:r>
          </a:p>
          <a:p>
            <a:pPr algn="just" rtl="1"/>
            <a:r>
              <a:rPr lang="ar-EG" b="1" dirty="0" smtClean="0">
                <a:solidFill>
                  <a:schemeClr val="bg1"/>
                </a:solidFill>
              </a:rPr>
              <a:t>- طرح التساؤلات بصورة مستمرة في كافة جوانب البحث .</a:t>
            </a:r>
          </a:p>
          <a:p>
            <a:pPr algn="just" rtl="1"/>
            <a:r>
              <a:rPr lang="ar-EG" b="1" dirty="0" smtClean="0">
                <a:solidFill>
                  <a:schemeClr val="bg1"/>
                </a:solidFill>
              </a:rPr>
              <a:t>- النظر إلى الأشياء والأحداث بطريقة مختلفة عن الآخرين، والشك في القضايا التي يعتبرها الناس مسلمات.</a:t>
            </a:r>
          </a:p>
          <a:p>
            <a:pPr algn="just" rtl="1"/>
            <a:endParaRPr lang="ar-EG"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rtl="1"/>
            <a:r>
              <a:rPr lang="ar-EG" b="1" dirty="0" smtClean="0">
                <a:solidFill>
                  <a:schemeClr val="bg1"/>
                </a:solidFill>
              </a:rPr>
              <a:t>الاقتناع بأنه لا توجد إجابة واحدة صحيحة.</a:t>
            </a:r>
          </a:p>
          <a:p>
            <a:pPr algn="just" rtl="1"/>
            <a:r>
              <a:rPr lang="ar-EG" b="1" dirty="0" smtClean="0">
                <a:solidFill>
                  <a:schemeClr val="bg1"/>
                </a:solidFill>
              </a:rPr>
              <a:t>السعي إلى التجريب والتفكير المستمر في طرق جديدة لانجاز البحث.</a:t>
            </a:r>
          </a:p>
          <a:p>
            <a:pPr algn="just" rtl="1"/>
            <a:r>
              <a:rPr lang="ar-EG" b="1" dirty="0" smtClean="0">
                <a:solidFill>
                  <a:schemeClr val="bg1"/>
                </a:solidFill>
              </a:rPr>
              <a:t>الثقة بالنفس، وبإمكانية اضافة شئ جديد، والرغبة في مواجهة المواقف الغامضة وحب المخاطرة.</a:t>
            </a:r>
          </a:p>
          <a:p>
            <a:pPr algn="just" rtl="1"/>
            <a:r>
              <a:rPr lang="ar-EG" b="1" dirty="0" smtClean="0">
                <a:solidFill>
                  <a:schemeClr val="bg1"/>
                </a:solidFill>
              </a:rPr>
              <a:t>الارادة القوية وعدم الاستسلام  عند مواجهة المصاعب.</a:t>
            </a:r>
          </a:p>
          <a:p>
            <a:pPr algn="just" rtl="1"/>
            <a:r>
              <a:rPr lang="ar-EG" b="1" dirty="0" smtClean="0">
                <a:solidFill>
                  <a:schemeClr val="bg1"/>
                </a:solidFill>
              </a:rPr>
              <a:t>كثرة الاطلاع على المصادر، والنظرة الانتقادية المتعمقة لما يقرأ وعدم الرضا التام عن كل ما يكتب.</a:t>
            </a:r>
            <a:endParaRPr lang="ar-EG" b="1" dirty="0">
              <a:solidFill>
                <a:schemeClr val="bg1"/>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bg2">
                    <a:lumMod val="75000"/>
                  </a:schemeClr>
                </a:solidFill>
              </a:rPr>
              <a:t>الباحث وسماته الشخصية</a:t>
            </a:r>
            <a:endParaRPr lang="ar-EG" b="1" dirty="0">
              <a:solidFill>
                <a:schemeClr val="bg2">
                  <a:lumMod val="75000"/>
                </a:schemeClr>
              </a:solidFill>
            </a:endParaRPr>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الباحث هو ذلك الشخص الذي يبحث عن الحقيقة في موضوع معين أو قضية معينة في مصادرها المختلفة، ويتقصى تلك الحقيقة وينشرها </a:t>
            </a:r>
            <a:r>
              <a:rPr lang="ar-SA" b="1" dirty="0" smtClean="0">
                <a:solidFill>
                  <a:schemeClr val="bg1">
                    <a:lumMod val="95000"/>
                    <a:lumOff val="5000"/>
                  </a:schemeClr>
                </a:solidFill>
              </a:rPr>
              <a:t>إلى</a:t>
            </a:r>
            <a:r>
              <a:rPr lang="ar-EG" b="1" dirty="0" smtClean="0">
                <a:solidFill>
                  <a:schemeClr val="bg1">
                    <a:lumMod val="95000"/>
                    <a:lumOff val="5000"/>
                  </a:schemeClr>
                </a:solidFill>
              </a:rPr>
              <a:t> الناس للاستفادة منها في مناحي الحياة المختلفة.</a:t>
            </a:r>
            <a:endParaRPr lang="ar-EG" b="1" dirty="0">
              <a:solidFill>
                <a:schemeClr val="bg1">
                  <a:lumMod val="95000"/>
                  <a:lumOff val="5000"/>
                </a:schemeClr>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i="1" dirty="0" smtClean="0">
                <a:solidFill>
                  <a:schemeClr val="bg1">
                    <a:lumMod val="95000"/>
                    <a:lumOff val="5000"/>
                  </a:schemeClr>
                </a:solidFill>
              </a:rPr>
              <a:t>السمات الشخصية للباحث</a:t>
            </a:r>
            <a:endParaRPr lang="ar-EG" b="1" i="1" dirty="0">
              <a:solidFill>
                <a:schemeClr val="bg1">
                  <a:lumMod val="95000"/>
                  <a:lumOff val="5000"/>
                </a:schemeClr>
              </a:solidFill>
            </a:endParaRPr>
          </a:p>
        </p:txBody>
      </p:sp>
      <p:sp>
        <p:nvSpPr>
          <p:cNvPr id="3" name="Content Placeholder 2"/>
          <p:cNvSpPr>
            <a:spLocks noGrp="1"/>
          </p:cNvSpPr>
          <p:nvPr>
            <p:ph idx="1"/>
          </p:nvPr>
        </p:nvSpPr>
        <p:spPr/>
        <p:txBody>
          <a:bodyPr/>
          <a:lstStyle/>
          <a:p>
            <a:pPr algn="just" rtl="1"/>
            <a:r>
              <a:rPr lang="ar-EG" b="1" dirty="0" smtClean="0">
                <a:solidFill>
                  <a:schemeClr val="bg1">
                    <a:lumMod val="95000"/>
                    <a:lumOff val="5000"/>
                  </a:schemeClr>
                </a:solidFill>
              </a:rPr>
              <a:t>أن يكون الباحث محباً للحرية، معتزاً بآرائه، محترماً لآراء الآخرين.</a:t>
            </a:r>
          </a:p>
          <a:p>
            <a:pPr algn="just" rtl="1"/>
            <a:r>
              <a:rPr lang="ar-EG" b="1" dirty="0" smtClean="0">
                <a:solidFill>
                  <a:schemeClr val="bg1">
                    <a:lumMod val="95000"/>
                    <a:lumOff val="5000"/>
                  </a:schemeClr>
                </a:solidFill>
              </a:rPr>
              <a:t>أن يتمتع الباحث بملكة التخيل، حتى يستطيع أن يتصور الأمور قبل تشكيلها، وينطلق من تصوراته إلى واقع الحقيقة فيجسدها في عمل منظم، فالبحث المنهجي عمل تركيبي لا يستغنى فيه عن الخيال.</a:t>
            </a:r>
          </a:p>
          <a:p>
            <a:pPr algn="just" rtl="1"/>
            <a:r>
              <a:rPr lang="ar-EG" b="1" dirty="0" smtClean="0">
                <a:solidFill>
                  <a:schemeClr val="bg1">
                    <a:lumMod val="95000"/>
                    <a:lumOff val="5000"/>
                  </a:schemeClr>
                </a:solidFill>
              </a:rPr>
              <a:t>أن يكون الباحث ميالاً الى التأمل والتحليل، دقيق الملاحظة مهتما بالتفاصيل والجزئيات.</a:t>
            </a:r>
          </a:p>
          <a:p>
            <a:pPr algn="just" rtl="1">
              <a:buNone/>
            </a:pPr>
            <a:endParaRPr lang="ar-EG" b="1" dirty="0">
              <a:solidFill>
                <a:schemeClr val="bg1">
                  <a:lumMod val="95000"/>
                  <a:lumOff val="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pPr algn="just" rtl="1"/>
            <a:r>
              <a:rPr lang="ar-EG" b="1" dirty="0" smtClean="0">
                <a:solidFill>
                  <a:srgbClr val="00B0F0"/>
                </a:solidFill>
              </a:rPr>
              <a:t>المعرفة التأملية ( الفلسفية)</a:t>
            </a:r>
          </a:p>
          <a:p>
            <a:pPr algn="just" rtl="1">
              <a:buNone/>
            </a:pPr>
            <a:r>
              <a:rPr lang="ar-EG" b="1" dirty="0" smtClean="0"/>
              <a:t>  </a:t>
            </a:r>
            <a:r>
              <a:rPr lang="ar-EG" b="1" dirty="0" smtClean="0">
                <a:solidFill>
                  <a:schemeClr val="bg1"/>
                </a:solidFill>
              </a:rPr>
              <a:t>هذا النوع من المعرفة يتطلب النضج الفكري، والتعمق في دراسة الظواهر الموجودة، حيث إن مستوى تحليل الأحداث والمسائل المدروسة يوجب الالمام بقوانين وقواعد علمية لاستنباط الحقائق عن طريق البحث والتمحيص، ولكن في العادة لا يحصل على أدلة قاطعة وملموسة تثبت حججه، ولكن يقدم البراهين عن طريق استعمال المنطق والتحليل، ويثبت أن النتائج التي توصل اليها تعبر عن الحقيقة والمعرفة الصحيحة للقضية أو المسألة.</a:t>
            </a:r>
            <a:endParaRPr lang="ar-EG" b="1" dirty="0">
              <a:solidFill>
                <a:schemeClr val="bg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rtl="1"/>
            <a:r>
              <a:rPr lang="ar-EG" b="1" dirty="0" smtClean="0">
                <a:solidFill>
                  <a:schemeClr val="bg1">
                    <a:lumMod val="95000"/>
                    <a:lumOff val="5000"/>
                  </a:schemeClr>
                </a:solidFill>
              </a:rPr>
              <a:t>أن يكون صبوراً دؤوباً </a:t>
            </a:r>
            <a:endParaRPr lang="en-US" b="1" dirty="0" smtClean="0">
              <a:solidFill>
                <a:schemeClr val="bg1">
                  <a:lumMod val="95000"/>
                  <a:lumOff val="5000"/>
                </a:schemeClr>
              </a:solidFill>
            </a:endParaRPr>
          </a:p>
          <a:p>
            <a:pPr algn="just" rtl="1"/>
            <a:r>
              <a:rPr lang="ar-EG" b="1" dirty="0" smtClean="0">
                <a:solidFill>
                  <a:schemeClr val="bg1">
                    <a:lumMod val="95000"/>
                    <a:lumOff val="5000"/>
                  </a:schemeClr>
                </a:solidFill>
              </a:rPr>
              <a:t>أن تكون لديه الرغبة في البحث، فلا يكون مفروضاً عليه، و</a:t>
            </a:r>
            <a:r>
              <a:rPr lang="ar-SA" b="1" dirty="0">
                <a:solidFill>
                  <a:schemeClr val="bg1">
                    <a:lumMod val="95000"/>
                    <a:lumOff val="5000"/>
                  </a:schemeClr>
                </a:solidFill>
              </a:rPr>
              <a:t>ت</a:t>
            </a:r>
            <a:r>
              <a:rPr lang="ar-EG" b="1" dirty="0" err="1" smtClean="0">
                <a:solidFill>
                  <a:schemeClr val="bg1">
                    <a:lumMod val="95000"/>
                    <a:lumOff val="5000"/>
                  </a:schemeClr>
                </a:solidFill>
              </a:rPr>
              <a:t>رتبط</a:t>
            </a:r>
            <a:r>
              <a:rPr lang="ar-EG" b="1" dirty="0" smtClean="0">
                <a:solidFill>
                  <a:schemeClr val="bg1">
                    <a:lumMod val="95000"/>
                    <a:lumOff val="5000"/>
                  </a:schemeClr>
                </a:solidFill>
              </a:rPr>
              <a:t> الرغبة </a:t>
            </a:r>
            <a:r>
              <a:rPr lang="ar-SA" b="1" dirty="0" smtClean="0">
                <a:solidFill>
                  <a:schemeClr val="bg1">
                    <a:lumMod val="95000"/>
                    <a:lumOff val="5000"/>
                  </a:schemeClr>
                </a:solidFill>
              </a:rPr>
              <a:t>ب</a:t>
            </a:r>
            <a:r>
              <a:rPr lang="ar-EG" b="1" dirty="0" smtClean="0">
                <a:solidFill>
                  <a:schemeClr val="bg1">
                    <a:lumMod val="95000"/>
                    <a:lumOff val="5000"/>
                  </a:schemeClr>
                </a:solidFill>
              </a:rPr>
              <a:t>الدافع </a:t>
            </a:r>
            <a:r>
              <a:rPr lang="ar-SA" b="1" dirty="0" smtClean="0">
                <a:solidFill>
                  <a:schemeClr val="bg1">
                    <a:lumMod val="95000"/>
                    <a:lumOff val="5000"/>
                  </a:schemeClr>
                </a:solidFill>
              </a:rPr>
              <a:t>من ا</a:t>
            </a:r>
            <a:r>
              <a:rPr lang="ar-EG" b="1" dirty="0" smtClean="0">
                <a:solidFill>
                  <a:schemeClr val="bg1">
                    <a:lumMod val="95000"/>
                    <a:lumOff val="5000"/>
                  </a:schemeClr>
                </a:solidFill>
              </a:rPr>
              <a:t>لبحث، </a:t>
            </a:r>
            <a:endParaRPr lang="ar-SA" b="1" dirty="0" smtClean="0">
              <a:solidFill>
                <a:schemeClr val="bg1">
                  <a:lumMod val="95000"/>
                  <a:lumOff val="5000"/>
                </a:schemeClr>
              </a:solidFill>
            </a:endParaRPr>
          </a:p>
          <a:p>
            <a:pPr algn="just" rtl="1"/>
            <a:r>
              <a:rPr lang="ar-EG" b="1" dirty="0" smtClean="0">
                <a:solidFill>
                  <a:schemeClr val="bg1">
                    <a:lumMod val="95000"/>
                    <a:lumOff val="5000"/>
                  </a:schemeClr>
                </a:solidFill>
              </a:rPr>
              <a:t>وهذا الدافع قد يكون معنويا ( ترقية مثلا)، أو ماديا ( بحث بمقابل) أو أخلاقياً ( معالجة مشكلة اجتماعية) أو وطنيا ( المشاركة في قضية وطنية)</a:t>
            </a:r>
          </a:p>
          <a:p>
            <a:pPr algn="just" rtl="1"/>
            <a:r>
              <a:rPr lang="ar-EG" b="1" dirty="0" smtClean="0">
                <a:solidFill>
                  <a:schemeClr val="bg1">
                    <a:lumMod val="95000"/>
                    <a:lumOff val="5000"/>
                  </a:schemeClr>
                </a:solidFill>
              </a:rPr>
              <a:t>حب القراءة والاطلاع، والدراية بمصادر المعلومات والفهارس المكتبية وطرق الوصول إلى المراجع.</a:t>
            </a:r>
            <a:endParaRPr lang="ar-EG" b="1" dirty="0">
              <a:solidFill>
                <a:schemeClr val="bg1">
                  <a:lumMod val="95000"/>
                  <a:lumOff val="5000"/>
                </a:schemeClr>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القدرة على الكتابة والتلخيص والصياغة لما يكتب.</a:t>
            </a:r>
          </a:p>
          <a:p>
            <a:pPr algn="just" rtl="1"/>
            <a:r>
              <a:rPr lang="ar-EG" b="1" dirty="0" smtClean="0">
                <a:solidFill>
                  <a:schemeClr val="bg1">
                    <a:lumMod val="95000"/>
                    <a:lumOff val="5000"/>
                  </a:schemeClr>
                </a:solidFill>
              </a:rPr>
              <a:t>إجادة قواعد اللغة، لتسهيل القراءة والكتابة بشكل سليم، لذا لابد من مراجعة البحث لغويا اذا لم يكن الباحث قادر على ذلك.</a:t>
            </a:r>
          </a:p>
          <a:p>
            <a:pPr algn="just" rtl="1"/>
            <a:r>
              <a:rPr lang="ar-EG" b="1" dirty="0" smtClean="0">
                <a:solidFill>
                  <a:schemeClr val="bg1">
                    <a:lumMod val="95000"/>
                    <a:lumOff val="5000"/>
                  </a:schemeClr>
                </a:solidFill>
              </a:rPr>
              <a:t>لابد أن يتوفر لدى الباحث قدر كاف من الثقافة العامة في المجالات المختلفة، وادراك مدى تداخل تخصصه مع التخصصات الأخرى القريبة منه.</a:t>
            </a:r>
            <a:endParaRPr lang="ar-EG" b="1" dirty="0">
              <a:solidFill>
                <a:schemeClr val="bg1">
                  <a:lumMod val="95000"/>
                  <a:lumOff val="5000"/>
                </a:schemeClr>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أن يكون لدى الباحث الاستعداد للمناقشة والنقد مع غيره من الزملاء والأساتذة والخبراء، وغيرهم في الموضوعات المرتبطة ببحثه، وأن يتقبل النقد دون تزمت، للاستفادة من كل الآراء في تصحيح مسار بحثه، فالمناقشة والنقد من مصادر المعلومات المهمة.</a:t>
            </a:r>
          </a:p>
          <a:p>
            <a:pPr algn="just" rtl="1"/>
            <a:r>
              <a:rPr lang="ar-EG" b="1" dirty="0" smtClean="0">
                <a:solidFill>
                  <a:schemeClr val="bg1">
                    <a:lumMod val="95000"/>
                    <a:lumOff val="5000"/>
                  </a:schemeClr>
                </a:solidFill>
              </a:rPr>
              <a:t>أن يكون لدى الباحث القدرة على التعامل مع الغير، فالباحث سيضطر للتعامل مع الآخرين في بحثه سواء في المكتبة أو المعمل أو الجهات التي يجري فيها دراسة ميدانية.</a:t>
            </a:r>
            <a:endParaRPr lang="ar-EG" b="1" dirty="0">
              <a:solidFill>
                <a:schemeClr val="bg1">
                  <a:lumMod val="95000"/>
                  <a:lumOff val="5000"/>
                </a:schemeClr>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لكي ينجح الباحث في عمله</a:t>
            </a:r>
            <a:endParaRPr lang="ar-EG" b="1" dirty="0"/>
          </a:p>
        </p:txBody>
      </p:sp>
      <p:sp>
        <p:nvSpPr>
          <p:cNvPr id="3" name="Content Placeholder 2"/>
          <p:cNvSpPr>
            <a:spLocks noGrp="1"/>
          </p:cNvSpPr>
          <p:nvPr>
            <p:ph idx="1"/>
          </p:nvPr>
        </p:nvSpPr>
        <p:spPr/>
        <p:txBody>
          <a:bodyPr anchor="ctr"/>
          <a:lstStyle/>
          <a:p>
            <a:pPr algn="r" rtl="1"/>
            <a:r>
              <a:rPr lang="ar-EG" b="1" dirty="0" smtClean="0">
                <a:solidFill>
                  <a:schemeClr val="bg1">
                    <a:lumMod val="95000"/>
                    <a:lumOff val="5000"/>
                  </a:schemeClr>
                </a:solidFill>
              </a:rPr>
              <a:t>يجب أن تتوفر لدى الباحث مقومات شخصية معينة تتمثل في </a:t>
            </a:r>
            <a:r>
              <a:rPr lang="ar-EG" dirty="0" smtClean="0"/>
              <a:t>:</a:t>
            </a:r>
          </a:p>
          <a:p>
            <a:pPr algn="r" rtl="1">
              <a:buFontTx/>
              <a:buChar char="-"/>
            </a:pPr>
            <a:r>
              <a:rPr lang="ar-EG" b="1" dirty="0" smtClean="0"/>
              <a:t>قدرات أولية </a:t>
            </a:r>
          </a:p>
          <a:p>
            <a:pPr algn="r" rtl="1">
              <a:buFontTx/>
              <a:buChar char="-"/>
            </a:pPr>
            <a:r>
              <a:rPr lang="ar-EG" b="1" dirty="0" smtClean="0"/>
              <a:t>مهارات مكتسبة</a:t>
            </a:r>
            <a:endParaRPr lang="ar-EG" b="1" dirty="0"/>
          </a:p>
        </p:txBody>
      </p:sp>
    </p:spTree>
    <p:extLst>
      <p:ext uri="{BB962C8B-B14F-4D97-AF65-F5344CB8AC3E}">
        <p14:creationId xmlns:p14="http://schemas.microsoft.com/office/powerpoint/2010/main" val="29761030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lumMod val="95000"/>
                    <a:lumOff val="5000"/>
                  </a:schemeClr>
                </a:solidFill>
              </a:rPr>
              <a:t>القدرات الأولية هي الاستعداد الشخصي والقدرة على البحث.</a:t>
            </a:r>
          </a:p>
          <a:p>
            <a:pPr algn="just" rtl="1">
              <a:buNone/>
            </a:pPr>
            <a:endParaRPr lang="ar-EG" b="1" dirty="0" smtClean="0">
              <a:solidFill>
                <a:schemeClr val="bg1">
                  <a:lumMod val="95000"/>
                  <a:lumOff val="5000"/>
                </a:schemeClr>
              </a:solidFill>
            </a:endParaRPr>
          </a:p>
          <a:p>
            <a:pPr algn="just" rtl="1"/>
            <a:r>
              <a:rPr lang="ar-EG" b="1" dirty="0" smtClean="0">
                <a:solidFill>
                  <a:schemeClr val="bg1">
                    <a:lumMod val="95000"/>
                    <a:lumOff val="5000"/>
                  </a:schemeClr>
                </a:solidFill>
              </a:rPr>
              <a:t>المهارات المكتسبة هي التمسك بأخلاق الباحثين وإتباع الأساتذة الموجهين.</a:t>
            </a:r>
            <a:endParaRPr lang="ar-EG" b="1" dirty="0">
              <a:solidFill>
                <a:schemeClr val="bg1">
                  <a:lumMod val="95000"/>
                  <a:lumOff val="5000"/>
                </a:schemeClr>
              </a:solidFill>
            </a:endParaRPr>
          </a:p>
        </p:txBody>
      </p:sp>
    </p:spTree>
    <p:extLst>
      <p:ext uri="{BB962C8B-B14F-4D97-AF65-F5344CB8AC3E}">
        <p14:creationId xmlns:p14="http://schemas.microsoft.com/office/powerpoint/2010/main" val="13876001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solidFill>
                  <a:schemeClr val="bg1"/>
                </a:solidFill>
              </a:rPr>
              <a:t>أ</a:t>
            </a:r>
            <a:r>
              <a:rPr lang="ar-EG" b="1" dirty="0" smtClean="0">
                <a:solidFill>
                  <a:schemeClr val="bg1"/>
                </a:solidFill>
              </a:rPr>
              <a:t>خلاقيات الباحث</a:t>
            </a:r>
            <a:endParaRPr lang="ar-EG" b="1" dirty="0">
              <a:solidFill>
                <a:schemeClr val="bg1"/>
              </a:solidFill>
            </a:endParaRPr>
          </a:p>
        </p:txBody>
      </p:sp>
      <p:sp>
        <p:nvSpPr>
          <p:cNvPr id="3" name="Content Placeholder 2"/>
          <p:cNvSpPr>
            <a:spLocks noGrp="1"/>
          </p:cNvSpPr>
          <p:nvPr>
            <p:ph idx="1"/>
          </p:nvPr>
        </p:nvSpPr>
        <p:spPr/>
        <p:txBody>
          <a:bodyPr anchor="ctr">
            <a:normAutofit/>
          </a:bodyPr>
          <a:lstStyle/>
          <a:p>
            <a:pPr algn="just" rtl="1"/>
            <a:r>
              <a:rPr lang="ar-EG" b="1" dirty="0" smtClean="0">
                <a:solidFill>
                  <a:schemeClr val="bg1"/>
                </a:solidFill>
              </a:rPr>
              <a:t>الوفاء لكل من قدم له يد العون وساعدة ولو بقليل في انتاج بحثه.</a:t>
            </a:r>
          </a:p>
          <a:p>
            <a:pPr algn="just" rtl="1"/>
            <a:r>
              <a:rPr lang="ar-EG" b="1" dirty="0" smtClean="0">
                <a:solidFill>
                  <a:schemeClr val="bg1"/>
                </a:solidFill>
              </a:rPr>
              <a:t>التواضع في أسلوب الكتابة، وفي طريقة تعامله مع الآخرين.</a:t>
            </a:r>
          </a:p>
          <a:p>
            <a:pPr algn="just" rtl="1"/>
            <a:r>
              <a:rPr lang="ar-EG" b="1" dirty="0" smtClean="0">
                <a:solidFill>
                  <a:schemeClr val="bg1"/>
                </a:solidFill>
              </a:rPr>
              <a:t>الصبر  والدقة والموضوعية، والصدق قولا وعملا.</a:t>
            </a:r>
          </a:p>
          <a:p>
            <a:pPr algn="just" rtl="1"/>
            <a:r>
              <a:rPr lang="ar-EG" b="1" dirty="0" smtClean="0">
                <a:solidFill>
                  <a:schemeClr val="bg1"/>
                </a:solidFill>
              </a:rPr>
              <a:t>النقد بلا سخرية وبلا إساءة لأصحاب الأفكار الأخرى.</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rtl="1"/>
            <a:r>
              <a:rPr lang="ar-EG" b="1" dirty="0" smtClean="0">
                <a:solidFill>
                  <a:schemeClr val="bg1"/>
                </a:solidFill>
              </a:rPr>
              <a:t>الحفاظ على أسرار الغير في كتمان شديد، وعدم الاباحة بالخصوصيات الخاصة بالمبحوثين سواء كانوا أفراد</a:t>
            </a:r>
            <a:r>
              <a:rPr lang="ar-SA" b="1" dirty="0" smtClean="0">
                <a:solidFill>
                  <a:schemeClr val="bg1"/>
                </a:solidFill>
              </a:rPr>
              <a:t>ا</a:t>
            </a:r>
            <a:r>
              <a:rPr lang="ar-EG" b="1" dirty="0" smtClean="0">
                <a:solidFill>
                  <a:schemeClr val="bg1"/>
                </a:solidFill>
              </a:rPr>
              <a:t> أو مؤسسات أو أجهزة مختلفة، فالبيانات تستخدم لأغراض البحث فقط.</a:t>
            </a:r>
          </a:p>
          <a:p>
            <a:pPr algn="just" rtl="1"/>
            <a:r>
              <a:rPr lang="ar-EG" b="1" dirty="0" smtClean="0">
                <a:solidFill>
                  <a:schemeClr val="bg1"/>
                </a:solidFill>
              </a:rPr>
              <a:t>عدم الاعتماد على الرشاوي والأساليب الملتوية في الحصول على البيانات المطلوبة من مجتمع البحث.</a:t>
            </a:r>
          </a:p>
          <a:p>
            <a:pPr algn="just" rtl="1"/>
            <a:r>
              <a:rPr lang="ar-EG" b="1" dirty="0" smtClean="0">
                <a:solidFill>
                  <a:schemeClr val="bg1"/>
                </a:solidFill>
              </a:rPr>
              <a:t>عدم استغلال الباحث لأي بيانات لمصلحته الشخصية، وألا يلحق الضرر بعينة البحث.</a:t>
            </a:r>
            <a:endParaRPr lang="ar-EG" b="1" dirty="0">
              <a:solidFill>
                <a:schemeClr val="bg1"/>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smtClean="0">
                <a:solidFill>
                  <a:schemeClr val="accent4">
                    <a:lumMod val="50000"/>
                  </a:schemeClr>
                </a:solidFill>
              </a:rPr>
              <a:t>الصفات التي تشير للامانة العلمية</a:t>
            </a:r>
            <a:endParaRPr lang="ar-EG" b="1" dirty="0">
              <a:solidFill>
                <a:schemeClr val="accent4">
                  <a:lumMod val="50000"/>
                </a:schemeClr>
              </a:solidFill>
            </a:endParaRPr>
          </a:p>
        </p:txBody>
      </p:sp>
      <p:sp>
        <p:nvSpPr>
          <p:cNvPr id="3" name="Content Placeholder 2"/>
          <p:cNvSpPr>
            <a:spLocks noGrp="1"/>
          </p:cNvSpPr>
          <p:nvPr>
            <p:ph idx="1"/>
          </p:nvPr>
        </p:nvSpPr>
        <p:spPr/>
        <p:txBody>
          <a:bodyPr anchor="ctr">
            <a:normAutofit lnSpcReduction="10000"/>
          </a:bodyPr>
          <a:lstStyle/>
          <a:p>
            <a:pPr algn="just" rtl="1"/>
            <a:r>
              <a:rPr lang="ar-EG" b="1" dirty="0" smtClean="0">
                <a:solidFill>
                  <a:schemeClr val="bg1"/>
                </a:solidFill>
              </a:rPr>
              <a:t>ضرورة الاشارة الى صاحب أي فكرة أو رأي، فأخذ أفكار الغير دون الاشارة الى المصدر تعد سرقة علمية، وحتى لو اقتبس مما كتبه هو سابقا، فعليه الاشارة اليه أيضا.</a:t>
            </a:r>
          </a:p>
          <a:p>
            <a:pPr algn="just" rtl="1"/>
            <a:r>
              <a:rPr lang="ar-EG" b="1" dirty="0" smtClean="0">
                <a:solidFill>
                  <a:schemeClr val="bg1"/>
                </a:solidFill>
              </a:rPr>
              <a:t>مراعاة الدقة في كتابة الهوامش، بحيث يسهل التعرف على المصدر، والتوصل اليه بسهولة.</a:t>
            </a:r>
          </a:p>
          <a:p>
            <a:pPr algn="just" rtl="1"/>
            <a:r>
              <a:rPr lang="ar-EG" b="1" dirty="0" smtClean="0">
                <a:solidFill>
                  <a:schemeClr val="bg1"/>
                </a:solidFill>
              </a:rPr>
              <a:t>عدم بتر النصوص أو الأفكار عند النقل، فالباحث الذي يقول ويل للمصلين دون استكمال الآية شخص غير أمين، لأنه بتر الآية ولم يستكملها بحيث يستقيم معناها ( الذين هم عن صلاتهم ساهون)</a:t>
            </a:r>
            <a:endParaRPr lang="ar-EG" b="1" dirty="0">
              <a:solidFill>
                <a:schemeClr val="bg1"/>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 </a:t>
            </a:r>
            <a:endParaRPr lang="ar-EG" dirty="0"/>
          </a:p>
        </p:txBody>
      </p:sp>
      <p:sp>
        <p:nvSpPr>
          <p:cNvPr id="3" name="Content Placeholder 2"/>
          <p:cNvSpPr>
            <a:spLocks noGrp="1"/>
          </p:cNvSpPr>
          <p:nvPr>
            <p:ph idx="1"/>
          </p:nvPr>
        </p:nvSpPr>
        <p:spPr/>
        <p:txBody>
          <a:bodyPr anchor="ctr">
            <a:normAutofit/>
          </a:bodyPr>
          <a:lstStyle/>
          <a:p>
            <a:pPr algn="just" rtl="1"/>
            <a:r>
              <a:rPr lang="ar-EG" b="1" dirty="0" smtClean="0">
                <a:solidFill>
                  <a:schemeClr val="bg1"/>
                </a:solidFill>
              </a:rPr>
              <a:t>عدم ذكر مرجع في قامة المراجع  لم يتم الاستعانة به في البحث، حيث يجب أن تحوي القائمة تلك المراجع التي وردت في الهوامش فقط حتى لا يحدث تضليل.</a:t>
            </a:r>
            <a:endParaRPr lang="ar-SA" b="1" dirty="0" smtClean="0">
              <a:solidFill>
                <a:schemeClr val="bg1"/>
              </a:solidFill>
            </a:endParaRPr>
          </a:p>
          <a:p>
            <a:pPr marL="0" indent="0" algn="just" rtl="1">
              <a:buNone/>
            </a:pPr>
            <a:endParaRPr lang="ar-EG" b="1" dirty="0" smtClean="0">
              <a:solidFill>
                <a:schemeClr val="bg1"/>
              </a:solidFill>
            </a:endParaRPr>
          </a:p>
          <a:p>
            <a:pPr algn="just" rtl="1"/>
            <a:r>
              <a:rPr lang="ar-EG" b="1" dirty="0" smtClean="0">
                <a:solidFill>
                  <a:schemeClr val="bg1"/>
                </a:solidFill>
              </a:rPr>
              <a:t>ليس من الأمانة اقتباس فقرة بما تحتويه من مراجع دون الرجوع اليها، فالنقل عن ناقل دون الرجوع للمرجع الأصلي ليس من الأمانة العلمية، والأفضل هو اسناد كل معلومة الى مصدرها الأصلي.</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rtl="1"/>
            <a:r>
              <a:rPr lang="ar-EG" b="1" dirty="0" smtClean="0">
                <a:solidFill>
                  <a:schemeClr val="bg1"/>
                </a:solidFill>
              </a:rPr>
              <a:t>الأمانة في تسجيل المعلومات عن طريق الملاحظة، وفي تسجيل نتائج المقابلات الشخصية، وفي تعبئة قوائم الاستقصاء، وفي تفريغ وتحليل البيانات، واستخلاص النتائج وكتابة تقرير البحث، فلا سرقة من الآخرين، ولا تلفيق للمقابلات، ولا تزييف للبيانات، وباختصار يجب أن تراعي الأمانة في كل اجراءات البحث فهي مسئولية أمام الله – والنفس ثم أمام المشرف على البحث وكل من يطلع عليه.</a:t>
            </a:r>
          </a:p>
          <a:p>
            <a:pPr algn="just" rtl="1"/>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r" rtl="1"/>
            <a:r>
              <a:rPr lang="ar-EG" dirty="0" smtClean="0">
                <a:solidFill>
                  <a:srgbClr val="00B0F0"/>
                </a:solidFill>
              </a:rPr>
              <a:t>المعرفة العلمية التجريبية:</a:t>
            </a:r>
          </a:p>
          <a:p>
            <a:pPr algn="just" rtl="1">
              <a:buNone/>
            </a:pPr>
            <a:r>
              <a:rPr lang="ar-EG" b="1" dirty="0" smtClean="0">
                <a:solidFill>
                  <a:schemeClr val="bg1"/>
                </a:solidFill>
              </a:rPr>
              <a:t>   وهذا النوع من المعرفة يقوم على أساس وضع الفرضيات العلمية الملائمة والتحقق منها عن طريق التجربة وجمع البيانات وتحليلها.</a:t>
            </a:r>
            <a:endParaRPr lang="ar-EG" b="1" dirty="0">
              <a:solidFill>
                <a:schemeClr val="bg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ar-SA" b="1" dirty="0" smtClean="0"/>
              <a:t>المحاضرة الثانية : </a:t>
            </a:r>
            <a:r>
              <a:rPr lang="ar-EG" b="1" dirty="0" smtClean="0"/>
              <a:t>مناهج البحث العلمي</a:t>
            </a:r>
            <a:endParaRPr lang="ar-EG" b="1" dirty="0"/>
          </a:p>
        </p:txBody>
      </p:sp>
      <p:sp>
        <p:nvSpPr>
          <p:cNvPr id="3" name="Subtitle 2"/>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15251176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305800" cy="4876800"/>
          </a:xfrm>
        </p:spPr>
        <p:txBody>
          <a:bodyPr anchor="ctr">
            <a:normAutofit/>
          </a:bodyPr>
          <a:lstStyle/>
          <a:p>
            <a:pPr algn="r" rtl="1"/>
            <a:r>
              <a:rPr lang="ar-EG" sz="3200" b="1" dirty="0" smtClean="0"/>
              <a:t>يقصد بالمنهج الأسلوب أو الطريقة التي يسلكها الانسان لتحقيق غاية ما ، ويفترض أن تكون هناك خطوات أو مراحل تتداعى تداعيا منطقيا وتؤدي الواحدة منها إلى الأخرى في سلاسة وتماسك ما بين تحديد الأهداف والوصول الى النتائج أو ما نسميه بتحقيق الأهداف، </a:t>
            </a:r>
            <a:endParaRPr lang="ar-SA" sz="3200" b="1" dirty="0" smtClean="0"/>
          </a:p>
          <a:p>
            <a:pPr algn="r" rtl="1"/>
            <a:r>
              <a:rPr lang="ar-EG" sz="3200" b="1" dirty="0" smtClean="0"/>
              <a:t>ويقصد بالبحث الكشف عن </a:t>
            </a:r>
            <a:r>
              <a:rPr lang="ar-SA" sz="3200" b="1" dirty="0" smtClean="0"/>
              <a:t>ظواهر </a:t>
            </a:r>
            <a:r>
              <a:rPr lang="ar-EG" sz="3200" b="1" dirty="0" smtClean="0"/>
              <a:t>وتقديم حقائق علمية جديدة لم تكن موجودة من قبل </a:t>
            </a:r>
            <a:r>
              <a:rPr lang="ar-EG" sz="3200" dirty="0" smtClean="0"/>
              <a:t>.</a:t>
            </a:r>
            <a:endParaRPr lang="ar-EG" sz="3200"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6126836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76800"/>
          </a:xfrm>
        </p:spPr>
        <p:txBody>
          <a:bodyPr anchor="ctr">
            <a:normAutofit/>
          </a:bodyPr>
          <a:lstStyle/>
          <a:p>
            <a:pPr algn="r" rtl="1"/>
            <a:r>
              <a:rPr lang="ar-EG" sz="3200" b="1" dirty="0" smtClean="0"/>
              <a:t>قسم نك مور مناهج البحث العلمي إلى سبعة أقسام هي:-</a:t>
            </a:r>
            <a:endParaRPr lang="ar-SA" sz="3200" b="1" dirty="0" smtClean="0"/>
          </a:p>
          <a:p>
            <a:pPr marL="0" indent="0" algn="r" rtl="1">
              <a:buNone/>
            </a:pPr>
            <a:endParaRPr lang="ar-EG" sz="3200" b="1" dirty="0" smtClean="0"/>
          </a:p>
          <a:p>
            <a:pPr algn="r" rtl="1"/>
            <a:r>
              <a:rPr lang="ar-SA" sz="3200" b="1" dirty="0" smtClean="0"/>
              <a:t>1</a:t>
            </a:r>
            <a:r>
              <a:rPr lang="ar-EG" sz="3200" b="1" dirty="0" smtClean="0"/>
              <a:t>- المنهج الوصفي ويقسم الى :-</a:t>
            </a:r>
          </a:p>
          <a:p>
            <a:pPr algn="r" rtl="1">
              <a:buFontTx/>
              <a:buChar char="-"/>
            </a:pPr>
            <a:r>
              <a:rPr lang="ar-EG" sz="3200" b="1" dirty="0" smtClean="0"/>
              <a:t>مسوحات الملاحظة.</a:t>
            </a:r>
          </a:p>
          <a:p>
            <a:pPr algn="r" rtl="1">
              <a:buFontTx/>
              <a:buChar char="-"/>
            </a:pPr>
            <a:r>
              <a:rPr lang="ar-EG" sz="3200" b="1" dirty="0" smtClean="0"/>
              <a:t>مسوحات الاستبيان.</a:t>
            </a:r>
          </a:p>
          <a:p>
            <a:pPr algn="r" rtl="1">
              <a:buFontTx/>
              <a:buChar char="-"/>
            </a:pPr>
            <a:r>
              <a:rPr lang="ar-EG" sz="3200" b="1" dirty="0" smtClean="0"/>
              <a:t>مسوحات المقابلة.</a:t>
            </a:r>
          </a:p>
          <a:p>
            <a:pPr algn="just">
              <a:buNone/>
            </a:pPr>
            <a:endParaRPr lang="ar-EG" sz="3200" b="1" dirty="0"/>
          </a:p>
        </p:txBody>
      </p:sp>
      <p:sp>
        <p:nvSpPr>
          <p:cNvPr id="3" name="Title 2"/>
          <p:cNvSpPr>
            <a:spLocks noGrp="1"/>
          </p:cNvSpPr>
          <p:nvPr>
            <p:ph type="title"/>
          </p:nvPr>
        </p:nvSpPr>
        <p:spPr/>
        <p:txBody>
          <a:bodyPr/>
          <a:lstStyle/>
          <a:p>
            <a:pPr algn="ctr"/>
            <a:r>
              <a:rPr lang="ar-EG" b="1" dirty="0" smtClean="0"/>
              <a:t>تصنيفات مناهج البحث العلمي</a:t>
            </a:r>
            <a:endParaRPr lang="ar-EG" b="1" dirty="0"/>
          </a:p>
        </p:txBody>
      </p:sp>
    </p:spTree>
    <p:extLst>
      <p:ext uri="{BB962C8B-B14F-4D97-AF65-F5344CB8AC3E}">
        <p14:creationId xmlns:p14="http://schemas.microsoft.com/office/powerpoint/2010/main" val="285460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r" rtl="1"/>
            <a:r>
              <a:rPr lang="ar-EG" sz="3600" b="1" dirty="0" smtClean="0"/>
              <a:t>2- البحث التجريبي.</a:t>
            </a:r>
          </a:p>
          <a:p>
            <a:pPr algn="r" rtl="1"/>
            <a:r>
              <a:rPr lang="ar-EG" sz="3600" b="1" dirty="0" smtClean="0"/>
              <a:t>3-البحث التاريخي.</a:t>
            </a:r>
          </a:p>
          <a:p>
            <a:pPr algn="r" rtl="1"/>
            <a:r>
              <a:rPr lang="ar-EG" sz="3600" b="1" dirty="0" smtClean="0"/>
              <a:t>4- بحوث العمليات.</a:t>
            </a:r>
          </a:p>
          <a:p>
            <a:pPr algn="r" rtl="1"/>
            <a:r>
              <a:rPr lang="ar-EG" sz="3600" b="1" dirty="0" smtClean="0"/>
              <a:t>5- دراسات الحالة.</a:t>
            </a:r>
          </a:p>
          <a:p>
            <a:pPr algn="r" rtl="1"/>
            <a:r>
              <a:rPr lang="ar-EG" sz="3600" b="1" dirty="0" smtClean="0"/>
              <a:t>6- دراسات الأداء والسلوك.</a:t>
            </a:r>
          </a:p>
          <a:p>
            <a:pPr algn="r" rtl="1"/>
            <a:r>
              <a:rPr lang="ar-EG" sz="3600" b="1" dirty="0" smtClean="0"/>
              <a:t>7- قياسات الأداء والتقييم.</a:t>
            </a:r>
            <a:endParaRPr lang="ar-EG" sz="36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7872100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r" rtl="1"/>
            <a:r>
              <a:rPr lang="ar-EG" b="1" dirty="0" smtClean="0"/>
              <a:t>1- </a:t>
            </a:r>
            <a:r>
              <a:rPr lang="ar-EG" sz="3600" b="1" dirty="0" smtClean="0"/>
              <a:t>المنهج التاريخي.</a:t>
            </a:r>
          </a:p>
          <a:p>
            <a:pPr algn="r" rtl="1"/>
            <a:r>
              <a:rPr lang="ar-EG" sz="3600" b="1" dirty="0" smtClean="0"/>
              <a:t>2- منهج المسح الوصفي.</a:t>
            </a:r>
          </a:p>
          <a:p>
            <a:pPr algn="r" rtl="1"/>
            <a:r>
              <a:rPr lang="ar-EG" sz="3600" b="1" dirty="0" smtClean="0"/>
              <a:t>3- المنهج التجريبي.</a:t>
            </a:r>
          </a:p>
          <a:p>
            <a:pPr algn="r" rtl="1"/>
            <a:r>
              <a:rPr lang="ar-EG" sz="3600" b="1" dirty="0" smtClean="0"/>
              <a:t>4- منهج دراسة الحالة والدراسات الاكلينيكية.</a:t>
            </a:r>
          </a:p>
          <a:p>
            <a:pPr algn="r" rtl="1"/>
            <a:r>
              <a:rPr lang="ar-EG" sz="3600" b="1" dirty="0" smtClean="0"/>
              <a:t>5- منهج دراسات النمو والتطور والوراثة.</a:t>
            </a:r>
          </a:p>
          <a:p>
            <a:pPr algn="r" rtl="1"/>
            <a:r>
              <a:rPr lang="ar-EG" sz="3600" b="1" dirty="0" smtClean="0"/>
              <a:t>6- المنهج الوصفي.</a:t>
            </a:r>
            <a:endParaRPr lang="ar-EG" sz="3600" b="1" dirty="0"/>
          </a:p>
        </p:txBody>
      </p:sp>
      <p:sp>
        <p:nvSpPr>
          <p:cNvPr id="3" name="Title 2"/>
          <p:cNvSpPr>
            <a:spLocks noGrp="1"/>
          </p:cNvSpPr>
          <p:nvPr>
            <p:ph type="title"/>
          </p:nvPr>
        </p:nvSpPr>
        <p:spPr/>
        <p:txBody>
          <a:bodyPr/>
          <a:lstStyle/>
          <a:p>
            <a:pPr rtl="1"/>
            <a:r>
              <a:rPr lang="ar-EG" b="1" dirty="0" smtClean="0"/>
              <a:t>تصنيف جود وسكيتس</a:t>
            </a:r>
            <a:endParaRPr lang="ar-EG" b="1" dirty="0"/>
          </a:p>
        </p:txBody>
      </p:sp>
    </p:spTree>
    <p:extLst>
      <p:ext uri="{BB962C8B-B14F-4D97-AF65-F5344CB8AC3E}">
        <p14:creationId xmlns:p14="http://schemas.microsoft.com/office/powerpoint/2010/main" val="29280981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r" rtl="1"/>
            <a:r>
              <a:rPr lang="ar-EG" sz="3600" dirty="0" smtClean="0"/>
              <a:t>البحوث المسحية .</a:t>
            </a:r>
          </a:p>
          <a:p>
            <a:pPr algn="r" rtl="1"/>
            <a:r>
              <a:rPr lang="ar-EG" sz="3600" dirty="0" smtClean="0"/>
              <a:t>البحوث المنهجية.</a:t>
            </a:r>
          </a:p>
          <a:p>
            <a:pPr algn="r" rtl="1"/>
            <a:r>
              <a:rPr lang="ar-EG" sz="3600" dirty="0" smtClean="0"/>
              <a:t>البحوث التطبيقية.</a:t>
            </a:r>
          </a:p>
          <a:p>
            <a:pPr algn="r" rtl="1"/>
            <a:r>
              <a:rPr lang="ar-EG" sz="3600" dirty="0" smtClean="0"/>
              <a:t>البحوث النقدية.</a:t>
            </a:r>
            <a:endParaRPr lang="ar-EG" sz="3600" dirty="0"/>
          </a:p>
        </p:txBody>
      </p:sp>
      <p:sp>
        <p:nvSpPr>
          <p:cNvPr id="3" name="Title 2"/>
          <p:cNvSpPr>
            <a:spLocks noGrp="1"/>
          </p:cNvSpPr>
          <p:nvPr>
            <p:ph type="title"/>
          </p:nvPr>
        </p:nvSpPr>
        <p:spPr/>
        <p:txBody>
          <a:bodyPr/>
          <a:lstStyle/>
          <a:p>
            <a:pPr rtl="1"/>
            <a:r>
              <a:rPr lang="ar-EG" b="1" dirty="0" smtClean="0"/>
              <a:t>تصنيف ادوارد وكرو نباخ</a:t>
            </a:r>
            <a:endParaRPr lang="ar-EG" b="1" dirty="0"/>
          </a:p>
        </p:txBody>
      </p:sp>
    </p:spTree>
    <p:extLst>
      <p:ext uri="{BB962C8B-B14F-4D97-AF65-F5344CB8AC3E}">
        <p14:creationId xmlns:p14="http://schemas.microsoft.com/office/powerpoint/2010/main" val="22229061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r" rtl="1"/>
            <a:r>
              <a:rPr lang="ar-EG" b="1" dirty="0" smtClean="0"/>
              <a:t>1- </a:t>
            </a:r>
            <a:r>
              <a:rPr lang="ar-EG" sz="3200" b="1" dirty="0" smtClean="0"/>
              <a:t>المنهج الوصفي.</a:t>
            </a:r>
          </a:p>
          <a:p>
            <a:pPr algn="r" rtl="1"/>
            <a:r>
              <a:rPr lang="ar-EG" sz="3200" b="1" dirty="0" smtClean="0"/>
              <a:t>2- المنهج التاريخي.</a:t>
            </a:r>
          </a:p>
          <a:p>
            <a:pPr algn="r" rtl="1"/>
            <a:r>
              <a:rPr lang="ar-EG" sz="3200" b="1" dirty="0" smtClean="0"/>
              <a:t>3- المنهج التجريبي.</a:t>
            </a:r>
          </a:p>
          <a:p>
            <a:pPr algn="r" rtl="1"/>
            <a:r>
              <a:rPr lang="ar-EG" sz="3200" b="1" dirty="0" smtClean="0"/>
              <a:t>4- البحث الفلسفي.</a:t>
            </a:r>
          </a:p>
          <a:p>
            <a:pPr algn="r" rtl="1"/>
            <a:r>
              <a:rPr lang="ar-EG" sz="3200" b="1" dirty="0" smtClean="0"/>
              <a:t>5- البحث الاجتماعي.</a:t>
            </a:r>
          </a:p>
          <a:p>
            <a:pPr algn="r" rtl="1"/>
            <a:r>
              <a:rPr lang="ar-EG" sz="3200" b="1" dirty="0" smtClean="0"/>
              <a:t>6- البحث الابداعي.</a:t>
            </a:r>
          </a:p>
          <a:p>
            <a:pPr algn="r" rtl="1"/>
            <a:r>
              <a:rPr lang="ar-EG" sz="3200" b="1" dirty="0" smtClean="0"/>
              <a:t>7- البحث التنبؤي.</a:t>
            </a:r>
          </a:p>
          <a:p>
            <a:pPr>
              <a:buNone/>
            </a:pPr>
            <a:endParaRPr lang="ar-EG" sz="3200" b="1" dirty="0"/>
          </a:p>
        </p:txBody>
      </p:sp>
      <p:sp>
        <p:nvSpPr>
          <p:cNvPr id="3" name="Title 2"/>
          <p:cNvSpPr>
            <a:spLocks noGrp="1"/>
          </p:cNvSpPr>
          <p:nvPr>
            <p:ph type="title"/>
          </p:nvPr>
        </p:nvSpPr>
        <p:spPr/>
        <p:txBody>
          <a:bodyPr/>
          <a:lstStyle/>
          <a:p>
            <a:pPr rtl="1"/>
            <a:r>
              <a:rPr lang="ar-EG" b="1" dirty="0" smtClean="0"/>
              <a:t>تصنيف هوتيني</a:t>
            </a:r>
            <a:endParaRPr lang="ar-EG" b="1" dirty="0"/>
          </a:p>
        </p:txBody>
      </p:sp>
    </p:spTree>
    <p:extLst>
      <p:ext uri="{BB962C8B-B14F-4D97-AF65-F5344CB8AC3E}">
        <p14:creationId xmlns:p14="http://schemas.microsoft.com/office/powerpoint/2010/main" val="13549404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r" rtl="1"/>
            <a:r>
              <a:rPr lang="ar-EG" dirty="0" smtClean="0"/>
              <a:t>1- </a:t>
            </a:r>
            <a:r>
              <a:rPr lang="ar-EG" sz="3600" b="1" dirty="0" smtClean="0"/>
              <a:t>المنهج الأنثروبولوجي.</a:t>
            </a:r>
          </a:p>
          <a:p>
            <a:pPr algn="r" rtl="1"/>
            <a:r>
              <a:rPr lang="ar-EG" sz="3600" b="1" dirty="0" smtClean="0"/>
              <a:t>2- المنهج الفلسفي.</a:t>
            </a:r>
          </a:p>
          <a:p>
            <a:pPr algn="r" rtl="1"/>
            <a:r>
              <a:rPr lang="ar-EG" sz="3600" b="1" dirty="0" smtClean="0"/>
              <a:t>3- منهج دراسة الحالة.</a:t>
            </a:r>
          </a:p>
          <a:p>
            <a:pPr algn="r" rtl="1"/>
            <a:r>
              <a:rPr lang="ar-EG" sz="3600" b="1" dirty="0" smtClean="0"/>
              <a:t>4- المنهج التاريخي.</a:t>
            </a:r>
          </a:p>
          <a:p>
            <a:pPr algn="r" rtl="1"/>
            <a:r>
              <a:rPr lang="ar-EG" sz="3600" b="1" dirty="0" smtClean="0"/>
              <a:t>5- منهج المسح الميداني.</a:t>
            </a:r>
          </a:p>
          <a:p>
            <a:pPr algn="r" rtl="1"/>
            <a:r>
              <a:rPr lang="ar-EG" sz="3600" b="1" dirty="0" smtClean="0"/>
              <a:t>6- المنهج التجريبي.</a:t>
            </a:r>
            <a:endParaRPr lang="ar-EG" sz="3600" b="1" dirty="0"/>
          </a:p>
        </p:txBody>
      </p:sp>
      <p:sp>
        <p:nvSpPr>
          <p:cNvPr id="3" name="Title 2"/>
          <p:cNvSpPr>
            <a:spLocks noGrp="1"/>
          </p:cNvSpPr>
          <p:nvPr>
            <p:ph type="title"/>
          </p:nvPr>
        </p:nvSpPr>
        <p:spPr/>
        <p:txBody>
          <a:bodyPr/>
          <a:lstStyle/>
          <a:p>
            <a:pPr rtl="1"/>
            <a:r>
              <a:rPr lang="ar-EG" b="1" dirty="0" smtClean="0"/>
              <a:t>تصنيف ماركيز</a:t>
            </a:r>
            <a:endParaRPr lang="ar-EG" b="1" dirty="0"/>
          </a:p>
        </p:txBody>
      </p:sp>
    </p:spTree>
    <p:extLst>
      <p:ext uri="{BB962C8B-B14F-4D97-AF65-F5344CB8AC3E}">
        <p14:creationId xmlns:p14="http://schemas.microsoft.com/office/powerpoint/2010/main" val="378399515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r" rtl="1"/>
            <a:r>
              <a:rPr lang="ar-EG" b="1" dirty="0" smtClean="0"/>
              <a:t>1- الدراسات الاستطلاعية .</a:t>
            </a:r>
            <a:endParaRPr lang="ar-SA" b="1" dirty="0" smtClean="0"/>
          </a:p>
          <a:p>
            <a:pPr marL="0" indent="0" algn="r" rtl="1">
              <a:buNone/>
            </a:pPr>
            <a:endParaRPr lang="ar-EG" b="1" dirty="0" smtClean="0"/>
          </a:p>
          <a:p>
            <a:pPr algn="r" rtl="1"/>
            <a:r>
              <a:rPr lang="ar-EG" b="1" dirty="0" smtClean="0"/>
              <a:t>2- دراسات اختبار الفروض.</a:t>
            </a:r>
            <a:endParaRPr lang="ar-EG" b="1" dirty="0"/>
          </a:p>
        </p:txBody>
      </p:sp>
      <p:sp>
        <p:nvSpPr>
          <p:cNvPr id="3" name="Title 2"/>
          <p:cNvSpPr>
            <a:spLocks noGrp="1"/>
          </p:cNvSpPr>
          <p:nvPr>
            <p:ph type="title"/>
          </p:nvPr>
        </p:nvSpPr>
        <p:spPr/>
        <p:txBody>
          <a:bodyPr/>
          <a:lstStyle/>
          <a:p>
            <a:pPr rtl="1"/>
            <a:r>
              <a:rPr lang="ar-EG" b="1" dirty="0" smtClean="0"/>
              <a:t>تصنيف سيلتيز وآخرون</a:t>
            </a:r>
            <a:endParaRPr lang="ar-EG" b="1" dirty="0"/>
          </a:p>
        </p:txBody>
      </p:sp>
    </p:spTree>
    <p:extLst>
      <p:ext uri="{BB962C8B-B14F-4D97-AF65-F5344CB8AC3E}">
        <p14:creationId xmlns:p14="http://schemas.microsoft.com/office/powerpoint/2010/main" val="1604632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r" rtl="1"/>
            <a:r>
              <a:rPr lang="ar-EG" b="1" dirty="0" smtClean="0"/>
              <a:t>1- </a:t>
            </a:r>
            <a:r>
              <a:rPr lang="ar-EG" sz="3600" b="1" dirty="0" smtClean="0"/>
              <a:t>البحث الوثائقي أو التاريخي.</a:t>
            </a:r>
          </a:p>
          <a:p>
            <a:pPr algn="r" rtl="1"/>
            <a:r>
              <a:rPr lang="ar-EG" sz="3600" b="1" dirty="0" smtClean="0"/>
              <a:t>2- البحث التجريبي.</a:t>
            </a:r>
          </a:p>
          <a:p>
            <a:pPr algn="r" rtl="1"/>
            <a:r>
              <a:rPr lang="ar-EG" sz="3600" b="1" dirty="0" smtClean="0"/>
              <a:t>3- المسح.</a:t>
            </a:r>
          </a:p>
          <a:p>
            <a:pPr algn="r" rtl="1"/>
            <a:r>
              <a:rPr lang="ar-EG" sz="3600" b="1" dirty="0" smtClean="0"/>
              <a:t>4- دراسة الحالة.</a:t>
            </a:r>
          </a:p>
          <a:p>
            <a:pPr algn="r" rtl="1"/>
            <a:r>
              <a:rPr lang="ar-EG" sz="3600" b="1" dirty="0" smtClean="0"/>
              <a:t>5- المنهج الاحصائي.</a:t>
            </a:r>
            <a:endParaRPr lang="ar-EG" sz="3600" b="1" dirty="0"/>
          </a:p>
        </p:txBody>
      </p:sp>
      <p:sp>
        <p:nvSpPr>
          <p:cNvPr id="3" name="Title 2"/>
          <p:cNvSpPr>
            <a:spLocks noGrp="1"/>
          </p:cNvSpPr>
          <p:nvPr>
            <p:ph type="title"/>
          </p:nvPr>
        </p:nvSpPr>
        <p:spPr/>
        <p:txBody>
          <a:bodyPr/>
          <a:lstStyle/>
          <a:p>
            <a:pPr rtl="1"/>
            <a:r>
              <a:rPr lang="ar-EG" b="1" dirty="0" smtClean="0"/>
              <a:t>تصنيف أحمد بدر</a:t>
            </a:r>
            <a:endParaRPr lang="ar-EG" b="1" dirty="0"/>
          </a:p>
        </p:txBody>
      </p:sp>
    </p:spTree>
    <p:extLst>
      <p:ext uri="{BB962C8B-B14F-4D97-AF65-F5344CB8AC3E}">
        <p14:creationId xmlns:p14="http://schemas.microsoft.com/office/powerpoint/2010/main" val="2893505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2- </a:t>
            </a:r>
            <a:r>
              <a:rPr lang="ar-EG" dirty="0" smtClean="0"/>
              <a:t>مفهوم العلم ووظائفه</a:t>
            </a:r>
            <a:endParaRPr lang="ar-EG" dirty="0"/>
          </a:p>
        </p:txBody>
      </p:sp>
      <p:sp>
        <p:nvSpPr>
          <p:cNvPr id="3" name="Content Placeholder 2"/>
          <p:cNvSpPr>
            <a:spLocks noGrp="1"/>
          </p:cNvSpPr>
          <p:nvPr>
            <p:ph idx="1"/>
          </p:nvPr>
        </p:nvSpPr>
        <p:spPr/>
        <p:txBody>
          <a:bodyPr/>
          <a:lstStyle/>
          <a:p>
            <a:pPr algn="just" rtl="1"/>
            <a:r>
              <a:rPr lang="ar-EG" b="1" dirty="0" smtClean="0">
                <a:solidFill>
                  <a:schemeClr val="bg1"/>
                </a:solidFill>
              </a:rPr>
              <a:t>تعني كلمة العلم لغوياً إدراك الشئ بحقيقته ، وهو اليقين والمعرفة، والعلم يعني اصطلاحاً، مجموعة الحقائق والوقائع والنظريات، ومناهج البحث التي تزخر بها المؤلفات العلمية، كما يعرف العلم بأنه نسق المعارف العلمية المتراكمة، أو هو مجموعة المبادئ والقواعد التي تشرح بعض الظواهر والعلاقات القائمة بينها.</a:t>
            </a:r>
            <a:endParaRPr lang="ar-EG" b="1" dirty="0">
              <a:solidFill>
                <a:schemeClr val="bg1"/>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sz="5400" b="1" dirty="0" smtClean="0">
                <a:latin typeface="Times New Roman" pitchFamily="18" charset="0"/>
                <a:cs typeface="Times New Roman" pitchFamily="18" charset="0"/>
              </a:rPr>
              <a:t>تصنيفات مناهج البحث العلمي</a:t>
            </a:r>
            <a:endParaRPr lang="fr-FR" dirty="0"/>
          </a:p>
        </p:txBody>
      </p:sp>
      <p:sp>
        <p:nvSpPr>
          <p:cNvPr id="3" name="Espace réservé du contenu 2"/>
          <p:cNvSpPr>
            <a:spLocks noGrp="1"/>
          </p:cNvSpPr>
          <p:nvPr>
            <p:ph idx="1"/>
          </p:nvPr>
        </p:nvSpPr>
        <p:spPr/>
        <p:txBody>
          <a:bodyPr>
            <a:normAutofit fontScale="25000" lnSpcReduction="20000"/>
          </a:bodyPr>
          <a:lstStyle/>
          <a:p>
            <a:pPr algn="r" rtl="1">
              <a:buNone/>
            </a:pPr>
            <a:endParaRPr lang="fr-FR" sz="8600" dirty="0" smtClean="0">
              <a:latin typeface="Times New Roman" pitchFamily="18" charset="0"/>
              <a:cs typeface="Times New Roman" pitchFamily="18" charset="0"/>
            </a:endParaRPr>
          </a:p>
          <a:p>
            <a:pPr algn="r" rtl="1"/>
            <a:r>
              <a:rPr lang="ar-SA" sz="8600" dirty="0" smtClean="0">
                <a:latin typeface="Times New Roman" pitchFamily="18" charset="0"/>
                <a:cs typeface="Times New Roman" pitchFamily="18" charset="0"/>
              </a:rPr>
              <a:t>1- </a:t>
            </a:r>
            <a:r>
              <a:rPr lang="ar-SA" sz="8600" b="1" dirty="0" smtClean="0">
                <a:latin typeface="Times New Roman" pitchFamily="18" charset="0"/>
                <a:cs typeface="Times New Roman" pitchFamily="18" charset="0"/>
              </a:rPr>
              <a:t>المنـهج الوصـفي</a:t>
            </a:r>
            <a:r>
              <a:rPr lang="fr-FR" sz="8600" dirty="0" smtClean="0">
                <a:latin typeface="Times New Roman" pitchFamily="18" charset="0"/>
                <a:cs typeface="Times New Roman" pitchFamily="18" charset="0"/>
              </a:rPr>
              <a:t>Descriptive </a:t>
            </a:r>
            <a:r>
              <a:rPr lang="fr-FR" sz="8600" dirty="0" err="1" smtClean="0">
                <a:latin typeface="Times New Roman" pitchFamily="18" charset="0"/>
                <a:cs typeface="Times New Roman" pitchFamily="18" charset="0"/>
              </a:rPr>
              <a:t>Methodology</a:t>
            </a:r>
            <a:endParaRPr lang="ar-TN" sz="8600" dirty="0" smtClean="0">
              <a:latin typeface="Times New Roman" pitchFamily="18" charset="0"/>
              <a:cs typeface="Times New Roman" pitchFamily="18" charset="0"/>
            </a:endParaRPr>
          </a:p>
          <a:p>
            <a:pPr algn="r" rtl="1">
              <a:buNone/>
            </a:pPr>
            <a:endParaRPr lang="fr-FR" sz="8600" dirty="0" smtClean="0">
              <a:latin typeface="Times New Roman" pitchFamily="18" charset="0"/>
              <a:cs typeface="Times New Roman" pitchFamily="18" charset="0"/>
            </a:endParaRPr>
          </a:p>
          <a:p>
            <a:pPr lvl="1" algn="r" rtl="1"/>
            <a:r>
              <a:rPr lang="ar-SA" sz="8600" u="sng" dirty="0" smtClean="0">
                <a:latin typeface="Times New Roman" pitchFamily="18" charset="0"/>
                <a:cs typeface="Times New Roman" pitchFamily="18" charset="0"/>
              </a:rPr>
              <a:t>أولا :  الدراسات المسحية</a:t>
            </a:r>
            <a:r>
              <a:rPr lang="ar-TN" sz="8600" u="sng" dirty="0" smtClean="0">
                <a:latin typeface="Times New Roman" pitchFamily="18" charset="0"/>
                <a:cs typeface="Times New Roman" pitchFamily="18" charset="0"/>
              </a:rPr>
              <a:t> (</a:t>
            </a:r>
            <a:r>
              <a:rPr lang="ar-SA" sz="8600" dirty="0" smtClean="0">
                <a:latin typeface="Times New Roman" pitchFamily="18" charset="0"/>
                <a:cs typeface="Times New Roman" pitchFamily="18" charset="0"/>
              </a:rPr>
              <a:t>المسح الاجتماع</a:t>
            </a:r>
            <a:r>
              <a:rPr lang="ar-TN" sz="8600" dirty="0" smtClean="0">
                <a:latin typeface="Times New Roman" pitchFamily="18" charset="0"/>
                <a:cs typeface="Times New Roman" pitchFamily="18" charset="0"/>
              </a:rPr>
              <a:t>ي / تحليل العمل / تحليل المضمون)</a:t>
            </a:r>
          </a:p>
          <a:p>
            <a:pPr lvl="1" algn="r" rtl="1"/>
            <a:r>
              <a:rPr lang="ar-SA" sz="8600" u="sng" dirty="0" smtClean="0">
                <a:latin typeface="Times New Roman" pitchFamily="18" charset="0"/>
                <a:cs typeface="Times New Roman" pitchFamily="18" charset="0"/>
              </a:rPr>
              <a:t>ثانيا :  دراسات الروابط والعلاقات المتبادلة</a:t>
            </a:r>
            <a:r>
              <a:rPr lang="ar-TN" sz="8600" u="sng" dirty="0" smtClean="0">
                <a:latin typeface="Times New Roman" pitchFamily="18" charset="0"/>
                <a:cs typeface="Times New Roman" pitchFamily="18" charset="0"/>
              </a:rPr>
              <a:t>  </a:t>
            </a:r>
            <a:r>
              <a:rPr lang="ar-TN" sz="8600" dirty="0" smtClean="0">
                <a:latin typeface="Times New Roman" pitchFamily="18" charset="0"/>
                <a:cs typeface="Times New Roman" pitchFamily="18" charset="0"/>
              </a:rPr>
              <a:t>(دراسة الحالة / المقارنة / </a:t>
            </a:r>
            <a:r>
              <a:rPr lang="ar-TN" sz="8600" dirty="0" err="1" smtClean="0">
                <a:latin typeface="Times New Roman" pitchFamily="18" charset="0"/>
                <a:cs typeface="Times New Roman" pitchFamily="18" charset="0"/>
              </a:rPr>
              <a:t>الارتباطية</a:t>
            </a:r>
            <a:r>
              <a:rPr lang="ar-TN" sz="8600" dirty="0" smtClean="0">
                <a:latin typeface="Times New Roman" pitchFamily="18" charset="0"/>
                <a:cs typeface="Times New Roman" pitchFamily="18" charset="0"/>
              </a:rPr>
              <a:t>)</a:t>
            </a:r>
            <a:endParaRPr lang="fr-FR" sz="8600" dirty="0" smtClean="0">
              <a:latin typeface="Times New Roman" pitchFamily="18" charset="0"/>
              <a:cs typeface="Times New Roman" pitchFamily="18" charset="0"/>
            </a:endParaRPr>
          </a:p>
          <a:p>
            <a:pPr lvl="1" algn="r" rtl="1">
              <a:buNone/>
            </a:pPr>
            <a:endParaRPr lang="ar-TN" sz="8600" dirty="0" smtClean="0">
              <a:latin typeface="Times New Roman" pitchFamily="18" charset="0"/>
              <a:cs typeface="Times New Roman" pitchFamily="18" charset="0"/>
            </a:endParaRPr>
          </a:p>
          <a:p>
            <a:pPr lvl="1" algn="r" rtl="1"/>
            <a:endParaRPr lang="ar-TN" sz="8600" dirty="0" smtClean="0">
              <a:latin typeface="Times New Roman" pitchFamily="18" charset="0"/>
              <a:cs typeface="Times New Roman" pitchFamily="18" charset="0"/>
            </a:endParaRPr>
          </a:p>
          <a:p>
            <a:pPr algn="r" rtl="1"/>
            <a:r>
              <a:rPr lang="ar-SA" sz="8600" dirty="0" smtClean="0">
                <a:latin typeface="Times New Roman" pitchFamily="18" charset="0"/>
                <a:cs typeface="Times New Roman" pitchFamily="18" charset="0"/>
              </a:rPr>
              <a:t>2-  </a:t>
            </a:r>
            <a:r>
              <a:rPr lang="ar-SA" sz="8600" b="1" dirty="0" smtClean="0">
                <a:latin typeface="Times New Roman" pitchFamily="18" charset="0"/>
                <a:cs typeface="Times New Roman" pitchFamily="18" charset="0"/>
              </a:rPr>
              <a:t>المنهج التاريخي          </a:t>
            </a:r>
            <a:r>
              <a:rPr lang="fr-FR" sz="8600" dirty="0" err="1" smtClean="0">
                <a:latin typeface="Times New Roman" pitchFamily="18" charset="0"/>
                <a:cs typeface="Times New Roman" pitchFamily="18" charset="0"/>
              </a:rPr>
              <a:t>Historical</a:t>
            </a:r>
            <a:r>
              <a:rPr lang="fr-FR" sz="8600" dirty="0" smtClean="0">
                <a:latin typeface="Times New Roman" pitchFamily="18" charset="0"/>
                <a:cs typeface="Times New Roman" pitchFamily="18" charset="0"/>
              </a:rPr>
              <a:t> </a:t>
            </a:r>
            <a:r>
              <a:rPr lang="fr-FR" sz="8600" dirty="0" err="1" smtClean="0">
                <a:latin typeface="Times New Roman" pitchFamily="18" charset="0"/>
                <a:cs typeface="Times New Roman" pitchFamily="18" charset="0"/>
              </a:rPr>
              <a:t>Methodology</a:t>
            </a:r>
            <a:endParaRPr lang="ar-TN" sz="8600" dirty="0" smtClean="0">
              <a:latin typeface="Times New Roman" pitchFamily="18" charset="0"/>
              <a:cs typeface="Times New Roman" pitchFamily="18" charset="0"/>
            </a:endParaRPr>
          </a:p>
          <a:p>
            <a:pPr algn="r" rtl="1"/>
            <a:endParaRPr lang="fr-FR" sz="8600" dirty="0" smtClean="0">
              <a:latin typeface="Times New Roman" pitchFamily="18" charset="0"/>
              <a:cs typeface="Times New Roman" pitchFamily="18" charset="0"/>
            </a:endParaRPr>
          </a:p>
          <a:p>
            <a:pPr algn="r" rtl="1"/>
            <a:r>
              <a:rPr lang="ar-SA" sz="8600" dirty="0" smtClean="0">
                <a:latin typeface="Times New Roman" pitchFamily="18" charset="0"/>
                <a:cs typeface="Times New Roman" pitchFamily="18" charset="0"/>
              </a:rPr>
              <a:t>3-  </a:t>
            </a:r>
            <a:r>
              <a:rPr lang="ar-SA" sz="8600" b="1" dirty="0" smtClean="0">
                <a:latin typeface="Times New Roman" pitchFamily="18" charset="0"/>
                <a:cs typeface="Times New Roman" pitchFamily="18" charset="0"/>
              </a:rPr>
              <a:t>المنهج التجريبي</a:t>
            </a:r>
            <a:r>
              <a:rPr lang="ar-SA" sz="8600" dirty="0" smtClean="0">
                <a:latin typeface="Times New Roman" pitchFamily="18" charset="0"/>
                <a:cs typeface="Times New Roman" pitchFamily="18" charset="0"/>
              </a:rPr>
              <a:t>      </a:t>
            </a:r>
            <a:r>
              <a:rPr lang="fr-FR" sz="8600" dirty="0" err="1" smtClean="0">
                <a:latin typeface="Times New Roman" pitchFamily="18" charset="0"/>
                <a:cs typeface="Times New Roman" pitchFamily="18" charset="0"/>
              </a:rPr>
              <a:t>Experimental</a:t>
            </a:r>
            <a:r>
              <a:rPr lang="fr-FR" sz="8600" dirty="0" smtClean="0">
                <a:latin typeface="Times New Roman" pitchFamily="18" charset="0"/>
                <a:cs typeface="Times New Roman" pitchFamily="18" charset="0"/>
              </a:rPr>
              <a:t> </a:t>
            </a:r>
            <a:r>
              <a:rPr lang="fr-FR" sz="8600" dirty="0" err="1" smtClean="0">
                <a:latin typeface="Times New Roman" pitchFamily="18" charset="0"/>
                <a:cs typeface="Times New Roman" pitchFamily="18" charset="0"/>
              </a:rPr>
              <a:t>Methodology</a:t>
            </a:r>
            <a:endParaRPr lang="fr-FR" sz="8600" dirty="0" smtClean="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41669287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1- الدراسات الوصفية</a:t>
            </a:r>
            <a:endParaRPr lang="ar-EG" dirty="0"/>
          </a:p>
        </p:txBody>
      </p:sp>
      <p:sp>
        <p:nvSpPr>
          <p:cNvPr id="3" name="Content Placeholder 2"/>
          <p:cNvSpPr>
            <a:spLocks noGrp="1"/>
          </p:cNvSpPr>
          <p:nvPr>
            <p:ph idx="1"/>
          </p:nvPr>
        </p:nvSpPr>
        <p:spPr/>
        <p:txBody>
          <a:bodyPr>
            <a:normAutofit/>
          </a:bodyPr>
          <a:lstStyle/>
          <a:p>
            <a:pPr algn="just" rtl="1"/>
            <a:r>
              <a:rPr lang="ar-EG" sz="3600" b="1" dirty="0" smtClean="0"/>
              <a:t>في البداية لابد أن يتوفر لدى الباحثين أوصاف دقيقة للظواهر التي يدرسونها، قبل أن يمكنهم تحقيق تقدم كبير في حل المشكلات، ولذا فان التطورات الأولى في البحوث قد حدثت في ميدان الوصف، فلكي يحل الباحثون الوصفيون المشكلات فلابد أن يتوجهون بأسئلة مبدئية مثل</a:t>
            </a:r>
          </a:p>
          <a:p>
            <a:pPr algn="just" rtl="1"/>
            <a:r>
              <a:rPr lang="ar-EG" sz="3600" b="1" dirty="0" smtClean="0"/>
              <a:t>- ماذا يوجد؟ ---ما الوضع الحالي لهذه الظواهر؟</a:t>
            </a:r>
          </a:p>
        </p:txBody>
      </p:sp>
    </p:spTree>
    <p:extLst>
      <p:ext uri="{BB962C8B-B14F-4D97-AF65-F5344CB8AC3E}">
        <p14:creationId xmlns:p14="http://schemas.microsoft.com/office/powerpoint/2010/main" val="7253831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rtl="1"/>
            <a:r>
              <a:rPr lang="ar-EG" sz="3600" b="1" dirty="0" smtClean="0"/>
              <a:t>ويكون الهدف مما سبق تحديد طبيعة الظروف والممارسات والأشخاص، فهم يصورون الوضع الراهن في بعض الأحيان، ويحددون العلاقات التي توجد بين الظواهر أو التيارات التي تبدو في عملية نمو من حين لآخر ويحاولون وضع تنبوءات عن الأحداث المقبلة.</a:t>
            </a:r>
            <a:endParaRPr lang="ar-EG" sz="3600" b="1" dirty="0"/>
          </a:p>
        </p:txBody>
      </p:sp>
    </p:spTree>
    <p:extLst>
      <p:ext uri="{BB962C8B-B14F-4D97-AF65-F5344CB8AC3E}">
        <p14:creationId xmlns:p14="http://schemas.microsoft.com/office/powerpoint/2010/main" val="9438124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الخطوات المتبعة في البحث الوصفي</a:t>
            </a:r>
            <a:endParaRPr lang="ar-EG" b="1" dirty="0"/>
          </a:p>
        </p:txBody>
      </p:sp>
      <p:sp>
        <p:nvSpPr>
          <p:cNvPr id="3" name="Content Placeholder 2"/>
          <p:cNvSpPr>
            <a:spLocks noGrp="1"/>
          </p:cNvSpPr>
          <p:nvPr>
            <p:ph idx="1"/>
          </p:nvPr>
        </p:nvSpPr>
        <p:spPr/>
        <p:txBody>
          <a:bodyPr anchor="ctr">
            <a:normAutofit/>
          </a:bodyPr>
          <a:lstStyle/>
          <a:p>
            <a:pPr algn="just"/>
            <a:r>
              <a:rPr lang="ar-EG" sz="3600" b="1" dirty="0" smtClean="0"/>
              <a:t>لا يقدم الباحثون في الدراسات الوصفية مجرد اعتقادات خاصة، أو بيانات مستمدة من ملاحظات عرضية أو سطحية، ولكن، كما هو الحال في أي بحث يقومون بما يلي:- </a:t>
            </a:r>
          </a:p>
        </p:txBody>
      </p:sp>
    </p:spTree>
    <p:extLst>
      <p:ext uri="{BB962C8B-B14F-4D97-AF65-F5344CB8AC3E}">
        <p14:creationId xmlns:p14="http://schemas.microsoft.com/office/powerpoint/2010/main" val="16871692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pPr algn="just"/>
            <a:r>
              <a:rPr lang="ar-EG" dirty="0" smtClean="0"/>
              <a:t>- </a:t>
            </a:r>
            <a:r>
              <a:rPr lang="ar-EG" b="1" dirty="0" smtClean="0"/>
              <a:t>فحص الموقف المشكل</a:t>
            </a:r>
          </a:p>
          <a:p>
            <a:pPr algn="just"/>
            <a:r>
              <a:rPr lang="ar-EG" b="1" dirty="0" smtClean="0"/>
              <a:t>- تحديد المشكلة ووضع الفروض</a:t>
            </a:r>
          </a:p>
          <a:p>
            <a:pPr algn="just"/>
            <a:r>
              <a:rPr lang="ar-EG" b="1" dirty="0" smtClean="0"/>
              <a:t>- تسجيل الافتراضات التي بنيت عليها فروضهم واجراءاتهم</a:t>
            </a:r>
          </a:p>
          <a:p>
            <a:pPr algn="just"/>
            <a:r>
              <a:rPr lang="ar-EG" b="1" dirty="0" smtClean="0"/>
              <a:t>- اختيار المفحوصين المناسبين والمواد المصدرية الملائمة</a:t>
            </a:r>
          </a:p>
          <a:p>
            <a:pPr algn="just"/>
            <a:r>
              <a:rPr lang="ar-EG" b="1" dirty="0" smtClean="0"/>
              <a:t>- إختيار أساليب جمع البيانات وإعدادها</a:t>
            </a:r>
          </a:p>
          <a:p>
            <a:pPr algn="just"/>
            <a:r>
              <a:rPr lang="ar-EG" b="1" dirty="0" smtClean="0"/>
              <a:t>- وضع قواعد تصنيف البيانات تتسم بعدم الغموض وملائمة الغرض من الدراسة والقدرة على ابراز أوجه الشبه أو الاختلاف أو العلاقات ذات المغزى.</a:t>
            </a:r>
          </a:p>
          <a:p>
            <a:pPr algn="just"/>
            <a:r>
              <a:rPr lang="ar-EG" b="1" dirty="0" smtClean="0"/>
              <a:t>- تقنين أساليب جمع البيانات.</a:t>
            </a:r>
          </a:p>
          <a:p>
            <a:pPr algn="just"/>
            <a:r>
              <a:rPr lang="ar-EG" b="1" dirty="0" smtClean="0"/>
              <a:t>القيام بملاحظات  موضوعية منتقاه بطريقة منظمة بشكل دقيق.</a:t>
            </a:r>
          </a:p>
          <a:p>
            <a:pPr algn="just"/>
            <a:r>
              <a:rPr lang="ar-EG" b="1" dirty="0" smtClean="0"/>
              <a:t>- وصف نتائجهم وتحليلها وتفسيرها في عبارات واضحة محددة.</a:t>
            </a:r>
          </a:p>
        </p:txBody>
      </p:sp>
    </p:spTree>
    <p:extLst>
      <p:ext uri="{BB962C8B-B14F-4D97-AF65-F5344CB8AC3E}">
        <p14:creationId xmlns:p14="http://schemas.microsoft.com/office/powerpoint/2010/main" val="1112056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a:r>
              <a:rPr lang="ar-EG" sz="3200" b="1" dirty="0" smtClean="0"/>
              <a:t>سعى الباحثون إلى اكثر من مجرد الوصف فهم ليسوا  أو ينبغي ألا يكونوا مجرد مبوبين أو مدونين، يجمع الباحثون الأكفاء الأدلة على أساس فرض أو نظرية ما، ويقومون  بتبويب البيانات وتلخيصها بعناية، ثم يحللونها بعمق في محاولة لاستخلاص تعميمات ذات مغزى تؤدي إلى تقدم المعرفة.</a:t>
            </a:r>
            <a:endParaRPr lang="ar-EG" sz="3200" b="1" dirty="0"/>
          </a:p>
        </p:txBody>
      </p:sp>
    </p:spTree>
    <p:extLst>
      <p:ext uri="{BB962C8B-B14F-4D97-AF65-F5344CB8AC3E}">
        <p14:creationId xmlns:p14="http://schemas.microsoft.com/office/powerpoint/2010/main" val="40058418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جمع البيانات</a:t>
            </a:r>
            <a:endParaRPr lang="ar-EG" dirty="0"/>
          </a:p>
        </p:txBody>
      </p:sp>
      <p:sp>
        <p:nvSpPr>
          <p:cNvPr id="3" name="Content Placeholder 2"/>
          <p:cNvSpPr>
            <a:spLocks noGrp="1"/>
          </p:cNvSpPr>
          <p:nvPr>
            <p:ph idx="1"/>
          </p:nvPr>
        </p:nvSpPr>
        <p:spPr/>
        <p:txBody>
          <a:bodyPr>
            <a:normAutofit/>
          </a:bodyPr>
          <a:lstStyle/>
          <a:p>
            <a:pPr algn="just">
              <a:buNone/>
            </a:pPr>
            <a:r>
              <a:rPr lang="ar-EG" sz="3200" b="1" dirty="0" smtClean="0"/>
              <a:t>     حينما يقوم الباحث باجراء دراسة وصفية، ينبغي ألا يتعرف على المعلومات المطلوبة فحسب، ولكن على الطبيعة الحقيقية للمجتمع الأصلي الذي يستمد منه المعلومات أيضا.</a:t>
            </a:r>
          </a:p>
          <a:p>
            <a:pPr algn="just">
              <a:buNone/>
            </a:pPr>
            <a:r>
              <a:rPr lang="ar-EG" sz="3200" b="1" dirty="0" smtClean="0"/>
              <a:t>     ويعتبر المجتمع الأصلي – والذي يطلق عليه أحيانا  التجمع او الحشد- كلا وقد تكون الوحدات التي تكون المجتمع أشخاصاً، او فقرات أو أحداثاً أو موضوعات.</a:t>
            </a:r>
          </a:p>
          <a:p>
            <a:pPr>
              <a:buNone/>
            </a:pPr>
            <a:endParaRPr lang="ar-EG" dirty="0"/>
          </a:p>
        </p:txBody>
      </p:sp>
    </p:spTree>
    <p:extLst>
      <p:ext uri="{BB962C8B-B14F-4D97-AF65-F5344CB8AC3E}">
        <p14:creationId xmlns:p14="http://schemas.microsoft.com/office/powerpoint/2010/main" val="15532844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lstStyle/>
          <a:p>
            <a:pPr algn="just"/>
            <a:r>
              <a:rPr lang="ar-EG" sz="3200" b="1" dirty="0" smtClean="0"/>
              <a:t>فقد تكون كل الطالبات في كافة الجامعات السعودية مجتمعا أصلياً للدراسة، ولكن على الباحث هنا أن يتخذ القرار ، هل سيجمع البيانات من كافة الطالبات في كافة الجامعات السعودية أم أنه سيختار  ( 3 جامعات أو 4 أو 1) </a:t>
            </a:r>
          </a:p>
          <a:p>
            <a:pPr algn="just"/>
            <a:r>
              <a:rPr lang="ar-EG" sz="3200" b="1" dirty="0" smtClean="0"/>
              <a:t>وتحدد طبيعة المشكلة والاستفادة المرجوة من النتائج أي الطريقتين يستخدم.</a:t>
            </a:r>
          </a:p>
          <a:p>
            <a:endParaRPr lang="ar-EG" dirty="0"/>
          </a:p>
        </p:txBody>
      </p:sp>
    </p:spTree>
    <p:extLst>
      <p:ext uri="{BB962C8B-B14F-4D97-AF65-F5344CB8AC3E}">
        <p14:creationId xmlns:p14="http://schemas.microsoft.com/office/powerpoint/2010/main" val="23016979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المجتمع الأصلي ككل</a:t>
            </a:r>
            <a:endParaRPr lang="ar-EG" b="1" dirty="0"/>
          </a:p>
        </p:txBody>
      </p:sp>
      <p:sp>
        <p:nvSpPr>
          <p:cNvPr id="3" name="Content Placeholder 2"/>
          <p:cNvSpPr>
            <a:spLocks noGrp="1"/>
          </p:cNvSpPr>
          <p:nvPr>
            <p:ph idx="1"/>
          </p:nvPr>
        </p:nvSpPr>
        <p:spPr/>
        <p:txBody>
          <a:bodyPr anchor="ctr">
            <a:normAutofit/>
          </a:bodyPr>
          <a:lstStyle/>
          <a:p>
            <a:pPr algn="just"/>
            <a:r>
              <a:rPr lang="ar-EG" sz="3200" b="1" dirty="0" smtClean="0"/>
              <a:t>يمكن عادة الحصول على المعلومات من كل وحدة من مجتمع محدود أو أصله صغير، ولكن في هذه الحالة لا يمكن تطبيق النتائج على أي مجتمع يختلف أصله عن المجموعة التي أجريت عليها الدراسة.</a:t>
            </a:r>
          </a:p>
        </p:txBody>
      </p:sp>
    </p:spTree>
    <p:extLst>
      <p:ext uri="{BB962C8B-B14F-4D97-AF65-F5344CB8AC3E}">
        <p14:creationId xmlns:p14="http://schemas.microsoft.com/office/powerpoint/2010/main" val="1624824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chor="ctr">
            <a:normAutofit/>
          </a:bodyPr>
          <a:lstStyle/>
          <a:p>
            <a:pPr algn="just"/>
            <a:r>
              <a:rPr lang="ar-EG" sz="3200" b="1" dirty="0" smtClean="0"/>
              <a:t>فمثلا قد يجمع أحد الباحثين معلومات حول عدد البرامج الحوارية الموجودة في قناة فضائية ما، وموضوعاتها، ومصادرها، ومن هذه البيانات يستطيع أن يحصل على بيانات عن متوسط عدد البرامج وأنماطها وطبيعة مصادرها لدى تلك القناة بعينها، ولكنه لا يستطيع الزعم أن هذه المعلومات تنطبق على مجموعة أحرى من القنوات، الآن أو في الماضي أو في المستقبل.</a:t>
            </a:r>
            <a:endParaRPr lang="ar-EG" sz="3200" b="1" dirty="0"/>
          </a:p>
        </p:txBody>
      </p:sp>
    </p:spTree>
    <p:extLst>
      <p:ext uri="{BB962C8B-B14F-4D97-AF65-F5344CB8AC3E}">
        <p14:creationId xmlns:p14="http://schemas.microsoft.com/office/powerpoint/2010/main" val="1893512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TotalTime>
  <Words>8936</Words>
  <Application>Microsoft Office PowerPoint</Application>
  <PresentationFormat>عرض على الشاشة (3:4)‏</PresentationFormat>
  <Paragraphs>504</Paragraphs>
  <Slides>147</Slides>
  <Notes>2</Notes>
  <HiddenSlides>0</HiddenSlides>
  <MMClips>0</MMClips>
  <ScaleCrop>false</ScaleCrop>
  <HeadingPairs>
    <vt:vector size="4" baseType="variant">
      <vt:variant>
        <vt:lpstr>نسق</vt:lpstr>
      </vt:variant>
      <vt:variant>
        <vt:i4>1</vt:i4>
      </vt:variant>
      <vt:variant>
        <vt:lpstr>عناوين الشرائح</vt:lpstr>
      </vt:variant>
      <vt:variant>
        <vt:i4>147</vt:i4>
      </vt:variant>
    </vt:vector>
  </HeadingPairs>
  <TitlesOfParts>
    <vt:vector size="148" baseType="lpstr">
      <vt:lpstr>Office Theme</vt:lpstr>
      <vt:lpstr>البحوث الإعلامية الكمية</vt:lpstr>
      <vt:lpstr>المحاضرة الأولى</vt:lpstr>
      <vt:lpstr>1- المعرفة وتصنيفاتها المختلفة</vt:lpstr>
      <vt:lpstr>عرض تقديمي في PowerPoint</vt:lpstr>
      <vt:lpstr>عرض تقديمي في PowerPoint</vt:lpstr>
      <vt:lpstr>للمعرفة ثلاثة تصنيفات</vt:lpstr>
      <vt:lpstr>عرض تقديمي في PowerPoint</vt:lpstr>
      <vt:lpstr>عرض تقديمي في PowerPoint</vt:lpstr>
      <vt:lpstr>2- مفهوم العلم ووظائفه</vt:lpstr>
      <vt:lpstr>عرض تقديمي في PowerPoint</vt:lpstr>
      <vt:lpstr>يحقق العلم ثلاثة أهداف رئيسية</vt:lpstr>
      <vt:lpstr>عرض تقديمي في PowerPoint</vt:lpstr>
      <vt:lpstr>عرض تقديمي في PowerPoint</vt:lpstr>
      <vt:lpstr>3- مفهوم المنهجية العلمية</vt:lpstr>
      <vt:lpstr>عرض تقديمي في PowerPoint</vt:lpstr>
      <vt:lpstr>4- مفهوم التفكير العلمي في البحث</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5- مفهوم المنهج العلمي</vt:lpstr>
      <vt:lpstr>عرض تقديمي في PowerPoint</vt:lpstr>
      <vt:lpstr>عرض تقديمي في PowerPoint</vt:lpstr>
      <vt:lpstr>أولاً: مفهوم البحث العلمي</vt:lpstr>
      <vt:lpstr>تعريف آخر </vt:lpstr>
      <vt:lpstr>تعريف آخر</vt:lpstr>
      <vt:lpstr>تعريف آخر</vt:lpstr>
      <vt:lpstr>عرض تقديمي في PowerPoint</vt:lpstr>
      <vt:lpstr>عرض تقديمي في PowerPoint</vt:lpstr>
      <vt:lpstr>عرض تقديمي في PowerPoint</vt:lpstr>
      <vt:lpstr>استخلاص عام</vt:lpstr>
      <vt:lpstr>ثانياً: أهمية البحث العلمي</vt:lpstr>
      <vt:lpstr>ثالثاً: الخصائص المميزة للبحث العلمي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مبادئ البحث العلمي</vt:lpstr>
      <vt:lpstr>البحث عن الأسباب</vt:lpstr>
      <vt:lpstr>الحياد التام</vt:lpstr>
      <vt:lpstr>التحرر</vt:lpstr>
      <vt:lpstr>الدقة والتعمق</vt:lpstr>
      <vt:lpstr>الاستعانة بالخبرة المتراكمة</vt:lpstr>
      <vt:lpstr>خامساً : مهارات البحث العلمي</vt:lpstr>
      <vt:lpstr>مهارات الملاحظة</vt:lpstr>
      <vt:lpstr>مهارات حصر المراجع والمصادر</vt:lpstr>
      <vt:lpstr>عرض تقديمي في PowerPoint</vt:lpstr>
      <vt:lpstr>مهارات الاتصال وجمع المعلومات</vt:lpstr>
      <vt:lpstr>البيانات الثانوية</vt:lpstr>
      <vt:lpstr>عرض تقديمي في PowerPoint</vt:lpstr>
      <vt:lpstr>عرض تقديمي في PowerPoint</vt:lpstr>
      <vt:lpstr>عرض تقديمي في PowerPoint</vt:lpstr>
      <vt:lpstr>مهارة تحليل البيانات  واستخلاص النتائج</vt:lpstr>
      <vt:lpstr>عرض تقديمي في PowerPoint</vt:lpstr>
      <vt:lpstr>عرض تقديمي في PowerPoint</vt:lpstr>
      <vt:lpstr>مهارة الكتابة والتعبير عن الأفكار </vt:lpstr>
      <vt:lpstr>مهارة التفكير الابتكاري</vt:lpstr>
      <vt:lpstr>عرض تقديمي في PowerPoint</vt:lpstr>
      <vt:lpstr>عرض تقديمي في PowerPoint</vt:lpstr>
      <vt:lpstr>الباحث وسماته الشخصية</vt:lpstr>
      <vt:lpstr>السمات الشخصية للباحث</vt:lpstr>
      <vt:lpstr>عرض تقديمي في PowerPoint</vt:lpstr>
      <vt:lpstr>عرض تقديمي في PowerPoint</vt:lpstr>
      <vt:lpstr>عرض تقديمي في PowerPoint</vt:lpstr>
      <vt:lpstr>لكي ينجح الباحث في عمله</vt:lpstr>
      <vt:lpstr>عرض تقديمي في PowerPoint</vt:lpstr>
      <vt:lpstr>أخلاقيات الباحث</vt:lpstr>
      <vt:lpstr>عرض تقديمي في PowerPoint</vt:lpstr>
      <vt:lpstr>الصفات التي تشير للامانة العلمية</vt:lpstr>
      <vt:lpstr> </vt:lpstr>
      <vt:lpstr>عرض تقديمي في PowerPoint</vt:lpstr>
      <vt:lpstr>المحاضرة الثانية : مناهج البحث العلمي</vt:lpstr>
      <vt:lpstr>عرض تقديمي في PowerPoint</vt:lpstr>
      <vt:lpstr>تصنيفات مناهج البحث العلمي</vt:lpstr>
      <vt:lpstr>عرض تقديمي في PowerPoint</vt:lpstr>
      <vt:lpstr>تصنيف جود وسكيتس</vt:lpstr>
      <vt:lpstr>تصنيف ادوارد وكرو نباخ</vt:lpstr>
      <vt:lpstr>تصنيف هوتيني</vt:lpstr>
      <vt:lpstr>تصنيف ماركيز</vt:lpstr>
      <vt:lpstr>تصنيف سيلتيز وآخرون</vt:lpstr>
      <vt:lpstr>تصنيف أحمد بدر</vt:lpstr>
      <vt:lpstr>تصنيفات مناهج البحث العلمي</vt:lpstr>
      <vt:lpstr>1- الدراسات الوصفية</vt:lpstr>
      <vt:lpstr>عرض تقديمي في PowerPoint</vt:lpstr>
      <vt:lpstr>الخطوات المتبعة في البحث الوصفي</vt:lpstr>
      <vt:lpstr>عرض تقديمي في PowerPoint</vt:lpstr>
      <vt:lpstr>عرض تقديمي في PowerPoint</vt:lpstr>
      <vt:lpstr>جمع البيانات</vt:lpstr>
      <vt:lpstr>عرض تقديمي في PowerPoint</vt:lpstr>
      <vt:lpstr>المجتمع الأصلي ككل</vt:lpstr>
      <vt:lpstr>عرض تقديمي في PowerPoint</vt:lpstr>
      <vt:lpstr>عينة المجتمع الأصلي</vt:lpstr>
      <vt:lpstr>التعبير عن البيانات الوصفية</vt:lpstr>
      <vt:lpstr>عرض تقديمي في PowerPoint</vt:lpstr>
      <vt:lpstr>الرموز الكمية</vt:lpstr>
      <vt:lpstr>أنماط الدراسات الوصفية </vt:lpstr>
      <vt:lpstr>الدراسات الوصفية </vt:lpstr>
      <vt:lpstr>عرض تقديمي في PowerPoint</vt:lpstr>
      <vt:lpstr>تختلف البحوث المسحية عن الدراسات التاريخية والتجريبية </vt:lpstr>
      <vt:lpstr>الدراسات المسحية</vt:lpstr>
      <vt:lpstr>أهداف المنهج المسحي</vt:lpstr>
      <vt:lpstr>أولا : الدراسات المسحية  1- المسح الاجتماعي Social Survey  </vt:lpstr>
      <vt:lpstr>بحوث المسح</vt:lpstr>
      <vt:lpstr>حقائق عن منهج المسح</vt:lpstr>
      <vt:lpstr>عرض تقديمي في PowerPoint</vt:lpstr>
      <vt:lpstr>خطوات اجراء منهج المسح</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الدراسات المسحية 2- تحليل العمل Job Analysis </vt:lpstr>
      <vt:lpstr>الدراسات المسحية 3- تحليل المضمون Content Analysis   </vt:lpstr>
      <vt:lpstr>ثانيا : دراسات الروابط والعلاقات المتبادلة</vt:lpstr>
      <vt:lpstr>دراسات الروابط والعلاقات المتبادلة  1- دراسة الحالة Case study </vt:lpstr>
      <vt:lpstr>مزايا وعيوب منهج دراسة الحالة: </vt:lpstr>
      <vt:lpstr>دراسات الروابط والعلاقات المتبادلة 2- الدراسات العلمية المقارنة</vt:lpstr>
      <vt:lpstr>الحاجة إلى الدراسات العلمية المقارنة</vt:lpstr>
      <vt:lpstr>دراسات الروابط والعلاقات المتبادلة  3- الدراسات الارتباطية</vt:lpstr>
      <vt:lpstr>ثالثا : مزايا المنهج الوصفي وعيوبه</vt:lpstr>
      <vt:lpstr>عيوب المنهج الوصفي </vt:lpstr>
      <vt:lpstr>2- المنهج التاريخي  Historical Methodolody </vt:lpstr>
      <vt:lpstr>مصادر معلومات البحث التاريخي </vt:lpstr>
      <vt:lpstr>أهمية البحث التاريخي </vt:lpstr>
      <vt:lpstr>مزايا المنهج التاريخي</vt:lpstr>
      <vt:lpstr>عيوب المنهج التاريخي</vt:lpstr>
      <vt:lpstr>3-المنهج التجريبي  Experimental methodology</vt:lpstr>
      <vt:lpstr>عرض تقديمي في PowerPoint</vt:lpstr>
      <vt:lpstr>مرتكزات المنهج التجريبي</vt:lpstr>
      <vt:lpstr>طريقة المجموعة الواحدة:  </vt:lpstr>
      <vt:lpstr>طريقة المجموعتين المجموعة الضابطة والمجموعة التجريبية:  </vt:lpstr>
      <vt:lpstr>طريقة التجربة على عدة مجموعات:  </vt:lpstr>
      <vt:lpstr>التجارب المعملية والتجارب الميدانية  Laboratory and field experiments </vt:lpstr>
      <vt:lpstr>الشكل الملائم للتصميم التجريبي</vt:lpstr>
      <vt:lpstr>خطوات المنهج التجريبي</vt:lpstr>
      <vt:lpstr>مزايا المنهج التجريبي وعيوبه</vt:lpstr>
      <vt:lpstr> الانتقادات الموجهة للمنهج التجريبي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البحث العلمي</dc:title>
  <dc:creator>nahla</dc:creator>
  <cp:lastModifiedBy>nahla</cp:lastModifiedBy>
  <cp:revision>37</cp:revision>
  <dcterms:created xsi:type="dcterms:W3CDTF">2006-08-16T00:00:00Z</dcterms:created>
  <dcterms:modified xsi:type="dcterms:W3CDTF">2017-10-01T08:51:14Z</dcterms:modified>
</cp:coreProperties>
</file>