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8" r:id="rId7"/>
    <p:sldId id="262" r:id="rId8"/>
    <p:sldId id="260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نمط فاتح 3 - تميي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B8ABB09-4A1D-463E-8065-109CC2B7EFAA}" type="datetimeFigureOut">
              <a:rPr lang="ar-SA" smtClean="0"/>
              <a:t>08/04/1435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543800" cy="1524000"/>
          </a:xfrm>
        </p:spPr>
        <p:txBody>
          <a:bodyPr/>
          <a:lstStyle/>
          <a:p>
            <a:pPr algn="ctr"/>
            <a:r>
              <a:rPr lang="en-US" sz="4400" dirty="0" smtClean="0"/>
              <a:t>Exp#6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Bilirubin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99592" y="3284984"/>
            <a:ext cx="6858000" cy="9906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Quantitative determination of bilirubin in serum using a modified Malloy-Evelyn colorimetric/Endpoint procedure</a:t>
            </a:r>
            <a:endParaRPr lang="ar-SA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159046"/>
            <a:ext cx="7543800" cy="5695528"/>
          </a:xfrm>
        </p:spPr>
        <p:txBody>
          <a:bodyPr>
            <a:normAutofit/>
          </a:bodyPr>
          <a:lstStyle/>
          <a:p>
            <a:pPr marL="36576" indent="0" algn="l">
              <a:buNone/>
            </a:pPr>
            <a:r>
              <a:rPr lang="en-GB" sz="3200" dirty="0" smtClean="0">
                <a:solidFill>
                  <a:schemeClr val="tx1"/>
                </a:solidFill>
              </a:rPr>
              <a:t>3-Total </a:t>
            </a:r>
            <a:r>
              <a:rPr lang="en-GB" sz="3200" dirty="0">
                <a:solidFill>
                  <a:schemeClr val="tx1"/>
                </a:solidFill>
              </a:rPr>
              <a:t>bilirubin(5min):</a:t>
            </a:r>
          </a:p>
          <a:p>
            <a:pPr marL="36576" indent="0" algn="l" rtl="0">
              <a:buNone/>
            </a:pPr>
            <a:r>
              <a:rPr lang="en-GB" sz="2800" u="sng" dirty="0" smtClean="0">
                <a:solidFill>
                  <a:schemeClr val="tx1"/>
                </a:solidFill>
              </a:rPr>
              <a:t>A(T</a:t>
            </a:r>
            <a:r>
              <a:rPr lang="en-GB" sz="2800" u="sng" dirty="0">
                <a:solidFill>
                  <a:schemeClr val="tx1"/>
                </a:solidFill>
              </a:rPr>
              <a:t>)- </a:t>
            </a:r>
            <a:r>
              <a:rPr lang="en-GB" sz="2800" u="sng" dirty="0" smtClean="0">
                <a:solidFill>
                  <a:schemeClr val="tx1"/>
                </a:solidFill>
              </a:rPr>
              <a:t>A(test </a:t>
            </a:r>
            <a:r>
              <a:rPr lang="en-GB" sz="2800" u="sng" dirty="0">
                <a:solidFill>
                  <a:schemeClr val="tx1"/>
                </a:solidFill>
              </a:rPr>
              <a:t>blank) </a:t>
            </a:r>
            <a:r>
              <a:rPr lang="en-GB" sz="4000" dirty="0" smtClean="0">
                <a:solidFill>
                  <a:schemeClr val="tx1"/>
                </a:solidFill>
              </a:rPr>
              <a:t>x  </a:t>
            </a:r>
            <a:r>
              <a:rPr lang="en-GB" sz="2800" dirty="0" smtClean="0">
                <a:solidFill>
                  <a:schemeClr val="tx1"/>
                </a:solidFill>
              </a:rPr>
              <a:t>5.0 mg/dl = Total bilirubin A(bilirubin </a:t>
            </a:r>
            <a:r>
              <a:rPr lang="en-GB" sz="2800" dirty="0">
                <a:solidFill>
                  <a:schemeClr val="tx1"/>
                </a:solidFill>
              </a:rPr>
              <a:t>equivalent </a:t>
            </a:r>
            <a:r>
              <a:rPr lang="en-GB" sz="2800" dirty="0" err="1">
                <a:solidFill>
                  <a:schemeClr val="tx1"/>
                </a:solidFill>
              </a:rPr>
              <a:t>std</a:t>
            </a:r>
            <a:r>
              <a:rPr lang="en-GB" sz="2800" dirty="0" smtClean="0">
                <a:solidFill>
                  <a:schemeClr val="tx1"/>
                </a:solidFill>
              </a:rPr>
              <a:t>)</a:t>
            </a:r>
          </a:p>
          <a:p>
            <a:pPr marL="36576" indent="0" algn="l" rtl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36576" indent="0" algn="l" rtl="0">
              <a:buNone/>
            </a:pPr>
            <a:r>
              <a:rPr lang="en-GB" sz="2800" b="1" dirty="0" smtClean="0">
                <a:solidFill>
                  <a:srgbClr val="C00000"/>
                </a:solidFill>
              </a:rPr>
              <a:t>*Normal Range:</a:t>
            </a:r>
          </a:p>
          <a:p>
            <a:pPr marL="36576" indent="0" algn="l" rtl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Direct……up to  </a:t>
            </a:r>
            <a:r>
              <a:rPr lang="en-GB" sz="2800" dirty="0">
                <a:solidFill>
                  <a:schemeClr val="tx1"/>
                </a:solidFill>
              </a:rPr>
              <a:t>0.5 </a:t>
            </a:r>
            <a:r>
              <a:rPr lang="en-GB" sz="2800" dirty="0" smtClean="0">
                <a:solidFill>
                  <a:schemeClr val="tx1"/>
                </a:solidFill>
              </a:rPr>
              <a:t>mg/dl</a:t>
            </a:r>
            <a:endParaRPr lang="en-GB" sz="2800" dirty="0">
              <a:solidFill>
                <a:schemeClr val="tx1"/>
              </a:solidFill>
            </a:endParaRPr>
          </a:p>
          <a:p>
            <a:pPr marL="36576" indent="0" algn="l" rtl="0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Total……..up to  </a:t>
            </a:r>
            <a:r>
              <a:rPr lang="en-GB" sz="2800" dirty="0">
                <a:solidFill>
                  <a:schemeClr val="tx1"/>
                </a:solidFill>
              </a:rPr>
              <a:t>1.0 </a:t>
            </a:r>
            <a:r>
              <a:rPr lang="en-GB" sz="2800" dirty="0" smtClean="0">
                <a:solidFill>
                  <a:schemeClr val="tx1"/>
                </a:solidFill>
              </a:rPr>
              <a:t>mg/dl</a:t>
            </a:r>
            <a:endParaRPr lang="en-GB" sz="2800" dirty="0">
              <a:solidFill>
                <a:schemeClr val="tx1"/>
              </a:solidFill>
            </a:endParaRPr>
          </a:p>
          <a:p>
            <a:pPr marL="36576" indent="0" algn="l" rtl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pPr marL="36576" indent="0" algn="l" rtl="0"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pPr marL="36576" indent="0" algn="l" rtl="0">
              <a:buNone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8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675456"/>
            <a:ext cx="6781800" cy="1600200"/>
          </a:xfrm>
        </p:spPr>
        <p:txBody>
          <a:bodyPr/>
          <a:lstStyle/>
          <a:p>
            <a:r>
              <a:rPr lang="en-US" dirty="0" smtClean="0"/>
              <a:t>Procedure #2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044775"/>
              </p:ext>
            </p:extLst>
          </p:nvPr>
        </p:nvGraphicFramePr>
        <p:xfrm>
          <a:off x="611560" y="980728"/>
          <a:ext cx="7681041" cy="482600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1152578"/>
                <a:gridCol w="1322314"/>
                <a:gridCol w="1214264"/>
                <a:gridCol w="1374647"/>
                <a:gridCol w="2617238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Total bilirubin</a:t>
                      </a:r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Direct bilirubin</a:t>
                      </a:r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 Blank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 Blank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500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500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1000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1000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err="1" smtClean="0"/>
                        <a:t>Sulfanilic</a:t>
                      </a:r>
                      <a:r>
                        <a:rPr lang="en-US" sz="2000" b="1" dirty="0" smtClean="0"/>
                        <a:t> Acid </a:t>
                      </a:r>
                      <a:r>
                        <a:rPr lang="en-US" sz="2000" b="1" dirty="0" err="1" smtClean="0"/>
                        <a:t>Rgt</a:t>
                      </a:r>
                      <a:r>
                        <a:rPr lang="en-US" sz="2000" b="1" dirty="0" smtClean="0"/>
                        <a:t>-µl</a:t>
                      </a:r>
                      <a:endParaRPr lang="ar-SA" sz="2000" b="1" dirty="0" smtClean="0"/>
                    </a:p>
                    <a:p>
                      <a:pPr algn="ctr" rtl="1"/>
                      <a:endParaRPr lang="ar-SA" sz="2000" b="1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---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---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Sodium</a:t>
                      </a:r>
                      <a:r>
                        <a:rPr lang="en-US" sz="2000" b="1" baseline="0" dirty="0" smtClean="0"/>
                        <a:t> Nitrate </a:t>
                      </a:r>
                      <a:r>
                        <a:rPr lang="en-US" sz="2000" b="1" baseline="0" dirty="0" err="1" smtClean="0"/>
                        <a:t>Rgt</a:t>
                      </a:r>
                      <a:r>
                        <a:rPr lang="en-US" sz="2000" b="1" baseline="0" dirty="0" smtClean="0"/>
                        <a:t>-µl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 rtl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Mix and let stand for at least 1 min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Sample</a:t>
                      </a:r>
                      <a:endParaRPr lang="ar-SA" sz="2000" b="1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 rtl="0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exactly 1min. read the absorbance of Test and Test Blank (of Direct bilirubin only) at 546 nm against DW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500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---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---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Methanol</a:t>
                      </a:r>
                      <a:endParaRPr lang="ar-SA" sz="2000" b="1" dirty="0"/>
                    </a:p>
                  </a:txBody>
                  <a:tcPr/>
                </a:tc>
              </a:tr>
              <a:tr h="741680">
                <a:tc gridSpan="5"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/>
                        <a:t>Mix and let stand for 5 min. at RT and read A of test and test Blank (Total Bilirubin) at 546 nm against DW</a:t>
                      </a:r>
                      <a:endParaRPr lang="ar-SA" sz="20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737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700808"/>
            <a:ext cx="7543800" cy="432048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USING </a:t>
            </a:r>
            <a:r>
              <a:rPr lang="en-US" sz="2800" dirty="0" smtClean="0">
                <a:solidFill>
                  <a:schemeClr val="tx1"/>
                </a:solidFill>
              </a:rPr>
              <a:t>FACTOR(</a:t>
            </a:r>
            <a:r>
              <a:rPr lang="en-US" sz="2800" b="1" dirty="0" smtClean="0">
                <a:solidFill>
                  <a:srgbClr val="C00000"/>
                </a:solidFill>
              </a:rPr>
              <a:t>25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1-Direct </a:t>
            </a:r>
            <a:r>
              <a:rPr lang="en-US" sz="2800" dirty="0">
                <a:solidFill>
                  <a:schemeClr val="tx1"/>
                </a:solidFill>
              </a:rPr>
              <a:t>Bilirubin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dirty="0" smtClean="0">
                <a:solidFill>
                  <a:schemeClr val="tx1"/>
                </a:solidFill>
              </a:rPr>
              <a:t>A. </a:t>
            </a:r>
            <a:r>
              <a:rPr lang="en-US" sz="2800" dirty="0">
                <a:solidFill>
                  <a:schemeClr val="tx1"/>
                </a:solidFill>
              </a:rPr>
              <a:t>Test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ar-SA" sz="2800" dirty="0" smtClean="0">
                <a:solidFill>
                  <a:schemeClr val="tx1"/>
                </a:solidFill>
              </a:rPr>
              <a:t>ــــ</a:t>
            </a:r>
            <a:r>
              <a:rPr lang="en-US" sz="2800" dirty="0" smtClean="0">
                <a:solidFill>
                  <a:schemeClr val="tx1"/>
                </a:solidFill>
              </a:rPr>
              <a:t>  A. </a:t>
            </a:r>
            <a:r>
              <a:rPr lang="en-US" sz="2800" dirty="0">
                <a:solidFill>
                  <a:schemeClr val="tx1"/>
                </a:solidFill>
              </a:rPr>
              <a:t>Test Blank) x 25 = Direct Bilirubin (mg/</a:t>
            </a:r>
            <a:r>
              <a:rPr lang="en-US" sz="2800" dirty="0" err="1">
                <a:solidFill>
                  <a:schemeClr val="tx1"/>
                </a:solidFill>
              </a:rPr>
              <a:t>dL</a:t>
            </a:r>
            <a:r>
              <a:rPr lang="en-US" sz="2800" dirty="0">
                <a:solidFill>
                  <a:schemeClr val="tx1"/>
                </a:solidFill>
              </a:rPr>
              <a:t>).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2.-Total </a:t>
            </a:r>
            <a:r>
              <a:rPr lang="en-US" sz="2800" dirty="0">
                <a:solidFill>
                  <a:schemeClr val="tx1"/>
                </a:solidFill>
              </a:rPr>
              <a:t>Bilirubin</a:t>
            </a: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dirty="0" smtClean="0">
                <a:solidFill>
                  <a:schemeClr val="tx1"/>
                </a:solidFill>
              </a:rPr>
              <a:t>A Test </a:t>
            </a:r>
            <a:r>
              <a:rPr lang="ar-SA" sz="2800" dirty="0" smtClean="0">
                <a:solidFill>
                  <a:schemeClr val="tx1"/>
                </a:solidFill>
              </a:rPr>
              <a:t>ــــ</a:t>
            </a:r>
            <a:r>
              <a:rPr lang="en-US" sz="2800" dirty="0" smtClean="0">
                <a:solidFill>
                  <a:schemeClr val="tx1"/>
                </a:solidFill>
              </a:rPr>
              <a:t>  A Test </a:t>
            </a:r>
            <a:r>
              <a:rPr lang="en-US" sz="2800" dirty="0">
                <a:solidFill>
                  <a:schemeClr val="tx1"/>
                </a:solidFill>
              </a:rPr>
              <a:t>Blank) x 25 = Total Bilirubin (mg/</a:t>
            </a:r>
            <a:r>
              <a:rPr lang="en-US" sz="2800" dirty="0" err="1">
                <a:solidFill>
                  <a:schemeClr val="tx1"/>
                </a:solidFill>
              </a:rPr>
              <a:t>dL</a:t>
            </a:r>
            <a:r>
              <a:rPr lang="en-US" sz="2800" dirty="0">
                <a:solidFill>
                  <a:schemeClr val="tx1"/>
                </a:solidFill>
              </a:rPr>
              <a:t>).</a:t>
            </a: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8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0"/>
            <a:ext cx="6781800" cy="1600200"/>
          </a:xfrm>
        </p:spPr>
        <p:txBody>
          <a:bodyPr/>
          <a:lstStyle/>
          <a:p>
            <a:r>
              <a:rPr lang="en-US" dirty="0" smtClean="0"/>
              <a:t>Limitation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124744"/>
            <a:ext cx="7543800" cy="3886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1-Hemolysis interferes with </a:t>
            </a:r>
            <a:r>
              <a:rPr lang="en-US" sz="2800" dirty="0">
                <a:solidFill>
                  <a:schemeClr val="tx1"/>
                </a:solidFill>
              </a:rPr>
              <a:t>the reaction to give </a:t>
            </a:r>
            <a:r>
              <a:rPr lang="en-US" sz="2800" dirty="0" smtClean="0">
                <a:solidFill>
                  <a:schemeClr val="tx1"/>
                </a:solidFill>
              </a:rPr>
              <a:t>falsely decreased values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2-severe </a:t>
            </a:r>
            <a:r>
              <a:rPr lang="en-US" sz="2800" dirty="0" err="1" smtClean="0">
                <a:solidFill>
                  <a:schemeClr val="tx1"/>
                </a:solidFill>
              </a:rPr>
              <a:t>lipemia</a:t>
            </a:r>
            <a:r>
              <a:rPr lang="en-US" sz="2800" dirty="0" smtClean="0">
                <a:solidFill>
                  <a:schemeClr val="tx1"/>
                </a:solidFill>
              </a:rPr>
              <a:t>  may cause loss of precision.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56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15416"/>
            <a:ext cx="6781800" cy="1600200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0"/>
            <a:ext cx="7543800" cy="485881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 Bilirubin: is the yellow breakdown product of normal </a:t>
            </a:r>
            <a:r>
              <a:rPr lang="en-US" sz="2800" dirty="0" err="1" smtClean="0"/>
              <a:t>haemoglobin</a:t>
            </a:r>
            <a:r>
              <a:rPr lang="en-US" sz="2800" dirty="0" smtClean="0"/>
              <a:t> &amp; excreted </a:t>
            </a:r>
            <a:r>
              <a:rPr lang="en-US" sz="2800" dirty="0"/>
              <a:t>in bile and urine</a:t>
            </a:r>
            <a:r>
              <a:rPr lang="en-US" sz="2800" dirty="0" smtClean="0"/>
              <a:t>.</a:t>
            </a:r>
          </a:p>
          <a:p>
            <a:pPr marL="0" indent="0" algn="l">
              <a:buNone/>
            </a:pPr>
            <a:endParaRPr lang="en-US" sz="2800" dirty="0"/>
          </a:p>
          <a:p>
            <a:pPr marL="0" indent="0" algn="l">
              <a:buNone/>
            </a:pPr>
            <a:endParaRPr lang="ar-SA" sz="28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828298"/>
              </p:ext>
            </p:extLst>
          </p:nvPr>
        </p:nvGraphicFramePr>
        <p:xfrm>
          <a:off x="755576" y="2461632"/>
          <a:ext cx="7776864" cy="34156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865161"/>
                <a:gridCol w="4911703"/>
              </a:tblGrid>
              <a:tr h="703380"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DIRECT (Conjugated)</a:t>
                      </a:r>
                      <a:endParaRPr lang="en-GB" sz="2000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INDIRECT(</a:t>
                      </a:r>
                      <a:r>
                        <a:rPr lang="en-GB" sz="2000" b="1" u="none" dirty="0" err="1" smtClean="0">
                          <a:solidFill>
                            <a:schemeClr val="tx1"/>
                          </a:solidFill>
                        </a:rPr>
                        <a:t>Unconjugated</a:t>
                      </a: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2000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7122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bound to albumin and sent to the liver.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In the liver it is conjugated with glucuronic acid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soluble in water.</a:t>
                      </a:r>
                    </a:p>
                    <a:p>
                      <a:pPr algn="l">
                        <a:buFontTx/>
                        <a:buNone/>
                      </a:pPr>
                      <a:endParaRPr lang="en-GB" sz="2000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Erythrocytes       damaged       </a:t>
                      </a:r>
                      <a:r>
                        <a:rPr lang="en-US" sz="2000" b="1" u="none" dirty="0" err="1" smtClean="0">
                          <a:solidFill>
                            <a:schemeClr val="tx1"/>
                          </a:solidFill>
                        </a:rPr>
                        <a:t>Hb</a:t>
                      </a:r>
                      <a:endParaRPr lang="en-GB" sz="20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buFontTx/>
                        <a:buNone/>
                      </a:pPr>
                      <a:endParaRPr lang="en-GB" sz="20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buFontTx/>
                        <a:buNone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The </a:t>
                      </a:r>
                      <a:r>
                        <a:rPr lang="en-GB" sz="2000" b="1" u="none" dirty="0" err="1" smtClean="0">
                          <a:solidFill>
                            <a:schemeClr val="tx1"/>
                          </a:solidFill>
                        </a:rPr>
                        <a:t>heme</a:t>
                      </a: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 is then turned into unconjugated bilirubin in the </a:t>
                      </a:r>
                      <a:r>
                        <a:rPr lang="en-GB" sz="2000" b="1" u="none" dirty="0" err="1" smtClean="0">
                          <a:solidFill>
                            <a:schemeClr val="tx1"/>
                          </a:solidFill>
                        </a:rPr>
                        <a:t>reticulo</a:t>
                      </a: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-endothelial cells of the spleen.</a:t>
                      </a:r>
                    </a:p>
                    <a:p>
                      <a:pPr algn="l">
                        <a:buFontTx/>
                        <a:buNone/>
                      </a:pPr>
                      <a:endParaRPr lang="en-GB" sz="20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buFontTx/>
                        <a:buNone/>
                      </a:pPr>
                      <a:r>
                        <a:rPr lang="en-GB" sz="2000" b="1" u="none" dirty="0" smtClean="0">
                          <a:solidFill>
                            <a:schemeClr val="tx1"/>
                          </a:solidFill>
                        </a:rPr>
                        <a:t>not soluble in water. </a:t>
                      </a:r>
                      <a:endParaRPr lang="en-GB" sz="2000" b="1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سهم منحني إلى الأعلى 4"/>
          <p:cNvSpPr/>
          <p:nvPr/>
        </p:nvSpPr>
        <p:spPr>
          <a:xfrm>
            <a:off x="5220072" y="3429000"/>
            <a:ext cx="1728192" cy="360040"/>
          </a:xfrm>
          <a:prstGeom prst="curvedUpArrow">
            <a:avLst/>
          </a:prstGeom>
          <a:solidFill>
            <a:schemeClr val="accent1">
              <a:lumMod val="10000"/>
            </a:schemeClr>
          </a:solidFill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7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6781800" cy="1600200"/>
          </a:xfrm>
        </p:spPr>
        <p:txBody>
          <a:bodyPr/>
          <a:lstStyle/>
          <a:p>
            <a:r>
              <a:rPr lang="en-US" dirty="0" smtClean="0"/>
              <a:t>Clinical Significance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772816"/>
            <a:ext cx="8532440" cy="482453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-An </a:t>
            </a:r>
            <a:r>
              <a:rPr lang="en-US" sz="2800" dirty="0">
                <a:solidFill>
                  <a:schemeClr val="tx1"/>
                </a:solidFill>
              </a:rPr>
              <a:t>increase in bilirubin conc. </a:t>
            </a:r>
            <a:r>
              <a:rPr lang="en-US" sz="2800" dirty="0" smtClean="0">
                <a:solidFill>
                  <a:schemeClr val="tx1"/>
                </a:solidFill>
              </a:rPr>
              <a:t>Is called </a:t>
            </a:r>
            <a:r>
              <a:rPr lang="en-US" sz="2800" dirty="0">
                <a:solidFill>
                  <a:schemeClr val="tx1"/>
                </a:solidFill>
              </a:rPr>
              <a:t>jaundice.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High level of direct type means that the bile is not being properly excreted.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-High </a:t>
            </a:r>
            <a:r>
              <a:rPr lang="en-US" sz="2800" dirty="0">
                <a:solidFill>
                  <a:schemeClr val="tx1"/>
                </a:solidFill>
              </a:rPr>
              <a:t>levels of indirect </a:t>
            </a:r>
            <a:r>
              <a:rPr lang="en-US" sz="2800" dirty="0" smtClean="0">
                <a:solidFill>
                  <a:schemeClr val="tx1"/>
                </a:solidFill>
              </a:rPr>
              <a:t>mean more </a:t>
            </a:r>
            <a:r>
              <a:rPr lang="en-US" sz="2800" dirty="0" err="1" smtClean="0">
                <a:solidFill>
                  <a:schemeClr val="tx1"/>
                </a:solidFill>
              </a:rPr>
              <a:t>Hb</a:t>
            </a:r>
            <a:r>
              <a:rPr lang="en-US" sz="2800" dirty="0" smtClean="0">
                <a:solidFill>
                  <a:schemeClr val="tx1"/>
                </a:solidFill>
              </a:rPr>
              <a:t> is </a:t>
            </a:r>
            <a:r>
              <a:rPr lang="en-US" sz="2800" dirty="0">
                <a:solidFill>
                  <a:schemeClr val="tx1"/>
                </a:solidFill>
              </a:rPr>
              <a:t>being damaged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rgbClr val="C00000"/>
                </a:solidFill>
              </a:rPr>
              <a:t>*</a:t>
            </a:r>
            <a:r>
              <a:rPr lang="en-US" sz="2800" b="1" dirty="0" smtClean="0">
                <a:solidFill>
                  <a:srgbClr val="C00000"/>
                </a:solidFill>
              </a:rPr>
              <a:t>Elevation </a:t>
            </a:r>
            <a:r>
              <a:rPr lang="en-US" sz="2800" b="1" dirty="0">
                <a:solidFill>
                  <a:srgbClr val="C00000"/>
                </a:solidFill>
              </a:rPr>
              <a:t>of total bilirubin occur due to:</a:t>
            </a: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Excessive </a:t>
            </a:r>
            <a:r>
              <a:rPr lang="en-US" sz="2800" dirty="0">
                <a:solidFill>
                  <a:schemeClr val="tx1"/>
                </a:solidFill>
              </a:rPr>
              <a:t>hemolysis of RBC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Liver diseases e.g. hepatitis &amp;cirrhosis</a:t>
            </a: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Obstruction of biliary tract e.g. gall stones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8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-Both </a:t>
            </a:r>
            <a:r>
              <a:rPr lang="en-US" sz="2800" dirty="0">
                <a:solidFill>
                  <a:schemeClr val="tx1"/>
                </a:solidFill>
              </a:rPr>
              <a:t>conjugated (direct) and unconjugated (indirect) bilirubin are </a:t>
            </a:r>
            <a:r>
              <a:rPr lang="en-US" sz="2800" dirty="0" smtClean="0">
                <a:solidFill>
                  <a:schemeClr val="tx1"/>
                </a:solidFill>
              </a:rPr>
              <a:t>increased </a:t>
            </a:r>
            <a:r>
              <a:rPr lang="en-US" sz="2800" dirty="0">
                <a:solidFill>
                  <a:schemeClr val="tx1"/>
                </a:solidFill>
              </a:rPr>
              <a:t>in hepatitis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-</a:t>
            </a:r>
            <a:r>
              <a:rPr lang="en-US" sz="2800" dirty="0" smtClean="0">
                <a:solidFill>
                  <a:schemeClr val="tx1"/>
                </a:solidFill>
              </a:rPr>
              <a:t>The relative </a:t>
            </a:r>
            <a:r>
              <a:rPr lang="en-US" sz="2800" dirty="0">
                <a:solidFill>
                  <a:schemeClr val="tx1"/>
                </a:solidFill>
              </a:rPr>
              <a:t>proportion of the conjugated fraction increases with progression of the disease until eventually the liver loses </a:t>
            </a:r>
            <a:r>
              <a:rPr lang="en-US" sz="2800" dirty="0" smtClean="0">
                <a:solidFill>
                  <a:schemeClr val="tx1"/>
                </a:solidFill>
              </a:rPr>
              <a:t>its ability </a:t>
            </a:r>
            <a:r>
              <a:rPr lang="en-US" sz="2800" dirty="0">
                <a:solidFill>
                  <a:schemeClr val="tx1"/>
                </a:solidFill>
              </a:rPr>
              <a:t>to carry out the conjugation </a:t>
            </a:r>
            <a:r>
              <a:rPr lang="en-US" sz="2800" dirty="0" smtClean="0">
                <a:solidFill>
                  <a:schemeClr val="tx1"/>
                </a:solidFill>
              </a:rPr>
              <a:t>reaction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655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243408"/>
            <a:ext cx="6781800" cy="1600200"/>
          </a:xfrm>
        </p:spPr>
        <p:txBody>
          <a:bodyPr/>
          <a:lstStyle/>
          <a:p>
            <a:r>
              <a:rPr lang="en-US" dirty="0" smtClean="0"/>
              <a:t>Principle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44824"/>
            <a:ext cx="8352928" cy="3886200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Bilirubin in the serum is coupled with diazotized </a:t>
            </a:r>
            <a:r>
              <a:rPr lang="en-US" sz="2800" dirty="0" err="1">
                <a:solidFill>
                  <a:schemeClr val="tx1"/>
                </a:solidFill>
              </a:rPr>
              <a:t>sulfanilic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acid to </a:t>
            </a:r>
            <a:r>
              <a:rPr lang="en-US" sz="2800" dirty="0">
                <a:solidFill>
                  <a:schemeClr val="tx1"/>
                </a:solidFill>
              </a:rPr>
              <a:t>form </a:t>
            </a:r>
            <a:r>
              <a:rPr lang="en-US" sz="2800" dirty="0" err="1">
                <a:solidFill>
                  <a:schemeClr val="tx1"/>
                </a:solidFill>
              </a:rPr>
              <a:t>azobilirubin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intensity of the purple color that  is formed is proportional to the bilirubin </a:t>
            </a:r>
            <a:r>
              <a:rPr lang="en-US" sz="2800" dirty="0" smtClean="0">
                <a:solidFill>
                  <a:schemeClr val="tx1"/>
                </a:solidFill>
              </a:rPr>
              <a:t>concentration </a:t>
            </a:r>
            <a:r>
              <a:rPr lang="en-US" sz="2800" dirty="0">
                <a:solidFill>
                  <a:schemeClr val="tx1"/>
                </a:solidFill>
              </a:rPr>
              <a:t>in the serum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Bilirubin </a:t>
            </a:r>
            <a:r>
              <a:rPr lang="en-US" sz="2800" dirty="0" err="1" smtClean="0">
                <a:solidFill>
                  <a:schemeClr val="tx1"/>
                </a:solidFill>
              </a:rPr>
              <a:t>glucuronide</a:t>
            </a:r>
            <a:r>
              <a:rPr lang="en-US" sz="2800" dirty="0" smtClean="0">
                <a:solidFill>
                  <a:schemeClr val="tx1"/>
                </a:solidFill>
              </a:rPr>
              <a:t>(the </a:t>
            </a:r>
            <a:r>
              <a:rPr lang="en-US" sz="2800" dirty="0">
                <a:solidFill>
                  <a:schemeClr val="tx1"/>
                </a:solidFill>
              </a:rPr>
              <a:t>conjugated or direct </a:t>
            </a:r>
            <a:r>
              <a:rPr lang="en-US" sz="2800" dirty="0" smtClean="0">
                <a:solidFill>
                  <a:schemeClr val="tx1"/>
                </a:solidFill>
              </a:rPr>
              <a:t>bilirubin) </a:t>
            </a:r>
            <a:r>
              <a:rPr lang="en-US" sz="2800" dirty="0">
                <a:solidFill>
                  <a:schemeClr val="tx1"/>
                </a:solidFill>
              </a:rPr>
              <a:t>reacts with the </a:t>
            </a:r>
            <a:r>
              <a:rPr lang="en-US" sz="2800" dirty="0" err="1">
                <a:solidFill>
                  <a:schemeClr val="tx1"/>
                </a:solidFill>
              </a:rPr>
              <a:t>diazo</a:t>
            </a:r>
            <a:r>
              <a:rPr lang="en-US" sz="2800" dirty="0">
                <a:solidFill>
                  <a:schemeClr val="tx1"/>
                </a:solidFill>
              </a:rPr>
              <a:t> reagent in aqueous solution to form a colored  </a:t>
            </a:r>
            <a:r>
              <a:rPr lang="en-US" sz="2800" dirty="0" err="1">
                <a:solidFill>
                  <a:schemeClr val="tx1"/>
                </a:solidFill>
              </a:rPr>
              <a:t>diazo</a:t>
            </a:r>
            <a:r>
              <a:rPr lang="en-US" sz="2800" dirty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compound  </a:t>
            </a:r>
            <a:r>
              <a:rPr lang="en-US" sz="2800" dirty="0">
                <a:solidFill>
                  <a:schemeClr val="tx1"/>
                </a:solidFill>
              </a:rPr>
              <a:t>within  1 minute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This is the calculation of Direct Bilirubin</a:t>
            </a:r>
          </a:p>
        </p:txBody>
      </p:sp>
    </p:spTree>
    <p:extLst>
      <p:ext uri="{BB962C8B-B14F-4D97-AF65-F5344CB8AC3E}">
        <p14:creationId xmlns:p14="http://schemas.microsoft.com/office/powerpoint/2010/main" val="1250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836712"/>
            <a:ext cx="7543800" cy="547950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 subsequent addition </a:t>
            </a:r>
            <a:r>
              <a:rPr lang="en-US" sz="2800" dirty="0">
                <a:solidFill>
                  <a:schemeClr val="tx1"/>
                </a:solidFill>
              </a:rPr>
              <a:t>of methanol accelerates the reaction .of </a:t>
            </a:r>
            <a:r>
              <a:rPr lang="en-US" sz="2800" dirty="0" smtClean="0">
                <a:solidFill>
                  <a:schemeClr val="tx1"/>
                </a:solidFill>
              </a:rPr>
              <a:t>unconjugated bilirubin </a:t>
            </a:r>
            <a:r>
              <a:rPr lang="en-US" sz="2800" dirty="0">
                <a:solidFill>
                  <a:schemeClr val="tx1"/>
                </a:solidFill>
              </a:rPr>
              <a:t>in the serum, and a value of total bilirubin is obtained after letting the sample stand for 5 minutes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 rtl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*This </a:t>
            </a:r>
            <a:r>
              <a:rPr lang="en-US" sz="2800" b="1" dirty="0">
                <a:solidFill>
                  <a:srgbClr val="C00000"/>
                </a:solidFill>
              </a:rPr>
              <a:t>is the calculation of </a:t>
            </a:r>
            <a:r>
              <a:rPr lang="en-US" sz="2800" b="1" dirty="0" smtClean="0">
                <a:solidFill>
                  <a:srgbClr val="C00000"/>
                </a:solidFill>
              </a:rPr>
              <a:t>Total Bilirubin</a:t>
            </a:r>
            <a:endParaRPr lang="en-US" sz="2800" b="1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total bilirubin value represents the sum of the bilirubin </a:t>
            </a:r>
            <a:r>
              <a:rPr lang="en-US" sz="2800" dirty="0" err="1">
                <a:solidFill>
                  <a:schemeClr val="tx1"/>
                </a:solidFill>
              </a:rPr>
              <a:t>glucoronide</a:t>
            </a:r>
            <a:r>
              <a:rPr lang="en-US" sz="2800" dirty="0">
                <a:solidFill>
                  <a:schemeClr val="tx1"/>
                </a:solidFill>
              </a:rPr>
              <a:t> (direct) and the unconjugated (indirect) </a:t>
            </a:r>
            <a:r>
              <a:rPr lang="en-US" sz="2800" dirty="0" smtClean="0">
                <a:solidFill>
                  <a:schemeClr val="tx1"/>
                </a:solidFill>
              </a:rPr>
              <a:t>bilirubin.</a:t>
            </a:r>
          </a:p>
          <a:p>
            <a:pPr marL="0" indent="0" algn="l" rtl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color formed in the reaction is measured </a:t>
            </a:r>
            <a:r>
              <a:rPr lang="en-US" sz="2800" dirty="0" smtClean="0">
                <a:solidFill>
                  <a:schemeClr val="tx1"/>
                </a:solidFill>
              </a:rPr>
              <a:t>photometrical </a:t>
            </a:r>
            <a:r>
              <a:rPr lang="en-US" sz="2800" dirty="0">
                <a:solidFill>
                  <a:schemeClr val="tx1"/>
                </a:solidFill>
              </a:rPr>
              <a:t>at 540/ 546 nm</a:t>
            </a:r>
          </a:p>
          <a:p>
            <a:pPr marL="0" indent="0" algn="l" rtl="0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0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1733"/>
            <a:ext cx="6781800" cy="1600200"/>
          </a:xfrm>
        </p:spPr>
        <p:txBody>
          <a:bodyPr/>
          <a:lstStyle/>
          <a:p>
            <a:r>
              <a:rPr lang="en-US" dirty="0" smtClean="0"/>
              <a:t>Specimen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83568" y="1556792"/>
            <a:ext cx="7543800" cy="388620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serum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 rtl="0">
              <a:buNone/>
            </a:pPr>
            <a:r>
              <a:rPr lang="en-US" sz="2800" dirty="0">
                <a:solidFill>
                  <a:schemeClr val="tx1"/>
                </a:solidFill>
              </a:rPr>
              <a:t>While processing samples, protect from direct light as loss of bilirubin may occur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Bilirubin </a:t>
            </a:r>
            <a:r>
              <a:rPr lang="en-US" sz="2800" dirty="0">
                <a:solidFill>
                  <a:schemeClr val="tx1"/>
                </a:solidFill>
              </a:rPr>
              <a:t>in serum is </a:t>
            </a:r>
            <a:r>
              <a:rPr lang="en-US" sz="2800" dirty="0" smtClean="0">
                <a:solidFill>
                  <a:schemeClr val="tx1"/>
                </a:solidFill>
              </a:rPr>
              <a:t>reportedly stable </a:t>
            </a:r>
            <a:r>
              <a:rPr lang="en-US" sz="2800" dirty="0">
                <a:solidFill>
                  <a:schemeClr val="tx1"/>
                </a:solidFill>
              </a:rPr>
              <a:t>for 4- 7 days, when stored in the dark at 2-8°C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3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-603448"/>
            <a:ext cx="6781800" cy="1600200"/>
          </a:xfrm>
        </p:spPr>
        <p:txBody>
          <a:bodyPr/>
          <a:lstStyle/>
          <a:p>
            <a:r>
              <a:rPr lang="en-US" dirty="0" smtClean="0"/>
              <a:t>Procedure#1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0596519"/>
              </p:ext>
            </p:extLst>
          </p:nvPr>
        </p:nvGraphicFramePr>
        <p:xfrm>
          <a:off x="827584" y="1196752"/>
          <a:ext cx="7543800" cy="4926663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2514600"/>
                <a:gridCol w="2221586"/>
                <a:gridCol w="2807614"/>
              </a:tblGrid>
              <a:tr h="4356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 Blank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/>
                    </a:p>
                  </a:txBody>
                  <a:tcPr/>
                </a:tc>
              </a:tr>
              <a:tr h="4356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1400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1400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err="1" smtClean="0"/>
                        <a:t>Sulfanilic</a:t>
                      </a:r>
                      <a:r>
                        <a:rPr lang="en-US" sz="2000" b="1" dirty="0" smtClean="0"/>
                        <a:t> Acid </a:t>
                      </a:r>
                      <a:r>
                        <a:rPr lang="en-US" sz="2000" b="1" dirty="0" err="1" smtClean="0"/>
                        <a:t>Rgt</a:t>
                      </a:r>
                      <a:r>
                        <a:rPr lang="en-US" sz="2000" b="1" dirty="0" smtClean="0"/>
                        <a:t>-µl</a:t>
                      </a:r>
                      <a:endParaRPr lang="ar-SA" sz="2000" b="1" dirty="0"/>
                    </a:p>
                  </a:txBody>
                  <a:tcPr/>
                </a:tc>
              </a:tr>
              <a:tr h="4356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---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Sodium</a:t>
                      </a:r>
                      <a:r>
                        <a:rPr lang="en-US" sz="2000" b="1" baseline="0" dirty="0" smtClean="0"/>
                        <a:t> Nitrate </a:t>
                      </a:r>
                      <a:r>
                        <a:rPr lang="en-US" sz="2000" b="1" baseline="0" dirty="0" err="1" smtClean="0"/>
                        <a:t>Rgt</a:t>
                      </a:r>
                      <a:r>
                        <a:rPr lang="en-US" sz="2000" b="1" baseline="0" dirty="0" smtClean="0"/>
                        <a:t>-µl</a:t>
                      </a:r>
                      <a:endParaRPr lang="ar-SA" sz="2000" b="1" dirty="0"/>
                    </a:p>
                  </a:txBody>
                  <a:tcPr/>
                </a:tc>
              </a:tr>
              <a:tr h="4356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---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25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DW</a:t>
                      </a:r>
                      <a:endParaRPr lang="ar-SA" sz="2000" b="1" dirty="0"/>
                    </a:p>
                  </a:txBody>
                  <a:tcPr/>
                </a:tc>
              </a:tr>
              <a:tr h="435647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Mix &amp; let stand for 1 min, then add:</a:t>
                      </a:r>
                      <a:r>
                        <a:rPr lang="en-US" sz="2000" b="1" baseline="0" dirty="0" smtClean="0"/>
                        <a:t> </a:t>
                      </a:r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56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Sample</a:t>
                      </a:r>
                      <a:endParaRPr lang="ar-SA" sz="2000" b="1" dirty="0"/>
                    </a:p>
                  </a:txBody>
                  <a:tcPr/>
                </a:tc>
              </a:tr>
              <a:tr h="887780">
                <a:tc gridSpan="3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Mix &amp; let stand for 1 min, read A at 540nm against DW ( Direct Calculation) </a:t>
                      </a:r>
                      <a:endParaRPr kumimoji="0" lang="ar-SA" sz="20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  <a:p>
                      <a:pPr algn="ctr" rtl="1"/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5647"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1500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1500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Methanol-µl</a:t>
                      </a:r>
                      <a:endParaRPr lang="ar-SA" sz="2000" b="1" dirty="0"/>
                    </a:p>
                  </a:txBody>
                  <a:tcPr/>
                </a:tc>
              </a:tr>
              <a:tr h="435647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Mix and stand for 5 min RT</a:t>
                      </a:r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35647">
                <a:tc gridSpan="3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Read A for both</a:t>
                      </a:r>
                      <a:r>
                        <a:rPr lang="en-US" sz="2000" b="1" baseline="0" dirty="0" smtClean="0"/>
                        <a:t> at same wavelength (Total Bilirubin)</a:t>
                      </a:r>
                      <a:endParaRPr lang="ar-SA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2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-32296"/>
            <a:ext cx="6781800" cy="1600200"/>
          </a:xfrm>
        </p:spPr>
        <p:txBody>
          <a:bodyPr/>
          <a:lstStyle/>
          <a:p>
            <a:r>
              <a:rPr lang="en-US" dirty="0" smtClean="0"/>
              <a:t>Calculation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124744"/>
            <a:ext cx="8568952" cy="547950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1.The absorbance of Bilirubin Equivalent </a:t>
            </a:r>
            <a:r>
              <a:rPr lang="en-US" sz="2800" dirty="0" err="1" smtClean="0">
                <a:solidFill>
                  <a:schemeClr val="tx1"/>
                </a:solidFill>
              </a:rPr>
              <a:t>Std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represents : Direct Bilirubin  =  2.5 </a:t>
            </a:r>
            <a:r>
              <a:rPr lang="en-US" sz="2800" dirty="0" smtClean="0">
                <a:solidFill>
                  <a:schemeClr val="tx1"/>
                </a:solidFill>
              </a:rPr>
              <a:t>mg/dl</a:t>
            </a: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Total Bilirubin    =  5.0 </a:t>
            </a:r>
            <a:r>
              <a:rPr lang="en-US" sz="2800" dirty="0" smtClean="0">
                <a:solidFill>
                  <a:schemeClr val="tx1"/>
                </a:solidFill>
              </a:rPr>
              <a:t>mg/dl</a:t>
            </a:r>
          </a:p>
          <a:p>
            <a:pPr marL="0" indent="0" algn="l"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en-US" sz="2800" dirty="0">
                <a:solidFill>
                  <a:schemeClr val="tx1"/>
                </a:solidFill>
              </a:rPr>
              <a:t>2. Direct Bilirubin (1 minute  reading) 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 marL="36576" indent="0" algn="l" rtl="0">
              <a:buNone/>
            </a:pPr>
            <a:r>
              <a:rPr lang="en-GB" sz="2800" u="sng" dirty="0" smtClean="0">
                <a:solidFill>
                  <a:schemeClr val="tx1"/>
                </a:solidFill>
              </a:rPr>
              <a:t>A(T</a:t>
            </a:r>
            <a:r>
              <a:rPr lang="en-GB" sz="2800" u="sng" dirty="0">
                <a:solidFill>
                  <a:schemeClr val="tx1"/>
                </a:solidFill>
              </a:rPr>
              <a:t>)- </a:t>
            </a:r>
            <a:r>
              <a:rPr lang="en-GB" sz="2800" u="sng" dirty="0" smtClean="0">
                <a:solidFill>
                  <a:schemeClr val="tx1"/>
                </a:solidFill>
              </a:rPr>
              <a:t>A(test </a:t>
            </a:r>
            <a:r>
              <a:rPr lang="en-GB" sz="2800" u="sng" dirty="0">
                <a:solidFill>
                  <a:schemeClr val="tx1"/>
                </a:solidFill>
              </a:rPr>
              <a:t>blank) </a:t>
            </a:r>
            <a:r>
              <a:rPr lang="en-GB" sz="4000" dirty="0" smtClean="0">
                <a:solidFill>
                  <a:schemeClr val="tx1"/>
                </a:solidFill>
              </a:rPr>
              <a:t>x  </a:t>
            </a:r>
            <a:r>
              <a:rPr lang="en-GB" sz="2800" dirty="0" smtClean="0">
                <a:solidFill>
                  <a:schemeClr val="tx1"/>
                </a:solidFill>
              </a:rPr>
              <a:t>2.5mg/dl= </a:t>
            </a:r>
            <a:r>
              <a:rPr lang="en-GB" sz="2800" dirty="0" err="1" smtClean="0">
                <a:solidFill>
                  <a:schemeClr val="tx1"/>
                </a:solidFill>
              </a:rPr>
              <a:t>D.Bilirubin</a:t>
            </a:r>
            <a:r>
              <a:rPr lang="en-GB" sz="2800" dirty="0" smtClean="0">
                <a:solidFill>
                  <a:schemeClr val="tx1"/>
                </a:solidFill>
              </a:rPr>
              <a:t>(mg/dl</a:t>
            </a:r>
            <a:r>
              <a:rPr lang="en-GB" sz="2000" dirty="0" smtClean="0">
                <a:solidFill>
                  <a:schemeClr val="tx1"/>
                </a:solidFill>
              </a:rPr>
              <a:t>)</a:t>
            </a:r>
            <a:endParaRPr lang="en-GB" sz="2000" dirty="0">
              <a:solidFill>
                <a:schemeClr val="tx1"/>
              </a:solidFill>
            </a:endParaRPr>
          </a:p>
          <a:p>
            <a:pPr marL="36576" indent="0" algn="l">
              <a:buNone/>
            </a:pPr>
            <a:r>
              <a:rPr lang="en-GB" sz="2800" dirty="0" smtClean="0">
                <a:solidFill>
                  <a:schemeClr val="tx1"/>
                </a:solidFill>
              </a:rPr>
              <a:t>A(bilirubin </a:t>
            </a:r>
            <a:r>
              <a:rPr lang="en-GB" sz="2800" dirty="0">
                <a:solidFill>
                  <a:schemeClr val="tx1"/>
                </a:solidFill>
              </a:rPr>
              <a:t>equivalent </a:t>
            </a:r>
            <a:r>
              <a:rPr lang="en-GB" sz="2800" dirty="0" err="1">
                <a:solidFill>
                  <a:schemeClr val="tx1"/>
                </a:solidFill>
              </a:rPr>
              <a:t>std</a:t>
            </a:r>
            <a:r>
              <a:rPr lang="en-GB" sz="2800" dirty="0">
                <a:solidFill>
                  <a:schemeClr val="tx1"/>
                </a:solidFill>
              </a:rPr>
              <a:t>)</a:t>
            </a:r>
          </a:p>
          <a:p>
            <a:pPr marL="0" indent="0" algn="l">
              <a:buNone/>
            </a:pPr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28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مخصص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FFFF99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9D4E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97</TotalTime>
  <Words>681</Words>
  <Application>Microsoft Office PowerPoint</Application>
  <PresentationFormat>عرض على الشاشة (3:4)‏</PresentationFormat>
  <Paragraphs>123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NewsPrint</vt:lpstr>
      <vt:lpstr>Exp#6 Bilirubin</vt:lpstr>
      <vt:lpstr>Definition</vt:lpstr>
      <vt:lpstr>Clinical Significance</vt:lpstr>
      <vt:lpstr>عرض تقديمي في PowerPoint</vt:lpstr>
      <vt:lpstr>Principle</vt:lpstr>
      <vt:lpstr>عرض تقديمي في PowerPoint</vt:lpstr>
      <vt:lpstr>Specimen</vt:lpstr>
      <vt:lpstr>Procedure#1</vt:lpstr>
      <vt:lpstr>Calculation</vt:lpstr>
      <vt:lpstr>عرض تقديمي في PowerPoint</vt:lpstr>
      <vt:lpstr>Procedure #2</vt:lpstr>
      <vt:lpstr>Calculation</vt:lpstr>
      <vt:lpstr>Limitation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Exp#6 Bilirubin</dc:title>
  <dc:creator>TOOT</dc:creator>
  <cp:lastModifiedBy>TOOT</cp:lastModifiedBy>
  <cp:revision>12</cp:revision>
  <dcterms:created xsi:type="dcterms:W3CDTF">2014-02-08T15:57:19Z</dcterms:created>
  <dcterms:modified xsi:type="dcterms:W3CDTF">2014-02-08T17:46:30Z</dcterms:modified>
</cp:coreProperties>
</file>