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5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notesMasterIdLst>
    <p:notesMasterId r:id="rId2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</p:sldIdLst>
  <p:sldSz cx="9144000" cy="6858000" type="screen4x3"/>
  <p:notesSz cx="6858000" cy="9144000"/>
  <p:custDataLst>
    <p:tags r:id="rId24"/>
  </p:custDataLst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751C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5176" autoAdjust="0"/>
    <p:restoredTop sz="94685" autoAdjust="0"/>
  </p:normalViewPr>
  <p:slideViewPr>
    <p:cSldViewPr>
      <p:cViewPr varScale="1">
        <p:scale>
          <a:sx n="89" d="100"/>
          <a:sy n="89" d="100"/>
        </p:scale>
        <p:origin x="1256" y="17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12" y="16668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notesMaster" Target="notesMasters/notesMaster1.xml"/><Relationship Id="rId24" Type="http://schemas.openxmlformats.org/officeDocument/2006/relationships/tags" Target="tags/tag1.xml"/><Relationship Id="rId25" Type="http://schemas.openxmlformats.org/officeDocument/2006/relationships/presProps" Target="presProps.xml"/><Relationship Id="rId26" Type="http://schemas.openxmlformats.org/officeDocument/2006/relationships/viewProps" Target="viewProps.xml"/><Relationship Id="rId27" Type="http://schemas.openxmlformats.org/officeDocument/2006/relationships/theme" Target="theme/theme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4CAA6A-EFCB-4AC3-A716-24F5A9CB9651}" type="datetimeFigureOut">
              <a:rPr lang="en-US" smtClean="0"/>
              <a:t>2/23/4294967233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00EC8BB-A065-4EDC-8130-31070F6631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47643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F8AB1B-E506-4729-8E98-48BD4AAC8D74}" type="datetime1">
              <a:rPr lang="ar-SA" smtClean="0"/>
              <a:t>2701373496 ، 0040 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 زينب آل كاظم</a:t>
            </a:r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81EEA9-FE08-419C-8DF2-27E89FCCAEEB}" type="datetime1">
              <a:rPr lang="ar-SA" smtClean="0"/>
              <a:t>2701373496 ، 0040 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 زينب آل كاظم</a:t>
            </a:r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A093F6-7802-481C-ADF6-9D6499482F34}" type="datetime1">
              <a:rPr lang="ar-SA" smtClean="0"/>
              <a:t>2701373496 ، 0040 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 زينب آل كاظم</a:t>
            </a:r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02F0EB-CC38-4869-A612-9FDA5D6828F1}" type="datetime1">
              <a:rPr lang="ar-SA" smtClean="0"/>
              <a:t>2701373496 ، 0040 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 زينب آل كاظم</a:t>
            </a:r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E2343E-F449-4873-BDC8-B4B82C63F012}" type="datetime1">
              <a:rPr lang="ar-SA" smtClean="0"/>
              <a:t>2701373496 ، 0040 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 زينب آل كاظم</a:t>
            </a:r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0E2218-7B44-4FFA-A5F6-9AA358643B52}" type="datetime1">
              <a:rPr lang="ar-SA" smtClean="0"/>
              <a:t>2701373496 ، 0040 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 زينب آل كاظم</a:t>
            </a:r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766FD0-187C-463E-8A23-499E9A798154}" type="datetime1">
              <a:rPr lang="ar-SA" smtClean="0"/>
              <a:t>2701373496 ، 0040 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 زينب آل كاظم</a:t>
            </a:r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20DB3A-8617-484B-A262-471666B5D59C}" type="datetime1">
              <a:rPr lang="ar-SA" smtClean="0"/>
              <a:t>2701373496 ، 0040 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 زينب آل كاظم</a:t>
            </a:r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27C77-ED80-42A8-AF3B-8AD0CFA9C741}" type="datetime1">
              <a:rPr lang="ar-SA" smtClean="0"/>
              <a:t>2701373496 ، 0040 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 زينب آل كاظم</a:t>
            </a:r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CA3D8D-BB3A-4C79-9E38-AE6CD523133F}" type="datetime1">
              <a:rPr lang="ar-SA" smtClean="0"/>
              <a:t>2701373496 ، 0040 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 زينب آل كاظم</a:t>
            </a:r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07456C-44CC-4AFD-8AA4-3A3F73DCF1B8}" type="datetime1">
              <a:rPr lang="ar-SA" smtClean="0"/>
              <a:t>2701373496 ، 0040 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 زينب آل كاظم</a:t>
            </a:r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4000"/>
            <a:lum/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DE3DFF-76C9-4021-B5D5-5E0619B63D65}" type="datetime1">
              <a:rPr lang="ar-SA" smtClean="0"/>
              <a:t>2701373496 ، 0040 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ar-SA" smtClean="0"/>
              <a:t>أ. زينب آل كاظم</a:t>
            </a:r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tags" Target="../tags/tag10.xml"/><Relationship Id="rId2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tags" Target="../tags/tag11.xml"/><Relationship Id="rId2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tags" Target="../tags/tag12.xml"/><Relationship Id="rId2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tags" Target="../tags/tag13.xml"/><Relationship Id="rId2" Type="http://schemas.openxmlformats.org/officeDocument/2006/relationships/slideLayout" Target="../slideLayouts/slideLayout2.xml"/><Relationship Id="rId3" Type="http://schemas.openxmlformats.org/officeDocument/2006/relationships/image" Target="../media/image2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tags" Target="../tags/tag14.xml"/><Relationship Id="rId2" Type="http://schemas.openxmlformats.org/officeDocument/2006/relationships/slideLayout" Target="../slideLayouts/slideLayout2.xml"/><Relationship Id="rId3" Type="http://schemas.openxmlformats.org/officeDocument/2006/relationships/image" Target="../media/image3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tags" Target="../tags/tag15.xml"/><Relationship Id="rId2" Type="http://schemas.openxmlformats.org/officeDocument/2006/relationships/slideLayout" Target="../slideLayouts/slideLayout2.xml"/><Relationship Id="rId3" Type="http://schemas.openxmlformats.org/officeDocument/2006/relationships/image" Target="../media/image4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tags" Target="../tags/tag16.xml"/><Relationship Id="rId2" Type="http://schemas.openxmlformats.org/officeDocument/2006/relationships/slideLayout" Target="../slideLayouts/slideLayout2.xml"/><Relationship Id="rId3" Type="http://schemas.openxmlformats.org/officeDocument/2006/relationships/image" Target="../media/image5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1" Type="http://schemas.openxmlformats.org/officeDocument/2006/relationships/tags" Target="../tags/tag17.xml"/><Relationship Id="rId2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xploringbinary.com/binary-addition/" TargetMode="External"/><Relationship Id="rId4" Type="http://schemas.openxmlformats.org/officeDocument/2006/relationships/image" Target="../media/image7.png"/><Relationship Id="rId1" Type="http://schemas.openxmlformats.org/officeDocument/2006/relationships/tags" Target="../tags/tag18.xml"/><Relationship Id="rId2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tags" Target="../tags/tag19.xml"/><Relationship Id="rId2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tags" Target="../tags/tag2.xml"/><Relationship Id="rId2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tags" Target="../tags/tag20.xml"/><Relationship Id="rId2" Type="http://schemas.openxmlformats.org/officeDocument/2006/relationships/slideLayout" Target="../slideLayouts/slideLayout2.xml"/><Relationship Id="rId3" Type="http://schemas.openxmlformats.org/officeDocument/2006/relationships/image" Target="../media/image8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tags" Target="../tags/tag21.xml"/><Relationship Id="rId2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tags" Target="../tags/tag3.xml"/><Relationship Id="rId2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tags" Target="../tags/tag4.xml"/><Relationship Id="rId2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tags" Target="../tags/tag5.xml"/><Relationship Id="rId2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Division_by_two" TargetMode="External"/><Relationship Id="rId4" Type="http://schemas.openxmlformats.org/officeDocument/2006/relationships/hyperlink" Target="http://en.wikipedia.org/wiki/Least-significant_bit" TargetMode="External"/><Relationship Id="rId1" Type="http://schemas.openxmlformats.org/officeDocument/2006/relationships/tags" Target="../tags/tag6.xml"/><Relationship Id="rId2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tags" Target="../tags/tag7.xml"/><Relationship Id="rId2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tags" Target="../tags/tag8.xml"/><Relationship Id="rId2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tags" Target="../tags/tag9.xml"/><Relationship Id="rId2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rtl="0"/>
            <a:r>
              <a:rPr lang="en-US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Introduction To Number Systems</a:t>
            </a:r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ar-SA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rtl="0"/>
            <a:r>
              <a:rPr lang="en-US" b="1" i="1" u="sng" dirty="0" smtClean="0">
                <a:solidFill>
                  <a:srgbClr val="C00000"/>
                </a:solidFill>
              </a:rPr>
              <a:t>Binary System</a:t>
            </a:r>
          </a:p>
          <a:p>
            <a:endParaRPr lang="ar-S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M. AL-</a:t>
            </a:r>
            <a:r>
              <a:rPr lang="en-US" dirty="0" err="1" smtClean="0"/>
              <a:t>Towaileb</a:t>
            </a:r>
            <a:endParaRPr lang="ar-S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1</a:t>
            </a:fld>
            <a:endParaRPr lang="ar-SA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620688"/>
            <a:ext cx="8640960" cy="6048672"/>
          </a:xfrm>
        </p:spPr>
        <p:txBody>
          <a:bodyPr>
            <a:normAutofit lnSpcReduction="10000"/>
          </a:bodyPr>
          <a:lstStyle/>
          <a:p>
            <a:pPr algn="l" rtl="0">
              <a:lnSpc>
                <a:spcPct val="150000"/>
              </a:lnSpc>
              <a:buNone/>
            </a:pPr>
            <a:r>
              <a:rPr lang="en-US" sz="2000" b="1" u="sng" dirty="0" smtClean="0">
                <a:solidFill>
                  <a:schemeClr val="accent3">
                    <a:lumMod val="75000"/>
                  </a:schemeClr>
                </a:solidFill>
              </a:rPr>
              <a:t>Example 7</a:t>
            </a:r>
          </a:p>
          <a:p>
            <a:pPr algn="l" rtl="0">
              <a:lnSpc>
                <a:spcPct val="150000"/>
              </a:lnSpc>
              <a:buNone/>
            </a:pPr>
            <a:r>
              <a:rPr lang="en-US" sz="2400" dirty="0" smtClean="0"/>
              <a:t>Convert the decimal fraction </a:t>
            </a:r>
            <a:r>
              <a:rPr lang="en-US" sz="2400" b="1" dirty="0" smtClean="0">
                <a:solidFill>
                  <a:srgbClr val="C00000"/>
                </a:solidFill>
              </a:rPr>
              <a:t>0.59375</a:t>
            </a:r>
            <a:r>
              <a:rPr lang="en-US" sz="2400" b="1" baseline="-25000" dirty="0" smtClean="0">
                <a:solidFill>
                  <a:srgbClr val="C00000"/>
                </a:solidFill>
              </a:rPr>
              <a:t>10</a:t>
            </a:r>
            <a:r>
              <a:rPr lang="en-US" sz="2400" dirty="0" smtClean="0"/>
              <a:t>  to binary fraction.</a:t>
            </a:r>
          </a:p>
          <a:p>
            <a:pPr algn="l" rtl="0">
              <a:lnSpc>
                <a:spcPct val="150000"/>
              </a:lnSpc>
              <a:buNone/>
            </a:pPr>
            <a:r>
              <a:rPr lang="en-US" sz="2000" b="1" u="sng" dirty="0" smtClean="0">
                <a:solidFill>
                  <a:schemeClr val="accent3">
                    <a:lumMod val="75000"/>
                  </a:schemeClr>
                </a:solidFill>
              </a:rPr>
              <a:t>Solution:</a:t>
            </a:r>
          </a:p>
          <a:p>
            <a:pPr algn="l" rtl="0">
              <a:lnSpc>
                <a:spcPct val="150000"/>
              </a:lnSpc>
              <a:buNone/>
            </a:pPr>
            <a:r>
              <a:rPr lang="en-US" sz="2000" b="1" dirty="0" smtClean="0"/>
              <a:t>To convert the fractional part (0.59375)</a:t>
            </a:r>
            <a:r>
              <a:rPr lang="en-US" sz="2000" b="1" baseline="-25000" dirty="0" smtClean="0"/>
              <a:t>10</a:t>
            </a:r>
            <a:r>
              <a:rPr lang="en-US" sz="2000" b="1" dirty="0" smtClean="0"/>
              <a:t>, successive multiplications are done instead of divisions.  In each case the remaining fractional part is used in the succeeding multiplication</a:t>
            </a:r>
          </a:p>
          <a:p>
            <a:pPr algn="l" rtl="0">
              <a:buNone/>
            </a:pPr>
            <a:endParaRPr lang="en-US" sz="2000" b="1" dirty="0" smtClean="0"/>
          </a:p>
          <a:p>
            <a:pPr algn="l" rtl="0">
              <a:buNone/>
            </a:pPr>
            <a:endParaRPr lang="en-US" sz="2000" b="1" dirty="0" smtClean="0"/>
          </a:p>
          <a:p>
            <a:pPr algn="l" rtl="0">
              <a:buNone/>
            </a:pPr>
            <a:endParaRPr lang="en-US" sz="2000" b="1" dirty="0" smtClean="0"/>
          </a:p>
          <a:p>
            <a:pPr algn="l" rtl="0">
              <a:buNone/>
            </a:pPr>
            <a:endParaRPr lang="en-US" sz="2000" b="1" dirty="0" smtClean="0"/>
          </a:p>
          <a:p>
            <a:pPr algn="l" rtl="0">
              <a:buNone/>
            </a:pPr>
            <a:endParaRPr lang="en-US" sz="2000" b="1" dirty="0" smtClean="0"/>
          </a:p>
          <a:p>
            <a:pPr algn="l" rtl="0">
              <a:buNone/>
            </a:pPr>
            <a:endParaRPr lang="en-US" sz="2000" b="1" dirty="0" smtClean="0"/>
          </a:p>
          <a:p>
            <a:pPr algn="l" rtl="0">
              <a:buNone/>
            </a:pPr>
            <a:endParaRPr lang="en-US" sz="2000" b="1" dirty="0" smtClean="0"/>
          </a:p>
          <a:p>
            <a:pPr algn="l" rtl="0">
              <a:buNone/>
            </a:pPr>
            <a:endParaRPr lang="en-US" sz="2000" b="1" dirty="0" smtClean="0"/>
          </a:p>
          <a:p>
            <a:pPr algn="l" rtl="0">
              <a:buNone/>
            </a:pPr>
            <a:r>
              <a:rPr lang="en-US" sz="2000" b="1" dirty="0" smtClean="0"/>
              <a:t>Therefore </a:t>
            </a:r>
            <a:r>
              <a:rPr lang="en-US" sz="2000" b="1" dirty="0" smtClean="0">
                <a:solidFill>
                  <a:srgbClr val="C00000"/>
                </a:solidFill>
              </a:rPr>
              <a:t>0.59375</a:t>
            </a:r>
            <a:r>
              <a:rPr lang="en-US" sz="2000" b="1" baseline="-25000" dirty="0" smtClean="0">
                <a:solidFill>
                  <a:srgbClr val="C00000"/>
                </a:solidFill>
              </a:rPr>
              <a:t>10</a:t>
            </a:r>
            <a:r>
              <a:rPr lang="en-US" sz="2000" b="1" dirty="0" smtClean="0">
                <a:solidFill>
                  <a:srgbClr val="C00000"/>
                </a:solidFill>
              </a:rPr>
              <a:t> = 0.10011</a:t>
            </a:r>
            <a:r>
              <a:rPr lang="en-US" sz="2000" b="1" baseline="-25000" dirty="0" smtClean="0">
                <a:solidFill>
                  <a:srgbClr val="C00000"/>
                </a:solidFill>
              </a:rPr>
              <a:t>2</a:t>
            </a:r>
            <a:r>
              <a:rPr lang="en-US" sz="2000" b="1" dirty="0" smtClean="0">
                <a:solidFill>
                  <a:srgbClr val="C00000"/>
                </a:solidFill>
              </a:rPr>
              <a:t> </a:t>
            </a:r>
            <a:endParaRPr lang="en-US" sz="2000" b="1" u="sng" dirty="0" smtClean="0">
              <a:solidFill>
                <a:srgbClr val="C00000"/>
              </a:solidFill>
            </a:endParaRPr>
          </a:p>
          <a:p>
            <a:pPr algn="l" rtl="0">
              <a:buNone/>
            </a:pPr>
            <a:endParaRPr lang="en-US" sz="2000" b="1" u="sng" dirty="0" smtClean="0">
              <a:solidFill>
                <a:schemeClr val="accent3">
                  <a:lumMod val="75000"/>
                </a:schemeClr>
              </a:solidFill>
            </a:endParaRPr>
          </a:p>
          <a:p>
            <a:pPr algn="l" rtl="0">
              <a:buNone/>
            </a:pPr>
            <a:endParaRPr lang="en-US" sz="2000" b="1" u="sng" dirty="0" smtClean="0">
              <a:solidFill>
                <a:schemeClr val="accent3">
                  <a:lumMod val="75000"/>
                </a:schemeClr>
              </a:solidFill>
            </a:endParaRPr>
          </a:p>
          <a:p>
            <a:pPr algn="l" rtl="0">
              <a:buNone/>
            </a:pPr>
            <a:endParaRPr lang="ar-SA" sz="2400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18058"/>
          </a:xfrm>
        </p:spPr>
        <p:txBody>
          <a:bodyPr>
            <a:normAutofit fontScale="90000"/>
          </a:bodyPr>
          <a:lstStyle/>
          <a:p>
            <a:pPr rtl="0"/>
            <a:r>
              <a:rPr lang="en-US" sz="3100" b="1" u="sng" dirty="0" smtClean="0">
                <a:solidFill>
                  <a:srgbClr val="FF0000"/>
                </a:solidFill>
              </a:rPr>
              <a:t>Decimal Fractions to Binary Fractions Conversions</a:t>
            </a:r>
            <a:r>
              <a:rPr lang="en-US" sz="2400" b="1" u="sng" dirty="0" smtClean="0">
                <a:solidFill>
                  <a:srgbClr val="FF0000"/>
                </a:solidFill>
              </a:rPr>
              <a:t/>
            </a:r>
            <a:br>
              <a:rPr lang="en-US" sz="2400" b="1" u="sng" dirty="0" smtClean="0">
                <a:solidFill>
                  <a:srgbClr val="FF0000"/>
                </a:solidFill>
              </a:rPr>
            </a:br>
            <a:endParaRPr lang="ar-SA" sz="2400" b="1" u="sng" dirty="0">
              <a:solidFill>
                <a:srgbClr val="FF0000"/>
              </a:solidFill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02168269"/>
              </p:ext>
            </p:extLst>
          </p:nvPr>
        </p:nvGraphicFramePr>
        <p:xfrm>
          <a:off x="2123729" y="3501008"/>
          <a:ext cx="5472606" cy="2638044"/>
        </p:xfrm>
        <a:graphic>
          <a:graphicData uri="http://schemas.openxmlformats.org/drawingml/2006/table">
            <a:tbl>
              <a:tblPr/>
              <a:tblGrid>
                <a:gridCol w="364840"/>
                <a:gridCol w="1824202"/>
                <a:gridCol w="1459362"/>
                <a:gridCol w="364840"/>
                <a:gridCol w="1459362"/>
              </a:tblGrid>
              <a:tr h="403670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>
                          <a:latin typeface="Times New Roman"/>
                          <a:ea typeface="Times New Roman"/>
                          <a:cs typeface="Arial"/>
                        </a:rPr>
                        <a:t> </a:t>
                      </a:r>
                      <a:endParaRPr lang="en-US" sz="24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latin typeface="Times New Roman"/>
                          <a:ea typeface="Times New Roman"/>
                          <a:cs typeface="Arial"/>
                        </a:rPr>
                        <a:t> </a:t>
                      </a:r>
                      <a:endParaRPr lang="en-US" sz="24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latin typeface="Times New Roman"/>
                          <a:ea typeface="Times New Roman"/>
                          <a:cs typeface="Arial"/>
                        </a:rPr>
                        <a:t>Integer</a:t>
                      </a:r>
                      <a:endParaRPr lang="en-US" sz="24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latin typeface="Times New Roman"/>
                          <a:ea typeface="Times New Roman"/>
                          <a:cs typeface="Arial"/>
                        </a:rPr>
                        <a:t> </a:t>
                      </a:r>
                      <a:endParaRPr lang="en-US" sz="24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400" b="1">
                          <a:latin typeface="Times New Roman"/>
                          <a:ea typeface="Times New Roman"/>
                          <a:cs typeface="Arial"/>
                        </a:rPr>
                        <a:t>Fraction</a:t>
                      </a:r>
                      <a:endParaRPr lang="en-US" sz="24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</a:tr>
              <a:tr h="403670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latin typeface="Times New Roman"/>
                          <a:ea typeface="Times New Roman"/>
                          <a:cs typeface="Arial"/>
                        </a:rPr>
                        <a:t>1.</a:t>
                      </a:r>
                      <a:endParaRPr lang="en-US" sz="24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 smtClean="0">
                          <a:latin typeface="Times New Roman"/>
                          <a:ea typeface="Times New Roman"/>
                          <a:cs typeface="Arial"/>
                        </a:rPr>
                        <a:t>0.59375 </a:t>
                      </a:r>
                      <a:r>
                        <a:rPr lang="en-US" sz="2400" b="1" dirty="0">
                          <a:latin typeface="Times New Roman"/>
                          <a:ea typeface="Times New Roman"/>
                          <a:cs typeface="Arial"/>
                        </a:rPr>
                        <a:t>x 2 =</a:t>
                      </a:r>
                      <a:endParaRPr lang="en-US" sz="24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1</a:t>
                      </a:r>
                      <a:endParaRPr lang="en-US" sz="24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latin typeface="Times New Roman"/>
                          <a:ea typeface="Times New Roman"/>
                          <a:cs typeface="Arial"/>
                        </a:rPr>
                        <a:t> </a:t>
                      </a:r>
                      <a:endParaRPr lang="en-US" sz="24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 smtClean="0">
                          <a:latin typeface="Times New Roman"/>
                          <a:ea typeface="Times New Roman"/>
                          <a:cs typeface="Arial"/>
                        </a:rPr>
                        <a:t>0.1875</a:t>
                      </a:r>
                      <a:endParaRPr lang="en-US" sz="24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</a:tr>
              <a:tr h="403670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latin typeface="Times New Roman"/>
                          <a:ea typeface="Times New Roman"/>
                          <a:cs typeface="Arial"/>
                        </a:rPr>
                        <a:t>2.</a:t>
                      </a:r>
                      <a:endParaRPr lang="en-US" sz="24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 smtClean="0">
                          <a:latin typeface="Times New Roman"/>
                          <a:ea typeface="Times New Roman"/>
                          <a:cs typeface="Arial"/>
                        </a:rPr>
                        <a:t>0.1875 </a:t>
                      </a:r>
                      <a:r>
                        <a:rPr lang="en-US" sz="2400" b="1" dirty="0">
                          <a:latin typeface="Times New Roman"/>
                          <a:ea typeface="Times New Roman"/>
                          <a:cs typeface="Arial"/>
                        </a:rPr>
                        <a:t>x 2 =</a:t>
                      </a:r>
                      <a:endParaRPr lang="en-US" sz="24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0</a:t>
                      </a:r>
                      <a:endParaRPr lang="en-US" sz="24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latin typeface="Times New Roman"/>
                          <a:ea typeface="Times New Roman"/>
                          <a:cs typeface="Arial"/>
                        </a:rPr>
                        <a:t> </a:t>
                      </a:r>
                      <a:endParaRPr lang="en-US" sz="24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 smtClean="0">
                          <a:latin typeface="Times New Roman"/>
                          <a:ea typeface="Times New Roman"/>
                          <a:cs typeface="Arial"/>
                        </a:rPr>
                        <a:t>0.375</a:t>
                      </a:r>
                      <a:endParaRPr lang="en-US" sz="24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</a:tr>
              <a:tr h="403670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latin typeface="Times New Roman"/>
                          <a:ea typeface="Times New Roman"/>
                          <a:cs typeface="Arial"/>
                        </a:rPr>
                        <a:t>3.</a:t>
                      </a:r>
                      <a:endParaRPr lang="en-US" sz="24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 smtClean="0">
                          <a:latin typeface="Times New Roman"/>
                          <a:ea typeface="Times New Roman"/>
                          <a:cs typeface="Arial"/>
                        </a:rPr>
                        <a:t>0.375 </a:t>
                      </a:r>
                      <a:r>
                        <a:rPr lang="en-US" sz="2400" b="1" dirty="0">
                          <a:latin typeface="Times New Roman"/>
                          <a:ea typeface="Times New Roman"/>
                          <a:cs typeface="Arial"/>
                        </a:rPr>
                        <a:t>x 2 =</a:t>
                      </a:r>
                      <a:endParaRPr lang="en-US" sz="24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0</a:t>
                      </a:r>
                      <a:endParaRPr lang="en-US" sz="24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latin typeface="Times New Roman"/>
                          <a:ea typeface="Times New Roman"/>
                          <a:cs typeface="Arial"/>
                        </a:rPr>
                        <a:t> </a:t>
                      </a:r>
                      <a:endParaRPr lang="en-US" sz="24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 smtClean="0">
                          <a:latin typeface="Times New Roman"/>
                          <a:ea typeface="Times New Roman"/>
                          <a:cs typeface="Arial"/>
                        </a:rPr>
                        <a:t>0.75</a:t>
                      </a:r>
                      <a:endParaRPr lang="en-US" sz="24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</a:tr>
              <a:tr h="403670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latin typeface="Times New Roman"/>
                          <a:ea typeface="Times New Roman"/>
                          <a:cs typeface="Arial"/>
                        </a:rPr>
                        <a:t>4.</a:t>
                      </a:r>
                      <a:endParaRPr lang="en-US" sz="24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 smtClean="0">
                          <a:latin typeface="Times New Roman"/>
                          <a:ea typeface="Times New Roman"/>
                          <a:cs typeface="Arial"/>
                        </a:rPr>
                        <a:t>0.75</a:t>
                      </a:r>
                      <a:r>
                        <a:rPr lang="en-US" sz="2400" b="1" dirty="0">
                          <a:latin typeface="Times New Roman"/>
                          <a:ea typeface="Times New Roman"/>
                          <a:cs typeface="Arial"/>
                        </a:rPr>
                        <a:t> x 2 =</a:t>
                      </a:r>
                      <a:endParaRPr lang="en-US" sz="24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1</a:t>
                      </a:r>
                      <a:endParaRPr lang="en-US" sz="24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latin typeface="Times New Roman"/>
                          <a:ea typeface="Times New Roman"/>
                          <a:cs typeface="Arial"/>
                        </a:rPr>
                        <a:t> </a:t>
                      </a:r>
                      <a:endParaRPr lang="en-US" sz="24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 smtClean="0">
                          <a:latin typeface="Times New Roman"/>
                          <a:ea typeface="Times New Roman"/>
                          <a:cs typeface="Arial"/>
                        </a:rPr>
                        <a:t>0.5</a:t>
                      </a:r>
                      <a:endParaRPr lang="en-US" sz="24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</a:tr>
              <a:tr h="403670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latin typeface="Times New Roman"/>
                          <a:ea typeface="Times New Roman"/>
                          <a:cs typeface="Arial"/>
                        </a:rPr>
                        <a:t>5.</a:t>
                      </a:r>
                      <a:endParaRPr lang="en-US" sz="24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 smtClean="0">
                          <a:latin typeface="Times New Roman"/>
                          <a:ea typeface="Times New Roman"/>
                          <a:cs typeface="Arial"/>
                        </a:rPr>
                        <a:t>0.5 </a:t>
                      </a:r>
                      <a:r>
                        <a:rPr lang="en-US" sz="2400" b="1" dirty="0">
                          <a:latin typeface="Times New Roman"/>
                          <a:ea typeface="Times New Roman"/>
                          <a:cs typeface="Arial"/>
                        </a:rPr>
                        <a:t>x 2 =</a:t>
                      </a:r>
                      <a:endParaRPr lang="en-US" sz="24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1</a:t>
                      </a:r>
                      <a:endParaRPr lang="en-US" sz="24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latin typeface="Times New Roman"/>
                          <a:ea typeface="Times New Roman"/>
                          <a:cs typeface="Arial"/>
                        </a:rPr>
                        <a:t> </a:t>
                      </a:r>
                      <a:endParaRPr lang="en-US" sz="24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>
                          <a:latin typeface="Times New Roman"/>
                          <a:ea typeface="Times New Roman"/>
                          <a:cs typeface="Arial"/>
                        </a:rPr>
                        <a:t>.0</a:t>
                      </a:r>
                      <a:endParaRPr lang="en-US" sz="24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</a:tr>
            </a:tbl>
          </a:graphicData>
        </a:graphic>
      </p:graphicFrame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M. AL-</a:t>
            </a:r>
            <a:r>
              <a:rPr lang="en-US" dirty="0" err="1"/>
              <a:t>Towaileb</a:t>
            </a:r>
            <a:endParaRPr lang="ar-SA" dirty="0"/>
          </a:p>
          <a:p>
            <a:endParaRPr lang="ar-S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10</a:t>
            </a:fld>
            <a:endParaRPr lang="ar-SA"/>
          </a:p>
        </p:txBody>
      </p:sp>
    </p:spTree>
    <p:custDataLst>
      <p:tags r:id="rId1"/>
    </p:custData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rtl="0"/>
            <a:r>
              <a:rPr lang="en-US" sz="2800" b="1" u="sng" dirty="0" smtClean="0">
                <a:solidFill>
                  <a:srgbClr val="FF0000"/>
                </a:solidFill>
              </a:rPr>
              <a:t>Decimal to Binary Conversion</a:t>
            </a:r>
            <a:endParaRPr lang="ar-SA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412776"/>
            <a:ext cx="8229600" cy="4669979"/>
          </a:xfrm>
        </p:spPr>
        <p:txBody>
          <a:bodyPr>
            <a:normAutofit/>
          </a:bodyPr>
          <a:lstStyle/>
          <a:p>
            <a:pPr algn="l" rtl="0">
              <a:lnSpc>
                <a:spcPct val="150000"/>
              </a:lnSpc>
              <a:buNone/>
            </a:pPr>
            <a:r>
              <a:rPr lang="en-US" sz="2000" b="1" u="sng" dirty="0" smtClean="0">
                <a:solidFill>
                  <a:schemeClr val="accent3">
                    <a:lumMod val="75000"/>
                  </a:schemeClr>
                </a:solidFill>
              </a:rPr>
              <a:t>Example 8</a:t>
            </a:r>
          </a:p>
          <a:p>
            <a:pPr algn="l" rtl="0">
              <a:lnSpc>
                <a:spcPct val="150000"/>
              </a:lnSpc>
              <a:buNone/>
            </a:pPr>
            <a:r>
              <a:rPr lang="en-US" sz="2000" b="1" dirty="0" smtClean="0">
                <a:solidFill>
                  <a:schemeClr val="accent3">
                    <a:lumMod val="75000"/>
                  </a:schemeClr>
                </a:solidFill>
              </a:rPr>
              <a:t> </a:t>
            </a:r>
            <a:r>
              <a:rPr lang="en-US" sz="2000" b="1" dirty="0" smtClean="0"/>
              <a:t>Convert </a:t>
            </a:r>
            <a:r>
              <a:rPr lang="en-US" sz="2000" b="1" dirty="0" smtClean="0">
                <a:solidFill>
                  <a:srgbClr val="C00000"/>
                </a:solidFill>
              </a:rPr>
              <a:t>46.59375</a:t>
            </a:r>
            <a:r>
              <a:rPr lang="en-US" sz="2000" b="1" baseline="-25000" dirty="0" smtClean="0">
                <a:solidFill>
                  <a:srgbClr val="C00000"/>
                </a:solidFill>
              </a:rPr>
              <a:t>10</a:t>
            </a:r>
            <a:r>
              <a:rPr lang="en-US" sz="2000" b="1" dirty="0" smtClean="0"/>
              <a:t> to base 2.</a:t>
            </a:r>
          </a:p>
          <a:p>
            <a:pPr algn="l" rtl="0">
              <a:lnSpc>
                <a:spcPct val="150000"/>
              </a:lnSpc>
              <a:buNone/>
            </a:pPr>
            <a:r>
              <a:rPr lang="en-US" sz="2000" b="1" u="sng" dirty="0" smtClean="0">
                <a:solidFill>
                  <a:schemeClr val="accent3">
                    <a:lumMod val="75000"/>
                  </a:schemeClr>
                </a:solidFill>
              </a:rPr>
              <a:t>Solution:</a:t>
            </a:r>
          </a:p>
          <a:p>
            <a:pPr algn="l" rtl="0">
              <a:lnSpc>
                <a:spcPct val="150000"/>
              </a:lnSpc>
            </a:pPr>
            <a:r>
              <a:rPr lang="en-US" sz="2000" b="1" dirty="0" smtClean="0"/>
              <a:t>First, convert the whole number </a:t>
            </a:r>
            <a:r>
              <a:rPr lang="en-US" sz="2000" b="1" dirty="0" smtClean="0">
                <a:solidFill>
                  <a:srgbClr val="C00000"/>
                </a:solidFill>
              </a:rPr>
              <a:t>(46) </a:t>
            </a:r>
            <a:r>
              <a:rPr lang="en-US" sz="2000" b="1" dirty="0" smtClean="0"/>
              <a:t>using the previous method.</a:t>
            </a:r>
          </a:p>
          <a:p>
            <a:pPr algn="l" rtl="0">
              <a:lnSpc>
                <a:spcPct val="150000"/>
              </a:lnSpc>
              <a:buNone/>
            </a:pPr>
            <a:r>
              <a:rPr lang="en-US" sz="2000" b="1" dirty="0" smtClean="0">
                <a:solidFill>
                  <a:srgbClr val="C00000"/>
                </a:solidFill>
              </a:rPr>
              <a:t>46</a:t>
            </a:r>
            <a:r>
              <a:rPr lang="en-US" sz="2000" b="1" baseline="-25000" dirty="0" smtClean="0">
                <a:solidFill>
                  <a:srgbClr val="C00000"/>
                </a:solidFill>
              </a:rPr>
              <a:t>10</a:t>
            </a:r>
            <a:r>
              <a:rPr lang="en-US" sz="2000" b="1" dirty="0" smtClean="0">
                <a:solidFill>
                  <a:srgbClr val="C00000"/>
                </a:solidFill>
              </a:rPr>
              <a:t> = 0010 1110</a:t>
            </a:r>
            <a:r>
              <a:rPr lang="en-US" sz="2000" b="1" baseline="-25000" dirty="0" smtClean="0">
                <a:solidFill>
                  <a:srgbClr val="C00000"/>
                </a:solidFill>
              </a:rPr>
              <a:t>2</a:t>
            </a:r>
            <a:r>
              <a:rPr lang="en-US" sz="2000" b="1" dirty="0" smtClean="0">
                <a:solidFill>
                  <a:srgbClr val="C00000"/>
                </a:solidFill>
              </a:rPr>
              <a:t> </a:t>
            </a:r>
          </a:p>
          <a:p>
            <a:pPr algn="l" rtl="0">
              <a:lnSpc>
                <a:spcPct val="150000"/>
              </a:lnSpc>
            </a:pPr>
            <a:r>
              <a:rPr lang="en-US" sz="2000" b="1" dirty="0" smtClean="0"/>
              <a:t>Next, convert the fractional part </a:t>
            </a:r>
            <a:r>
              <a:rPr lang="en-US" sz="2000" b="1" dirty="0" smtClean="0">
                <a:solidFill>
                  <a:srgbClr val="C00000"/>
                </a:solidFill>
              </a:rPr>
              <a:t>(0.59375), </a:t>
            </a:r>
            <a:r>
              <a:rPr lang="en-US" sz="2000" b="1" dirty="0" smtClean="0"/>
              <a:t>also use the previous method.</a:t>
            </a:r>
          </a:p>
          <a:p>
            <a:pPr algn="l" rtl="0">
              <a:lnSpc>
                <a:spcPct val="150000"/>
              </a:lnSpc>
              <a:buNone/>
            </a:pPr>
            <a:r>
              <a:rPr lang="en-US" sz="2000" b="1" dirty="0" smtClean="0">
                <a:solidFill>
                  <a:srgbClr val="C00000"/>
                </a:solidFill>
              </a:rPr>
              <a:t>0.59375</a:t>
            </a:r>
            <a:r>
              <a:rPr lang="en-US" sz="2000" b="1" baseline="-25000" dirty="0" smtClean="0">
                <a:solidFill>
                  <a:srgbClr val="C00000"/>
                </a:solidFill>
              </a:rPr>
              <a:t>10</a:t>
            </a:r>
            <a:r>
              <a:rPr lang="en-US" sz="2000" b="1" dirty="0" smtClean="0">
                <a:solidFill>
                  <a:srgbClr val="C00000"/>
                </a:solidFill>
              </a:rPr>
              <a:t> = 0.10011</a:t>
            </a:r>
            <a:r>
              <a:rPr lang="en-US" sz="2000" b="1" baseline="-25000" dirty="0" smtClean="0">
                <a:solidFill>
                  <a:srgbClr val="C00000"/>
                </a:solidFill>
              </a:rPr>
              <a:t>2</a:t>
            </a:r>
          </a:p>
          <a:p>
            <a:pPr algn="l" rtl="0">
              <a:lnSpc>
                <a:spcPct val="150000"/>
              </a:lnSpc>
            </a:pPr>
            <a:r>
              <a:rPr lang="en-US" sz="2000" b="1" dirty="0" smtClean="0"/>
              <a:t>Therefore, </a:t>
            </a:r>
            <a:r>
              <a:rPr lang="en-US" sz="2000" b="1" dirty="0" smtClean="0">
                <a:solidFill>
                  <a:srgbClr val="C00000"/>
                </a:solidFill>
              </a:rPr>
              <a:t>46.59375</a:t>
            </a:r>
            <a:r>
              <a:rPr lang="en-US" sz="2000" b="1" baseline="-25000" dirty="0" smtClean="0">
                <a:solidFill>
                  <a:srgbClr val="C00000"/>
                </a:solidFill>
              </a:rPr>
              <a:t>10</a:t>
            </a:r>
            <a:r>
              <a:rPr lang="en-US" sz="2000" b="1" dirty="0" smtClean="0">
                <a:solidFill>
                  <a:srgbClr val="C00000"/>
                </a:solidFill>
              </a:rPr>
              <a:t> = 0010 1110.10011</a:t>
            </a:r>
            <a:r>
              <a:rPr lang="en-US" sz="2000" b="1" baseline="-25000" dirty="0" smtClean="0">
                <a:solidFill>
                  <a:srgbClr val="C00000"/>
                </a:solidFill>
              </a:rPr>
              <a:t> 2</a:t>
            </a:r>
            <a:endParaRPr lang="en-US" sz="2000" b="1" dirty="0" smtClean="0">
              <a:solidFill>
                <a:srgbClr val="C00000"/>
              </a:solidFill>
            </a:endParaRPr>
          </a:p>
          <a:p>
            <a:pPr algn="l" rtl="0"/>
            <a:endParaRPr lang="en-US" sz="2000" b="1" dirty="0" smtClean="0"/>
          </a:p>
          <a:p>
            <a:pPr algn="l" rtl="0"/>
            <a:endParaRPr lang="en-US" sz="2000" b="1" u="sng" dirty="0" smtClean="0">
              <a:solidFill>
                <a:srgbClr val="C00000"/>
              </a:solidFill>
            </a:endParaRPr>
          </a:p>
          <a:p>
            <a:pPr algn="l">
              <a:buNone/>
            </a:pPr>
            <a:endParaRPr lang="ar-SA" b="1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M. AL-</a:t>
            </a:r>
            <a:r>
              <a:rPr lang="en-US" dirty="0" err="1"/>
              <a:t>Towaileb</a:t>
            </a:r>
            <a:endParaRPr lang="ar-SA" dirty="0"/>
          </a:p>
          <a:p>
            <a:endParaRPr lang="ar-S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11</a:t>
            </a:fld>
            <a:endParaRPr lang="ar-SA"/>
          </a:p>
        </p:txBody>
      </p:sp>
    </p:spTree>
    <p:custDataLst>
      <p:tags r:id="rId1"/>
    </p:custData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2636912"/>
            <a:ext cx="8229600" cy="1143000"/>
          </a:xfrm>
        </p:spPr>
        <p:txBody>
          <a:bodyPr>
            <a:normAutofit fontScale="90000"/>
          </a:bodyPr>
          <a:lstStyle/>
          <a:p>
            <a:pPr rtl="0"/>
            <a:r>
              <a:rPr lang="en-US" b="1" i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Arithmetic in the Binary System</a:t>
            </a:r>
            <a:br>
              <a:rPr lang="en-US" b="1" i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ar-SA" b="1" i="1" u="sng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M. AL-</a:t>
            </a:r>
            <a:r>
              <a:rPr lang="en-US" dirty="0" err="1"/>
              <a:t>Towaileb</a:t>
            </a:r>
            <a:endParaRPr lang="ar-SA" dirty="0"/>
          </a:p>
          <a:p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12</a:t>
            </a:fld>
            <a:endParaRPr lang="ar-SA"/>
          </a:p>
        </p:txBody>
      </p:sp>
    </p:spTree>
    <p:custDataLst>
      <p:tags r:id="rId1"/>
    </p:custData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rtl="0"/>
            <a:r>
              <a:rPr lang="en-US" b="1" u="sng" dirty="0" smtClean="0">
                <a:solidFill>
                  <a:srgbClr val="FF0000"/>
                </a:solidFill>
              </a:rPr>
              <a:t>Binary Addition</a:t>
            </a:r>
            <a:r>
              <a:rPr lang="en-US" dirty="0" smtClean="0"/>
              <a:t/>
            </a:r>
            <a:br>
              <a:rPr lang="en-US" dirty="0" smtClean="0"/>
            </a:b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328592"/>
          </a:xfrm>
        </p:spPr>
        <p:txBody>
          <a:bodyPr>
            <a:normAutofit/>
          </a:bodyPr>
          <a:lstStyle/>
          <a:p>
            <a:pPr algn="l" rtl="0"/>
            <a:r>
              <a:rPr lang="en-US" sz="2000" b="1" dirty="0" smtClean="0"/>
              <a:t>The process for adding binary numbers is the same in any number system, except that you must be aware of when (and what) to </a:t>
            </a:r>
            <a:r>
              <a:rPr lang="en-US" sz="2000" b="1" i="1" u="sng" dirty="0" smtClean="0">
                <a:solidFill>
                  <a:srgbClr val="0070C0"/>
                </a:solidFill>
              </a:rPr>
              <a:t>“carry”.</a:t>
            </a:r>
          </a:p>
          <a:p>
            <a:pPr algn="l" rtl="0"/>
            <a:r>
              <a:rPr lang="en-US" sz="2000" b="1" dirty="0" smtClean="0"/>
              <a:t>In the decimal system, a carry occurs when the sum of 2 digits is 10 or more.  For example,</a:t>
            </a:r>
          </a:p>
          <a:p>
            <a:pPr algn="l" rtl="0"/>
            <a:endParaRPr lang="en-US" sz="2000" b="1" dirty="0" smtClean="0"/>
          </a:p>
          <a:p>
            <a:pPr algn="l" rtl="0"/>
            <a:endParaRPr lang="en-US" sz="2000" b="1" dirty="0" smtClean="0"/>
          </a:p>
          <a:p>
            <a:pPr algn="l" rtl="0"/>
            <a:endParaRPr lang="en-US" sz="2000" b="1" dirty="0" smtClean="0"/>
          </a:p>
          <a:p>
            <a:pPr algn="l" rtl="0"/>
            <a:endParaRPr lang="en-US" sz="2000" b="1" dirty="0" smtClean="0"/>
          </a:p>
          <a:p>
            <a:pPr algn="l" rtl="0"/>
            <a:endParaRPr lang="en-US" sz="2000" b="1" dirty="0" smtClean="0"/>
          </a:p>
          <a:p>
            <a:pPr algn="l" rtl="0"/>
            <a:r>
              <a:rPr lang="en-US" sz="2000" b="1" u="sng" dirty="0" smtClean="0">
                <a:solidFill>
                  <a:srgbClr val="0070C0"/>
                </a:solidFill>
              </a:rPr>
              <a:t>In binary</a:t>
            </a:r>
            <a:r>
              <a:rPr lang="en-US" sz="2000" b="1" dirty="0" smtClean="0"/>
              <a:t>, a carry occurs when the sum of 2 binary digits is 2 or more.  This leaves only four possibilities:</a:t>
            </a:r>
          </a:p>
          <a:p>
            <a:pPr algn="l" rtl="0">
              <a:buNone/>
            </a:pPr>
            <a:r>
              <a:rPr lang="en-US" sz="2000" b="1" dirty="0" smtClean="0">
                <a:solidFill>
                  <a:srgbClr val="FF0000"/>
                </a:solidFill>
              </a:rPr>
              <a:t>           0 + 0 =  0</a:t>
            </a:r>
            <a:r>
              <a:rPr lang="en-US" sz="2000" b="1" baseline="-25000" dirty="0" smtClean="0">
                <a:solidFill>
                  <a:srgbClr val="FF0000"/>
                </a:solidFill>
              </a:rPr>
              <a:t>2</a:t>
            </a:r>
            <a:r>
              <a:rPr lang="en-US" sz="2000" b="1" dirty="0" smtClean="0">
                <a:solidFill>
                  <a:srgbClr val="FF0000"/>
                </a:solidFill>
              </a:rPr>
              <a:t/>
            </a:r>
            <a:br>
              <a:rPr lang="en-US" sz="2000" b="1" dirty="0" smtClean="0">
                <a:solidFill>
                  <a:srgbClr val="FF0000"/>
                </a:solidFill>
              </a:rPr>
            </a:br>
            <a:r>
              <a:rPr lang="en-US" sz="2000" b="1" dirty="0" smtClean="0">
                <a:solidFill>
                  <a:srgbClr val="FF0000"/>
                </a:solidFill>
              </a:rPr>
              <a:t>    0 + 1 =  1</a:t>
            </a:r>
            <a:r>
              <a:rPr lang="en-US" sz="2000" b="1" baseline="-25000" dirty="0" smtClean="0">
                <a:solidFill>
                  <a:srgbClr val="FF0000"/>
                </a:solidFill>
              </a:rPr>
              <a:t>2</a:t>
            </a:r>
            <a:r>
              <a:rPr lang="en-US" sz="2000" dirty="0" smtClean="0">
                <a:solidFill>
                  <a:srgbClr val="FF0000"/>
                </a:solidFill>
              </a:rPr>
              <a:t/>
            </a:r>
            <a:br>
              <a:rPr lang="en-US" sz="2000" dirty="0" smtClean="0">
                <a:solidFill>
                  <a:srgbClr val="FF0000"/>
                </a:solidFill>
              </a:rPr>
            </a:br>
            <a:r>
              <a:rPr lang="en-US" sz="2000" b="1" dirty="0" smtClean="0">
                <a:solidFill>
                  <a:srgbClr val="FF0000"/>
                </a:solidFill>
              </a:rPr>
              <a:t>    1 + 1 = 10</a:t>
            </a:r>
            <a:r>
              <a:rPr lang="en-US" sz="2000" b="1" baseline="-25000" dirty="0" smtClean="0">
                <a:solidFill>
                  <a:srgbClr val="FF0000"/>
                </a:solidFill>
              </a:rPr>
              <a:t>2</a:t>
            </a:r>
            <a:r>
              <a:rPr lang="en-US" sz="2000" dirty="0" smtClean="0">
                <a:solidFill>
                  <a:srgbClr val="FF0000"/>
                </a:solidFill>
              </a:rPr>
              <a:t> </a:t>
            </a:r>
            <a:r>
              <a:rPr lang="en-US" sz="2000" b="1" dirty="0" smtClean="0">
                <a:solidFill>
                  <a:srgbClr val="0070C0"/>
                </a:solidFill>
              </a:rPr>
              <a:t>(therefore, 0 with a carry)</a:t>
            </a:r>
            <a:r>
              <a:rPr lang="en-US" sz="2000" dirty="0" smtClean="0">
                <a:solidFill>
                  <a:srgbClr val="FF0000"/>
                </a:solidFill>
              </a:rPr>
              <a:t/>
            </a:r>
            <a:br>
              <a:rPr lang="en-US" sz="2000" dirty="0" smtClean="0">
                <a:solidFill>
                  <a:srgbClr val="FF0000"/>
                </a:solidFill>
              </a:rPr>
            </a:br>
            <a:r>
              <a:rPr lang="en-US" sz="2000" b="1" dirty="0" smtClean="0">
                <a:solidFill>
                  <a:srgbClr val="FF0000"/>
                </a:solidFill>
              </a:rPr>
              <a:t>1 + 1 + 1 = 11</a:t>
            </a:r>
            <a:r>
              <a:rPr lang="en-US" sz="2000" b="1" baseline="-25000" dirty="0" smtClean="0">
                <a:solidFill>
                  <a:srgbClr val="FF0000"/>
                </a:solidFill>
              </a:rPr>
              <a:t>2</a:t>
            </a:r>
            <a:r>
              <a:rPr lang="en-US" sz="2000" dirty="0" smtClean="0">
                <a:solidFill>
                  <a:srgbClr val="FF0000"/>
                </a:solidFill>
              </a:rPr>
              <a:t> </a:t>
            </a:r>
            <a:r>
              <a:rPr lang="en-US" sz="2000" b="1" dirty="0" smtClean="0">
                <a:solidFill>
                  <a:srgbClr val="0070C0"/>
                </a:solidFill>
              </a:rPr>
              <a:t>(therefore, 1 with a carry)</a:t>
            </a:r>
            <a:r>
              <a:rPr lang="en-US" sz="2000" b="1" dirty="0" smtClean="0">
                <a:solidFill>
                  <a:srgbClr val="FF0000"/>
                </a:solidFill>
              </a:rPr>
              <a:t> </a:t>
            </a:r>
          </a:p>
          <a:p>
            <a:pPr algn="l" rtl="0">
              <a:buNone/>
            </a:pPr>
            <a:endParaRPr lang="en-US" sz="2000" b="1" i="1" u="sng" dirty="0" smtClean="0">
              <a:solidFill>
                <a:srgbClr val="0070C0"/>
              </a:solidFill>
            </a:endParaRPr>
          </a:p>
          <a:p>
            <a:pPr algn="l" rtl="0">
              <a:buNone/>
            </a:pPr>
            <a:endParaRPr lang="ar-SA" sz="2000" b="1" dirty="0"/>
          </a:p>
        </p:txBody>
      </p:sp>
      <p:pic>
        <p:nvPicPr>
          <p:cNvPr id="4" name="Picture 3" descr="http://www.cci-compeng.com/Unit_1_Representing_Data/Unit_1_Images/1305_Carry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27784" y="2564904"/>
            <a:ext cx="2209800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M. AL-</a:t>
            </a:r>
            <a:r>
              <a:rPr lang="en-US" dirty="0" err="1"/>
              <a:t>Towaileb</a:t>
            </a:r>
            <a:endParaRPr lang="ar-SA" dirty="0"/>
          </a:p>
          <a:p>
            <a:endParaRPr lang="ar-S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13</a:t>
            </a:fld>
            <a:endParaRPr lang="ar-SA"/>
          </a:p>
        </p:txBody>
      </p:sp>
    </p:spTree>
    <p:custDataLst>
      <p:tags r:id="rId1"/>
    </p:custData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Content Placeholder 6"/>
          <p:cNvGraphicFramePr>
            <a:graphicFrameLocks noGrp="1"/>
          </p:cNvGraphicFramePr>
          <p:nvPr>
            <p:ph idx="1"/>
          </p:nvPr>
        </p:nvGraphicFramePr>
        <p:xfrm>
          <a:off x="6948264" y="1556792"/>
          <a:ext cx="1497330" cy="1368152"/>
        </p:xfrm>
        <a:graphic>
          <a:graphicData uri="http://schemas.openxmlformats.org/drawingml/2006/table">
            <a:tbl>
              <a:tblPr/>
              <a:tblGrid>
                <a:gridCol w="499110"/>
                <a:gridCol w="499110"/>
                <a:gridCol w="499110"/>
              </a:tblGrid>
              <a:tr h="452865">
                <a:tc>
                  <a:txBody>
                    <a:bodyPr/>
                    <a:lstStyle/>
                    <a:p>
                      <a:pPr algn="ctr" rtl="0">
                        <a:lnSpc>
                          <a:spcPts val="1425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en-US" sz="18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+</a:t>
                      </a:r>
                      <a:endParaRPr lang="en-US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0480" marR="30480" marT="30480" marB="30480" anchor="ctr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ts val="1425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en-US" sz="18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0</a:t>
                      </a:r>
                      <a:endParaRPr lang="en-US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0480" marR="30480" marT="30480" marB="30480" anchor="ctr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ts val="1425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en-US" sz="18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1</a:t>
                      </a:r>
                      <a:endParaRPr lang="en-US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0480" marR="30480" marT="30480" marB="30480" anchor="ctr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</a:tr>
              <a:tr h="462422">
                <a:tc>
                  <a:txBody>
                    <a:bodyPr/>
                    <a:lstStyle/>
                    <a:p>
                      <a:pPr algn="ctr" rtl="0">
                        <a:lnSpc>
                          <a:spcPts val="1425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en-US" sz="18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0</a:t>
                      </a:r>
                      <a:endParaRPr lang="en-US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0480" marR="30480" marT="30480" marB="30480" anchor="ctr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ts val="1425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0</a:t>
                      </a:r>
                      <a:endParaRPr lang="en-US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0480" marR="30480" marT="30480" marB="30480" anchor="ctr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ts val="1425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1</a:t>
                      </a:r>
                      <a:endParaRPr lang="en-US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0480" marR="30480" marT="30480" marB="30480" anchor="ctr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52865">
                <a:tc>
                  <a:txBody>
                    <a:bodyPr/>
                    <a:lstStyle/>
                    <a:p>
                      <a:pPr algn="ctr" rtl="0">
                        <a:lnSpc>
                          <a:spcPts val="1425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en-US" sz="18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1</a:t>
                      </a:r>
                      <a:endParaRPr lang="en-US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0480" marR="30480" marT="30480" marB="30480" anchor="ctr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ts val="1425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1</a:t>
                      </a:r>
                      <a:endParaRPr lang="en-US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0480" marR="30480" marT="30480" marB="30480" anchor="ctr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ts val="1425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10</a:t>
                      </a:r>
                      <a:endParaRPr lang="en-US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0480" marR="30480" marT="30480" marB="30480" anchor="ctr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pPr rtl="0"/>
            <a:r>
              <a:rPr lang="en-US" b="1" u="sng" dirty="0" smtClean="0">
                <a:solidFill>
                  <a:srgbClr val="FF0000"/>
                </a:solidFill>
              </a:rPr>
              <a:t>Binary Addition</a:t>
            </a:r>
            <a:r>
              <a:rPr lang="en-US" dirty="0" smtClean="0"/>
              <a:t/>
            </a:r>
            <a:br>
              <a:rPr lang="en-US" dirty="0" smtClean="0"/>
            </a:br>
            <a:endParaRPr lang="ar-SA" dirty="0"/>
          </a:p>
        </p:txBody>
      </p:sp>
      <p:sp>
        <p:nvSpPr>
          <p:cNvPr id="23554" name="Rectangle 2"/>
          <p:cNvSpPr>
            <a:spLocks noChangeArrowheads="1"/>
          </p:cNvSpPr>
          <p:nvPr/>
        </p:nvSpPr>
        <p:spPr bwMode="auto">
          <a:xfrm>
            <a:off x="6804248" y="836712"/>
            <a:ext cx="1601721" cy="646637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6023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1" i="0" u="none" strike="noStrike" cap="none" normalizeH="0" baseline="0" dirty="0" smtClean="0"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Addition table</a:t>
            </a:r>
            <a:endParaRPr kumimoji="0" lang="en-US" b="1" i="0" u="none" strike="noStrike" cap="none" normalizeH="0" baseline="0" dirty="0" smtClean="0">
              <a:solidFill>
                <a:srgbClr val="0070C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solidFill>
                <a:srgbClr val="0070C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3555" name="Rectangle 3"/>
          <p:cNvSpPr>
            <a:spLocks noChangeArrowheads="1"/>
          </p:cNvSpPr>
          <p:nvPr/>
        </p:nvSpPr>
        <p:spPr bwMode="auto">
          <a:xfrm>
            <a:off x="179512" y="436603"/>
            <a:ext cx="8604448" cy="52014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342900" marR="0" lvl="0" indent="-342900" algn="l" rtl="0" fontAlgn="base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</a:pPr>
            <a:r>
              <a:rPr lang="en-US" sz="2800" b="1" u="sng" dirty="0" smtClean="0">
                <a:solidFill>
                  <a:schemeClr val="accent3">
                    <a:lumMod val="75000"/>
                  </a:schemeClr>
                </a:solidFill>
              </a:rPr>
              <a:t>Example9: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 Add the binary numbers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 </a:t>
            </a: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0011 0010</a:t>
            </a:r>
            <a:r>
              <a:rPr kumimoji="0" lang="en-US" sz="2800" b="1" i="0" u="none" strike="noStrike" cap="none" normalizeH="0" baseline="-3000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2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  + </a:t>
            </a: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 0011 0111</a:t>
            </a:r>
            <a:r>
              <a:rPr kumimoji="0" lang="en-US" sz="2800" b="1" i="0" u="none" strike="noStrike" cap="none" normalizeH="0" baseline="-3000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2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:</a:t>
            </a:r>
          </a:p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800" b="1" u="sng" dirty="0" smtClean="0">
                <a:solidFill>
                  <a:schemeClr val="accent3">
                    <a:lumMod val="75000"/>
                  </a:schemeClr>
                </a:solidFill>
              </a:rPr>
              <a:t>Solution: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2000" dirty="0" smtClean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2000" dirty="0" smtClean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2000" dirty="0" smtClean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2000" dirty="0" smtClean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2000" dirty="0" smtClean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2000" dirty="0" smtClean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</a:p>
        </p:txBody>
      </p:sp>
      <p:pic>
        <p:nvPicPr>
          <p:cNvPr id="10" name="Picture 9" descr="http://www.cci-compeng.com/Unit_1_Representing_Data/Unit_1_Images/1305_Bin_Add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99592" y="2564904"/>
            <a:ext cx="4824536" cy="16561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M. AL-</a:t>
            </a:r>
            <a:r>
              <a:rPr lang="en-US" dirty="0" err="1"/>
              <a:t>Towaileb</a:t>
            </a:r>
            <a:endParaRPr lang="ar-SA" dirty="0"/>
          </a:p>
          <a:p>
            <a:endParaRPr lang="ar-SA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14</a:t>
            </a:fld>
            <a:endParaRPr lang="ar-SA"/>
          </a:p>
        </p:txBody>
      </p:sp>
    </p:spTree>
    <p:custDataLst>
      <p:tags r:id="rId1"/>
    </p:custData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692696"/>
            <a:ext cx="8229600" cy="4597971"/>
          </a:xfrm>
        </p:spPr>
        <p:txBody>
          <a:bodyPr/>
          <a:lstStyle/>
          <a:p>
            <a:pPr algn="l" rtl="0" fontAlgn="base">
              <a:lnSpc>
                <a:spcPct val="150000"/>
              </a:lnSpc>
              <a:spcAft>
                <a:spcPct val="0"/>
              </a:spcAft>
              <a:buNone/>
            </a:pPr>
            <a:r>
              <a:rPr lang="en-US" sz="2800" b="1" u="sng" dirty="0" smtClean="0">
                <a:solidFill>
                  <a:schemeClr val="accent3">
                    <a:lumMod val="75000"/>
                  </a:schemeClr>
                </a:solidFill>
              </a:rPr>
              <a:t>Example10:</a:t>
            </a:r>
          </a:p>
          <a:p>
            <a:pPr algn="l" rtl="0">
              <a:lnSpc>
                <a:spcPct val="150000"/>
              </a:lnSpc>
              <a:buNone/>
            </a:pPr>
            <a:r>
              <a:rPr lang="en-US" sz="2400" dirty="0" smtClean="0"/>
              <a:t>Add the binary numbers</a:t>
            </a:r>
          </a:p>
          <a:p>
            <a:pPr algn="l" rtl="0">
              <a:lnSpc>
                <a:spcPct val="150000"/>
              </a:lnSpc>
              <a:buNone/>
            </a:pPr>
            <a:r>
              <a:rPr lang="en-US" sz="2400" b="1" dirty="0" smtClean="0">
                <a:solidFill>
                  <a:srgbClr val="C00000"/>
                </a:solidFill>
              </a:rPr>
              <a:t>1011.01</a:t>
            </a:r>
            <a:r>
              <a:rPr lang="en-US" sz="2400" b="1" baseline="-25000" dirty="0" smtClean="0">
                <a:solidFill>
                  <a:srgbClr val="C00000"/>
                </a:solidFill>
              </a:rPr>
              <a:t>2</a:t>
            </a:r>
            <a:r>
              <a:rPr lang="en-US" sz="2400" b="1" dirty="0" smtClean="0">
                <a:solidFill>
                  <a:srgbClr val="C00000"/>
                </a:solidFill>
              </a:rPr>
              <a:t>+11.011</a:t>
            </a:r>
            <a:r>
              <a:rPr lang="en-US" sz="2400" b="1" baseline="-25000" dirty="0" smtClean="0">
                <a:solidFill>
                  <a:srgbClr val="C00000"/>
                </a:solidFill>
              </a:rPr>
              <a:t>2</a:t>
            </a:r>
          </a:p>
          <a:p>
            <a:pPr algn="l" rtl="0">
              <a:lnSpc>
                <a:spcPct val="150000"/>
              </a:lnSpc>
              <a:buNone/>
            </a:pPr>
            <a:r>
              <a:rPr lang="en-US" sz="2400" b="1" u="sng" dirty="0" smtClean="0">
                <a:solidFill>
                  <a:schemeClr val="accent3">
                    <a:lumMod val="75000"/>
                  </a:schemeClr>
                </a:solidFill>
              </a:rPr>
              <a:t>Solution:</a:t>
            </a:r>
          </a:p>
          <a:p>
            <a:pPr algn="l" rtl="0">
              <a:lnSpc>
                <a:spcPct val="150000"/>
              </a:lnSpc>
              <a:buNone/>
            </a:pPr>
            <a:endParaRPr lang="en-US" sz="2400" b="1" u="sng" dirty="0" smtClean="0">
              <a:solidFill>
                <a:schemeClr val="accent3">
                  <a:lumMod val="75000"/>
                </a:schemeClr>
              </a:solidFill>
            </a:endParaRPr>
          </a:p>
          <a:p>
            <a:pPr algn="l" rtl="0">
              <a:lnSpc>
                <a:spcPct val="150000"/>
              </a:lnSpc>
              <a:buNone/>
            </a:pPr>
            <a:endParaRPr lang="en-US" sz="2400" dirty="0" smtClean="0"/>
          </a:p>
          <a:p>
            <a:pPr algn="l">
              <a:lnSpc>
                <a:spcPct val="150000"/>
              </a:lnSpc>
              <a:buNone/>
            </a:pPr>
            <a:endParaRPr lang="ar-SA" dirty="0"/>
          </a:p>
        </p:txBody>
      </p:sp>
      <p:graphicFrame>
        <p:nvGraphicFramePr>
          <p:cNvPr id="4" name="Content Placeholder 6"/>
          <p:cNvGraphicFramePr>
            <a:graphicFrameLocks/>
          </p:cNvGraphicFramePr>
          <p:nvPr/>
        </p:nvGraphicFramePr>
        <p:xfrm>
          <a:off x="6948264" y="1556792"/>
          <a:ext cx="1497330" cy="1368152"/>
        </p:xfrm>
        <a:graphic>
          <a:graphicData uri="http://schemas.openxmlformats.org/drawingml/2006/table">
            <a:tbl>
              <a:tblPr/>
              <a:tblGrid>
                <a:gridCol w="499110"/>
                <a:gridCol w="499110"/>
                <a:gridCol w="499110"/>
              </a:tblGrid>
              <a:tr h="452865">
                <a:tc>
                  <a:txBody>
                    <a:bodyPr/>
                    <a:lstStyle/>
                    <a:p>
                      <a:pPr algn="ctr" rtl="0">
                        <a:lnSpc>
                          <a:spcPts val="1425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en-US" sz="18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+</a:t>
                      </a:r>
                      <a:endParaRPr lang="en-US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0480" marR="30480" marT="30480" marB="30480" anchor="ctr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ts val="1425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en-US" sz="18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0</a:t>
                      </a:r>
                      <a:endParaRPr lang="en-US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0480" marR="30480" marT="30480" marB="30480" anchor="ctr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ts val="1425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en-US" sz="18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1</a:t>
                      </a:r>
                      <a:endParaRPr lang="en-US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0480" marR="30480" marT="30480" marB="30480" anchor="ctr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</a:tr>
              <a:tr h="462422">
                <a:tc>
                  <a:txBody>
                    <a:bodyPr/>
                    <a:lstStyle/>
                    <a:p>
                      <a:pPr algn="ctr" rtl="0">
                        <a:lnSpc>
                          <a:spcPts val="1425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en-US" sz="18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0</a:t>
                      </a:r>
                      <a:endParaRPr lang="en-US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0480" marR="30480" marT="30480" marB="30480" anchor="ctr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ts val="1425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0</a:t>
                      </a:r>
                      <a:endParaRPr lang="en-US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0480" marR="30480" marT="30480" marB="30480" anchor="ctr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ts val="1425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1</a:t>
                      </a:r>
                      <a:endParaRPr lang="en-US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0480" marR="30480" marT="30480" marB="30480" anchor="ctr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52865">
                <a:tc>
                  <a:txBody>
                    <a:bodyPr/>
                    <a:lstStyle/>
                    <a:p>
                      <a:pPr algn="ctr" rtl="0">
                        <a:lnSpc>
                          <a:spcPts val="1425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en-US" sz="18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1</a:t>
                      </a:r>
                      <a:endParaRPr lang="en-US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0480" marR="30480" marT="30480" marB="30480" anchor="ctr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ts val="1425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1</a:t>
                      </a:r>
                      <a:endParaRPr lang="en-US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0480" marR="30480" marT="30480" marB="30480" anchor="ctr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ts val="1425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10</a:t>
                      </a:r>
                      <a:endParaRPr lang="en-US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0480" marR="30480" marT="30480" marB="30480" anchor="ctr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pPr rtl="0"/>
            <a:r>
              <a:rPr lang="en-US" b="1" u="sng" dirty="0" smtClean="0">
                <a:solidFill>
                  <a:srgbClr val="FF0000"/>
                </a:solidFill>
              </a:rPr>
              <a:t>Binary Addition</a:t>
            </a:r>
            <a:r>
              <a:rPr lang="en-US" dirty="0" smtClean="0"/>
              <a:t/>
            </a:r>
            <a:br>
              <a:rPr lang="en-US" dirty="0" smtClean="0"/>
            </a:br>
            <a:endParaRPr lang="ar-SA" dirty="0"/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6804248" y="836712"/>
            <a:ext cx="1601721" cy="646637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6023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1" i="0" u="none" strike="noStrike" cap="none" normalizeH="0" baseline="0" dirty="0" smtClean="0"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Addition table</a:t>
            </a:r>
            <a:endParaRPr kumimoji="0" lang="en-US" b="1" i="0" u="none" strike="noStrike" cap="none" normalizeH="0" baseline="0" dirty="0" smtClean="0">
              <a:solidFill>
                <a:srgbClr val="0070C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solidFill>
                <a:srgbClr val="0070C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Picture 6" descr="http://www.exploringbinary.com/wp-content/uploads/BinaryAdditionExample.pn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03648" y="2708920"/>
            <a:ext cx="3384376" cy="2376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M. AL-</a:t>
            </a:r>
            <a:r>
              <a:rPr lang="en-US" dirty="0" err="1"/>
              <a:t>Towaileb</a:t>
            </a:r>
            <a:endParaRPr lang="ar-SA" dirty="0"/>
          </a:p>
          <a:p>
            <a:endParaRPr lang="ar-SA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15</a:t>
            </a:fld>
            <a:endParaRPr lang="ar-SA"/>
          </a:p>
        </p:txBody>
      </p:sp>
    </p:spTree>
    <p:custDataLst>
      <p:tags r:id="rId1"/>
    </p:custData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rtl="0"/>
            <a:r>
              <a:rPr lang="en-US" b="1" u="sng" dirty="0" smtClean="0">
                <a:solidFill>
                  <a:srgbClr val="FF0000"/>
                </a:solidFill>
              </a:rPr>
              <a:t>Binary Subtraction</a:t>
            </a:r>
            <a:r>
              <a:rPr lang="en-US" b="1" dirty="0" smtClean="0">
                <a:solidFill>
                  <a:srgbClr val="FF0000"/>
                </a:solidFill>
              </a:rPr>
              <a:t/>
            </a:r>
            <a:br>
              <a:rPr lang="en-US" b="1" dirty="0" smtClean="0">
                <a:solidFill>
                  <a:srgbClr val="FF0000"/>
                </a:solidFill>
              </a:rPr>
            </a:br>
            <a:endParaRPr lang="ar-SA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2016223"/>
          </a:xfrm>
        </p:spPr>
        <p:txBody>
          <a:bodyPr>
            <a:normAutofit fontScale="92500" lnSpcReduction="10000"/>
          </a:bodyPr>
          <a:lstStyle/>
          <a:p>
            <a:pPr algn="l" rtl="0">
              <a:buNone/>
            </a:pPr>
            <a:r>
              <a:rPr lang="en-US" sz="2800" dirty="0" smtClean="0"/>
              <a:t>For binary subtraction, there are </a:t>
            </a:r>
            <a:r>
              <a:rPr lang="en-US" sz="2800" i="1" dirty="0" smtClean="0"/>
              <a:t>four</a:t>
            </a:r>
            <a:r>
              <a:rPr lang="en-US" sz="2800" dirty="0" smtClean="0"/>
              <a:t> facts instead of one hundred:</a:t>
            </a:r>
          </a:p>
          <a:p>
            <a:pPr algn="l" rtl="0">
              <a:buNone/>
            </a:pPr>
            <a:endParaRPr lang="en-US" sz="2400" dirty="0" smtClean="0"/>
          </a:p>
          <a:p>
            <a:pPr algn="l" rtl="0">
              <a:buNone/>
            </a:pPr>
            <a:r>
              <a:rPr lang="en-US" sz="2400" dirty="0" smtClean="0"/>
              <a:t> </a:t>
            </a:r>
          </a:p>
          <a:p>
            <a:pPr algn="l" rtl="0">
              <a:buNone/>
            </a:pPr>
            <a:r>
              <a:rPr lang="ar-SA" sz="2400" dirty="0" smtClean="0"/>
              <a:t> </a:t>
            </a:r>
            <a:endParaRPr lang="en-US" sz="2400" dirty="0" smtClean="0"/>
          </a:p>
          <a:p>
            <a:pPr algn="l" rtl="0">
              <a:buNone/>
            </a:pPr>
            <a:endParaRPr lang="ar-SA" sz="2400" dirty="0"/>
          </a:p>
        </p:txBody>
      </p:sp>
      <p:pic>
        <p:nvPicPr>
          <p:cNvPr id="4" name="Picture 3"/>
          <p:cNvPicPr/>
          <p:nvPr/>
        </p:nvPicPr>
        <p:blipFill>
          <a:blip r:embed="rId3" cstate="print">
            <a:duotone>
              <a:schemeClr val="accent5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1043608" y="2132856"/>
            <a:ext cx="2861786" cy="24204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M. AL-</a:t>
            </a:r>
            <a:r>
              <a:rPr lang="en-US" dirty="0" err="1"/>
              <a:t>Towaileb</a:t>
            </a:r>
            <a:endParaRPr lang="ar-SA" dirty="0"/>
          </a:p>
          <a:p>
            <a:endParaRPr lang="ar-S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16</a:t>
            </a:fld>
            <a:endParaRPr lang="ar-SA"/>
          </a:p>
        </p:txBody>
      </p:sp>
    </p:spTree>
    <p:custDataLst>
      <p:tags r:id="rId1"/>
    </p:custData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332656"/>
            <a:ext cx="8229600" cy="1944216"/>
          </a:xfrm>
        </p:spPr>
        <p:txBody>
          <a:bodyPr>
            <a:normAutofit/>
          </a:bodyPr>
          <a:lstStyle/>
          <a:p>
            <a:pPr algn="l" rtl="0" fontAlgn="base">
              <a:spcAft>
                <a:spcPct val="0"/>
              </a:spcAft>
              <a:buNone/>
            </a:pPr>
            <a:r>
              <a:rPr lang="en-US" sz="2000" b="1" u="sng" dirty="0" smtClean="0">
                <a:solidFill>
                  <a:schemeClr val="accent3">
                    <a:lumMod val="75000"/>
                  </a:schemeClr>
                </a:solidFill>
              </a:rPr>
              <a:t>Example 11:</a:t>
            </a:r>
          </a:p>
          <a:p>
            <a:pPr algn="l" rtl="0">
              <a:buNone/>
            </a:pPr>
            <a:r>
              <a:rPr lang="en-US" sz="2000" dirty="0" smtClean="0"/>
              <a:t>Subtract: </a:t>
            </a:r>
            <a:r>
              <a:rPr lang="en-US" sz="2000" b="1" dirty="0" smtClean="0">
                <a:solidFill>
                  <a:srgbClr val="C00000"/>
                </a:solidFill>
              </a:rPr>
              <a:t>10101.101</a:t>
            </a:r>
            <a:r>
              <a:rPr lang="en-US" sz="2000" b="1" baseline="30000" dirty="0" smtClean="0">
                <a:solidFill>
                  <a:srgbClr val="C00000"/>
                </a:solidFill>
              </a:rPr>
              <a:t>_</a:t>
            </a:r>
            <a:r>
              <a:rPr lang="en-US" sz="2000" b="1" dirty="0" smtClean="0">
                <a:solidFill>
                  <a:srgbClr val="C00000"/>
                </a:solidFill>
              </a:rPr>
              <a:t>1011.11</a:t>
            </a:r>
          </a:p>
          <a:p>
            <a:pPr algn="l" rtl="0" fontAlgn="base">
              <a:spcAft>
                <a:spcPct val="0"/>
              </a:spcAft>
              <a:buNone/>
            </a:pPr>
            <a:r>
              <a:rPr lang="en-US" sz="2000" b="1" u="sng" dirty="0" smtClean="0">
                <a:solidFill>
                  <a:schemeClr val="accent3">
                    <a:lumMod val="75000"/>
                  </a:schemeClr>
                </a:solidFill>
              </a:rPr>
              <a:t>Solution:</a:t>
            </a:r>
          </a:p>
          <a:p>
            <a:pPr algn="l" rtl="0">
              <a:buNone/>
            </a:pPr>
            <a:endParaRPr lang="ar-SA" sz="2000" dirty="0"/>
          </a:p>
        </p:txBody>
      </p:sp>
      <p:pic>
        <p:nvPicPr>
          <p:cNvPr id="4" name="Picture 3"/>
          <p:cNvPicPr/>
          <p:nvPr/>
        </p:nvPicPr>
        <p:blipFill>
          <a:blip r:embed="rId3" cstate="print">
            <a:duotone>
              <a:schemeClr val="accent5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7884368" y="260648"/>
            <a:ext cx="971600" cy="100811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827584" y="404664"/>
            <a:ext cx="6779096" cy="634082"/>
          </a:xfrm>
        </p:spPr>
        <p:txBody>
          <a:bodyPr>
            <a:normAutofit fontScale="90000"/>
          </a:bodyPr>
          <a:lstStyle/>
          <a:p>
            <a:pPr rtl="0"/>
            <a:r>
              <a:rPr lang="en-US" sz="2700" b="1" u="sng" dirty="0" smtClean="0">
                <a:solidFill>
                  <a:srgbClr val="FF0000"/>
                </a:solidFill>
              </a:rPr>
              <a:t>Binary Subtraction</a:t>
            </a:r>
            <a:r>
              <a:rPr lang="en-US" b="1" dirty="0" smtClean="0">
                <a:solidFill>
                  <a:srgbClr val="FF0000"/>
                </a:solidFill>
              </a:rPr>
              <a:t/>
            </a:r>
            <a:br>
              <a:rPr lang="en-US" b="1" dirty="0" smtClean="0">
                <a:solidFill>
                  <a:srgbClr val="FF0000"/>
                </a:solidFill>
              </a:rPr>
            </a:br>
            <a:endParaRPr lang="ar-SA" b="1" dirty="0">
              <a:solidFill>
                <a:srgbClr val="FF0000"/>
              </a:solidFill>
            </a:endParaRPr>
          </a:p>
        </p:txBody>
      </p:sp>
      <p:grpSp>
        <p:nvGrpSpPr>
          <p:cNvPr id="14" name="Group 13"/>
          <p:cNvGrpSpPr/>
          <p:nvPr/>
        </p:nvGrpSpPr>
        <p:grpSpPr>
          <a:xfrm>
            <a:off x="0" y="1196752"/>
            <a:ext cx="9144000" cy="4968552"/>
            <a:chOff x="0" y="1196752"/>
            <a:chExt cx="9144000" cy="4968552"/>
          </a:xfrm>
        </p:grpSpPr>
        <p:pic>
          <p:nvPicPr>
            <p:cNvPr id="6" name="Picture 5" descr="http://www.exploringbinary.com/wp-content/uploads/BinarySubtractionExampleSteps.png"/>
            <p:cNvPicPr/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555776" y="1196752"/>
              <a:ext cx="4032448" cy="49685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7650" name="Text Box 2"/>
            <p:cNvSpPr txBox="1">
              <a:spLocks noChangeArrowheads="1"/>
            </p:cNvSpPr>
            <p:nvPr/>
          </p:nvSpPr>
          <p:spPr bwMode="auto">
            <a:xfrm>
              <a:off x="0" y="1484784"/>
              <a:ext cx="2483768" cy="627311"/>
            </a:xfrm>
            <a:prstGeom prst="rect">
              <a:avLst/>
            </a:prstGeom>
            <a:noFill/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457200" marR="0" lvl="1" indent="0" algn="l" defTabSz="914400" rtl="0" eaLnBrk="1" fontAlgn="base" latinLnBrk="0" hangingPunct="1">
                <a:lnSpc>
                  <a:spcPct val="100000"/>
                </a:lnSpc>
                <a:spcBef>
                  <a:spcPts val="525"/>
                </a:spcBef>
                <a:spcAft>
                  <a:spcPts val="600"/>
                </a:spcAft>
                <a:buClr>
                  <a:srgbClr val="333333"/>
                </a:buClr>
                <a:buSzTx/>
                <a:tabLst/>
              </a:pPr>
              <a:r>
                <a:rPr kumimoji="0" lang="en-US" sz="1400" b="1" i="0" u="none" strike="noStrike" cap="none" normalizeH="0" baseline="0" dirty="0" smtClean="0">
                  <a:ln>
                    <a:noFill/>
                  </a:ln>
                  <a:solidFill>
                    <a:srgbClr val="333333"/>
                  </a:solidFill>
                  <a:effectLst/>
                  <a:latin typeface="Verdana" pitchFamily="34" charset="0"/>
                  <a:ea typeface="Arial" pitchFamily="34" charset="0"/>
                  <a:cs typeface="Arial" pitchFamily="34" charset="0"/>
                </a:rPr>
                <a:t>Step 1: 1 – 0 = 1.</a:t>
              </a:r>
            </a:p>
            <a:p>
              <a:pPr marL="0" marR="0" lvl="0" indent="0" algn="r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ar-SA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7651" name="Text Box 3"/>
            <p:cNvSpPr txBox="1">
              <a:spLocks noChangeArrowheads="1"/>
            </p:cNvSpPr>
            <p:nvPr/>
          </p:nvSpPr>
          <p:spPr bwMode="auto">
            <a:xfrm>
              <a:off x="0" y="2276872"/>
              <a:ext cx="2627784" cy="589731"/>
            </a:xfrm>
            <a:prstGeom prst="rect">
              <a:avLst/>
            </a:prstGeom>
            <a:noFill/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457200" marR="0" lvl="1" indent="0" algn="l" defTabSz="914400" rtl="0" eaLnBrk="1" fontAlgn="base" latinLnBrk="0" hangingPunct="1">
                <a:lnSpc>
                  <a:spcPct val="100000"/>
                </a:lnSpc>
                <a:spcBef>
                  <a:spcPts val="525"/>
                </a:spcBef>
                <a:spcAft>
                  <a:spcPts val="600"/>
                </a:spcAft>
                <a:buClr>
                  <a:srgbClr val="333333"/>
                </a:buClr>
                <a:buSzTx/>
                <a:tabLst/>
              </a:pPr>
              <a:r>
                <a:rPr kumimoji="0" lang="en-US" sz="1400" b="1" i="0" u="none" strike="noStrike" cap="none" normalizeH="0" baseline="0" dirty="0" smtClean="0">
                  <a:ln>
                    <a:noFill/>
                  </a:ln>
                  <a:solidFill>
                    <a:srgbClr val="333333"/>
                  </a:solidFill>
                  <a:effectLst/>
                  <a:latin typeface="Verdana" pitchFamily="34" charset="0"/>
                  <a:ea typeface="Arial" pitchFamily="34" charset="0"/>
                  <a:cs typeface="Arial" pitchFamily="34" charset="0"/>
                </a:rPr>
                <a:t>Step2: Borrow to make 10 – 1 = 1.</a:t>
              </a:r>
            </a:p>
            <a:p>
              <a:pPr marL="0" marR="0" lvl="0" indent="0" algn="r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ar-SA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7652" name="Text Box 4"/>
            <p:cNvSpPr txBox="1">
              <a:spLocks noChangeArrowheads="1"/>
            </p:cNvSpPr>
            <p:nvPr/>
          </p:nvSpPr>
          <p:spPr bwMode="auto">
            <a:xfrm>
              <a:off x="1" y="3573016"/>
              <a:ext cx="2843808" cy="589731"/>
            </a:xfrm>
            <a:prstGeom prst="rect">
              <a:avLst/>
            </a:prstGeom>
            <a:noFill/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457200" marR="0" lvl="1" indent="0" algn="l" defTabSz="914400" rtl="0" eaLnBrk="1" fontAlgn="base" latinLnBrk="0" hangingPunct="1">
                <a:lnSpc>
                  <a:spcPct val="100000"/>
                </a:lnSpc>
                <a:spcBef>
                  <a:spcPts val="525"/>
                </a:spcBef>
                <a:spcAft>
                  <a:spcPts val="600"/>
                </a:spcAft>
                <a:buClr>
                  <a:srgbClr val="333333"/>
                </a:buClr>
                <a:buSzTx/>
                <a:tabLst/>
              </a:pPr>
              <a:r>
                <a:rPr kumimoji="0" lang="en-US" sz="1400" b="1" i="0" u="none" strike="noStrike" cap="none" normalizeH="0" baseline="0" dirty="0" smtClean="0">
                  <a:ln>
                    <a:noFill/>
                  </a:ln>
                  <a:solidFill>
                    <a:srgbClr val="333333"/>
                  </a:solidFill>
                  <a:effectLst/>
                  <a:latin typeface="Verdana" pitchFamily="34" charset="0"/>
                  <a:ea typeface="Arial" pitchFamily="34" charset="0"/>
                  <a:cs typeface="Arial" pitchFamily="34" charset="0"/>
                </a:rPr>
                <a:t>Step3: Borrow to make 10 – 1 = 1.</a:t>
              </a:r>
            </a:p>
            <a:p>
              <a:pPr marL="0" marR="0" lvl="0" indent="0" algn="r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ar-SA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7653" name="Text Box 5"/>
            <p:cNvSpPr txBox="1">
              <a:spLocks noChangeArrowheads="1"/>
            </p:cNvSpPr>
            <p:nvPr/>
          </p:nvSpPr>
          <p:spPr bwMode="auto">
            <a:xfrm>
              <a:off x="179512" y="4941168"/>
              <a:ext cx="2376264" cy="864096"/>
            </a:xfrm>
            <a:prstGeom prst="rect">
              <a:avLst/>
            </a:prstGeom>
            <a:noFill/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ts val="525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1" i="0" u="none" strike="noStrike" cap="none" normalizeH="0" baseline="0" dirty="0" smtClean="0">
                  <a:ln>
                    <a:noFill/>
                  </a:ln>
                  <a:solidFill>
                    <a:srgbClr val="333333"/>
                  </a:solidFill>
                  <a:effectLst/>
                  <a:latin typeface="Verdana" pitchFamily="34" charset="0"/>
                  <a:ea typeface="Arial" pitchFamily="34" charset="0"/>
                  <a:cs typeface="Arial" pitchFamily="34" charset="0"/>
                </a:rPr>
                <a:t>Step 4: Cascaded borrow to make 10 – 1 = 1.</a:t>
              </a:r>
            </a:p>
            <a:p>
              <a:pPr marL="0" marR="0" lvl="0" indent="0" algn="r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ar-SA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7654" name="Text Box 6"/>
            <p:cNvSpPr txBox="1">
              <a:spLocks noChangeArrowheads="1"/>
            </p:cNvSpPr>
            <p:nvPr/>
          </p:nvSpPr>
          <p:spPr bwMode="auto">
            <a:xfrm>
              <a:off x="6562897" y="1484784"/>
              <a:ext cx="2581103" cy="627313"/>
            </a:xfrm>
            <a:prstGeom prst="rect">
              <a:avLst/>
            </a:prstGeom>
            <a:noFill/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457200" marR="0" lvl="1" indent="0" algn="l" defTabSz="914400" rtl="0" eaLnBrk="1" fontAlgn="base" latinLnBrk="0" hangingPunct="1">
                <a:lnSpc>
                  <a:spcPct val="100000"/>
                </a:lnSpc>
                <a:spcBef>
                  <a:spcPts val="525"/>
                </a:spcBef>
                <a:spcAft>
                  <a:spcPts val="600"/>
                </a:spcAft>
                <a:buClr>
                  <a:srgbClr val="333333"/>
                </a:buClr>
                <a:buSzTx/>
                <a:tabLst/>
              </a:pPr>
              <a:r>
                <a:rPr kumimoji="0" lang="en-US" sz="1400" b="1" i="0" u="none" strike="noStrike" cap="none" normalizeH="0" baseline="0" dirty="0" smtClean="0">
                  <a:ln>
                    <a:noFill/>
                  </a:ln>
                  <a:solidFill>
                    <a:srgbClr val="333333"/>
                  </a:solidFill>
                  <a:effectLst/>
                  <a:latin typeface="Verdana" pitchFamily="34" charset="0"/>
                  <a:ea typeface="Arial" pitchFamily="34" charset="0"/>
                  <a:cs typeface="Arial" pitchFamily="34" charset="0"/>
                </a:rPr>
                <a:t>Step 5: 1 – 1 = 0.</a:t>
              </a:r>
            </a:p>
            <a:p>
              <a:pPr marL="0" marR="0" lvl="0" indent="0" algn="r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ar-SA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7655" name="Text Box 7"/>
            <p:cNvSpPr txBox="1">
              <a:spLocks noChangeArrowheads="1"/>
            </p:cNvSpPr>
            <p:nvPr/>
          </p:nvSpPr>
          <p:spPr bwMode="auto">
            <a:xfrm>
              <a:off x="6677197" y="2780928"/>
              <a:ext cx="2466803" cy="627313"/>
            </a:xfrm>
            <a:prstGeom prst="rect">
              <a:avLst/>
            </a:prstGeom>
            <a:noFill/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457200" marR="0" lvl="1" indent="0" algn="l" defTabSz="914400" rtl="0" eaLnBrk="1" fontAlgn="base" latinLnBrk="0" hangingPunct="1">
                <a:lnSpc>
                  <a:spcPct val="100000"/>
                </a:lnSpc>
                <a:spcBef>
                  <a:spcPts val="525"/>
                </a:spcBef>
                <a:spcAft>
                  <a:spcPts val="600"/>
                </a:spcAft>
                <a:buClr>
                  <a:srgbClr val="333333"/>
                </a:buClr>
                <a:buSzTx/>
                <a:tabLst/>
              </a:pPr>
              <a:r>
                <a:rPr kumimoji="0" lang="en-US" sz="1400" b="1" i="0" u="none" strike="noStrike" cap="none" normalizeH="0" baseline="0" dirty="0" smtClean="0">
                  <a:ln>
                    <a:noFill/>
                  </a:ln>
                  <a:solidFill>
                    <a:srgbClr val="333333"/>
                  </a:solidFill>
                  <a:effectLst/>
                  <a:latin typeface="Verdana" pitchFamily="34" charset="0"/>
                  <a:ea typeface="Arial" pitchFamily="34" charset="0"/>
                  <a:cs typeface="Arial" pitchFamily="34" charset="0"/>
                </a:rPr>
                <a:t>Step 6: 0 – 0 = 0.</a:t>
              </a:r>
            </a:p>
            <a:p>
              <a:pPr marL="0" marR="0" lvl="0" indent="0" algn="r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ar-SA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7656" name="Text Box 8"/>
            <p:cNvSpPr txBox="1">
              <a:spLocks noChangeArrowheads="1"/>
            </p:cNvSpPr>
            <p:nvPr/>
          </p:nvSpPr>
          <p:spPr bwMode="auto">
            <a:xfrm>
              <a:off x="6444208" y="4221088"/>
              <a:ext cx="2699792" cy="936104"/>
            </a:xfrm>
            <a:prstGeom prst="rect">
              <a:avLst/>
            </a:prstGeom>
            <a:noFill/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457200" marR="0" lvl="1" indent="0" algn="l" defTabSz="914400" rtl="0" eaLnBrk="1" fontAlgn="base" latinLnBrk="0" hangingPunct="1">
                <a:lnSpc>
                  <a:spcPct val="100000"/>
                </a:lnSpc>
                <a:spcBef>
                  <a:spcPts val="525"/>
                </a:spcBef>
                <a:spcAft>
                  <a:spcPts val="600"/>
                </a:spcAft>
                <a:buClr>
                  <a:srgbClr val="333333"/>
                </a:buClr>
                <a:buSzTx/>
                <a:tabLst/>
              </a:pPr>
              <a:r>
                <a:rPr kumimoji="0" lang="en-US" sz="1400" b="1" i="0" u="none" strike="noStrike" cap="none" normalizeH="0" baseline="0" dirty="0" smtClean="0">
                  <a:ln>
                    <a:noFill/>
                  </a:ln>
                  <a:solidFill>
                    <a:srgbClr val="333333"/>
                  </a:solidFill>
                  <a:effectLst/>
                  <a:latin typeface="Verdana" pitchFamily="34" charset="0"/>
                  <a:ea typeface="Arial" pitchFamily="34" charset="0"/>
                  <a:cs typeface="Arial" pitchFamily="34" charset="0"/>
                </a:rPr>
                <a:t>Step7: Borrow to make 10 – 1 = 1.</a:t>
              </a:r>
            </a:p>
            <a:p>
              <a:pPr marL="0" marR="0" lvl="0" indent="0" algn="r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ar-SA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M. AL-</a:t>
            </a:r>
            <a:r>
              <a:rPr lang="en-US" dirty="0" err="1"/>
              <a:t>Towaileb</a:t>
            </a:r>
            <a:endParaRPr lang="ar-SA" dirty="0"/>
          </a:p>
          <a:p>
            <a:endParaRPr lang="ar-S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17</a:t>
            </a:fld>
            <a:endParaRPr lang="ar-SA"/>
          </a:p>
        </p:txBody>
      </p:sp>
    </p:spTree>
    <p:custDataLst>
      <p:tags r:id="rId1"/>
    </p:custData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1"/>
          <p:cNvSpPr>
            <a:spLocks noChangeArrowheads="1"/>
          </p:cNvSpPr>
          <p:nvPr/>
        </p:nvSpPr>
        <p:spPr bwMode="auto">
          <a:xfrm>
            <a:off x="683568" y="516786"/>
            <a:ext cx="7884367" cy="313060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190440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016375" algn="l"/>
              </a:tabLst>
            </a:pPr>
            <a:r>
              <a:rPr kumimoji="0" lang="en-US" sz="2800" b="1" i="0" u="sng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mbria" pitchFamily="18" charset="0"/>
                <a:ea typeface="Times New Roman" pitchFamily="18" charset="0"/>
                <a:cs typeface="Times New Roman" pitchFamily="18" charset="0"/>
              </a:rPr>
              <a:t>Checking the Answer</a:t>
            </a: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016375" algn="l"/>
              </a:tabLst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You can check the answer in a few ways. One way is to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 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rgbClr val="7D647D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hlinkClick r:id="rId3" tooltip="Read Rick Regan's Article “Binary Addition”"/>
              </a:rPr>
              <a:t>add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 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the result (1001.111) to the subtrahend (1011.11), and check that that answer matches the minuend (10101.101):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Picture 4" descr="http://www.exploringbinary.com/wp-content/uploads/BinarySubtractionExampleCheck.pn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75856" y="3861048"/>
            <a:ext cx="2376264" cy="2016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M. AL-</a:t>
            </a:r>
            <a:r>
              <a:rPr lang="en-US" dirty="0" err="1"/>
              <a:t>Towaileb</a:t>
            </a:r>
            <a:endParaRPr lang="ar-SA" dirty="0"/>
          </a:p>
          <a:p>
            <a:endParaRPr lang="ar-SA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18</a:t>
            </a:fld>
            <a:endParaRPr lang="ar-SA"/>
          </a:p>
        </p:txBody>
      </p:sp>
    </p:spTree>
    <p:custDataLst>
      <p:tags r:id="rId1"/>
    </p:custData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 fontScale="90000"/>
          </a:bodyPr>
          <a:lstStyle/>
          <a:p>
            <a:pPr rtl="0"/>
            <a:r>
              <a:rPr lang="en-US" sz="3200" b="1" u="sng" dirty="0" smtClean="0">
                <a:solidFill>
                  <a:srgbClr val="FF0000"/>
                </a:solidFill>
              </a:rPr>
              <a:t>Binary Multiplication</a:t>
            </a:r>
            <a:r>
              <a:rPr lang="en-US" sz="3200" dirty="0" smtClean="0">
                <a:solidFill>
                  <a:srgbClr val="FF0000"/>
                </a:solidFill>
              </a:rPr>
              <a:t/>
            </a:r>
            <a:br>
              <a:rPr lang="en-US" sz="3200" dirty="0" smtClean="0">
                <a:solidFill>
                  <a:srgbClr val="FF0000"/>
                </a:solidFill>
              </a:rPr>
            </a:br>
            <a:endParaRPr lang="ar-SA" sz="3200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289451"/>
          </a:xfrm>
        </p:spPr>
        <p:txBody>
          <a:bodyPr/>
          <a:lstStyle/>
          <a:p>
            <a:pPr algn="l" rtl="0">
              <a:lnSpc>
                <a:spcPct val="150000"/>
              </a:lnSpc>
              <a:buNone/>
            </a:pPr>
            <a:r>
              <a:rPr lang="en-US" dirty="0" smtClean="0"/>
              <a:t>Binary multiplication uses the same algorithm as in decimal, but uses just three order-independent facts:</a:t>
            </a:r>
          </a:p>
          <a:p>
            <a:pPr algn="l" rtl="0">
              <a:lnSpc>
                <a:spcPct val="150000"/>
              </a:lnSpc>
            </a:pPr>
            <a:r>
              <a:rPr lang="en-US" dirty="0" smtClean="0">
                <a:solidFill>
                  <a:srgbClr val="0070C0"/>
                </a:solidFill>
              </a:rPr>
              <a:t> </a:t>
            </a:r>
            <a:r>
              <a:rPr lang="en-US" b="1" dirty="0" smtClean="0">
                <a:solidFill>
                  <a:srgbClr val="0070C0"/>
                </a:solidFill>
              </a:rPr>
              <a:t>0 x 0 = 0,	</a:t>
            </a:r>
            <a:endParaRPr lang="en-US" dirty="0" smtClean="0">
              <a:solidFill>
                <a:srgbClr val="0070C0"/>
              </a:solidFill>
            </a:endParaRPr>
          </a:p>
          <a:p>
            <a:pPr algn="l" rtl="0">
              <a:lnSpc>
                <a:spcPct val="150000"/>
              </a:lnSpc>
            </a:pPr>
            <a:r>
              <a:rPr lang="en-US" b="1" dirty="0" smtClean="0">
                <a:solidFill>
                  <a:srgbClr val="0070C0"/>
                </a:solidFill>
              </a:rPr>
              <a:t> 1 x 0 = 0, </a:t>
            </a:r>
            <a:endParaRPr lang="en-US" dirty="0" smtClean="0">
              <a:solidFill>
                <a:srgbClr val="0070C0"/>
              </a:solidFill>
            </a:endParaRPr>
          </a:p>
          <a:p>
            <a:pPr algn="l" rtl="0">
              <a:lnSpc>
                <a:spcPct val="150000"/>
              </a:lnSpc>
            </a:pPr>
            <a:r>
              <a:rPr lang="en-US" b="1" dirty="0" smtClean="0">
                <a:solidFill>
                  <a:srgbClr val="0070C0"/>
                </a:solidFill>
              </a:rPr>
              <a:t>1 x 1 = 1 </a:t>
            </a:r>
            <a:endParaRPr lang="en-US" dirty="0" smtClean="0">
              <a:solidFill>
                <a:srgbClr val="0070C0"/>
              </a:solidFill>
            </a:endParaRPr>
          </a:p>
          <a:p>
            <a:pPr algn="l" rtl="0">
              <a:buNone/>
            </a:pPr>
            <a:endParaRPr lang="ar-S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M. AL-</a:t>
            </a:r>
            <a:r>
              <a:rPr lang="en-US" dirty="0" err="1"/>
              <a:t>Towaileb</a:t>
            </a:r>
            <a:endParaRPr lang="ar-SA" dirty="0"/>
          </a:p>
          <a:p>
            <a:endParaRPr lang="ar-S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19</a:t>
            </a:fld>
            <a:endParaRPr lang="ar-SA"/>
          </a:p>
        </p:txBody>
      </p:sp>
    </p:spTree>
    <p:custDataLst>
      <p:tags r:id="rId1"/>
    </p:custData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i="1" u="sng" dirty="0" smtClean="0">
                <a:solidFill>
                  <a:srgbClr val="C00000"/>
                </a:solidFill>
              </a:rPr>
              <a:t>Binary System</a:t>
            </a:r>
            <a:br>
              <a:rPr lang="en-US" b="1" i="1" u="sng" dirty="0" smtClean="0">
                <a:solidFill>
                  <a:srgbClr val="C00000"/>
                </a:solidFill>
              </a:rPr>
            </a:b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algn="l" rtl="0">
              <a:lnSpc>
                <a:spcPct val="160000"/>
              </a:lnSpc>
            </a:pPr>
            <a:r>
              <a:rPr lang="en-US" dirty="0" smtClean="0"/>
              <a:t>The binary system is a different number system.</a:t>
            </a:r>
          </a:p>
          <a:p>
            <a:pPr algn="l" rtl="0">
              <a:lnSpc>
                <a:spcPct val="160000"/>
              </a:lnSpc>
            </a:pPr>
            <a:r>
              <a:rPr lang="en-US" dirty="0" smtClean="0"/>
              <a:t> The coefficients of the binary numbers system have only two possible values: 0 or 1.</a:t>
            </a:r>
          </a:p>
          <a:p>
            <a:pPr algn="l" rtl="0">
              <a:lnSpc>
                <a:spcPct val="160000"/>
              </a:lnSpc>
            </a:pPr>
            <a:r>
              <a:rPr lang="en-US" dirty="0" smtClean="0"/>
              <a:t> Each coefficient d is multiplied by 2</a:t>
            </a:r>
            <a:r>
              <a:rPr lang="en-US" baseline="30000" dirty="0" smtClean="0"/>
              <a:t>n</a:t>
            </a:r>
            <a:r>
              <a:rPr lang="en-US" dirty="0" smtClean="0"/>
              <a:t>.</a:t>
            </a:r>
          </a:p>
          <a:p>
            <a:pPr algn="l" rtl="0">
              <a:lnSpc>
                <a:spcPct val="160000"/>
              </a:lnSpc>
            </a:pPr>
            <a:r>
              <a:rPr lang="en-US" dirty="0" smtClean="0"/>
              <a:t> For example, the decimal equivalent of the binary number </a:t>
            </a:r>
            <a:r>
              <a:rPr lang="en-US" b="1" dirty="0" smtClean="0">
                <a:solidFill>
                  <a:srgbClr val="0070C0"/>
                </a:solidFill>
              </a:rPr>
              <a:t>11010.11</a:t>
            </a:r>
            <a:r>
              <a:rPr lang="en-US" dirty="0" smtClean="0"/>
              <a:t> is </a:t>
            </a:r>
            <a:r>
              <a:rPr lang="en-US" b="1" dirty="0" smtClean="0">
                <a:solidFill>
                  <a:srgbClr val="0070C0"/>
                </a:solidFill>
              </a:rPr>
              <a:t>26.75</a:t>
            </a:r>
            <a:r>
              <a:rPr lang="en-US" dirty="0" smtClean="0"/>
              <a:t>, as shown from the multiplication of the coefficients by powers of 2:</a:t>
            </a:r>
          </a:p>
          <a:p>
            <a:pPr algn="l" rtl="0">
              <a:lnSpc>
                <a:spcPct val="160000"/>
              </a:lnSpc>
              <a:buNone/>
            </a:pPr>
            <a:r>
              <a:rPr lang="en-US" b="1" dirty="0" smtClean="0">
                <a:solidFill>
                  <a:srgbClr val="0070C0"/>
                </a:solidFill>
              </a:rPr>
              <a:t>1x2</a:t>
            </a:r>
            <a:r>
              <a:rPr lang="en-US" b="1" baseline="30000" dirty="0" smtClean="0">
                <a:solidFill>
                  <a:srgbClr val="0070C0"/>
                </a:solidFill>
              </a:rPr>
              <a:t>4</a:t>
            </a:r>
            <a:r>
              <a:rPr lang="en-US" b="1" dirty="0" smtClean="0">
                <a:solidFill>
                  <a:srgbClr val="0070C0"/>
                </a:solidFill>
              </a:rPr>
              <a:t> + 1x2</a:t>
            </a:r>
            <a:r>
              <a:rPr lang="en-US" b="1" baseline="30000" dirty="0" smtClean="0">
                <a:solidFill>
                  <a:srgbClr val="0070C0"/>
                </a:solidFill>
              </a:rPr>
              <a:t>3</a:t>
            </a:r>
            <a:r>
              <a:rPr lang="en-US" b="1" dirty="0" smtClean="0">
                <a:solidFill>
                  <a:srgbClr val="0070C0"/>
                </a:solidFill>
              </a:rPr>
              <a:t> + 0x2</a:t>
            </a:r>
            <a:r>
              <a:rPr lang="en-US" b="1" baseline="30000" dirty="0" smtClean="0">
                <a:solidFill>
                  <a:srgbClr val="0070C0"/>
                </a:solidFill>
              </a:rPr>
              <a:t>2</a:t>
            </a:r>
            <a:r>
              <a:rPr lang="en-US" b="1" dirty="0" smtClean="0">
                <a:solidFill>
                  <a:srgbClr val="0070C0"/>
                </a:solidFill>
              </a:rPr>
              <a:t> + 1x2</a:t>
            </a:r>
            <a:r>
              <a:rPr lang="en-US" b="1" baseline="30000" dirty="0" smtClean="0">
                <a:solidFill>
                  <a:srgbClr val="0070C0"/>
                </a:solidFill>
              </a:rPr>
              <a:t>1</a:t>
            </a:r>
            <a:r>
              <a:rPr lang="en-US" b="1" dirty="0" smtClean="0">
                <a:solidFill>
                  <a:srgbClr val="0070C0"/>
                </a:solidFill>
              </a:rPr>
              <a:t> + 0x2</a:t>
            </a:r>
            <a:r>
              <a:rPr lang="en-US" b="1" baseline="30000" dirty="0" smtClean="0">
                <a:solidFill>
                  <a:srgbClr val="0070C0"/>
                </a:solidFill>
              </a:rPr>
              <a:t>0</a:t>
            </a:r>
            <a:r>
              <a:rPr lang="en-US" b="1" dirty="0" smtClean="0">
                <a:solidFill>
                  <a:srgbClr val="0070C0"/>
                </a:solidFill>
              </a:rPr>
              <a:t> + 1x2</a:t>
            </a:r>
            <a:r>
              <a:rPr lang="en-US" b="1" baseline="30000" dirty="0" smtClean="0">
                <a:solidFill>
                  <a:srgbClr val="0070C0"/>
                </a:solidFill>
              </a:rPr>
              <a:t>-1</a:t>
            </a:r>
            <a:r>
              <a:rPr lang="en-US" b="1" dirty="0" smtClean="0">
                <a:solidFill>
                  <a:srgbClr val="0070C0"/>
                </a:solidFill>
              </a:rPr>
              <a:t> + 1x2</a:t>
            </a:r>
            <a:r>
              <a:rPr lang="en-US" b="1" baseline="30000" dirty="0" smtClean="0">
                <a:solidFill>
                  <a:srgbClr val="0070C0"/>
                </a:solidFill>
              </a:rPr>
              <a:t>-2</a:t>
            </a:r>
            <a:r>
              <a:rPr lang="en-US" b="1" dirty="0" smtClean="0">
                <a:solidFill>
                  <a:srgbClr val="0070C0"/>
                </a:solidFill>
              </a:rPr>
              <a:t> = 26.75</a:t>
            </a:r>
          </a:p>
          <a:p>
            <a:pPr algn="l" rtl="0">
              <a:lnSpc>
                <a:spcPct val="160000"/>
              </a:lnSpc>
            </a:pPr>
            <a:r>
              <a:rPr lang="en-US" dirty="0" smtClean="0"/>
              <a:t>the digits in a binary number are called bits. </a:t>
            </a:r>
          </a:p>
          <a:p>
            <a:pPr algn="l" rtl="0">
              <a:lnSpc>
                <a:spcPct val="160000"/>
              </a:lnSpc>
              <a:buNone/>
            </a:pPr>
            <a:endParaRPr lang="ar-S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M. AL-</a:t>
            </a:r>
            <a:r>
              <a:rPr lang="en-US" dirty="0" err="1"/>
              <a:t>Towaileb</a:t>
            </a:r>
            <a:endParaRPr lang="ar-SA" dirty="0"/>
          </a:p>
          <a:p>
            <a:endParaRPr lang="ar-S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2</a:t>
            </a:fld>
            <a:endParaRPr lang="ar-SA"/>
          </a:p>
        </p:txBody>
      </p:sp>
    </p:spTree>
    <p:custDataLst>
      <p:tags r:id="rId1"/>
    </p:custData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64705"/>
            <a:ext cx="8229600" cy="1800200"/>
          </a:xfrm>
        </p:spPr>
        <p:txBody>
          <a:bodyPr/>
          <a:lstStyle/>
          <a:p>
            <a:pPr algn="l" rtl="0" fontAlgn="base">
              <a:spcAft>
                <a:spcPct val="0"/>
              </a:spcAft>
              <a:buNone/>
            </a:pPr>
            <a:r>
              <a:rPr lang="en-US" sz="2400" b="1" u="sng" dirty="0" smtClean="0">
                <a:solidFill>
                  <a:schemeClr val="accent3">
                    <a:lumMod val="75000"/>
                  </a:schemeClr>
                </a:solidFill>
              </a:rPr>
              <a:t>Example 12:</a:t>
            </a:r>
          </a:p>
          <a:p>
            <a:pPr algn="l" rtl="0">
              <a:buNone/>
            </a:pPr>
            <a:r>
              <a:rPr lang="en-US" sz="2400" dirty="0" smtClean="0"/>
              <a:t>Multiply  </a:t>
            </a:r>
            <a:r>
              <a:rPr lang="en-US" sz="2400" b="1" dirty="0" smtClean="0">
                <a:solidFill>
                  <a:srgbClr val="0070C0"/>
                </a:solidFill>
              </a:rPr>
              <a:t>1011.01 x 110.1</a:t>
            </a:r>
          </a:p>
          <a:p>
            <a:pPr algn="l" rtl="0" fontAlgn="base">
              <a:spcAft>
                <a:spcPct val="0"/>
              </a:spcAft>
              <a:buNone/>
            </a:pPr>
            <a:r>
              <a:rPr lang="en-US" sz="2400" b="1" u="sng" dirty="0" smtClean="0">
                <a:solidFill>
                  <a:schemeClr val="accent3">
                    <a:lumMod val="75000"/>
                  </a:schemeClr>
                </a:solidFill>
              </a:rPr>
              <a:t>Solution:</a:t>
            </a:r>
          </a:p>
          <a:p>
            <a:pPr algn="l" rtl="0" fontAlgn="base">
              <a:spcAft>
                <a:spcPct val="0"/>
              </a:spcAft>
              <a:buNone/>
            </a:pPr>
            <a:endParaRPr lang="en-US" sz="2400" b="1" u="sng" dirty="0" smtClean="0">
              <a:solidFill>
                <a:schemeClr val="accent3">
                  <a:lumMod val="75000"/>
                </a:schemeClr>
              </a:solidFill>
            </a:endParaRPr>
          </a:p>
          <a:p>
            <a:pPr algn="l" rtl="0">
              <a:buNone/>
            </a:pPr>
            <a:endParaRPr lang="ar-SA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 fontScale="90000"/>
          </a:bodyPr>
          <a:lstStyle/>
          <a:p>
            <a:pPr rtl="0"/>
            <a:r>
              <a:rPr lang="en-US" sz="3200" b="1" u="sng" dirty="0" smtClean="0">
                <a:solidFill>
                  <a:srgbClr val="FF0000"/>
                </a:solidFill>
              </a:rPr>
              <a:t>Binary Multiplication</a:t>
            </a:r>
            <a:r>
              <a:rPr lang="en-US" sz="3200" dirty="0" smtClean="0">
                <a:solidFill>
                  <a:srgbClr val="FF0000"/>
                </a:solidFill>
              </a:rPr>
              <a:t/>
            </a:r>
            <a:br>
              <a:rPr lang="en-US" sz="3200" dirty="0" smtClean="0">
                <a:solidFill>
                  <a:srgbClr val="FF0000"/>
                </a:solidFill>
              </a:rPr>
            </a:br>
            <a:endParaRPr lang="ar-SA" sz="3200" dirty="0">
              <a:solidFill>
                <a:srgbClr val="FF0000"/>
              </a:solidFill>
            </a:endParaRPr>
          </a:p>
        </p:txBody>
      </p:sp>
      <p:pic>
        <p:nvPicPr>
          <p:cNvPr id="5" name="Picture 4" descr="http://www.exploringbinary.com/wp-content/uploads/BinaryMultiplicationExampleSteps.pn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95736" y="2060848"/>
            <a:ext cx="4704160" cy="3609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1746" name="Group 2"/>
          <p:cNvGrpSpPr>
            <a:grpSpLocks/>
          </p:cNvGrpSpPr>
          <p:nvPr/>
        </p:nvGrpSpPr>
        <p:grpSpPr bwMode="auto">
          <a:xfrm>
            <a:off x="4775876" y="4221088"/>
            <a:ext cx="4248039" cy="1710427"/>
            <a:chOff x="3201" y="10664"/>
            <a:chExt cx="4359" cy="1494"/>
          </a:xfrm>
        </p:grpSpPr>
        <p:sp>
          <p:nvSpPr>
            <p:cNvPr id="31747" name="Text Box 3"/>
            <p:cNvSpPr txBox="1">
              <a:spLocks noChangeArrowheads="1"/>
            </p:cNvSpPr>
            <p:nvPr/>
          </p:nvSpPr>
          <p:spPr bwMode="auto">
            <a:xfrm>
              <a:off x="3850" y="11835"/>
              <a:ext cx="3321" cy="323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b="1" i="0" u="none" strike="noStrike" cap="none" normalizeH="0" baseline="0" dirty="0" smtClean="0">
                  <a:ln>
                    <a:noFill/>
                  </a:ln>
                  <a:solidFill>
                    <a:srgbClr val="31849B"/>
                  </a:solidFill>
                  <a:effectLst/>
                  <a:latin typeface="Calibri" pitchFamily="34" charset="0"/>
                  <a:ea typeface="Arial" pitchFamily="34" charset="0"/>
                  <a:cs typeface="Arial" pitchFamily="34" charset="0"/>
                </a:rPr>
                <a:t>1001001.001 </a:t>
              </a:r>
              <a:endParaRPr kumimoji="0" lang="ar-S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1748" name="Text Box 4"/>
            <p:cNvSpPr txBox="1">
              <a:spLocks noChangeArrowheads="1"/>
            </p:cNvSpPr>
            <p:nvPr/>
          </p:nvSpPr>
          <p:spPr bwMode="auto">
            <a:xfrm>
              <a:off x="3201" y="10664"/>
              <a:ext cx="4359" cy="12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1" i="0" u="none" strike="noStrike" cap="none" normalizeH="0" baseline="0" dirty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Calibri" pitchFamily="34" charset="0"/>
                  <a:ea typeface="Arial" pitchFamily="34" charset="0"/>
                  <a:cs typeface="Arial" pitchFamily="34" charset="0"/>
                </a:rPr>
                <a:t>                     1  1 1</a:t>
              </a:r>
              <a:r>
                <a:rPr lang="en-US" sz="1200" b="1" dirty="0" smtClean="0">
                  <a:solidFill>
                    <a:srgbClr val="FF0000"/>
                  </a:solidFill>
                  <a:latin typeface="Arial" pitchFamily="34" charset="0"/>
                  <a:ea typeface="Arial" pitchFamily="34" charset="0"/>
                  <a:cs typeface="Arial" pitchFamily="34" charset="0"/>
                </a:rPr>
                <a:t>  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1" i="0" u="none" strike="noStrike" cap="none" normalizeH="0" dirty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Arial" pitchFamily="34" charset="0"/>
                  <a:ea typeface="Arial" pitchFamily="34" charset="0"/>
                  <a:cs typeface="Arial" pitchFamily="34" charset="0"/>
                </a:rPr>
                <a:t>       </a:t>
              </a:r>
              <a:r>
                <a:rPr kumimoji="0" lang="en-US" sz="1200" b="1" i="0" u="none" strike="noStrike" cap="none" normalizeH="0" baseline="0" dirty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Calibri" pitchFamily="34" charset="0"/>
                  <a:ea typeface="Arial" pitchFamily="34" charset="0"/>
                  <a:cs typeface="Arial" pitchFamily="34" charset="0"/>
                </a:rPr>
                <a:t>  1 10  </a:t>
              </a:r>
            </a:p>
            <a:p>
              <a:pPr lvl="0" algn="l" rtl="0" fontAlgn="base">
                <a:spcBef>
                  <a:spcPct val="0"/>
                </a:spcBef>
                <a:spcAft>
                  <a:spcPts val="1000"/>
                </a:spcAft>
              </a:pPr>
              <a:r>
                <a:rPr lang="en-US" sz="1200" b="1" dirty="0" smtClean="0">
                  <a:solidFill>
                    <a:srgbClr val="FF0000"/>
                  </a:solidFill>
                  <a:latin typeface="Calibri" pitchFamily="34" charset="0"/>
                  <a:ea typeface="Arial" pitchFamily="34" charset="0"/>
                  <a:cs typeface="Arial" pitchFamily="34" charset="0"/>
                </a:rPr>
                <a:t>      1</a:t>
              </a:r>
              <a:endParaRPr kumimoji="0" lang="en-US" sz="1200" b="1" i="0" u="none" strike="noStrike" cap="none" normalizeH="0" baseline="3000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Arial" pitchFamily="34" charset="0"/>
                <a:cs typeface="Arial" pitchFamily="34" charset="0"/>
              </a:endParaRPr>
            </a:p>
            <a:p>
              <a:pPr marL="457200" marR="0" lvl="1" indent="0" algn="l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1" i="0" u="none" strike="noStrike" cap="none" normalizeH="0" baseline="0" dirty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Arial" pitchFamily="34" charset="0"/>
                  <a:ea typeface="Arial" pitchFamily="34" charset="0"/>
                  <a:cs typeface="Arial" pitchFamily="34" charset="0"/>
                </a:rPr>
                <a:t> 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endParaRPr kumimoji="0" lang="en-US" sz="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Arial" pitchFamily="34" charset="0"/>
                <a:cs typeface="Arial" pitchFamily="34" charset="0"/>
              </a:endParaRPr>
            </a:p>
            <a:p>
              <a:pPr marL="0" marR="0" lvl="0" indent="0" algn="r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ar-SA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M. AL-</a:t>
            </a:r>
            <a:r>
              <a:rPr lang="en-US" dirty="0" err="1"/>
              <a:t>Towaileb</a:t>
            </a:r>
            <a:endParaRPr lang="ar-SA" dirty="0"/>
          </a:p>
          <a:p>
            <a:endParaRPr lang="ar-S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20</a:t>
            </a:fld>
            <a:endParaRPr lang="ar-SA"/>
          </a:p>
        </p:txBody>
      </p:sp>
    </p:spTree>
    <p:custDataLst>
      <p:tags r:id="rId1"/>
    </p:custData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Homework</a:t>
            </a:r>
            <a:endParaRPr lang="ar-SA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252736"/>
          </a:xfrm>
        </p:spPr>
        <p:txBody>
          <a:bodyPr/>
          <a:lstStyle/>
          <a:p>
            <a:pPr algn="ctr" rtl="0">
              <a:buNone/>
            </a:pPr>
            <a:r>
              <a:rPr lang="en-US" b="1" i="1" u="sng" dirty="0" smtClean="0">
                <a:solidFill>
                  <a:srgbClr val="9751C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All Exercises Page 10</a:t>
            </a:r>
            <a:endParaRPr lang="ar-SA" b="1" i="1" u="sng" dirty="0">
              <a:solidFill>
                <a:srgbClr val="9751CB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M. AL-</a:t>
            </a:r>
            <a:r>
              <a:rPr lang="en-US" dirty="0" err="1"/>
              <a:t>Towaileb</a:t>
            </a:r>
            <a:endParaRPr lang="ar-SA" dirty="0"/>
          </a:p>
          <a:p>
            <a:endParaRPr lang="ar-S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21</a:t>
            </a:fld>
            <a:endParaRPr lang="ar-SA"/>
          </a:p>
        </p:txBody>
      </p:sp>
    </p:spTree>
    <p:custDataLst>
      <p:tags r:id="rId1"/>
    </p:custData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rtl="0"/>
            <a:r>
              <a:rPr lang="en-US" b="1" u="sng" dirty="0" smtClean="0">
                <a:solidFill>
                  <a:srgbClr val="FF0000"/>
                </a:solidFill>
              </a:rPr>
              <a:t>Binary to Decimal Conversion</a:t>
            </a:r>
            <a:br>
              <a:rPr lang="en-US" b="1" u="sng" dirty="0" smtClean="0">
                <a:solidFill>
                  <a:srgbClr val="FF0000"/>
                </a:solidFill>
              </a:rPr>
            </a:br>
            <a:endParaRPr lang="ar-SA" b="1" u="sng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145435"/>
          </a:xfrm>
        </p:spPr>
        <p:txBody>
          <a:bodyPr>
            <a:normAutofit fontScale="77500" lnSpcReduction="20000"/>
          </a:bodyPr>
          <a:lstStyle/>
          <a:p>
            <a:pPr algn="l" rtl="0">
              <a:lnSpc>
                <a:spcPct val="170000"/>
              </a:lnSpc>
              <a:buNone/>
            </a:pPr>
            <a:r>
              <a:rPr lang="en-US" dirty="0" smtClean="0"/>
              <a:t>A binary number can be converted to decimal by forming the sum of powers of 2 of those coefficients whose value is 1.</a:t>
            </a:r>
          </a:p>
          <a:p>
            <a:pPr algn="l" rtl="0">
              <a:lnSpc>
                <a:spcPct val="170000"/>
              </a:lnSpc>
              <a:buNone/>
            </a:pPr>
            <a:r>
              <a:rPr lang="en-US" b="1" u="sng" dirty="0" smtClean="0">
                <a:solidFill>
                  <a:srgbClr val="C00000"/>
                </a:solidFill>
              </a:rPr>
              <a:t>Example 2</a:t>
            </a:r>
            <a:endParaRPr lang="en-US" dirty="0" smtClean="0">
              <a:solidFill>
                <a:srgbClr val="C00000"/>
              </a:solidFill>
            </a:endParaRPr>
          </a:p>
          <a:p>
            <a:pPr algn="l" rtl="0">
              <a:lnSpc>
                <a:spcPct val="170000"/>
              </a:lnSpc>
              <a:buNone/>
            </a:pPr>
            <a:r>
              <a:rPr lang="en-US" dirty="0" smtClean="0"/>
              <a:t>Convert the binary number </a:t>
            </a:r>
            <a:r>
              <a:rPr lang="en-US" dirty="0" smtClean="0">
                <a:solidFill>
                  <a:srgbClr val="0070C0"/>
                </a:solidFill>
              </a:rPr>
              <a:t>(1101001)</a:t>
            </a:r>
            <a:r>
              <a:rPr lang="en-US" baseline="-25000" dirty="0" smtClean="0">
                <a:solidFill>
                  <a:srgbClr val="0070C0"/>
                </a:solidFill>
              </a:rPr>
              <a:t>2 </a:t>
            </a:r>
            <a:r>
              <a:rPr lang="en-US" dirty="0" smtClean="0"/>
              <a:t>to decimal.</a:t>
            </a:r>
          </a:p>
          <a:p>
            <a:pPr algn="l" rtl="0">
              <a:lnSpc>
                <a:spcPct val="170000"/>
              </a:lnSpc>
              <a:buNone/>
            </a:pPr>
            <a:r>
              <a:rPr lang="en-US" b="1" u="sng" dirty="0" smtClean="0">
                <a:solidFill>
                  <a:srgbClr val="C00000"/>
                </a:solidFill>
              </a:rPr>
              <a:t>Solution:</a:t>
            </a:r>
          </a:p>
          <a:p>
            <a:pPr algn="l" rtl="0">
              <a:lnSpc>
                <a:spcPct val="170000"/>
              </a:lnSpc>
              <a:buNone/>
            </a:pPr>
            <a:r>
              <a:rPr lang="en-US" dirty="0" smtClean="0"/>
              <a:t>(1101001)</a:t>
            </a:r>
            <a:r>
              <a:rPr lang="en-US" baseline="-25000" dirty="0" smtClean="0"/>
              <a:t>2 </a:t>
            </a:r>
            <a:r>
              <a:rPr lang="en-US" dirty="0" smtClean="0"/>
              <a:t>=1x2</a:t>
            </a:r>
            <a:r>
              <a:rPr lang="en-US" baseline="30000" dirty="0" smtClean="0"/>
              <a:t>6</a:t>
            </a:r>
            <a:r>
              <a:rPr lang="en-US" dirty="0" smtClean="0"/>
              <a:t> + 1x2</a:t>
            </a:r>
            <a:r>
              <a:rPr lang="en-US" baseline="30000" dirty="0" smtClean="0"/>
              <a:t>5</a:t>
            </a:r>
            <a:r>
              <a:rPr lang="en-US" dirty="0" smtClean="0"/>
              <a:t> + 0x2</a:t>
            </a:r>
            <a:r>
              <a:rPr lang="en-US" baseline="30000" dirty="0" smtClean="0"/>
              <a:t>4</a:t>
            </a:r>
            <a:r>
              <a:rPr lang="en-US" dirty="0" smtClean="0"/>
              <a:t> + 1x2</a:t>
            </a:r>
            <a:r>
              <a:rPr lang="en-US" baseline="30000" dirty="0" smtClean="0"/>
              <a:t>3</a:t>
            </a:r>
            <a:r>
              <a:rPr lang="en-US" dirty="0" smtClean="0"/>
              <a:t> + 0x2</a:t>
            </a:r>
            <a:r>
              <a:rPr lang="en-US" baseline="30000" dirty="0" smtClean="0"/>
              <a:t>2</a:t>
            </a:r>
            <a:r>
              <a:rPr lang="en-US" dirty="0" smtClean="0"/>
              <a:t> + 0x2</a:t>
            </a:r>
            <a:r>
              <a:rPr lang="en-US" baseline="30000" dirty="0" smtClean="0"/>
              <a:t>1</a:t>
            </a:r>
            <a:r>
              <a:rPr lang="en-US" dirty="0" smtClean="0"/>
              <a:t> + 1x2</a:t>
            </a:r>
            <a:r>
              <a:rPr lang="en-US" baseline="30000" dirty="0" smtClean="0"/>
              <a:t>0</a:t>
            </a:r>
            <a:r>
              <a:rPr lang="en-US" dirty="0" smtClean="0"/>
              <a:t> </a:t>
            </a:r>
          </a:p>
          <a:p>
            <a:pPr algn="l" rtl="0">
              <a:lnSpc>
                <a:spcPct val="170000"/>
              </a:lnSpc>
              <a:buNone/>
            </a:pPr>
            <a:r>
              <a:rPr lang="en-US" dirty="0" smtClean="0"/>
              <a:t>                     = 64 + 32+ 0 + 8 + 0 + 0 + 1</a:t>
            </a:r>
          </a:p>
          <a:p>
            <a:pPr algn="l" rtl="0">
              <a:lnSpc>
                <a:spcPct val="170000"/>
              </a:lnSpc>
              <a:buNone/>
            </a:pPr>
            <a:r>
              <a:rPr lang="en-US" dirty="0" smtClean="0"/>
              <a:t>                      =105</a:t>
            </a:r>
          </a:p>
          <a:p>
            <a:pPr algn="l" rtl="0">
              <a:buNone/>
            </a:pPr>
            <a:endParaRPr lang="en-US" dirty="0" smtClean="0"/>
          </a:p>
          <a:p>
            <a:pPr algn="l" rtl="0">
              <a:buNone/>
            </a:pPr>
            <a:endParaRPr lang="ar-S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M. AL-</a:t>
            </a:r>
            <a:r>
              <a:rPr lang="en-US" dirty="0" err="1"/>
              <a:t>Towaileb</a:t>
            </a:r>
            <a:endParaRPr lang="ar-SA" dirty="0"/>
          </a:p>
          <a:p>
            <a:endParaRPr lang="ar-S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3</a:t>
            </a:fld>
            <a:endParaRPr lang="ar-SA"/>
          </a:p>
        </p:txBody>
      </p:sp>
    </p:spTree>
    <p:custDataLst>
      <p:tags r:id="rId1"/>
    </p:custData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rtl="0"/>
            <a:r>
              <a:rPr lang="en-US" b="1" u="sng" dirty="0" smtClean="0">
                <a:solidFill>
                  <a:srgbClr val="FF0000"/>
                </a:solidFill>
              </a:rPr>
              <a:t>Binary Fractions</a:t>
            </a:r>
            <a:r>
              <a:rPr lang="en-US" dirty="0" smtClean="0"/>
              <a:t/>
            </a:r>
            <a:br>
              <a:rPr lang="en-US" dirty="0" smtClean="0"/>
            </a:b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217443"/>
          </a:xfrm>
        </p:spPr>
        <p:txBody>
          <a:bodyPr>
            <a:normAutofit fontScale="92500" lnSpcReduction="20000"/>
          </a:bodyPr>
          <a:lstStyle/>
          <a:p>
            <a:pPr algn="l" rtl="0">
              <a:lnSpc>
                <a:spcPct val="150000"/>
              </a:lnSpc>
            </a:pPr>
            <a:r>
              <a:rPr lang="en-US" dirty="0" smtClean="0"/>
              <a:t>decimal number system, each digit of a number represents </a:t>
            </a:r>
            <a:r>
              <a:rPr lang="en-US" b="1" u="sng" dirty="0" smtClean="0">
                <a:solidFill>
                  <a:srgbClr val="7030A0"/>
                </a:solidFill>
              </a:rPr>
              <a:t>an increasing power of ten</a:t>
            </a:r>
            <a:r>
              <a:rPr lang="en-US" dirty="0" smtClean="0"/>
              <a:t>.  This is true for all digits to </a:t>
            </a:r>
            <a:r>
              <a:rPr lang="en-US" b="1" u="sng" dirty="0" smtClean="0">
                <a:solidFill>
                  <a:srgbClr val="7030A0"/>
                </a:solidFill>
              </a:rPr>
              <a:t>the left </a:t>
            </a:r>
            <a:r>
              <a:rPr lang="en-US" dirty="0" smtClean="0"/>
              <a:t>of the decimal point ... for numbers to </a:t>
            </a:r>
            <a:r>
              <a:rPr lang="en-US" b="1" u="sng" dirty="0" smtClean="0">
                <a:solidFill>
                  <a:srgbClr val="7030A0"/>
                </a:solidFill>
              </a:rPr>
              <a:t>the right</a:t>
            </a:r>
            <a:r>
              <a:rPr lang="en-US" dirty="0" smtClean="0"/>
              <a:t>; each digit represents </a:t>
            </a:r>
            <a:r>
              <a:rPr lang="en-US" b="1" u="sng" dirty="0" smtClean="0">
                <a:solidFill>
                  <a:srgbClr val="7030A0"/>
                </a:solidFill>
              </a:rPr>
              <a:t>a decreasing power of ten. </a:t>
            </a:r>
          </a:p>
          <a:p>
            <a:pPr algn="l" rtl="0">
              <a:lnSpc>
                <a:spcPct val="150000"/>
              </a:lnSpc>
            </a:pPr>
            <a:r>
              <a:rPr lang="en-US" dirty="0" smtClean="0"/>
              <a:t>In binary, the concept is the same, except that digits to </a:t>
            </a:r>
            <a:r>
              <a:rPr lang="en-US" b="1" u="sng" dirty="0" smtClean="0">
                <a:solidFill>
                  <a:srgbClr val="7030A0"/>
                </a:solidFill>
              </a:rPr>
              <a:t>the right </a:t>
            </a:r>
            <a:r>
              <a:rPr lang="en-US" dirty="0" smtClean="0"/>
              <a:t>of the "binary point" represent a </a:t>
            </a:r>
            <a:r>
              <a:rPr lang="en-US" b="1" u="sng" dirty="0" smtClean="0">
                <a:solidFill>
                  <a:srgbClr val="7030A0"/>
                </a:solidFill>
              </a:rPr>
              <a:t>decreasing power of two.</a:t>
            </a:r>
          </a:p>
          <a:p>
            <a:pPr algn="l" rtl="0">
              <a:buNone/>
            </a:pPr>
            <a:endParaRPr lang="ar-S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M. AL-</a:t>
            </a:r>
            <a:r>
              <a:rPr lang="en-US" dirty="0" err="1"/>
              <a:t>Towaileb</a:t>
            </a:r>
            <a:endParaRPr lang="ar-SA" dirty="0"/>
          </a:p>
          <a:p>
            <a:endParaRPr lang="ar-S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4</a:t>
            </a:fld>
            <a:endParaRPr lang="ar-SA"/>
          </a:p>
        </p:txBody>
      </p:sp>
    </p:spTree>
    <p:custDataLst>
      <p:tags r:id="rId1"/>
    </p:custData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6192688"/>
          </a:xfrm>
        </p:spPr>
        <p:txBody>
          <a:bodyPr>
            <a:normAutofit fontScale="55000" lnSpcReduction="20000"/>
          </a:bodyPr>
          <a:lstStyle/>
          <a:p>
            <a:pPr algn="l" rtl="0">
              <a:lnSpc>
                <a:spcPct val="170000"/>
              </a:lnSpc>
              <a:buNone/>
            </a:pPr>
            <a:r>
              <a:rPr lang="en-US" b="1" u="sng" dirty="0" smtClean="0">
                <a:solidFill>
                  <a:srgbClr val="FF0000"/>
                </a:solidFill>
              </a:rPr>
              <a:t>Example3:</a:t>
            </a:r>
            <a:endParaRPr lang="en-US" b="1" dirty="0" smtClean="0">
              <a:solidFill>
                <a:srgbClr val="FF0000"/>
              </a:solidFill>
            </a:endParaRPr>
          </a:p>
          <a:p>
            <a:pPr algn="l" rtl="0">
              <a:lnSpc>
                <a:spcPct val="170000"/>
              </a:lnSpc>
              <a:buNone/>
            </a:pPr>
            <a:r>
              <a:rPr lang="en-US" b="1" dirty="0" smtClean="0"/>
              <a:t>Convert the (110.001)</a:t>
            </a:r>
            <a:r>
              <a:rPr lang="en-US" b="1" baseline="-25000" dirty="0" smtClean="0"/>
              <a:t>2</a:t>
            </a:r>
            <a:r>
              <a:rPr lang="en-US" b="1" dirty="0" smtClean="0"/>
              <a:t> to decimal.</a:t>
            </a:r>
          </a:p>
          <a:p>
            <a:pPr algn="l" rtl="0">
              <a:lnSpc>
                <a:spcPct val="170000"/>
              </a:lnSpc>
              <a:buNone/>
            </a:pPr>
            <a:r>
              <a:rPr lang="en-US" b="1" u="sng" dirty="0" smtClean="0">
                <a:solidFill>
                  <a:srgbClr val="FF0000"/>
                </a:solidFill>
              </a:rPr>
              <a:t>Solution:</a:t>
            </a:r>
            <a:endParaRPr lang="en-US" b="1" dirty="0" smtClean="0">
              <a:solidFill>
                <a:srgbClr val="FF0000"/>
              </a:solidFill>
            </a:endParaRPr>
          </a:p>
          <a:p>
            <a:pPr algn="l" rtl="0">
              <a:lnSpc>
                <a:spcPct val="170000"/>
              </a:lnSpc>
              <a:buNone/>
            </a:pPr>
            <a:r>
              <a:rPr lang="en-US" b="1" dirty="0" smtClean="0"/>
              <a:t>(110.001)</a:t>
            </a:r>
            <a:r>
              <a:rPr lang="en-US" b="1" baseline="-25000" dirty="0" smtClean="0"/>
              <a:t>2 </a:t>
            </a:r>
            <a:r>
              <a:rPr lang="en-US" b="1" dirty="0" smtClean="0"/>
              <a:t>= 1x2</a:t>
            </a:r>
            <a:r>
              <a:rPr lang="en-US" b="1" baseline="30000" dirty="0" smtClean="0"/>
              <a:t>2</a:t>
            </a:r>
            <a:r>
              <a:rPr lang="en-US" b="1" dirty="0" smtClean="0"/>
              <a:t> + 1x2</a:t>
            </a:r>
            <a:r>
              <a:rPr lang="en-US" b="1" baseline="30000" dirty="0" smtClean="0"/>
              <a:t>1</a:t>
            </a:r>
            <a:r>
              <a:rPr lang="en-US" b="1" dirty="0" smtClean="0"/>
              <a:t> + 0x2</a:t>
            </a:r>
            <a:r>
              <a:rPr lang="en-US" b="1" baseline="30000" dirty="0" smtClean="0"/>
              <a:t>0</a:t>
            </a:r>
            <a:r>
              <a:rPr lang="en-US" b="1" dirty="0" smtClean="0"/>
              <a:t> + 0x2</a:t>
            </a:r>
            <a:r>
              <a:rPr lang="en-US" b="1" baseline="30000" dirty="0" smtClean="0"/>
              <a:t>-1</a:t>
            </a:r>
            <a:r>
              <a:rPr lang="en-US" b="1" dirty="0" smtClean="0"/>
              <a:t> +0x2</a:t>
            </a:r>
            <a:r>
              <a:rPr lang="en-US" b="1" baseline="30000" dirty="0" smtClean="0"/>
              <a:t>-2</a:t>
            </a:r>
            <a:r>
              <a:rPr lang="en-US" b="1" dirty="0" smtClean="0"/>
              <a:t> +1x2</a:t>
            </a:r>
            <a:r>
              <a:rPr lang="en-US" b="1" baseline="30000" dirty="0" smtClean="0"/>
              <a:t>-3</a:t>
            </a:r>
            <a:endParaRPr lang="en-US" b="1" dirty="0" smtClean="0"/>
          </a:p>
          <a:p>
            <a:pPr algn="l" rtl="0">
              <a:lnSpc>
                <a:spcPct val="170000"/>
              </a:lnSpc>
              <a:buNone/>
            </a:pPr>
            <a:r>
              <a:rPr lang="en-US" b="1" dirty="0" smtClean="0"/>
              <a:t>                   = 4+2+0+0+0+0.125</a:t>
            </a:r>
          </a:p>
          <a:p>
            <a:pPr algn="l" rtl="0">
              <a:lnSpc>
                <a:spcPct val="170000"/>
              </a:lnSpc>
              <a:buNone/>
            </a:pPr>
            <a:r>
              <a:rPr lang="en-US" b="1" dirty="0" smtClean="0"/>
              <a:t>                   = 6.125</a:t>
            </a:r>
          </a:p>
          <a:p>
            <a:pPr algn="l" rtl="0">
              <a:lnSpc>
                <a:spcPct val="170000"/>
              </a:lnSpc>
              <a:buNone/>
            </a:pPr>
            <a:r>
              <a:rPr lang="en-US" b="1" u="sng" dirty="0" smtClean="0">
                <a:solidFill>
                  <a:srgbClr val="FF0000"/>
                </a:solidFill>
              </a:rPr>
              <a:t>Example 4</a:t>
            </a:r>
            <a:endParaRPr lang="en-US" b="1" dirty="0" smtClean="0">
              <a:solidFill>
                <a:srgbClr val="FF0000"/>
              </a:solidFill>
            </a:endParaRPr>
          </a:p>
          <a:p>
            <a:pPr algn="l" rtl="0">
              <a:lnSpc>
                <a:spcPct val="170000"/>
              </a:lnSpc>
              <a:buNone/>
            </a:pPr>
            <a:r>
              <a:rPr lang="en-US" b="1" dirty="0" smtClean="0"/>
              <a:t>Convert (0.11101)</a:t>
            </a:r>
            <a:r>
              <a:rPr lang="en-US" b="1" baseline="-25000" dirty="0" smtClean="0"/>
              <a:t>2</a:t>
            </a:r>
            <a:r>
              <a:rPr lang="en-US" b="1" dirty="0" smtClean="0"/>
              <a:t> to decimal.</a:t>
            </a:r>
          </a:p>
          <a:p>
            <a:pPr algn="l" rtl="0">
              <a:lnSpc>
                <a:spcPct val="170000"/>
              </a:lnSpc>
              <a:buNone/>
            </a:pPr>
            <a:r>
              <a:rPr lang="en-US" b="1" u="sng" dirty="0" smtClean="0">
                <a:solidFill>
                  <a:srgbClr val="FF0000"/>
                </a:solidFill>
              </a:rPr>
              <a:t>Solution:</a:t>
            </a:r>
            <a:endParaRPr lang="en-US" b="1" dirty="0" smtClean="0">
              <a:solidFill>
                <a:srgbClr val="FF0000"/>
              </a:solidFill>
            </a:endParaRPr>
          </a:p>
          <a:p>
            <a:pPr algn="l" rtl="0">
              <a:lnSpc>
                <a:spcPct val="170000"/>
              </a:lnSpc>
              <a:buNone/>
            </a:pPr>
            <a:r>
              <a:rPr lang="en-US" b="1" dirty="0" smtClean="0"/>
              <a:t>(0.11101)</a:t>
            </a:r>
            <a:r>
              <a:rPr lang="en-US" b="1" baseline="-25000" dirty="0" smtClean="0"/>
              <a:t>2 </a:t>
            </a:r>
            <a:r>
              <a:rPr lang="en-US" b="1" dirty="0" smtClean="0"/>
              <a:t>= 1x2</a:t>
            </a:r>
            <a:r>
              <a:rPr lang="en-US" b="1" baseline="30000" dirty="0" smtClean="0"/>
              <a:t>-1</a:t>
            </a:r>
            <a:r>
              <a:rPr lang="en-US" b="1" dirty="0" smtClean="0"/>
              <a:t> + 1x2</a:t>
            </a:r>
            <a:r>
              <a:rPr lang="en-US" b="1" baseline="30000" dirty="0" smtClean="0"/>
              <a:t>-2</a:t>
            </a:r>
            <a:r>
              <a:rPr lang="en-US" b="1" dirty="0" smtClean="0"/>
              <a:t> + 1x2</a:t>
            </a:r>
            <a:r>
              <a:rPr lang="en-US" b="1" baseline="30000" dirty="0" smtClean="0"/>
              <a:t>-3</a:t>
            </a:r>
            <a:r>
              <a:rPr lang="en-US" b="1" dirty="0" smtClean="0"/>
              <a:t> + 0x2</a:t>
            </a:r>
            <a:r>
              <a:rPr lang="en-US" b="1" baseline="30000" dirty="0" smtClean="0"/>
              <a:t>-4</a:t>
            </a:r>
            <a:r>
              <a:rPr lang="en-US" b="1" dirty="0" smtClean="0"/>
              <a:t> + 1x2</a:t>
            </a:r>
            <a:r>
              <a:rPr lang="en-US" b="1" baseline="30000" dirty="0" smtClean="0"/>
              <a:t>-5</a:t>
            </a:r>
            <a:endParaRPr lang="en-US" b="1" dirty="0" smtClean="0"/>
          </a:p>
          <a:p>
            <a:pPr algn="l" rtl="0">
              <a:lnSpc>
                <a:spcPct val="170000"/>
              </a:lnSpc>
              <a:buNone/>
            </a:pPr>
            <a:r>
              <a:rPr lang="en-US" b="1" dirty="0" smtClean="0"/>
              <a:t>                    = 0.5 + 0.25 + 0.125 + 0 + 0.03125</a:t>
            </a:r>
          </a:p>
          <a:p>
            <a:pPr algn="l" rtl="0">
              <a:lnSpc>
                <a:spcPct val="170000"/>
              </a:lnSpc>
              <a:buNone/>
            </a:pPr>
            <a:r>
              <a:rPr lang="en-US" b="1" dirty="0" smtClean="0"/>
              <a:t>                    = 0.90625</a:t>
            </a:r>
          </a:p>
          <a:p>
            <a:pPr algn="l" rtl="0">
              <a:buNone/>
            </a:pPr>
            <a:r>
              <a:rPr lang="en-US" dirty="0" smtClean="0"/>
              <a:t> </a:t>
            </a:r>
          </a:p>
          <a:p>
            <a:pPr algn="l">
              <a:buNone/>
            </a:pPr>
            <a:endParaRPr lang="ar-SA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M. AL-</a:t>
            </a:r>
            <a:r>
              <a:rPr lang="en-US" dirty="0" err="1"/>
              <a:t>Towaileb</a:t>
            </a:r>
            <a:endParaRPr lang="ar-SA" dirty="0"/>
          </a:p>
          <a:p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5</a:t>
            </a:fld>
            <a:endParaRPr lang="ar-SA"/>
          </a:p>
        </p:txBody>
      </p:sp>
    </p:spTree>
    <p:custDataLst>
      <p:tags r:id="rId1"/>
    </p:custData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rtl="0"/>
            <a:r>
              <a:rPr lang="en-US" b="1" u="sng" dirty="0" smtClean="0">
                <a:solidFill>
                  <a:srgbClr val="FF0000"/>
                </a:solidFill>
              </a:rPr>
              <a:t>Decimal to Binary Conversion</a:t>
            </a:r>
            <a:r>
              <a:rPr lang="en-US" u="sng" dirty="0" smtClean="0">
                <a:solidFill>
                  <a:srgbClr val="FF0000"/>
                </a:solidFill>
              </a:rPr>
              <a:t/>
            </a:r>
            <a:br>
              <a:rPr lang="en-US" u="sng" dirty="0" smtClean="0">
                <a:solidFill>
                  <a:srgbClr val="FF0000"/>
                </a:solidFill>
              </a:rPr>
            </a:br>
            <a:endParaRPr lang="ar-SA" u="sng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073427"/>
          </a:xfrm>
        </p:spPr>
        <p:txBody>
          <a:bodyPr>
            <a:normAutofit fontScale="85000" lnSpcReduction="10000"/>
          </a:bodyPr>
          <a:lstStyle/>
          <a:p>
            <a:pPr algn="l" rtl="0">
              <a:lnSpc>
                <a:spcPct val="150000"/>
              </a:lnSpc>
              <a:buNone/>
            </a:pPr>
            <a:r>
              <a:rPr lang="en-US" b="1" i="1" u="sng" dirty="0" smtClean="0">
                <a:solidFill>
                  <a:srgbClr val="C00000"/>
                </a:solidFill>
              </a:rPr>
              <a:t>Algorithm 1</a:t>
            </a:r>
            <a:endParaRPr lang="en-US" dirty="0" smtClean="0">
              <a:solidFill>
                <a:srgbClr val="C00000"/>
              </a:solidFill>
            </a:endParaRPr>
          </a:p>
          <a:p>
            <a:pPr algn="l" rtl="0">
              <a:lnSpc>
                <a:spcPct val="150000"/>
              </a:lnSpc>
              <a:buNone/>
            </a:pPr>
            <a:r>
              <a:rPr lang="en-US" dirty="0" smtClean="0"/>
              <a:t>To convert from a base-10 integer numeral to its base-2 (binary) equivalent,</a:t>
            </a:r>
          </a:p>
          <a:p>
            <a:pPr algn="l" rtl="0">
              <a:lnSpc>
                <a:spcPct val="150000"/>
              </a:lnSpc>
            </a:pPr>
            <a:r>
              <a:rPr lang="en-US" dirty="0" smtClean="0"/>
              <a:t> the number is </a:t>
            </a:r>
            <a:r>
              <a:rPr lang="en-US" u="sng" dirty="0" smtClean="0">
                <a:hlinkClick r:id="rId3" tooltip="Division by two"/>
              </a:rPr>
              <a:t>divided by two</a:t>
            </a:r>
            <a:r>
              <a:rPr lang="en-US" dirty="0" smtClean="0"/>
              <a:t>, and the remainder is the </a:t>
            </a:r>
            <a:r>
              <a:rPr lang="en-US" u="sng" dirty="0" smtClean="0">
                <a:hlinkClick r:id="rId4" tooltip="Least-significant bit"/>
              </a:rPr>
              <a:t>least-significant bit</a:t>
            </a:r>
            <a:r>
              <a:rPr lang="en-US" dirty="0" smtClean="0"/>
              <a:t>. </a:t>
            </a:r>
          </a:p>
          <a:p>
            <a:pPr algn="l" rtl="0">
              <a:lnSpc>
                <a:spcPct val="150000"/>
              </a:lnSpc>
            </a:pPr>
            <a:r>
              <a:rPr lang="en-US" dirty="0" smtClean="0"/>
              <a:t>The (integer) result is again divided by two, its remainder is the next least significant bit.</a:t>
            </a:r>
          </a:p>
          <a:p>
            <a:pPr algn="l" rtl="0">
              <a:lnSpc>
                <a:spcPct val="150000"/>
              </a:lnSpc>
            </a:pPr>
            <a:r>
              <a:rPr lang="en-US" dirty="0" smtClean="0"/>
              <a:t> This process repeats until the quotient becomes zero.</a:t>
            </a:r>
          </a:p>
          <a:p>
            <a:pPr algn="l" rtl="0">
              <a:buNone/>
            </a:pPr>
            <a:endParaRPr lang="ar-S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M. AL-</a:t>
            </a:r>
            <a:r>
              <a:rPr lang="en-US" dirty="0" err="1"/>
              <a:t>Towaileb</a:t>
            </a:r>
            <a:endParaRPr lang="ar-SA" dirty="0"/>
          </a:p>
          <a:p>
            <a:endParaRPr lang="ar-S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6</a:t>
            </a:fld>
            <a:endParaRPr lang="ar-SA"/>
          </a:p>
        </p:txBody>
      </p:sp>
    </p:spTree>
    <p:custDataLst>
      <p:tags r:id="rId1"/>
    </p:custData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0066"/>
          </a:xfrm>
        </p:spPr>
        <p:txBody>
          <a:bodyPr>
            <a:normAutofit/>
          </a:bodyPr>
          <a:lstStyle/>
          <a:p>
            <a:pPr rtl="0"/>
            <a:r>
              <a:rPr lang="en-US" sz="2400" b="1" u="sng" dirty="0" smtClean="0">
                <a:solidFill>
                  <a:srgbClr val="FF0000"/>
                </a:solidFill>
              </a:rPr>
              <a:t>Decimal to Binary Conversion</a:t>
            </a:r>
            <a:endParaRPr lang="ar-SA" sz="2400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323528" y="620688"/>
            <a:ext cx="8229600" cy="6048672"/>
          </a:xfrm>
        </p:spPr>
        <p:txBody>
          <a:bodyPr>
            <a:normAutofit lnSpcReduction="10000"/>
          </a:bodyPr>
          <a:lstStyle/>
          <a:p>
            <a:pPr algn="l" rtl="0">
              <a:buNone/>
            </a:pPr>
            <a:r>
              <a:rPr lang="en-US" sz="2000" b="1" u="sng" dirty="0" smtClean="0">
                <a:solidFill>
                  <a:schemeClr val="accent3">
                    <a:lumMod val="75000"/>
                  </a:schemeClr>
                </a:solidFill>
              </a:rPr>
              <a:t>Example 5</a:t>
            </a:r>
            <a:endParaRPr lang="en-US" sz="2000" dirty="0" smtClean="0">
              <a:solidFill>
                <a:schemeClr val="accent3">
                  <a:lumMod val="75000"/>
                </a:schemeClr>
              </a:solidFill>
            </a:endParaRPr>
          </a:p>
          <a:p>
            <a:pPr algn="l" rtl="0">
              <a:buNone/>
            </a:pPr>
            <a:r>
              <a:rPr lang="en-US" sz="2000" b="1" i="1" dirty="0" smtClean="0"/>
              <a:t>Convert</a:t>
            </a:r>
            <a:r>
              <a:rPr lang="en-US" sz="2000" dirty="0" smtClean="0"/>
              <a:t> </a:t>
            </a:r>
            <a:r>
              <a:rPr lang="en-US" sz="2000" b="1" dirty="0" smtClean="0"/>
              <a:t>  </a:t>
            </a:r>
            <a:r>
              <a:rPr lang="en-US" sz="2000" b="1" dirty="0" smtClean="0">
                <a:solidFill>
                  <a:srgbClr val="C00000"/>
                </a:solidFill>
              </a:rPr>
              <a:t>23</a:t>
            </a:r>
            <a:r>
              <a:rPr lang="en-US" sz="2000" b="1" baseline="-25000" dirty="0" smtClean="0">
                <a:solidFill>
                  <a:srgbClr val="C00000"/>
                </a:solidFill>
              </a:rPr>
              <a:t>10</a:t>
            </a:r>
            <a:r>
              <a:rPr lang="en-US" sz="2000" dirty="0" smtClean="0"/>
              <a:t> to binary  number.</a:t>
            </a:r>
          </a:p>
          <a:p>
            <a:pPr algn="l" rtl="0">
              <a:buNone/>
            </a:pPr>
            <a:r>
              <a:rPr lang="en-US" sz="2000" b="1" u="sng" dirty="0" smtClean="0">
                <a:solidFill>
                  <a:schemeClr val="accent3">
                    <a:lumMod val="75000"/>
                  </a:schemeClr>
                </a:solidFill>
              </a:rPr>
              <a:t>Solution:</a:t>
            </a:r>
          </a:p>
          <a:p>
            <a:pPr algn="l" rtl="0">
              <a:buNone/>
            </a:pPr>
            <a:endParaRPr lang="en-US" sz="2000" b="1" u="sng" dirty="0" smtClean="0"/>
          </a:p>
          <a:p>
            <a:pPr algn="l" rtl="0">
              <a:buNone/>
            </a:pPr>
            <a:endParaRPr lang="en-US" sz="2000" b="1" u="sng" dirty="0" smtClean="0"/>
          </a:p>
          <a:p>
            <a:pPr algn="l" rtl="0">
              <a:buNone/>
            </a:pPr>
            <a:endParaRPr lang="en-US" sz="2000" b="1" u="sng" dirty="0" smtClean="0"/>
          </a:p>
          <a:p>
            <a:pPr algn="l" rtl="0">
              <a:buNone/>
            </a:pPr>
            <a:endParaRPr lang="en-US" sz="2000" b="1" u="sng" dirty="0" smtClean="0"/>
          </a:p>
          <a:p>
            <a:pPr algn="l" rtl="0">
              <a:buNone/>
            </a:pPr>
            <a:endParaRPr lang="en-US" sz="2000" b="1" u="sng" dirty="0" smtClean="0"/>
          </a:p>
          <a:p>
            <a:pPr algn="l" rtl="0">
              <a:buNone/>
            </a:pPr>
            <a:endParaRPr lang="en-US" sz="2000" b="1" u="sng" dirty="0" smtClean="0"/>
          </a:p>
          <a:p>
            <a:pPr algn="l" rtl="0">
              <a:buNone/>
            </a:pPr>
            <a:endParaRPr lang="en-US" sz="2000" b="1" u="sng" dirty="0" smtClean="0"/>
          </a:p>
          <a:p>
            <a:pPr algn="l" rtl="0">
              <a:buNone/>
            </a:pPr>
            <a:endParaRPr lang="en-US" sz="2000" b="1" u="sng" dirty="0" smtClean="0"/>
          </a:p>
          <a:p>
            <a:pPr algn="l" rtl="0">
              <a:buNone/>
            </a:pPr>
            <a:endParaRPr lang="en-US" sz="2000" b="1" u="sng" dirty="0" smtClean="0"/>
          </a:p>
          <a:p>
            <a:pPr algn="l" rtl="0">
              <a:buNone/>
            </a:pPr>
            <a:endParaRPr lang="en-US" sz="2000" b="1" u="sng" dirty="0" smtClean="0"/>
          </a:p>
          <a:p>
            <a:pPr algn="l" rtl="0">
              <a:buNone/>
            </a:pPr>
            <a:endParaRPr lang="en-US" sz="2000" dirty="0" smtClean="0"/>
          </a:p>
          <a:p>
            <a:pPr algn="l" rtl="0">
              <a:buNone/>
            </a:pPr>
            <a:endParaRPr lang="en-US" sz="2000" dirty="0" smtClean="0"/>
          </a:p>
          <a:p>
            <a:pPr algn="l" rtl="0">
              <a:buNone/>
            </a:pPr>
            <a:r>
              <a:rPr lang="en-US" sz="2000" dirty="0" smtClean="0"/>
              <a:t>The answer is </a:t>
            </a:r>
            <a:r>
              <a:rPr lang="en-US" sz="2000" b="1" u="sng" dirty="0" smtClean="0"/>
              <a:t>found by reading "up" from the bottom.</a:t>
            </a:r>
            <a:br>
              <a:rPr lang="en-US" sz="2000" b="1" u="sng" dirty="0" smtClean="0"/>
            </a:b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 smtClean="0"/>
              <a:t>Therefore, </a:t>
            </a:r>
            <a:r>
              <a:rPr lang="en-US" sz="2000" b="1" dirty="0" smtClean="0">
                <a:solidFill>
                  <a:srgbClr val="C00000"/>
                </a:solidFill>
              </a:rPr>
              <a:t>23</a:t>
            </a:r>
            <a:r>
              <a:rPr lang="en-US" sz="2000" b="1" baseline="-25000" dirty="0" smtClean="0">
                <a:solidFill>
                  <a:srgbClr val="C00000"/>
                </a:solidFill>
              </a:rPr>
              <a:t>10</a:t>
            </a:r>
            <a:r>
              <a:rPr lang="en-US" sz="2000" dirty="0" smtClean="0">
                <a:solidFill>
                  <a:srgbClr val="C00000"/>
                </a:solidFill>
              </a:rPr>
              <a:t> = </a:t>
            </a:r>
            <a:r>
              <a:rPr lang="en-US" sz="2000" b="1" dirty="0" smtClean="0">
                <a:solidFill>
                  <a:srgbClr val="C00000"/>
                </a:solidFill>
              </a:rPr>
              <a:t>0001 0111</a:t>
            </a:r>
            <a:r>
              <a:rPr lang="en-US" sz="2000" b="1" baseline="-25000" dirty="0" smtClean="0">
                <a:solidFill>
                  <a:srgbClr val="C00000"/>
                </a:solidFill>
              </a:rPr>
              <a:t>2</a:t>
            </a:r>
            <a:endParaRPr lang="en-US" sz="2000" b="1" u="sng" dirty="0" smtClean="0">
              <a:solidFill>
                <a:srgbClr val="C00000"/>
              </a:solidFill>
            </a:endParaRPr>
          </a:p>
          <a:p>
            <a:pPr algn="l" rtl="0">
              <a:buNone/>
            </a:pPr>
            <a:endParaRPr lang="en-US" sz="2000" b="1" u="sng" dirty="0" smtClean="0"/>
          </a:p>
          <a:p>
            <a:pPr algn="l" rtl="0">
              <a:buNone/>
            </a:pPr>
            <a:endParaRPr lang="en-US" sz="2000" b="1" u="sng" dirty="0" smtClean="0"/>
          </a:p>
          <a:p>
            <a:pPr algn="l" rtl="0">
              <a:buNone/>
            </a:pPr>
            <a:endParaRPr lang="ar-SA" sz="2000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683568" y="1772816"/>
          <a:ext cx="6840759" cy="3957066"/>
        </p:xfrm>
        <a:graphic>
          <a:graphicData uri="http://schemas.openxmlformats.org/drawingml/2006/table">
            <a:tbl>
              <a:tblPr/>
              <a:tblGrid>
                <a:gridCol w="526212"/>
                <a:gridCol w="1578637"/>
                <a:gridCol w="2104849"/>
                <a:gridCol w="526212"/>
                <a:gridCol w="2104849"/>
              </a:tblGrid>
              <a:tr h="344038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latin typeface="Times New Roman"/>
                          <a:ea typeface="Times New Roman"/>
                          <a:cs typeface="Arial"/>
                        </a:rPr>
                        <a:t> </a:t>
                      </a:r>
                      <a:endParaRPr lang="en-US" sz="2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latin typeface="Times New Roman"/>
                          <a:ea typeface="Times New Roman"/>
                          <a:cs typeface="Arial"/>
                        </a:rPr>
                        <a:t> </a:t>
                      </a:r>
                      <a:endParaRPr lang="en-US" sz="2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>
                          <a:latin typeface="Times New Roman"/>
                          <a:ea typeface="Times New Roman"/>
                          <a:cs typeface="Arial"/>
                        </a:rPr>
                        <a:t>Quotient</a:t>
                      </a:r>
                      <a:endParaRPr lang="en-US" sz="2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latin typeface="Times New Roman"/>
                          <a:ea typeface="Times New Roman"/>
                          <a:cs typeface="Arial"/>
                        </a:rPr>
                        <a:t> </a:t>
                      </a:r>
                      <a:endParaRPr lang="en-US" sz="2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400" b="1">
                          <a:latin typeface="Times New Roman"/>
                          <a:ea typeface="Times New Roman"/>
                          <a:cs typeface="Arial"/>
                        </a:rPr>
                        <a:t>Remainder</a:t>
                      </a:r>
                      <a:endParaRPr lang="en-US" sz="2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</a:tr>
              <a:tr h="344038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latin typeface="Times New Roman"/>
                          <a:ea typeface="Times New Roman"/>
                          <a:cs typeface="Arial"/>
                        </a:rPr>
                        <a:t>1.</a:t>
                      </a:r>
                      <a:endParaRPr lang="en-US" sz="2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latin typeface="Times New Roman"/>
                          <a:ea typeface="Times New Roman"/>
                          <a:cs typeface="Arial"/>
                        </a:rPr>
                        <a:t>23 ÷ 2 =</a:t>
                      </a:r>
                      <a:endParaRPr lang="en-US" sz="2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latin typeface="Times New Roman"/>
                          <a:ea typeface="Times New Roman"/>
                          <a:cs typeface="Arial"/>
                        </a:rPr>
                        <a:t>11</a:t>
                      </a:r>
                      <a:endParaRPr lang="en-US" sz="2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latin typeface="Times New Roman"/>
                          <a:ea typeface="Times New Roman"/>
                          <a:cs typeface="Arial"/>
                        </a:rPr>
                        <a:t> </a:t>
                      </a:r>
                      <a:endParaRPr lang="en-US" sz="2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1</a:t>
                      </a:r>
                      <a:endParaRPr lang="en-US" sz="2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</a:tr>
              <a:tr h="344038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latin typeface="Times New Roman"/>
                          <a:ea typeface="Times New Roman"/>
                          <a:cs typeface="Arial"/>
                        </a:rPr>
                        <a:t>2.</a:t>
                      </a:r>
                      <a:endParaRPr lang="en-US" sz="2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latin typeface="Times New Roman"/>
                          <a:ea typeface="Times New Roman"/>
                          <a:cs typeface="Arial"/>
                        </a:rPr>
                        <a:t>11 ÷ 2 =</a:t>
                      </a:r>
                      <a:endParaRPr lang="en-US" sz="2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latin typeface="Times New Roman"/>
                          <a:ea typeface="Times New Roman"/>
                          <a:cs typeface="Arial"/>
                        </a:rPr>
                        <a:t>5</a:t>
                      </a:r>
                      <a:endParaRPr lang="en-US" sz="2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latin typeface="Times New Roman"/>
                          <a:ea typeface="Times New Roman"/>
                          <a:cs typeface="Arial"/>
                        </a:rPr>
                        <a:t> </a:t>
                      </a:r>
                      <a:endParaRPr lang="en-US" sz="2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1</a:t>
                      </a:r>
                      <a:endParaRPr lang="en-US" sz="2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</a:tr>
              <a:tr h="344038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latin typeface="Times New Roman"/>
                          <a:ea typeface="Times New Roman"/>
                          <a:cs typeface="Arial"/>
                        </a:rPr>
                        <a:t>3.</a:t>
                      </a:r>
                      <a:endParaRPr lang="en-US" sz="2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latin typeface="Times New Roman"/>
                          <a:ea typeface="Times New Roman"/>
                          <a:cs typeface="Arial"/>
                        </a:rPr>
                        <a:t>5 ÷ 2 =</a:t>
                      </a:r>
                      <a:endParaRPr lang="en-US" sz="2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latin typeface="Times New Roman"/>
                          <a:ea typeface="Times New Roman"/>
                          <a:cs typeface="Arial"/>
                        </a:rPr>
                        <a:t>2</a:t>
                      </a:r>
                      <a:endParaRPr lang="en-US" sz="2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latin typeface="Times New Roman"/>
                          <a:ea typeface="Times New Roman"/>
                          <a:cs typeface="Arial"/>
                        </a:rPr>
                        <a:t> </a:t>
                      </a:r>
                      <a:endParaRPr lang="en-US" sz="2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1</a:t>
                      </a:r>
                      <a:endParaRPr lang="en-US" sz="2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</a:tr>
              <a:tr h="344038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latin typeface="Times New Roman"/>
                          <a:ea typeface="Times New Roman"/>
                          <a:cs typeface="Arial"/>
                        </a:rPr>
                        <a:t>4.</a:t>
                      </a:r>
                      <a:endParaRPr lang="en-US" sz="2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latin typeface="Times New Roman"/>
                          <a:ea typeface="Times New Roman"/>
                          <a:cs typeface="Arial"/>
                        </a:rPr>
                        <a:t>2 ÷ 2 =</a:t>
                      </a:r>
                      <a:endParaRPr lang="en-US" sz="2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latin typeface="Times New Roman"/>
                          <a:ea typeface="Times New Roman"/>
                          <a:cs typeface="Arial"/>
                        </a:rPr>
                        <a:t>1</a:t>
                      </a:r>
                      <a:endParaRPr lang="en-US" sz="2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latin typeface="Times New Roman"/>
                          <a:ea typeface="Times New Roman"/>
                          <a:cs typeface="Arial"/>
                        </a:rPr>
                        <a:t> </a:t>
                      </a:r>
                      <a:endParaRPr lang="en-US" sz="2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0</a:t>
                      </a:r>
                      <a:endParaRPr lang="en-US" sz="2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</a:tr>
              <a:tr h="344038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latin typeface="Times New Roman"/>
                          <a:ea typeface="Times New Roman"/>
                          <a:cs typeface="Arial"/>
                        </a:rPr>
                        <a:t>5.</a:t>
                      </a:r>
                      <a:endParaRPr lang="en-US" sz="2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latin typeface="Times New Roman"/>
                          <a:ea typeface="Times New Roman"/>
                          <a:cs typeface="Arial"/>
                        </a:rPr>
                        <a:t>1 ÷ 2 =</a:t>
                      </a:r>
                      <a:endParaRPr lang="en-US" sz="2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latin typeface="Times New Roman"/>
                          <a:ea typeface="Times New Roman"/>
                          <a:cs typeface="Arial"/>
                        </a:rPr>
                        <a:t>0</a:t>
                      </a:r>
                      <a:endParaRPr lang="en-US" sz="2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latin typeface="Times New Roman"/>
                          <a:ea typeface="Times New Roman"/>
                          <a:cs typeface="Arial"/>
                        </a:rPr>
                        <a:t> </a:t>
                      </a:r>
                      <a:endParaRPr lang="en-US" sz="2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1</a:t>
                      </a:r>
                      <a:endParaRPr lang="en-US" sz="2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</a:tr>
              <a:tr h="344038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latin typeface="Times New Roman"/>
                          <a:ea typeface="Times New Roman"/>
                          <a:cs typeface="Arial"/>
                        </a:rPr>
                        <a:t>6.</a:t>
                      </a:r>
                      <a:endParaRPr lang="en-US" sz="2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latin typeface="Times New Roman"/>
                          <a:ea typeface="Times New Roman"/>
                          <a:cs typeface="Arial"/>
                        </a:rPr>
                        <a:t>0 ÷ 2 =</a:t>
                      </a:r>
                      <a:endParaRPr lang="en-US" sz="2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latin typeface="Times New Roman"/>
                          <a:ea typeface="Times New Roman"/>
                          <a:cs typeface="Arial"/>
                        </a:rPr>
                        <a:t>0</a:t>
                      </a:r>
                      <a:endParaRPr lang="en-US" sz="2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latin typeface="Times New Roman"/>
                          <a:ea typeface="Times New Roman"/>
                          <a:cs typeface="Arial"/>
                        </a:rPr>
                        <a:t> </a:t>
                      </a:r>
                      <a:endParaRPr lang="en-US" sz="2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0</a:t>
                      </a:r>
                      <a:endParaRPr lang="en-US" sz="2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</a:tr>
              <a:tr h="344038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latin typeface="Times New Roman"/>
                          <a:ea typeface="Times New Roman"/>
                          <a:cs typeface="Arial"/>
                        </a:rPr>
                        <a:t>7.</a:t>
                      </a:r>
                      <a:endParaRPr lang="en-US" sz="2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latin typeface="Times New Roman"/>
                          <a:ea typeface="Times New Roman"/>
                          <a:cs typeface="Arial"/>
                        </a:rPr>
                        <a:t>0 ÷ 2 =</a:t>
                      </a:r>
                      <a:endParaRPr lang="en-US" sz="2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latin typeface="Times New Roman"/>
                          <a:ea typeface="Times New Roman"/>
                          <a:cs typeface="Arial"/>
                        </a:rPr>
                        <a:t>0</a:t>
                      </a:r>
                      <a:endParaRPr lang="en-US" sz="2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latin typeface="Times New Roman"/>
                          <a:ea typeface="Times New Roman"/>
                          <a:cs typeface="Arial"/>
                        </a:rPr>
                        <a:t> </a:t>
                      </a:r>
                      <a:endParaRPr lang="en-US" sz="2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0</a:t>
                      </a:r>
                      <a:endParaRPr lang="en-US" sz="2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</a:tr>
              <a:tr h="344038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latin typeface="Times New Roman"/>
                          <a:ea typeface="Times New Roman"/>
                          <a:cs typeface="Arial"/>
                        </a:rPr>
                        <a:t> </a:t>
                      </a:r>
                      <a:endParaRPr lang="en-US" sz="2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latin typeface="Times New Roman"/>
                          <a:ea typeface="Times New Roman"/>
                          <a:cs typeface="Arial"/>
                        </a:rPr>
                        <a:t>sign bit</a:t>
                      </a:r>
                      <a:endParaRPr lang="en-US" sz="2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latin typeface="Times New Roman"/>
                          <a:ea typeface="Times New Roman"/>
                          <a:cs typeface="Arial"/>
                        </a:rPr>
                        <a:t> </a:t>
                      </a:r>
                      <a:endParaRPr lang="en-US" sz="2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latin typeface="Times New Roman"/>
                          <a:ea typeface="Times New Roman"/>
                          <a:cs typeface="Arial"/>
                        </a:rPr>
                        <a:t> </a:t>
                      </a:r>
                      <a:endParaRPr lang="en-US" sz="2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0</a:t>
                      </a:r>
                      <a:endParaRPr lang="en-US" sz="2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</a:tr>
            </a:tbl>
          </a:graphicData>
        </a:graphic>
      </p:graphicFrame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M. AL-</a:t>
            </a:r>
            <a:r>
              <a:rPr lang="en-US" dirty="0" err="1"/>
              <a:t>Towaileb</a:t>
            </a:r>
            <a:endParaRPr lang="ar-SA" dirty="0"/>
          </a:p>
          <a:p>
            <a:endParaRPr lang="ar-S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7</a:t>
            </a:fld>
            <a:endParaRPr lang="ar-SA"/>
          </a:p>
        </p:txBody>
      </p:sp>
    </p:spTree>
    <p:custDataLst>
      <p:tags r:id="rId1"/>
    </p:custData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0066"/>
          </a:xfrm>
        </p:spPr>
        <p:txBody>
          <a:bodyPr>
            <a:normAutofit/>
          </a:bodyPr>
          <a:lstStyle/>
          <a:p>
            <a:pPr rtl="0"/>
            <a:r>
              <a:rPr lang="en-US" sz="2400" b="1" u="sng" dirty="0" smtClean="0">
                <a:solidFill>
                  <a:srgbClr val="FF0000"/>
                </a:solidFill>
              </a:rPr>
              <a:t>Decimal to Binary Conversion</a:t>
            </a:r>
            <a:endParaRPr lang="ar-SA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764704"/>
            <a:ext cx="8229600" cy="5544615"/>
          </a:xfrm>
        </p:spPr>
        <p:txBody>
          <a:bodyPr>
            <a:normAutofit lnSpcReduction="10000"/>
          </a:bodyPr>
          <a:lstStyle/>
          <a:p>
            <a:pPr algn="l" rtl="0">
              <a:buNone/>
            </a:pPr>
            <a:r>
              <a:rPr lang="en-US" sz="2000" b="1" u="sng" dirty="0" smtClean="0">
                <a:solidFill>
                  <a:schemeClr val="accent3">
                    <a:lumMod val="75000"/>
                  </a:schemeClr>
                </a:solidFill>
              </a:rPr>
              <a:t>Example 6:</a:t>
            </a:r>
          </a:p>
          <a:p>
            <a:pPr algn="l" rtl="0">
              <a:buNone/>
            </a:pPr>
            <a:r>
              <a:rPr lang="en-US" sz="2400" dirty="0" smtClean="0"/>
              <a:t>Convert </a:t>
            </a:r>
            <a:r>
              <a:rPr lang="en-US" sz="2400" b="1" dirty="0" smtClean="0">
                <a:solidFill>
                  <a:srgbClr val="C00000"/>
                </a:solidFill>
              </a:rPr>
              <a:t>46</a:t>
            </a:r>
            <a:r>
              <a:rPr lang="en-US" sz="2400" b="1" baseline="-25000" dirty="0" smtClean="0">
                <a:solidFill>
                  <a:srgbClr val="C00000"/>
                </a:solidFill>
              </a:rPr>
              <a:t> 10</a:t>
            </a:r>
            <a:r>
              <a:rPr lang="en-US" sz="2400" dirty="0" smtClean="0"/>
              <a:t> to base 2.</a:t>
            </a:r>
          </a:p>
          <a:p>
            <a:pPr algn="l" rtl="0">
              <a:buNone/>
            </a:pPr>
            <a:r>
              <a:rPr lang="en-US" sz="2000" b="1" u="sng" dirty="0" smtClean="0">
                <a:solidFill>
                  <a:schemeClr val="accent3">
                    <a:lumMod val="75000"/>
                  </a:schemeClr>
                </a:solidFill>
              </a:rPr>
              <a:t>Solution:</a:t>
            </a:r>
          </a:p>
          <a:p>
            <a:pPr algn="l" rtl="0">
              <a:buNone/>
            </a:pPr>
            <a:endParaRPr lang="en-US" sz="2000" b="1" u="sng" dirty="0" smtClean="0">
              <a:solidFill>
                <a:schemeClr val="accent3">
                  <a:lumMod val="75000"/>
                </a:schemeClr>
              </a:solidFill>
            </a:endParaRPr>
          </a:p>
          <a:p>
            <a:pPr algn="l" rtl="0">
              <a:buNone/>
            </a:pPr>
            <a:endParaRPr lang="en-US" sz="2000" b="1" u="sng" dirty="0" smtClean="0">
              <a:solidFill>
                <a:schemeClr val="accent3">
                  <a:lumMod val="75000"/>
                </a:schemeClr>
              </a:solidFill>
            </a:endParaRPr>
          </a:p>
          <a:p>
            <a:pPr algn="l" rtl="0">
              <a:buNone/>
            </a:pPr>
            <a:endParaRPr lang="en-US" sz="2000" b="1" u="sng" dirty="0" smtClean="0">
              <a:solidFill>
                <a:schemeClr val="accent3">
                  <a:lumMod val="75000"/>
                </a:schemeClr>
              </a:solidFill>
            </a:endParaRPr>
          </a:p>
          <a:p>
            <a:pPr algn="l" rtl="0">
              <a:buNone/>
            </a:pPr>
            <a:endParaRPr lang="en-US" sz="2000" b="1" u="sng" dirty="0" smtClean="0">
              <a:solidFill>
                <a:schemeClr val="accent3">
                  <a:lumMod val="75000"/>
                </a:schemeClr>
              </a:solidFill>
            </a:endParaRPr>
          </a:p>
          <a:p>
            <a:pPr algn="l" rtl="0">
              <a:buNone/>
            </a:pPr>
            <a:endParaRPr lang="en-US" sz="2000" b="1" u="sng" dirty="0" smtClean="0">
              <a:solidFill>
                <a:schemeClr val="accent3">
                  <a:lumMod val="75000"/>
                </a:schemeClr>
              </a:solidFill>
            </a:endParaRPr>
          </a:p>
          <a:p>
            <a:pPr algn="l" rtl="0">
              <a:buNone/>
            </a:pPr>
            <a:endParaRPr lang="en-US" sz="2000" b="1" u="sng" dirty="0" smtClean="0">
              <a:solidFill>
                <a:schemeClr val="accent3">
                  <a:lumMod val="75000"/>
                </a:schemeClr>
              </a:solidFill>
            </a:endParaRPr>
          </a:p>
          <a:p>
            <a:pPr algn="l" rtl="0">
              <a:buNone/>
            </a:pPr>
            <a:endParaRPr lang="en-US" sz="2000" b="1" u="sng" dirty="0" smtClean="0">
              <a:solidFill>
                <a:schemeClr val="accent3">
                  <a:lumMod val="75000"/>
                </a:schemeClr>
              </a:solidFill>
            </a:endParaRPr>
          </a:p>
          <a:p>
            <a:pPr algn="l" rtl="0">
              <a:buNone/>
            </a:pPr>
            <a:endParaRPr lang="en-US" sz="2000" b="1" u="sng" dirty="0" smtClean="0">
              <a:solidFill>
                <a:schemeClr val="accent3">
                  <a:lumMod val="75000"/>
                </a:schemeClr>
              </a:solidFill>
            </a:endParaRPr>
          </a:p>
          <a:p>
            <a:pPr algn="l" rtl="0">
              <a:buNone/>
            </a:pPr>
            <a:endParaRPr lang="en-US" sz="2000" b="1" u="sng" dirty="0" smtClean="0">
              <a:solidFill>
                <a:schemeClr val="accent3">
                  <a:lumMod val="75000"/>
                </a:schemeClr>
              </a:solidFill>
            </a:endParaRPr>
          </a:p>
          <a:p>
            <a:pPr algn="l" rtl="0">
              <a:buNone/>
            </a:pPr>
            <a:endParaRPr lang="en-US" sz="2000" b="1" u="sng" dirty="0" smtClean="0">
              <a:solidFill>
                <a:schemeClr val="accent3">
                  <a:lumMod val="75000"/>
                </a:schemeClr>
              </a:solidFill>
            </a:endParaRPr>
          </a:p>
          <a:p>
            <a:pPr algn="l" rtl="0">
              <a:buNone/>
            </a:pPr>
            <a:endParaRPr lang="en-US" sz="2000" b="1" u="sng" dirty="0" smtClean="0">
              <a:solidFill>
                <a:schemeClr val="accent3">
                  <a:lumMod val="75000"/>
                </a:schemeClr>
              </a:solidFill>
            </a:endParaRPr>
          </a:p>
          <a:p>
            <a:pPr algn="l" rtl="0">
              <a:buNone/>
            </a:pPr>
            <a:r>
              <a:rPr lang="en-US" sz="2000" dirty="0" smtClean="0"/>
              <a:t>Therefore, </a:t>
            </a:r>
            <a:r>
              <a:rPr lang="en-US" sz="2000" b="1" dirty="0" smtClean="0">
                <a:solidFill>
                  <a:srgbClr val="C00000"/>
                </a:solidFill>
              </a:rPr>
              <a:t>46</a:t>
            </a:r>
            <a:r>
              <a:rPr lang="en-US" sz="2000" b="1" baseline="-25000" dirty="0" smtClean="0">
                <a:solidFill>
                  <a:srgbClr val="C00000"/>
                </a:solidFill>
              </a:rPr>
              <a:t>10</a:t>
            </a:r>
            <a:r>
              <a:rPr lang="en-US" sz="2000" dirty="0" smtClean="0">
                <a:solidFill>
                  <a:srgbClr val="C00000"/>
                </a:solidFill>
              </a:rPr>
              <a:t> = </a:t>
            </a:r>
            <a:r>
              <a:rPr lang="en-US" sz="2000" b="1" dirty="0" smtClean="0">
                <a:solidFill>
                  <a:srgbClr val="C00000"/>
                </a:solidFill>
              </a:rPr>
              <a:t>0010 1110</a:t>
            </a:r>
            <a:r>
              <a:rPr lang="en-US" sz="2000" b="1" baseline="-25000" dirty="0" smtClean="0">
                <a:solidFill>
                  <a:srgbClr val="C00000"/>
                </a:solidFill>
              </a:rPr>
              <a:t>2</a:t>
            </a:r>
            <a:r>
              <a:rPr lang="en-US" sz="2000" dirty="0" smtClean="0">
                <a:solidFill>
                  <a:srgbClr val="C00000"/>
                </a:solidFill>
              </a:rPr>
              <a:t/>
            </a:r>
            <a:br>
              <a:rPr lang="en-US" sz="2000" dirty="0" smtClean="0">
                <a:solidFill>
                  <a:srgbClr val="C00000"/>
                </a:solidFill>
              </a:rPr>
            </a:br>
            <a:endParaRPr lang="en-US" sz="2000" b="1" u="sng" dirty="0" smtClean="0">
              <a:solidFill>
                <a:srgbClr val="C00000"/>
              </a:solidFill>
            </a:endParaRPr>
          </a:p>
          <a:p>
            <a:pPr algn="l" rtl="0">
              <a:buNone/>
            </a:pPr>
            <a:endParaRPr lang="en-US" sz="2000" b="1" u="sng" dirty="0" smtClean="0">
              <a:solidFill>
                <a:schemeClr val="accent3">
                  <a:lumMod val="75000"/>
                </a:schemeClr>
              </a:solidFill>
            </a:endParaRPr>
          </a:p>
          <a:p>
            <a:pPr algn="l">
              <a:buNone/>
            </a:pPr>
            <a:endParaRPr lang="ar-SA" sz="2400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2123728" y="1988840"/>
          <a:ext cx="5328590" cy="3456387"/>
        </p:xfrm>
        <a:graphic>
          <a:graphicData uri="http://schemas.openxmlformats.org/drawingml/2006/table">
            <a:tbl>
              <a:tblPr/>
              <a:tblGrid>
                <a:gridCol w="409891"/>
                <a:gridCol w="1229674"/>
                <a:gridCol w="1639567"/>
                <a:gridCol w="409891"/>
                <a:gridCol w="1639567"/>
              </a:tblGrid>
              <a:tr h="384043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latin typeface="Times New Roman"/>
                          <a:ea typeface="Times New Roman"/>
                          <a:cs typeface="Arial"/>
                        </a:rPr>
                        <a:t> </a:t>
                      </a:r>
                      <a:endParaRPr lang="en-US" sz="20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latin typeface="Times New Roman"/>
                          <a:ea typeface="Times New Roman"/>
                          <a:cs typeface="Arial"/>
                        </a:rPr>
                        <a:t> </a:t>
                      </a:r>
                      <a:endParaRPr lang="en-US" sz="20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1">
                          <a:latin typeface="Times New Roman"/>
                          <a:ea typeface="Times New Roman"/>
                          <a:cs typeface="Arial"/>
                        </a:rPr>
                        <a:t>Quotient</a:t>
                      </a:r>
                      <a:endParaRPr lang="en-US" sz="20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1">
                          <a:latin typeface="Times New Roman"/>
                          <a:ea typeface="Times New Roman"/>
                          <a:cs typeface="Arial"/>
                        </a:rPr>
                        <a:t> </a:t>
                      </a:r>
                      <a:endParaRPr lang="en-US" sz="20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 b="1">
                          <a:latin typeface="Times New Roman"/>
                          <a:ea typeface="Times New Roman"/>
                          <a:cs typeface="Arial"/>
                        </a:rPr>
                        <a:t>Remainder</a:t>
                      </a:r>
                      <a:endParaRPr lang="en-US" sz="20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</a:tr>
              <a:tr h="384043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1">
                          <a:latin typeface="Times New Roman"/>
                          <a:ea typeface="Times New Roman"/>
                          <a:cs typeface="Arial"/>
                        </a:rPr>
                        <a:t>1.</a:t>
                      </a:r>
                      <a:endParaRPr lang="en-US" sz="20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latin typeface="Times New Roman"/>
                          <a:ea typeface="Times New Roman"/>
                          <a:cs typeface="Arial"/>
                        </a:rPr>
                        <a:t>46 ÷ 2 =</a:t>
                      </a:r>
                      <a:endParaRPr lang="en-US" sz="20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latin typeface="Times New Roman"/>
                          <a:ea typeface="Times New Roman"/>
                          <a:cs typeface="Arial"/>
                        </a:rPr>
                        <a:t>23</a:t>
                      </a:r>
                      <a:endParaRPr lang="en-US" sz="20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1">
                          <a:latin typeface="Times New Roman"/>
                          <a:ea typeface="Times New Roman"/>
                          <a:cs typeface="Arial"/>
                        </a:rPr>
                        <a:t> </a:t>
                      </a:r>
                      <a:endParaRPr lang="en-US" sz="20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1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0</a:t>
                      </a:r>
                      <a:endParaRPr lang="en-US" sz="20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</a:tr>
              <a:tr h="384043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1">
                          <a:latin typeface="Times New Roman"/>
                          <a:ea typeface="Times New Roman"/>
                          <a:cs typeface="Arial"/>
                        </a:rPr>
                        <a:t>2.</a:t>
                      </a:r>
                      <a:endParaRPr lang="en-US" sz="20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1">
                          <a:latin typeface="Times New Roman"/>
                          <a:ea typeface="Times New Roman"/>
                          <a:cs typeface="Arial"/>
                        </a:rPr>
                        <a:t>23 ÷ 2 =</a:t>
                      </a:r>
                      <a:endParaRPr lang="en-US" sz="20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latin typeface="Times New Roman"/>
                          <a:ea typeface="Times New Roman"/>
                          <a:cs typeface="Arial"/>
                        </a:rPr>
                        <a:t>11</a:t>
                      </a:r>
                      <a:endParaRPr lang="en-US" sz="20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1">
                          <a:latin typeface="Times New Roman"/>
                          <a:ea typeface="Times New Roman"/>
                          <a:cs typeface="Arial"/>
                        </a:rPr>
                        <a:t> </a:t>
                      </a:r>
                      <a:endParaRPr lang="en-US" sz="20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1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1</a:t>
                      </a:r>
                      <a:endParaRPr lang="en-US" sz="20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</a:tr>
              <a:tr h="384043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1">
                          <a:latin typeface="Times New Roman"/>
                          <a:ea typeface="Times New Roman"/>
                          <a:cs typeface="Arial"/>
                        </a:rPr>
                        <a:t>3.</a:t>
                      </a:r>
                      <a:endParaRPr lang="en-US" sz="20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1">
                          <a:latin typeface="Times New Roman"/>
                          <a:ea typeface="Times New Roman"/>
                          <a:cs typeface="Arial"/>
                        </a:rPr>
                        <a:t>11 ÷ 2 =</a:t>
                      </a:r>
                      <a:endParaRPr lang="en-US" sz="20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latin typeface="Times New Roman"/>
                          <a:ea typeface="Times New Roman"/>
                          <a:cs typeface="Arial"/>
                        </a:rPr>
                        <a:t>5</a:t>
                      </a:r>
                      <a:endParaRPr lang="en-US" sz="20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1">
                          <a:latin typeface="Times New Roman"/>
                          <a:ea typeface="Times New Roman"/>
                          <a:cs typeface="Arial"/>
                        </a:rPr>
                        <a:t> </a:t>
                      </a:r>
                      <a:endParaRPr lang="en-US" sz="20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1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1</a:t>
                      </a:r>
                      <a:endParaRPr lang="en-US" sz="20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</a:tr>
              <a:tr h="384043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1">
                          <a:latin typeface="Times New Roman"/>
                          <a:ea typeface="Times New Roman"/>
                          <a:cs typeface="Arial"/>
                        </a:rPr>
                        <a:t>4.</a:t>
                      </a:r>
                      <a:endParaRPr lang="en-US" sz="20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1">
                          <a:latin typeface="Times New Roman"/>
                          <a:ea typeface="Times New Roman"/>
                          <a:cs typeface="Arial"/>
                        </a:rPr>
                        <a:t>5 ÷ 2 =</a:t>
                      </a:r>
                      <a:endParaRPr lang="en-US" sz="20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latin typeface="Times New Roman"/>
                          <a:ea typeface="Times New Roman"/>
                          <a:cs typeface="Arial"/>
                        </a:rPr>
                        <a:t>2</a:t>
                      </a:r>
                      <a:endParaRPr lang="en-US" sz="20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latin typeface="Times New Roman"/>
                          <a:ea typeface="Times New Roman"/>
                          <a:cs typeface="Arial"/>
                        </a:rPr>
                        <a:t> </a:t>
                      </a:r>
                      <a:endParaRPr lang="en-US" sz="20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1</a:t>
                      </a:r>
                      <a:endParaRPr lang="en-US" sz="20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</a:tr>
              <a:tr h="384043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1">
                          <a:latin typeface="Times New Roman"/>
                          <a:ea typeface="Times New Roman"/>
                          <a:cs typeface="Arial"/>
                        </a:rPr>
                        <a:t>5.</a:t>
                      </a:r>
                      <a:endParaRPr lang="en-US" sz="20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1">
                          <a:latin typeface="Times New Roman"/>
                          <a:ea typeface="Times New Roman"/>
                          <a:cs typeface="Arial"/>
                        </a:rPr>
                        <a:t>2 ÷ 2 =</a:t>
                      </a:r>
                      <a:endParaRPr lang="en-US" sz="20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1">
                          <a:latin typeface="Times New Roman"/>
                          <a:ea typeface="Times New Roman"/>
                          <a:cs typeface="Arial"/>
                        </a:rPr>
                        <a:t>1</a:t>
                      </a:r>
                      <a:endParaRPr lang="en-US" sz="20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1">
                          <a:latin typeface="Times New Roman"/>
                          <a:ea typeface="Times New Roman"/>
                          <a:cs typeface="Arial"/>
                        </a:rPr>
                        <a:t> </a:t>
                      </a:r>
                      <a:endParaRPr lang="en-US" sz="20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0</a:t>
                      </a:r>
                      <a:endParaRPr lang="en-US" sz="20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</a:tr>
              <a:tr h="384043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1">
                          <a:latin typeface="Times New Roman"/>
                          <a:ea typeface="Times New Roman"/>
                          <a:cs typeface="Arial"/>
                        </a:rPr>
                        <a:t>6.</a:t>
                      </a:r>
                      <a:endParaRPr lang="en-US" sz="20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1">
                          <a:latin typeface="Times New Roman"/>
                          <a:ea typeface="Times New Roman"/>
                          <a:cs typeface="Arial"/>
                        </a:rPr>
                        <a:t>1 ÷ 2 =</a:t>
                      </a:r>
                      <a:endParaRPr lang="en-US" sz="20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1">
                          <a:latin typeface="Times New Roman"/>
                          <a:ea typeface="Times New Roman"/>
                          <a:cs typeface="Arial"/>
                        </a:rPr>
                        <a:t>0</a:t>
                      </a:r>
                      <a:endParaRPr lang="en-US" sz="20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1">
                          <a:latin typeface="Times New Roman"/>
                          <a:ea typeface="Times New Roman"/>
                          <a:cs typeface="Arial"/>
                        </a:rPr>
                        <a:t> </a:t>
                      </a:r>
                      <a:endParaRPr lang="en-US" sz="20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1</a:t>
                      </a:r>
                      <a:endParaRPr lang="en-US" sz="20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</a:tr>
              <a:tr h="384043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1">
                          <a:latin typeface="Times New Roman"/>
                          <a:ea typeface="Times New Roman"/>
                          <a:cs typeface="Arial"/>
                        </a:rPr>
                        <a:t>7.</a:t>
                      </a:r>
                      <a:endParaRPr lang="en-US" sz="20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1">
                          <a:latin typeface="Times New Roman"/>
                          <a:ea typeface="Times New Roman"/>
                          <a:cs typeface="Arial"/>
                        </a:rPr>
                        <a:t>0 ÷ 2 =</a:t>
                      </a:r>
                      <a:endParaRPr lang="en-US" sz="20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1">
                          <a:latin typeface="Times New Roman"/>
                          <a:ea typeface="Times New Roman"/>
                          <a:cs typeface="Arial"/>
                        </a:rPr>
                        <a:t>0</a:t>
                      </a:r>
                      <a:endParaRPr lang="en-US" sz="20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1">
                          <a:latin typeface="Times New Roman"/>
                          <a:ea typeface="Times New Roman"/>
                          <a:cs typeface="Arial"/>
                        </a:rPr>
                        <a:t> </a:t>
                      </a:r>
                      <a:endParaRPr lang="en-US" sz="20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0</a:t>
                      </a:r>
                      <a:endParaRPr lang="en-US" sz="20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</a:tr>
              <a:tr h="384043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1">
                          <a:latin typeface="Times New Roman"/>
                          <a:ea typeface="Times New Roman"/>
                          <a:cs typeface="Arial"/>
                        </a:rPr>
                        <a:t> </a:t>
                      </a:r>
                      <a:endParaRPr lang="en-US" sz="20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1">
                          <a:latin typeface="Times New Roman"/>
                          <a:ea typeface="Times New Roman"/>
                          <a:cs typeface="Arial"/>
                        </a:rPr>
                        <a:t>sign bit</a:t>
                      </a:r>
                      <a:endParaRPr lang="en-US" sz="20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1">
                          <a:latin typeface="Times New Roman"/>
                          <a:ea typeface="Times New Roman"/>
                          <a:cs typeface="Arial"/>
                        </a:rPr>
                        <a:t> </a:t>
                      </a:r>
                      <a:endParaRPr lang="en-US" sz="20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1">
                          <a:latin typeface="Times New Roman"/>
                          <a:ea typeface="Times New Roman"/>
                          <a:cs typeface="Arial"/>
                        </a:rPr>
                        <a:t> </a:t>
                      </a:r>
                      <a:endParaRPr lang="en-US" sz="20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0</a:t>
                      </a:r>
                      <a:endParaRPr lang="en-US" sz="20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</a:tr>
            </a:tbl>
          </a:graphicData>
        </a:graphic>
      </p:graphicFrame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M. AL-</a:t>
            </a:r>
            <a:r>
              <a:rPr lang="en-US" dirty="0" err="1"/>
              <a:t>Towaileb</a:t>
            </a:r>
            <a:endParaRPr lang="ar-SA" dirty="0"/>
          </a:p>
          <a:p>
            <a:endParaRPr lang="ar-S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8</a:t>
            </a:fld>
            <a:endParaRPr lang="ar-SA"/>
          </a:p>
        </p:txBody>
      </p:sp>
    </p:spTree>
    <p:custDataLst>
      <p:tags r:id="rId1"/>
    </p:custData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 fontScale="90000"/>
          </a:bodyPr>
          <a:lstStyle/>
          <a:p>
            <a:pPr rtl="0"/>
            <a:r>
              <a:rPr lang="en-US" sz="3100" b="1" u="sng" dirty="0" smtClean="0">
                <a:solidFill>
                  <a:srgbClr val="FF0000"/>
                </a:solidFill>
              </a:rPr>
              <a:t>Decimal Fractions to Binary Fractions Conversions</a:t>
            </a:r>
            <a:r>
              <a:rPr lang="en-US" sz="2400" b="1" u="sng" dirty="0" smtClean="0">
                <a:solidFill>
                  <a:srgbClr val="FF0000"/>
                </a:solidFill>
              </a:rPr>
              <a:t/>
            </a:r>
            <a:br>
              <a:rPr lang="en-US" sz="2400" b="1" u="sng" dirty="0" smtClean="0">
                <a:solidFill>
                  <a:srgbClr val="FF0000"/>
                </a:solidFill>
              </a:rPr>
            </a:br>
            <a:endParaRPr lang="ar-SA" sz="2400" b="1" u="sng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64704"/>
            <a:ext cx="8229600" cy="5361459"/>
          </a:xfrm>
        </p:spPr>
        <p:txBody>
          <a:bodyPr/>
          <a:lstStyle/>
          <a:p>
            <a:pPr algn="l" rtl="0">
              <a:lnSpc>
                <a:spcPct val="150000"/>
              </a:lnSpc>
              <a:buNone/>
            </a:pPr>
            <a:r>
              <a:rPr lang="en-US" dirty="0" smtClean="0"/>
              <a:t>To convert the fractional part successive multiplications are done instead of divisions.  In each case the remaining fractional part is used in the succeeding multiplication</a:t>
            </a:r>
            <a:endParaRPr lang="ar-S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M. AL-</a:t>
            </a:r>
            <a:r>
              <a:rPr lang="en-US" dirty="0" err="1"/>
              <a:t>Towaileb</a:t>
            </a:r>
            <a:endParaRPr lang="ar-SA" dirty="0"/>
          </a:p>
          <a:p>
            <a:endParaRPr lang="ar-S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9</a:t>
            </a:fld>
            <a:endParaRPr lang="ar-SA"/>
          </a:p>
        </p:txBody>
      </p:sp>
    </p:spTree>
    <p:custDataLst>
      <p:tags r:id="rId1"/>
    </p:custData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  <p:tag name="ARTICULATE_SLIDE_COUNT" val="2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1693</TotalTime>
  <Words>813</Words>
  <Application>Microsoft Macintosh PowerPoint</Application>
  <PresentationFormat>On-screen Show (4:3)</PresentationFormat>
  <Paragraphs>349</Paragraphs>
  <Slides>21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7" baseType="lpstr">
      <vt:lpstr>Arial</vt:lpstr>
      <vt:lpstr>Calibri</vt:lpstr>
      <vt:lpstr>Cambria</vt:lpstr>
      <vt:lpstr>Times New Roman</vt:lpstr>
      <vt:lpstr>Verdana</vt:lpstr>
      <vt:lpstr>سمة Office</vt:lpstr>
      <vt:lpstr>Introduction To Number Systems </vt:lpstr>
      <vt:lpstr>Binary System </vt:lpstr>
      <vt:lpstr>Binary to Decimal Conversion </vt:lpstr>
      <vt:lpstr>Binary Fractions </vt:lpstr>
      <vt:lpstr>PowerPoint Presentation</vt:lpstr>
      <vt:lpstr>Decimal to Binary Conversion </vt:lpstr>
      <vt:lpstr>Decimal to Binary Conversion</vt:lpstr>
      <vt:lpstr>Decimal to Binary Conversion</vt:lpstr>
      <vt:lpstr>Decimal Fractions to Binary Fractions Conversions </vt:lpstr>
      <vt:lpstr>Decimal Fractions to Binary Fractions Conversions </vt:lpstr>
      <vt:lpstr>Decimal to Binary Conversion</vt:lpstr>
      <vt:lpstr>Arithmetic in the Binary System </vt:lpstr>
      <vt:lpstr>Binary Addition </vt:lpstr>
      <vt:lpstr>Binary Addition </vt:lpstr>
      <vt:lpstr>Binary Addition </vt:lpstr>
      <vt:lpstr>Binary Subtraction </vt:lpstr>
      <vt:lpstr>Binary Subtraction </vt:lpstr>
      <vt:lpstr>PowerPoint Presentation</vt:lpstr>
      <vt:lpstr>Binary Multiplication </vt:lpstr>
      <vt:lpstr>Binary Multiplication </vt:lpstr>
      <vt:lpstr>Homework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 Number Systems </dc:title>
  <dc:creator>Zainab</dc:creator>
  <cp:lastModifiedBy>Microsoft Office User</cp:lastModifiedBy>
  <cp:revision>63</cp:revision>
  <dcterms:created xsi:type="dcterms:W3CDTF">2013-03-15T15:26:52Z</dcterms:created>
  <dcterms:modified xsi:type="dcterms:W3CDTF">2015-12-05T17:14:17Z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rticulateGUID">
    <vt:lpwstr>D858FA3C-2A21-40D7-AD11-8B580C8A6A5B</vt:lpwstr>
  </property>
  <property fmtid="{D5CDD505-2E9C-101B-9397-08002B2CF9AE}" pid="3" name="ArticulatePath">
    <vt:lpwstr>Binary system</vt:lpwstr>
  </property>
</Properties>
</file>