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40"/>
  </p:notesMasterIdLst>
  <p:handoutMasterIdLst>
    <p:handoutMasterId r:id="rId41"/>
  </p:handoutMasterIdLst>
  <p:sldIdLst>
    <p:sldId id="257" r:id="rId2"/>
    <p:sldId id="318" r:id="rId3"/>
    <p:sldId id="322" r:id="rId4"/>
    <p:sldId id="319" r:id="rId5"/>
    <p:sldId id="32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9565" autoAdjust="0"/>
  </p:normalViewPr>
  <p:slideViewPr>
    <p:cSldViewPr snapToGrid="0" snapToObjects="1">
      <p:cViewPr varScale="1">
        <p:scale>
          <a:sx n="59" d="100"/>
          <a:sy n="59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5A790-7D4C-774B-B7A4-D34D0B5C792E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8A380-AFE1-0D4B-A87B-1F9E60C3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80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72AEA-2D04-2C43-8A1C-92AB2D7BBFF2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4BE1C-AF43-5D46-9E84-AB3CE5070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15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in computers means step</a:t>
            </a:r>
            <a:r>
              <a:rPr lang="en-US" baseline="0" dirty="0" smtClean="0"/>
              <a:t> by step set of operations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07C9D-B1F0-4D72-BCB8-BE6D42A4D1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3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3DB8-6D8F-A74C-A011-317425F898BF}" type="datetime1">
              <a:rPr lang="en-GB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181-3C9A-A64F-8883-EDB6E9E9D935}" type="datetime1">
              <a:rPr lang="en-GB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9D4B-30A2-4146-A023-EA7FD4147F4E}" type="datetime1">
              <a:rPr lang="en-GB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B20-0BC1-7A42-9A8B-FECE20EF821A}" type="datetime1">
              <a:rPr lang="en-GB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1C01-1CB3-EC47-BF90-95831BB7A4A7}" type="datetime1">
              <a:rPr lang="en-GB" smtClean="0"/>
              <a:t>10/02/2019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50E-D530-174F-AC13-6FCEBC576AF4}" type="datetime1">
              <a:rPr lang="en-GB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89803-B778-DB41-B02D-33A96348D5CE}" type="datetime1">
              <a:rPr lang="en-GB" smtClean="0"/>
              <a:t>10/02/2019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6115-AEC6-B648-8F5C-AF1CC612F03A}" type="datetime1">
              <a:rPr lang="en-GB" smtClean="0"/>
              <a:t>10/02/2019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C571-55C9-0A46-902D-608F808B2808}" type="datetime1">
              <a:rPr lang="en-GB" smtClean="0"/>
              <a:t>10/02/2019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5164-A490-B64F-BD18-331443DBC1D6}" type="datetime1">
              <a:rPr lang="en-GB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790F-9154-264B-9EBA-FACAEB9F5689}" type="datetime1">
              <a:rPr lang="en-GB" smtClean="0"/>
              <a:t>10/02/2019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3814914-253F-6144-84E7-186704F33369}" type="datetime1">
              <a:rPr lang="en-GB" smtClean="0"/>
              <a:t>10/02/2019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936D315-49D7-9645-879B-EE2BFEFBD1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8305800" cy="17526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Basic Local Alignment Search Tool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(BLAST)</a:t>
            </a:r>
          </a:p>
        </p:txBody>
      </p:sp>
    </p:spTree>
    <p:extLst>
      <p:ext uri="{BB962C8B-B14F-4D97-AF65-F5344CB8AC3E}">
        <p14:creationId xmlns:p14="http://schemas.microsoft.com/office/powerpoint/2010/main" val="11150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 &amp; Splitting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646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Query sequence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2895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3429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Split the query sequence into smaller short sequences called “words” or k-tuples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600" y="2286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BIOCHEMISTRYDEPARTMENTCOLLEGEOFSCIENCEKINGSAUDUNI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4495800"/>
            <a:ext cx="841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 this example, k=3. </a:t>
            </a:r>
            <a:r>
              <a:rPr lang="en-US" sz="2400" dirty="0" smtClean="0">
                <a:solidFill>
                  <a:srgbClr val="0070C0"/>
                </a:solidFill>
              </a:rPr>
              <a:t>Meaning splitting </a:t>
            </a:r>
            <a:r>
              <a:rPr lang="en-US" sz="2400" dirty="0">
                <a:solidFill>
                  <a:srgbClr val="0070C0"/>
                </a:solidFill>
              </a:rPr>
              <a:t>every three letters</a:t>
            </a:r>
          </a:p>
        </p:txBody>
      </p:sp>
    </p:spTree>
    <p:extLst>
      <p:ext uri="{BB962C8B-B14F-4D97-AF65-F5344CB8AC3E}">
        <p14:creationId xmlns:p14="http://schemas.microsoft.com/office/powerpoint/2010/main" val="259958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K-tuples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266" y="15312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Query sequence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8288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BIOCHEMISTRYDEPARTMENTCOLLEGEOFSCIENCEKINGSAUDUNI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55383"/>
              </p:ext>
            </p:extLst>
          </p:nvPr>
        </p:nvGraphicFramePr>
        <p:xfrm>
          <a:off x="1847208" y="2803920"/>
          <a:ext cx="61722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30000" dirty="0"/>
                        <a:t>st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r>
                        <a:rPr lang="en-US" sz="2400" baseline="30000" dirty="0"/>
                        <a:t>rd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……...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28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400" dirty="0"/>
                        <a:t> 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end</a:t>
                      </a:r>
                      <a:r>
                        <a:rPr lang="en-US" sz="2400" baseline="30000" dirty="0" err="1"/>
                        <a:t>th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tuple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……..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47208" y="5525790"/>
            <a:ext cx="47244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1856785"/>
            <a:ext cx="457200" cy="341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BLAST heuristic algorithm (</a:t>
            </a:r>
            <a:r>
              <a:rPr lang="en-US" dirty="0" err="1" smtClean="0"/>
              <a:t>cont’ed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07164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A in database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743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B in database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C in 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207164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THISISANEWLINETHATISNOTINTHE</a:t>
            </a:r>
            <a:r>
              <a:rPr lang="en-US" dirty="0">
                <a:solidFill>
                  <a:srgbClr val="008000"/>
                </a:solidFill>
                <a:latin typeface="Courier" pitchFamily="49" charset="0"/>
              </a:rPr>
              <a:t>LEG</a:t>
            </a:r>
            <a:r>
              <a:rPr lang="en-US" dirty="0">
                <a:latin typeface="Courier" pitchFamily="49" charset="0"/>
              </a:rPr>
              <a:t>OFTHISPAPER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7024" y="2265015"/>
            <a:ext cx="7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LEG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27548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THATISNOTWHATYOUIMAGICOL</a:t>
            </a:r>
            <a:r>
              <a:rPr lang="en-US" dirty="0">
                <a:solidFill>
                  <a:srgbClr val="008000"/>
                </a:solidFill>
                <a:latin typeface="Courier" pitchFamily="49" charset="0"/>
              </a:rPr>
              <a:t>LEG</a:t>
            </a:r>
            <a:r>
              <a:rPr lang="en-US" dirty="0">
                <a:latin typeface="Courier" pitchFamily="49" charset="0"/>
              </a:rPr>
              <a:t>HJADMNJKSAAASLK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2932410"/>
            <a:ext cx="606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               </a:t>
            </a:r>
            <a:r>
              <a:rPr lang="en-US" dirty="0">
                <a:latin typeface="Courier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RTMEN---</a:t>
            </a:r>
            <a:r>
              <a:rPr lang="en-US" dirty="0">
                <a:latin typeface="Courier" pitchFamily="49" charset="0"/>
              </a:rPr>
              <a:t>TC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-</a:t>
            </a:r>
            <a:r>
              <a:rPr lang="en-US" dirty="0">
                <a:latin typeface="Courier" pitchFamily="49" charset="0"/>
              </a:rPr>
              <a:t>LLEG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—-</a:t>
            </a:r>
            <a:r>
              <a:rPr lang="en-US" dirty="0">
                <a:latin typeface="Courier" pitchFamily="49" charset="0"/>
              </a:rPr>
              <a:t>AD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-</a:t>
            </a:r>
            <a:r>
              <a:rPr lang="en-US" dirty="0">
                <a:latin typeface="Courier" pitchFamily="49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IC--</a:t>
            </a:r>
            <a:r>
              <a:rPr lang="en-US" dirty="0">
                <a:latin typeface="Courier" pitchFamily="49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361147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urier" pitchFamily="49" charset="0"/>
              </a:rPr>
              <a:t>ARTMENTCOLLEGEOFSCIENCEK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5600" y="3429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49" charset="0"/>
              </a:rPr>
              <a:t>ANOTHERNEWIDEAHEREARTMENTCOL</a:t>
            </a:r>
            <a:r>
              <a:rPr lang="en-US" dirty="0">
                <a:solidFill>
                  <a:srgbClr val="008000"/>
                </a:solidFill>
                <a:latin typeface="Courier" pitchFamily="49" charset="0"/>
              </a:rPr>
              <a:t>LEG</a:t>
            </a:r>
            <a:r>
              <a:rPr lang="en-US" dirty="0">
                <a:latin typeface="Courier" pitchFamily="49" charset="0"/>
              </a:rPr>
              <a:t>EOFSCIENCEK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568" y="428501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= 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1568" y="4827734"/>
            <a:ext cx="46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= 10 for alignment in </a:t>
            </a:r>
            <a:r>
              <a:rPr lang="en-US" dirty="0" err="1"/>
              <a:t>seq</a:t>
            </a:r>
            <a:r>
              <a:rPr lang="en-US" dirty="0"/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246" y="5202636"/>
            <a:ext cx="46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= 23 for alignment in </a:t>
            </a:r>
            <a:r>
              <a:rPr lang="en-US" dirty="0" err="1"/>
              <a:t>seq</a:t>
            </a:r>
            <a:r>
              <a:rPr lang="en-US" dirty="0"/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246" y="5571968"/>
            <a:ext cx="464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So, </a:t>
            </a:r>
            <a:r>
              <a:rPr lang="en-US" dirty="0" err="1"/>
              <a:t>seq</a:t>
            </a:r>
            <a:r>
              <a:rPr lang="en-US" dirty="0"/>
              <a:t> C is selected (good hit)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14675" y="4285013"/>
            <a:ext cx="268535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High-Scoring Pair (HSP)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638800" y="3962400"/>
            <a:ext cx="152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67200" y="4343400"/>
            <a:ext cx="1524000" cy="10439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42554" y="3352800"/>
            <a:ext cx="57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4947" y="1981200"/>
            <a:ext cx="57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4947" y="2647207"/>
            <a:ext cx="57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sym typeface="Wingdings 2"/>
              </a:rPr>
              <a:t>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Any local alignment that passes the threshold is called high-scoring pair (HSP)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Decreasing the word size (K-tuple) to </a:t>
            </a:r>
            <a:r>
              <a:rPr lang="en-US" sz="2800" dirty="0" smtClean="0"/>
              <a:t>a low </a:t>
            </a:r>
            <a:r>
              <a:rPr lang="en-US" sz="2800" dirty="0"/>
              <a:t>value, </a:t>
            </a:r>
            <a:r>
              <a:rPr lang="en-US" sz="2800" dirty="0" smtClean="0"/>
              <a:t>allows the </a:t>
            </a:r>
            <a:r>
              <a:rPr lang="en-US" sz="2800" dirty="0"/>
              <a:t>identification of sequences that matches less well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Thus, allowing the </a:t>
            </a:r>
            <a:r>
              <a:rPr lang="en-US" sz="2800" dirty="0"/>
              <a:t>identification of similar genes when the sequences of the query sequences is showing </a:t>
            </a:r>
            <a:r>
              <a:rPr lang="en-US" sz="2800" dirty="0" smtClean="0"/>
              <a:t>weak </a:t>
            </a:r>
            <a:r>
              <a:rPr lang="en-US" sz="2800" dirty="0"/>
              <a:t>similarity to the hit results.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131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expected (e)-value?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This setting specifies the </a:t>
            </a:r>
            <a:r>
              <a:rPr lang="en-US" sz="2800" i="1" dirty="0">
                <a:solidFill>
                  <a:srgbClr val="0000FF"/>
                </a:solidFill>
              </a:rPr>
              <a:t>statistical significance threshold </a:t>
            </a:r>
            <a:r>
              <a:rPr lang="en-US" sz="2800" dirty="0"/>
              <a:t>for reporting matches against database sequences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the number of hits one can "expect" to see by chance when searching a database of a particular size.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E value of 1 means one might expect to see 1 match with a similar score simply by chance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The lower the E-value, or the closer it is to zero, the more "significant" the match is.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23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/>
              <a:t>Which Value for Your </a:t>
            </a:r>
            <a:br>
              <a:rPr lang="en-US" altLang="en-US" sz="3200"/>
            </a:br>
            <a:r>
              <a:rPr lang="en-US" altLang="en-US" sz="3200"/>
              <a:t>E-Values ?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eaLnBrk="1" hangingPunct="1">
              <a:lnSpc>
                <a:spcPct val="120000"/>
              </a:lnSpc>
            </a:pPr>
            <a:endParaRPr lang="en-US" altLang="en-US" sz="2000"/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Low E-value </a:t>
            </a:r>
            <a:r>
              <a:rPr lang="en-US" altLang="en-US" sz="2400">
                <a:sym typeface="Wingdings" pitchFamily="2" charset="2"/>
              </a:rPr>
              <a:t> good hit</a:t>
            </a:r>
            <a:endParaRPr lang="en-US" altLang="en-US" sz="2400"/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  1     =  bad e-Value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10</a:t>
            </a:r>
            <a:r>
              <a:rPr lang="en-US" altLang="en-US" sz="2000" baseline="30000"/>
              <a:t>e-3 </a:t>
            </a:r>
            <a:r>
              <a:rPr lang="en-US" altLang="en-US" sz="2000"/>
              <a:t> =  borderline E-value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10</a:t>
            </a:r>
            <a:r>
              <a:rPr lang="en-US" altLang="en-US" sz="2000" baseline="30000"/>
              <a:t>e-4  </a:t>
            </a:r>
            <a:r>
              <a:rPr lang="en-US" altLang="en-US" sz="2000"/>
              <a:t>=  good E-value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/>
              <a:t>10</a:t>
            </a:r>
            <a:r>
              <a:rPr lang="en-US" altLang="en-US" sz="2000" baseline="30000"/>
              <a:t>e-10</a:t>
            </a:r>
            <a:r>
              <a:rPr lang="en-US" altLang="en-US" sz="2000"/>
              <a:t> =  very good E-value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/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E-values lower than 10</a:t>
            </a:r>
            <a:r>
              <a:rPr lang="en-US" altLang="en-US" sz="2400" baseline="30000"/>
              <a:t>e-4</a:t>
            </a:r>
            <a:r>
              <a:rPr lang="en-US" altLang="en-US" sz="2400"/>
              <a:t>  indicate possible homology</a:t>
            </a:r>
            <a:r>
              <a:rPr lang="en-US" altLang="en-US" sz="2400" baseline="30000"/>
              <a:t>	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/>
          </a:p>
          <a:p>
            <a:pPr eaLnBrk="1" hangingPunct="1">
              <a:lnSpc>
                <a:spcPct val="120000"/>
              </a:lnSpc>
            </a:pPr>
            <a:r>
              <a:rPr lang="en-US" altLang="en-US" sz="2400"/>
              <a:t>E-values higher than 10</a:t>
            </a:r>
            <a:r>
              <a:rPr lang="en-US" altLang="en-US" sz="2400" baseline="30000"/>
              <a:t>e-4</a:t>
            </a:r>
            <a:r>
              <a:rPr lang="en-US" altLang="en-US" sz="2400"/>
              <a:t> require extra evidence to support homology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0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quality</a:t>
            </a:r>
            <a:r>
              <a:rPr lang="en-US" dirty="0"/>
              <a:t> of the alignment is given by the </a:t>
            </a:r>
            <a:r>
              <a:rPr lang="en-US" dirty="0">
                <a:solidFill>
                  <a:srgbClr val="C00000"/>
                </a:solidFill>
              </a:rPr>
              <a:t>Score (S)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significance</a:t>
            </a:r>
            <a:r>
              <a:rPr lang="en-US" dirty="0"/>
              <a:t> of the alignment is given by the expected </a:t>
            </a:r>
            <a:r>
              <a:rPr lang="en-US" dirty="0">
                <a:solidFill>
                  <a:srgbClr val="C00000"/>
                </a:solidFill>
              </a:rPr>
              <a:t>E-value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smaller the e-value </a:t>
            </a:r>
            <a:r>
              <a:rPr lang="en-US" dirty="0"/>
              <a:t>(the larger its negative exponents), </a:t>
            </a:r>
            <a:r>
              <a:rPr lang="en-US" u="sng" dirty="0"/>
              <a:t>the more significant is the score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3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go to BLAST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12712" r="38287" b="39560"/>
          <a:stretch/>
        </p:blipFill>
        <p:spPr bwMode="auto">
          <a:xfrm>
            <a:off x="312929" y="1721295"/>
            <a:ext cx="8338665" cy="50356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369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8552" r="58588" b="47738"/>
          <a:stretch/>
        </p:blipFill>
        <p:spPr bwMode="auto">
          <a:xfrm>
            <a:off x="1795364" y="957692"/>
            <a:ext cx="5718092" cy="529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/>
          <p:cNvSpPr/>
          <p:nvPr/>
        </p:nvSpPr>
        <p:spPr>
          <a:xfrm rot="20129782">
            <a:off x="985176" y="1448235"/>
            <a:ext cx="1809007" cy="26409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21302693">
            <a:off x="1468201" y="3288491"/>
            <a:ext cx="1179787" cy="26409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9648690">
            <a:off x="7058167" y="3240417"/>
            <a:ext cx="910578" cy="300875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http://y70y.com/wp-content/uploads/%D8%A7%D9%84%D8%B9%D8%A7%D8%A8-1-%D9%85%D9%86-%D8%A7%D9%84%D8%B9%D8%A7%D8%A8-%D8%B1%D9%82%D9%85-1-%D8%B9%D9%84%D9%8A-%D8%A7%D9%84%D8%B9%D8%A7%D8%A8-1-y70y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2" y="1976844"/>
            <a:ext cx="4572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84d1f3.medialib.glogster.com/bransee/media/2b/2bc2ddf7c6f52f47132c4a216daeb15cb2e1deb7/number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42" y="2962965"/>
            <a:ext cx="4572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http://scaleoverottawa.ca/wp-content/uploads/2013/03/red-number-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1008292" y="3328725"/>
            <a:ext cx="475311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8789" r="2500" b="4101"/>
          <a:stretch/>
        </p:blipFill>
        <p:spPr bwMode="auto">
          <a:xfrm>
            <a:off x="0" y="152718"/>
            <a:ext cx="9144000" cy="621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/>
          <p:cNvSpPr/>
          <p:nvPr/>
        </p:nvSpPr>
        <p:spPr>
          <a:xfrm rot="11060976">
            <a:off x="2063060" y="870945"/>
            <a:ext cx="609600" cy="253936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1060976">
            <a:off x="1075552" y="2082402"/>
            <a:ext cx="609600" cy="253936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11060976">
            <a:off x="1435956" y="4066714"/>
            <a:ext cx="609600" cy="253936"/>
          </a:xfrm>
          <a:prstGeom prst="notched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http://y70y.com/wp-content/uploads/%D8%A7%D9%84%D8%B9%D8%A7%D8%A8-1-%D9%85%D9%86-%D8%A7%D9%84%D8%B9%D8%A7%D8%A8-%D8%B1%D9%82%D9%85-1-%D8%B9%D9%84%D9%8A-%D8%A7%D9%84%D8%B9%D8%A7%D8%A8-1-y70y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845356"/>
            <a:ext cx="457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3" name="Picture 9" descr="http://84d1f3.medialib.glogster.com/bransee/media/2b/2bc2ddf7c6f52f47132c4a216daeb15cb2e1deb7/number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3" y="4010802"/>
            <a:ext cx="457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5" name="Picture 11" descr="http://scaleoverottawa.ca/wp-content/uploads/2013/03/red-number-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1613246" y="2111845"/>
            <a:ext cx="61405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23965" r="17275" b="16493"/>
          <a:stretch/>
        </p:blipFill>
        <p:spPr bwMode="auto">
          <a:xfrm>
            <a:off x="6180441" y="3271751"/>
            <a:ext cx="2389497" cy="175744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92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14663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BLAST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1269600"/>
            <a:ext cx="8991600" cy="528244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In bioinformatics, </a:t>
            </a:r>
            <a:r>
              <a:rPr lang="en-US" sz="1800" b="0" dirty="0" smtClean="0">
                <a:solidFill>
                  <a:srgbClr val="3366FF"/>
                </a:solidFill>
              </a:rPr>
              <a:t>B</a:t>
            </a:r>
            <a:r>
              <a:rPr lang="en-US" sz="1800" b="0" dirty="0" smtClean="0"/>
              <a:t>asic </a:t>
            </a:r>
            <a:r>
              <a:rPr lang="en-US" sz="1800" b="0" dirty="0" smtClean="0">
                <a:solidFill>
                  <a:srgbClr val="3366FF"/>
                </a:solidFill>
              </a:rPr>
              <a:t>L</a:t>
            </a:r>
            <a:r>
              <a:rPr lang="en-US" sz="1800" b="0" dirty="0" smtClean="0"/>
              <a:t>ocal </a:t>
            </a:r>
            <a:r>
              <a:rPr lang="en-US" sz="1800" b="0" dirty="0" smtClean="0">
                <a:solidFill>
                  <a:srgbClr val="3366FF"/>
                </a:solidFill>
              </a:rPr>
              <a:t>A</a:t>
            </a:r>
            <a:r>
              <a:rPr lang="en-US" sz="1800" b="0" dirty="0" smtClean="0"/>
              <a:t>lignment </a:t>
            </a:r>
            <a:r>
              <a:rPr lang="en-US" sz="1800" b="0" dirty="0" smtClean="0">
                <a:solidFill>
                  <a:srgbClr val="3366FF"/>
                </a:solidFill>
              </a:rPr>
              <a:t>S</a:t>
            </a:r>
            <a:r>
              <a:rPr lang="en-US" sz="1800" b="0" dirty="0" smtClean="0"/>
              <a:t>earch </a:t>
            </a:r>
            <a:r>
              <a:rPr lang="en-US" sz="1800" b="0" dirty="0" smtClean="0">
                <a:solidFill>
                  <a:srgbClr val="3366FF"/>
                </a:solidFill>
              </a:rPr>
              <a:t>T</a:t>
            </a:r>
            <a:r>
              <a:rPr lang="en-US" sz="1800" b="0" dirty="0" smtClean="0"/>
              <a:t>ool, or </a:t>
            </a:r>
            <a:r>
              <a:rPr lang="en-US" sz="1800" b="0" dirty="0" smtClean="0">
                <a:solidFill>
                  <a:srgbClr val="3366FF"/>
                </a:solidFill>
              </a:rPr>
              <a:t>BLAST:</a:t>
            </a:r>
            <a:r>
              <a:rPr lang="en-US" sz="1800" b="0" dirty="0"/>
              <a:t> </a:t>
            </a:r>
            <a:r>
              <a:rPr lang="en-US" sz="1800" b="0" dirty="0" smtClean="0"/>
              <a:t>is an algorithm for comparing primary biological sequence information, such as the amino-acid sequences of different proteins or the nucleotides of DNA sequences.</a:t>
            </a:r>
          </a:p>
          <a:p>
            <a:pPr marL="285750" indent="-285750">
              <a:buFont typeface="Arial"/>
              <a:buChar char="•"/>
            </a:pPr>
            <a:endParaRPr lang="en-US" sz="1800" b="0" dirty="0"/>
          </a:p>
          <a:p>
            <a:pPr marL="285750" indent="-285750">
              <a:buFont typeface="Arial"/>
              <a:buChar char="•"/>
            </a:pPr>
            <a:endParaRPr lang="en-US" sz="1800" b="0" dirty="0" smtClean="0"/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The BLAST program was designed by Stephen </a:t>
            </a:r>
            <a:r>
              <a:rPr lang="en-US" sz="1800" b="0" dirty="0" err="1" smtClean="0"/>
              <a:t>Altschul</a:t>
            </a:r>
            <a:r>
              <a:rPr lang="en-US" sz="1800" b="0" dirty="0" smtClean="0"/>
              <a:t>, Warren Gish, Webb Miller, Eugene Myers, and David J. </a:t>
            </a:r>
            <a:r>
              <a:rPr lang="en-US" sz="1800" b="0" dirty="0" err="1" smtClean="0"/>
              <a:t>Lipman</a:t>
            </a:r>
            <a:r>
              <a:rPr lang="en-US" sz="1800" b="0" dirty="0" smtClean="0"/>
              <a:t> at the NIH and was published in the </a:t>
            </a:r>
            <a:r>
              <a:rPr lang="en-US" sz="1800" b="0" i="1" dirty="0" smtClean="0"/>
              <a:t>Journal of Molecular Biology</a:t>
            </a:r>
            <a:r>
              <a:rPr lang="en-US" sz="1800" b="0" dirty="0" smtClean="0"/>
              <a:t> in 1990.</a:t>
            </a:r>
          </a:p>
        </p:txBody>
      </p:sp>
    </p:spTree>
    <p:extLst>
      <p:ext uri="{BB962C8B-B14F-4D97-AF65-F5344CB8AC3E}">
        <p14:creationId xmlns:p14="http://schemas.microsoft.com/office/powerpoint/2010/main" val="9588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999" y="-165645"/>
            <a:ext cx="7099806" cy="990600"/>
          </a:xfrm>
        </p:spPr>
        <p:txBody>
          <a:bodyPr>
            <a:normAutofit/>
          </a:bodyPr>
          <a:lstStyle/>
          <a:p>
            <a:r>
              <a:rPr lang="en-US" dirty="0"/>
              <a:t>Sections within BLAST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3" t="22624" r="30157" b="66295"/>
          <a:stretch/>
        </p:blipFill>
        <p:spPr bwMode="auto">
          <a:xfrm>
            <a:off x="24809" y="990600"/>
            <a:ext cx="6237053" cy="17012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3483" r="88125" b="38158"/>
          <a:stretch/>
        </p:blipFill>
        <p:spPr bwMode="auto">
          <a:xfrm>
            <a:off x="6400800" y="1565348"/>
            <a:ext cx="2653538" cy="42276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70312" r="51563" b="4688"/>
          <a:stretch/>
        </p:blipFill>
        <p:spPr bwMode="auto">
          <a:xfrm>
            <a:off x="24809" y="2895600"/>
            <a:ext cx="6476225" cy="31047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7" descr="http://y70y.com/wp-content/uploads/%D8%A7%D9%84%D8%B9%D8%A7%D8%A8-1-%D9%85%D9%86-%D8%A7%D9%84%D8%B9%D8%A7%D8%A8-%D8%B1%D9%82%D9%85-1-%D8%B9%D9%84%D9%8A-%D8%A7%D9%84%D8%B9%D8%A7%D8%A8-1-y70y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60" y="1304018"/>
            <a:ext cx="4572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84d1f3.medialib.glogster.com/bransee/media/2b/2bc2ddf7c6f52f47132c4a216daeb15cb2e1deb7/number-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62" y="4001410"/>
            <a:ext cx="4572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scaleoverottawa.ca/wp-content/uploads/2013/03/red-number-2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/>
          <a:stretch/>
        </p:blipFill>
        <p:spPr bwMode="auto">
          <a:xfrm>
            <a:off x="7134601" y="3635650"/>
            <a:ext cx="47531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629400" y="1565348"/>
            <a:ext cx="2424938" cy="644452"/>
          </a:xfrm>
          <a:prstGeom prst="roundRect">
            <a:avLst/>
          </a:prstGeom>
          <a:noFill/>
          <a:ln w="146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4202" y="-281235"/>
            <a:ext cx="5791200" cy="1003239"/>
          </a:xfrm>
        </p:spPr>
        <p:txBody>
          <a:bodyPr/>
          <a:lstStyle/>
          <a:p>
            <a:r>
              <a:rPr lang="en-US" dirty="0"/>
              <a:t>Nucleotide blast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8339" r="1846" b="6959"/>
          <a:stretch/>
        </p:blipFill>
        <p:spPr bwMode="auto">
          <a:xfrm>
            <a:off x="0" y="1219200"/>
            <a:ext cx="9144000" cy="51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10800000">
            <a:off x="2066151" y="169915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1" y="1992868"/>
            <a:ext cx="51053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Paste your sequence as </a:t>
            </a:r>
            <a:r>
              <a:rPr lang="en-US" dirty="0" err="1"/>
              <a:t>fasta</a:t>
            </a:r>
            <a:r>
              <a:rPr lang="en-US" dirty="0"/>
              <a:t> only. Or paste AC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628899" y="850839"/>
            <a:ext cx="6515101" cy="1059919"/>
            <a:chOff x="2628899" y="850839"/>
            <a:chExt cx="6515101" cy="105991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" t="16962" r="81023" b="79936"/>
            <a:stretch/>
          </p:blipFill>
          <p:spPr bwMode="auto">
            <a:xfrm>
              <a:off x="2628899" y="850839"/>
              <a:ext cx="6515101" cy="73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2628899" y="850840"/>
              <a:ext cx="1424866" cy="644452"/>
            </a:xfrm>
            <a:prstGeom prst="roundRect">
              <a:avLst/>
            </a:prstGeom>
            <a:noFill/>
            <a:ln w="146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75750" y="1541426"/>
              <a:ext cx="261051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will use only </a:t>
              </a:r>
              <a:r>
                <a:rPr lang="en-US" b="1" dirty="0" err="1">
                  <a:solidFill>
                    <a:srgbClr val="0000FF"/>
                  </a:solidFill>
                </a:rPr>
                <a:t>blastn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76176" y="2438400"/>
            <a:ext cx="342462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Or upload your file if it is too big</a:t>
            </a:r>
          </a:p>
        </p:txBody>
      </p:sp>
      <p:sp>
        <p:nvSpPr>
          <p:cNvPr id="19" name="Notched Right Arrow 18"/>
          <p:cNvSpPr/>
          <p:nvPr/>
        </p:nvSpPr>
        <p:spPr>
          <a:xfrm rot="10800000">
            <a:off x="4038600" y="3629459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2980551" y="495300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10259547">
            <a:off x="1265637" y="600969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23"/>
          <p:cNvSpPr/>
          <p:nvPr/>
        </p:nvSpPr>
        <p:spPr>
          <a:xfrm rot="9941308">
            <a:off x="905118" y="566309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18202" y="2915509"/>
            <a:ext cx="37426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which organism you want to search its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399" y="4099892"/>
            <a:ext cx="480060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Tick here to exclude the database that you entered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0151" y="4974080"/>
            <a:ext cx="48779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Select other options to find any week similarity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3323" y="5420726"/>
            <a:ext cx="30958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submit your job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55445" y="5955991"/>
            <a:ext cx="370715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access other options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09919" y="72167"/>
            <a:ext cx="1161031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Tick if you want to align only two </a:t>
            </a:r>
            <a:r>
              <a:rPr lang="en-US" sz="1600" dirty="0" err="1"/>
              <a:t>seq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48514" y="4507468"/>
            <a:ext cx="78105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the name of the database that you want to only search or exclude 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64716" y="3629459"/>
            <a:ext cx="40812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Default non-redundant nucleotide 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0" name="Notched Right Arrow 29"/>
          <p:cNvSpPr/>
          <p:nvPr/>
        </p:nvSpPr>
        <p:spPr>
          <a:xfrm rot="6912797">
            <a:off x="-348964" y="1957608"/>
            <a:ext cx="2308023" cy="33240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9786699">
            <a:off x="2394690" y="268076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10096296">
            <a:off x="3189291" y="217592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9784828">
            <a:off x="4652911" y="3291107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14846850">
            <a:off x="4033334" y="4084100"/>
            <a:ext cx="422099" cy="237514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5014347">
            <a:off x="1815741" y="415759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5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0" grpId="0" animBg="1"/>
      <p:bldP spid="14" grpId="0" animBg="1"/>
      <p:bldP spid="11" grpId="0" animBg="1"/>
      <p:bldP spid="18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9099" r="1720" b="13069"/>
          <a:stretch/>
        </p:blipFill>
        <p:spPr bwMode="auto">
          <a:xfrm>
            <a:off x="0" y="1713555"/>
            <a:ext cx="861478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34456" r="80827" b="49839"/>
          <a:stretch/>
        </p:blipFill>
        <p:spPr bwMode="auto">
          <a:xfrm>
            <a:off x="2286000" y="1524318"/>
            <a:ext cx="1008969" cy="248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otched Right Arrow 12"/>
          <p:cNvSpPr/>
          <p:nvPr/>
        </p:nvSpPr>
        <p:spPr>
          <a:xfrm rot="9786699">
            <a:off x="1652660" y="206143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9099" r="1720" b="13069"/>
          <a:stretch/>
        </p:blipFill>
        <p:spPr bwMode="auto">
          <a:xfrm>
            <a:off x="0" y="1713555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45748" r="82175" b="38170"/>
          <a:stretch/>
        </p:blipFill>
        <p:spPr bwMode="auto">
          <a:xfrm>
            <a:off x="2257280" y="1825738"/>
            <a:ext cx="863624" cy="316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otched Right Arrow 12"/>
          <p:cNvSpPr/>
          <p:nvPr/>
        </p:nvSpPr>
        <p:spPr>
          <a:xfrm rot="9786699">
            <a:off x="1623940" y="303438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9099" r="1720" b="13069"/>
          <a:stretch/>
        </p:blipFill>
        <p:spPr bwMode="auto">
          <a:xfrm>
            <a:off x="0" y="173196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57133" r="81866" b="31696"/>
          <a:stretch/>
        </p:blipFill>
        <p:spPr bwMode="auto">
          <a:xfrm>
            <a:off x="2449286" y="2630431"/>
            <a:ext cx="1219200" cy="28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otched Right Arrow 12"/>
          <p:cNvSpPr/>
          <p:nvPr/>
        </p:nvSpPr>
        <p:spPr>
          <a:xfrm rot="9786699">
            <a:off x="1735641" y="394965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9099" r="1720" b="13069"/>
          <a:stretch/>
        </p:blipFill>
        <p:spPr bwMode="auto">
          <a:xfrm>
            <a:off x="0" y="1750365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60273" r="72143" b="25081"/>
          <a:stretch/>
        </p:blipFill>
        <p:spPr bwMode="auto">
          <a:xfrm>
            <a:off x="3581400" y="2445997"/>
            <a:ext cx="4294242" cy="371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otched Right Arrow 12"/>
          <p:cNvSpPr/>
          <p:nvPr/>
        </p:nvSpPr>
        <p:spPr>
          <a:xfrm rot="9786699">
            <a:off x="2766940" y="438613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parameters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t="29099" r="1720" b="13069"/>
          <a:stretch/>
        </p:blipFill>
        <p:spPr bwMode="auto">
          <a:xfrm>
            <a:off x="0" y="1750365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38230" r="40974" b="28531"/>
          <a:stretch/>
        </p:blipFill>
        <p:spPr bwMode="auto">
          <a:xfrm>
            <a:off x="4434504" y="1526549"/>
            <a:ext cx="4239504" cy="372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otched Right Arrow 12"/>
          <p:cNvSpPr/>
          <p:nvPr/>
        </p:nvSpPr>
        <p:spPr>
          <a:xfrm rot="8304817">
            <a:off x="3817452" y="512107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search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8522" r="1429" b="8442"/>
          <a:stretch/>
        </p:blipFill>
        <p:spPr bwMode="auto">
          <a:xfrm>
            <a:off x="1295400" y="1644300"/>
            <a:ext cx="6988629" cy="47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242613">
            <a:off x="677605" y="261748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242613">
            <a:off x="677606" y="589408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2569428"/>
            <a:ext cx="432162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Input sequences </a:t>
            </a:r>
            <a:r>
              <a:rPr lang="en-US" dirty="0"/>
              <a:t>(in </a:t>
            </a:r>
            <a:r>
              <a:rPr lang="en-US" dirty="0" smtClean="0"/>
              <a:t>FASTA or </a:t>
            </a:r>
            <a:r>
              <a:rPr lang="en-US" dirty="0" err="1" smtClean="0"/>
              <a:t>Genbank</a:t>
            </a:r>
            <a:r>
              <a:rPr lang="en-US" dirty="0" smtClean="0"/>
              <a:t> format) and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result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8401" r="1720" b="4058"/>
          <a:stretch/>
        </p:blipFill>
        <p:spPr bwMode="auto">
          <a:xfrm>
            <a:off x="0" y="914400"/>
            <a:ext cx="9144000" cy="54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10576005">
            <a:off x="1684021" y="1999109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15374286">
            <a:off x="2481832" y="170483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10576005">
            <a:off x="6713219" y="3355763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10576005">
            <a:off x="6770318" y="504877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0576005">
            <a:off x="7025640" y="1999109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5374286">
            <a:off x="3449557" y="1732627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0" y="3629276"/>
            <a:ext cx="1676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the color is coded with similarity</a:t>
            </a:r>
          </a:p>
        </p:txBody>
      </p:sp>
    </p:spTree>
    <p:extLst>
      <p:ext uri="{BB962C8B-B14F-4D97-AF65-F5344CB8AC3E}">
        <p14:creationId xmlns:p14="http://schemas.microsoft.com/office/powerpoint/2010/main" val="3338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part of result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12662" r="7662" b="4180"/>
          <a:stretch/>
        </p:blipFill>
        <p:spPr bwMode="auto">
          <a:xfrm>
            <a:off x="0" y="951015"/>
            <a:ext cx="9144000" cy="5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1" t="31290" r="7760" b="49594"/>
          <a:stretch/>
        </p:blipFill>
        <p:spPr bwMode="auto">
          <a:xfrm>
            <a:off x="6096000" y="1773380"/>
            <a:ext cx="3043052" cy="252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t="26999" r="56591" b="43415"/>
          <a:stretch/>
        </p:blipFill>
        <p:spPr bwMode="auto">
          <a:xfrm>
            <a:off x="304800" y="1905000"/>
            <a:ext cx="6490856" cy="41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otched Right Arrow 9"/>
          <p:cNvSpPr/>
          <p:nvPr/>
        </p:nvSpPr>
        <p:spPr>
          <a:xfrm rot="1036816">
            <a:off x="8329757" y="143463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8769324">
            <a:off x="704865" y="1159427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8769324">
            <a:off x="2228866" y="130183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31666" r="78174" b="43425"/>
          <a:stretch/>
        </p:blipFill>
        <p:spPr bwMode="auto">
          <a:xfrm>
            <a:off x="3013536" y="1654951"/>
            <a:ext cx="4027714" cy="465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otched Right Arrow 13"/>
          <p:cNvSpPr/>
          <p:nvPr/>
        </p:nvSpPr>
        <p:spPr>
          <a:xfrm rot="13399711">
            <a:off x="2366244" y="2608816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7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 BLAST search enables a researcher to compare a query sequence with a library or database of sequences, and identify library sequences that resemble the query sequence above a certain threshold.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Different types of BLASTs are available according to the query sequences. For example, following the discovery of a previously unknown gene in the mouse, a scientist will typically perform a BLAST search of the human genome to see if humans carry a similar gene; BLAST will identify sequences in the human genome that resemble the mouse gene based on similarity of sequence.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6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9098"/>
            <a:ext cx="5791200" cy="1371600"/>
          </a:xfrm>
        </p:spPr>
        <p:txBody>
          <a:bodyPr/>
          <a:lstStyle/>
          <a:p>
            <a:r>
              <a:rPr lang="en-US" dirty="0"/>
              <a:t>Reading the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12662" r="7662" b="4180"/>
          <a:stretch/>
        </p:blipFill>
        <p:spPr bwMode="auto">
          <a:xfrm>
            <a:off x="0" y="1466355"/>
            <a:ext cx="9144000" cy="537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2191740"/>
            <a:ext cx="2438400" cy="4648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results (2)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2" t="25271" r="7662" b="53876"/>
          <a:stretch/>
        </p:blipFill>
        <p:spPr bwMode="auto">
          <a:xfrm>
            <a:off x="773875" y="1700326"/>
            <a:ext cx="7796151" cy="44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 rot="13039608">
            <a:off x="1343656" y="2806470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199" y="3409336"/>
            <a:ext cx="577932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is score given but sometimes the alignment is with different segments of the same sequence</a:t>
            </a:r>
          </a:p>
        </p:txBody>
      </p:sp>
      <p:sp>
        <p:nvSpPr>
          <p:cNvPr id="18" name="Notched Right Arrow 17"/>
          <p:cNvSpPr/>
          <p:nvPr/>
        </p:nvSpPr>
        <p:spPr>
          <a:xfrm rot="14416392">
            <a:off x="2360327" y="2806470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&amp; Total Scores &amp; HSP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2971800"/>
            <a:ext cx="54102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2743200"/>
            <a:ext cx="5410200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4800600"/>
            <a:ext cx="9144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4589813"/>
            <a:ext cx="5410200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22866" y="4800600"/>
            <a:ext cx="9144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29400" y="4800600"/>
            <a:ext cx="9144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599" y="2266878"/>
            <a:ext cx="57912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Single hit (HSP). So, one max and total score identical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475" y="4104193"/>
            <a:ext cx="72617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Multiple hits (HSPs). Each has its own max score. But one total score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83236" y="2698668"/>
            <a:ext cx="11652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HSP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0934" y="5029200"/>
            <a:ext cx="11652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HSP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5037324"/>
            <a:ext cx="11652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HSP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5134" y="5029200"/>
            <a:ext cx="11652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One HSP</a:t>
            </a:r>
          </a:p>
        </p:txBody>
      </p:sp>
      <p:sp>
        <p:nvSpPr>
          <p:cNvPr id="6" name="Rectangle 5"/>
          <p:cNvSpPr/>
          <p:nvPr/>
        </p:nvSpPr>
        <p:spPr>
          <a:xfrm>
            <a:off x="60360" y="5575949"/>
            <a:ext cx="8896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High-scoring Segment Pair (HSP</a:t>
            </a:r>
            <a:r>
              <a:rPr lang="en-US" b="1" dirty="0" smtClean="0">
                <a:solidFill>
                  <a:srgbClr val="0000FF"/>
                </a:solidFill>
              </a:rPr>
              <a:t>):</a:t>
            </a:r>
            <a:r>
              <a:rPr lang="en-US" dirty="0" smtClean="0"/>
              <a:t> </a:t>
            </a:r>
            <a:r>
              <a:rPr lang="en-US" dirty="0"/>
              <a:t>is the fundamental unit of </a:t>
            </a:r>
            <a:r>
              <a:rPr lang="en-US" b="1" dirty="0"/>
              <a:t>BLAST</a:t>
            </a:r>
            <a:r>
              <a:rPr lang="en-US" dirty="0"/>
              <a:t> algorithm output. An </a:t>
            </a:r>
            <a:r>
              <a:rPr lang="en-US" b="1" dirty="0"/>
              <a:t>HSP</a:t>
            </a:r>
            <a:r>
              <a:rPr lang="en-US" dirty="0"/>
              <a:t> consists of two sequence fragments of arbitrary but equal length whose alignment is locally maximal and for which the alignment score meets or exceeds a threshold or cutoff score.</a:t>
            </a:r>
          </a:p>
        </p:txBody>
      </p:sp>
    </p:spTree>
    <p:extLst>
      <p:ext uri="{BB962C8B-B14F-4D97-AF65-F5344CB8AC3E}">
        <p14:creationId xmlns:p14="http://schemas.microsoft.com/office/powerpoint/2010/main" val="629556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results (2)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2" t="25271" r="7662" b="53876"/>
          <a:stretch/>
        </p:blipFill>
        <p:spPr bwMode="auto">
          <a:xfrm>
            <a:off x="773875" y="1479466"/>
            <a:ext cx="7796151" cy="449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 rot="18593471">
            <a:off x="2323212" y="2644632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227382"/>
            <a:ext cx="57793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Percentage the coverage of the query to the result</a:t>
            </a:r>
          </a:p>
        </p:txBody>
      </p:sp>
      <p:sp>
        <p:nvSpPr>
          <p:cNvPr id="9" name="Notched Right Arrow 8"/>
          <p:cNvSpPr/>
          <p:nvPr/>
        </p:nvSpPr>
        <p:spPr>
          <a:xfrm rot="18593471">
            <a:off x="4604905" y="2631518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20167529">
            <a:off x="5581352" y="4501718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53836" y="4951353"/>
            <a:ext cx="47518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got o the GenBank page of that gene/RNA/protein.</a:t>
            </a:r>
          </a:p>
        </p:txBody>
      </p:sp>
    </p:spTree>
    <p:extLst>
      <p:ext uri="{BB962C8B-B14F-4D97-AF65-F5344CB8AC3E}">
        <p14:creationId xmlns:p14="http://schemas.microsoft.com/office/powerpoint/2010/main" val="2115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8644" r="7565" b="4424"/>
          <a:stretch/>
        </p:blipFill>
        <p:spPr bwMode="auto">
          <a:xfrm>
            <a:off x="-13855" y="1066800"/>
            <a:ext cx="79445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04957" y="3048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 of result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31798" r="77298" b="54322"/>
          <a:stretch/>
        </p:blipFill>
        <p:spPr bwMode="auto">
          <a:xfrm>
            <a:off x="1379689" y="1674444"/>
            <a:ext cx="4703618" cy="297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otched Right Arrow 9"/>
          <p:cNvSpPr/>
          <p:nvPr/>
        </p:nvSpPr>
        <p:spPr>
          <a:xfrm rot="13399711">
            <a:off x="766044" y="162234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results (3)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16659" r="49268" b="61303"/>
          <a:stretch/>
        </p:blipFill>
        <p:spPr bwMode="auto">
          <a:xfrm>
            <a:off x="-4142" y="1752600"/>
            <a:ext cx="914814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14038567">
            <a:off x="6581381" y="2412214"/>
            <a:ext cx="848587" cy="31341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1203" y="1338153"/>
            <a:ext cx="475180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</a:t>
            </a:r>
            <a:r>
              <a:rPr lang="en-US" dirty="0" smtClean="0"/>
              <a:t>get the </a:t>
            </a:r>
            <a:r>
              <a:rPr lang="en-US" dirty="0"/>
              <a:t>GenBank page of that gene/RNA/protein.</a:t>
            </a:r>
          </a:p>
        </p:txBody>
      </p:sp>
      <p:sp>
        <p:nvSpPr>
          <p:cNvPr id="10" name="Notched Right Arrow 9"/>
          <p:cNvSpPr/>
          <p:nvPr/>
        </p:nvSpPr>
        <p:spPr>
          <a:xfrm rot="14038567">
            <a:off x="1580624" y="2944374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7775123">
            <a:off x="2345328" y="2048042"/>
            <a:ext cx="1393423" cy="324909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4038567">
            <a:off x="304925" y="3555788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 rot="14038567">
            <a:off x="902605" y="3991107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14038567">
            <a:off x="902605" y="4426426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14038567">
            <a:off x="3581525" y="4143508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14038567">
            <a:off x="2895726" y="3327903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14038567">
            <a:off x="4423614" y="3080227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4038567">
            <a:off x="6713523" y="3042675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14038567">
            <a:off x="8686925" y="3080226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14038567">
            <a:off x="3998033" y="2400034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4038567">
            <a:off x="1347884" y="3529288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4038567">
            <a:off x="8830442" y="3991107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4" r="1623" b="9537"/>
          <a:stretch/>
        </p:blipFill>
        <p:spPr bwMode="auto">
          <a:xfrm>
            <a:off x="175160" y="958437"/>
            <a:ext cx="6378039" cy="36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36242"/>
            <a:ext cx="8555562" cy="1371600"/>
          </a:xfrm>
        </p:spPr>
        <p:txBody>
          <a:bodyPr>
            <a:normAutofit/>
          </a:bodyPr>
          <a:lstStyle/>
          <a:p>
            <a:r>
              <a:rPr lang="en-US" sz="3600" dirty="0"/>
              <a:t>Manage &amp; Download results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5" r="1526" b="29688"/>
          <a:stretch/>
        </p:blipFill>
        <p:spPr bwMode="auto">
          <a:xfrm>
            <a:off x="2057400" y="2954976"/>
            <a:ext cx="6955362" cy="324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/>
          <p:cNvSpPr/>
          <p:nvPr/>
        </p:nvSpPr>
        <p:spPr>
          <a:xfrm rot="19767337">
            <a:off x="1241431" y="1280282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5200" y="1600200"/>
            <a:ext cx="116103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Formatting options to change what you see</a:t>
            </a:r>
          </a:p>
        </p:txBody>
      </p:sp>
      <p:sp>
        <p:nvSpPr>
          <p:cNvPr id="11" name="Notched Right Arrow 10"/>
          <p:cNvSpPr/>
          <p:nvPr/>
        </p:nvSpPr>
        <p:spPr>
          <a:xfrm rot="12300234">
            <a:off x="4978100" y="324113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2801" y="3378989"/>
            <a:ext cx="238819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Download xml file and open with excel as read only file</a:t>
            </a:r>
          </a:p>
        </p:txBody>
      </p:sp>
      <p:sp>
        <p:nvSpPr>
          <p:cNvPr id="13" name="Notched Right Arrow 12"/>
          <p:cNvSpPr/>
          <p:nvPr/>
        </p:nvSpPr>
        <p:spPr>
          <a:xfrm rot="12300234">
            <a:off x="4216101" y="3667518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14038567">
            <a:off x="3886325" y="1875376"/>
            <a:ext cx="292628" cy="337768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52192"/>
            <a:ext cx="7237198" cy="1371600"/>
          </a:xfrm>
        </p:spPr>
        <p:txBody>
          <a:bodyPr>
            <a:normAutofit/>
          </a:bodyPr>
          <a:lstStyle/>
          <a:p>
            <a:r>
              <a:rPr lang="en-US" sz="3600" dirty="0"/>
              <a:t>Aligning two sequences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t="8339" r="1846" b="6959"/>
          <a:stretch/>
        </p:blipFill>
        <p:spPr bwMode="auto">
          <a:xfrm>
            <a:off x="0" y="1219200"/>
            <a:ext cx="9144000" cy="510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Notched Right Arrow 23"/>
          <p:cNvSpPr/>
          <p:nvPr/>
        </p:nvSpPr>
        <p:spPr>
          <a:xfrm rot="9941308">
            <a:off x="905118" y="5663090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33323" y="5420726"/>
            <a:ext cx="30958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here to submit your job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4077" y="1219200"/>
            <a:ext cx="138088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Tick if you want to align only two </a:t>
            </a:r>
            <a:r>
              <a:rPr lang="en-US" sz="1600" dirty="0" err="1"/>
              <a:t>seq</a:t>
            </a:r>
            <a:endParaRPr lang="en-US" sz="1600" dirty="0"/>
          </a:p>
        </p:txBody>
      </p:sp>
      <p:sp>
        <p:nvSpPr>
          <p:cNvPr id="30" name="Notched Right Arrow 29"/>
          <p:cNvSpPr/>
          <p:nvPr/>
        </p:nvSpPr>
        <p:spPr>
          <a:xfrm rot="6912797">
            <a:off x="-203347" y="2294049"/>
            <a:ext cx="1523736" cy="332400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1" grpId="0" animBg="1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362622"/>
            <a:ext cx="8488918" cy="1371600"/>
          </a:xfrm>
        </p:spPr>
        <p:txBody>
          <a:bodyPr/>
          <a:lstStyle/>
          <a:p>
            <a:r>
              <a:rPr lang="en-US" dirty="0"/>
              <a:t>Aligning two sequences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 t="8279" b="14286"/>
          <a:stretch/>
        </p:blipFill>
        <p:spPr bwMode="auto">
          <a:xfrm>
            <a:off x="-7917" y="1143000"/>
            <a:ext cx="9151917" cy="513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otched Right Arrow 7"/>
          <p:cNvSpPr/>
          <p:nvPr/>
        </p:nvSpPr>
        <p:spPr>
          <a:xfrm rot="9941308">
            <a:off x="2612726" y="2357405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9941308">
            <a:off x="1774527" y="3195604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9941308">
            <a:off x="2939453" y="3780941"/>
            <a:ext cx="609600" cy="253936"/>
          </a:xfrm>
          <a:prstGeom prst="notchedRight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0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3888431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lnSpc>
                <a:spcPct val="80000"/>
              </a:lnSpc>
              <a:buNone/>
            </a:pPr>
            <a:r>
              <a:rPr lang="en-US" altLang="en-US" sz="2000" b="1" dirty="0" smtClean="0">
                <a:solidFill>
                  <a:schemeClr val="accent2"/>
                </a:solidFill>
                <a:latin typeface="Arial" charset="0"/>
              </a:rPr>
              <a:t>	</a:t>
            </a:r>
            <a:r>
              <a:rPr lang="en-US" altLang="en-US" sz="2000" b="1" u="sng" dirty="0" smtClean="0">
                <a:latin typeface="Arial Rounded MT Bold" pitchFamily="34" charset="0"/>
              </a:rPr>
              <a:t>Program</a:t>
            </a:r>
            <a:r>
              <a:rPr lang="en-US" altLang="en-US" dirty="0">
                <a:latin typeface="Arial Rounded MT Bold" pitchFamily="34" charset="0"/>
              </a:rPr>
              <a:t>  </a:t>
            </a:r>
            <a:r>
              <a:rPr lang="en-US" altLang="en-US" dirty="0" smtClean="0">
                <a:latin typeface="Arial Rounded MT Bold" pitchFamily="34" charset="0"/>
              </a:rPr>
              <a:t>   </a:t>
            </a:r>
            <a:r>
              <a:rPr lang="en-US" altLang="en-US" sz="2000" b="1" u="sng" dirty="0" smtClean="0">
                <a:latin typeface="Arial Rounded MT Bold" pitchFamily="34" charset="0"/>
              </a:rPr>
              <a:t>Input</a:t>
            </a:r>
            <a:r>
              <a:rPr lang="en-US" altLang="en-US" sz="2000" b="1" dirty="0" smtClean="0">
                <a:latin typeface="Arial Rounded MT Bold" pitchFamily="34" charset="0"/>
              </a:rPr>
              <a:t>   </a:t>
            </a:r>
            <a:r>
              <a:rPr lang="en-US" altLang="en-US" sz="2000" b="1" u="sng" dirty="0" smtClean="0">
                <a:latin typeface="Arial Rounded MT Bold" pitchFamily="34" charset="0"/>
              </a:rPr>
              <a:t>Query search</a:t>
            </a:r>
            <a:r>
              <a:rPr lang="en-US" altLang="en-US" dirty="0">
                <a:latin typeface="Arial Rounded MT Bold" pitchFamily="34" charset="0"/>
              </a:rPr>
              <a:t> </a:t>
            </a:r>
            <a:r>
              <a:rPr lang="en-US" altLang="en-US" dirty="0" smtClean="0">
                <a:latin typeface="Arial Rounded MT Bold" pitchFamily="34" charset="0"/>
              </a:rPr>
              <a:t>        </a:t>
            </a:r>
            <a:r>
              <a:rPr lang="en-US" altLang="en-US" sz="2000" b="1" u="sng" dirty="0" smtClean="0">
                <a:latin typeface="Arial Rounded MT Bold" pitchFamily="34" charset="0"/>
              </a:rPr>
              <a:t>Database</a:t>
            </a:r>
          </a:p>
          <a:p>
            <a:pPr eaLnBrk="0" hangingPunc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Arial" charset="0"/>
              </a:rPr>
              <a:t>			</a:t>
            </a:r>
            <a:r>
              <a:rPr lang="en-US" altLang="en-US" dirty="0">
                <a:latin typeface="Arial" charset="0"/>
              </a:rPr>
              <a:t>	</a:t>
            </a:r>
            <a:r>
              <a:rPr lang="en-US" altLang="en-US" dirty="0" smtClean="0">
                <a:latin typeface="Arial" charset="0"/>
              </a:rPr>
              <a:t>    </a:t>
            </a:r>
            <a:r>
              <a:rPr lang="en-US" altLang="en-US" sz="2000" b="1" dirty="0" smtClean="0">
                <a:latin typeface="Arial" charset="0"/>
              </a:rPr>
              <a:t>1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sz="2000" dirty="0" err="1" smtClean="0">
                <a:latin typeface="Arial" charset="0"/>
              </a:rPr>
              <a:t>blastn</a:t>
            </a: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</a:rPr>
              <a:t>      </a:t>
            </a:r>
            <a:r>
              <a:rPr lang="en-US" altLang="en-US" sz="2000" dirty="0" smtClean="0">
                <a:latin typeface="Arial" charset="0"/>
              </a:rPr>
              <a:t>DNA</a:t>
            </a:r>
            <a:r>
              <a:rPr lang="en-US" altLang="en-US" sz="2000" b="1" dirty="0" smtClean="0">
                <a:latin typeface="Arial" charset="0"/>
              </a:rPr>
              <a:t>			</a:t>
            </a:r>
            <a:r>
              <a:rPr lang="en-US" altLang="en-US" sz="2000" dirty="0" smtClean="0">
                <a:latin typeface="Arial" charset="0"/>
              </a:rPr>
              <a:t>DNA</a:t>
            </a:r>
            <a:r>
              <a:rPr lang="en-US" altLang="en-US" sz="900" b="1" dirty="0" smtClean="0">
                <a:latin typeface="Arial" charset="0"/>
              </a:rPr>
              <a:t>	    </a:t>
            </a:r>
          </a:p>
          <a:p>
            <a:pPr eaLnBrk="0" hangingPunct="0">
              <a:lnSpc>
                <a:spcPct val="80000"/>
              </a:lnSpc>
              <a:buNone/>
            </a:pPr>
            <a:r>
              <a:rPr lang="en-US" altLang="en-US" dirty="0">
                <a:latin typeface="Arial" charset="0"/>
              </a:rPr>
              <a:t>	</a:t>
            </a:r>
            <a:r>
              <a:rPr lang="en-US" altLang="en-US" dirty="0" smtClean="0">
                <a:latin typeface="Arial" charset="0"/>
              </a:rPr>
              <a:t>			  </a:t>
            </a:r>
            <a:r>
              <a:rPr lang="en-US" altLang="en-US" sz="2000" b="1" dirty="0" smtClean="0">
                <a:latin typeface="Arial" charset="0"/>
              </a:rPr>
              <a:t>1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sz="2000" dirty="0" err="1" smtClean="0">
                <a:latin typeface="Arial" charset="0"/>
              </a:rPr>
              <a:t>blastp</a:t>
            </a:r>
            <a:r>
              <a:rPr lang="en-US" altLang="en-US" sz="2000" b="1" dirty="0" smtClean="0">
                <a:latin typeface="Arial" charset="0"/>
              </a:rPr>
              <a:t>	   </a:t>
            </a:r>
            <a:r>
              <a:rPr lang="en-US" altLang="en-US" sz="2000" dirty="0" smtClean="0">
                <a:latin typeface="Arial" charset="0"/>
              </a:rPr>
              <a:t>protein</a:t>
            </a:r>
            <a:r>
              <a:rPr lang="en-US" altLang="en-US" sz="2000" b="1" dirty="0" smtClean="0">
                <a:latin typeface="Arial" charset="0"/>
              </a:rPr>
              <a:t>			</a:t>
            </a:r>
            <a:r>
              <a:rPr lang="en-US" altLang="en-US" sz="2000" dirty="0" smtClean="0">
                <a:latin typeface="Arial" charset="0"/>
              </a:rPr>
              <a:t>protein</a:t>
            </a:r>
          </a:p>
          <a:p>
            <a:pPr eaLnBrk="0" hangingPunc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Arial" charset="0"/>
              </a:rPr>
              <a:t>				    6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sz="2000" dirty="0" err="1" smtClean="0">
                <a:latin typeface="Arial" charset="0"/>
              </a:rPr>
              <a:t>blastx</a:t>
            </a:r>
            <a:r>
              <a:rPr lang="en-US" altLang="en-US" sz="2000" b="1" dirty="0" smtClean="0">
                <a:latin typeface="Arial" charset="0"/>
              </a:rPr>
              <a:t>	   </a:t>
            </a:r>
            <a:r>
              <a:rPr lang="en-US" altLang="en-US" sz="2000" dirty="0" smtClean="0">
                <a:latin typeface="Arial" charset="0"/>
              </a:rPr>
              <a:t>DNA</a:t>
            </a:r>
            <a:r>
              <a:rPr lang="en-US" altLang="en-US" sz="2000" b="1" dirty="0" smtClean="0">
                <a:latin typeface="Arial" charset="0"/>
              </a:rPr>
              <a:t>				</a:t>
            </a:r>
            <a:r>
              <a:rPr lang="en-US" altLang="en-US" sz="2000" dirty="0" smtClean="0">
                <a:latin typeface="Arial" charset="0"/>
              </a:rPr>
              <a:t>protein</a:t>
            </a:r>
          </a:p>
          <a:p>
            <a:pPr eaLnBrk="0" hangingPunc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Arial" charset="0"/>
              </a:rPr>
              <a:t>				    6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sz="2000" dirty="0" err="1" smtClean="0">
                <a:latin typeface="Arial" charset="0"/>
              </a:rPr>
              <a:t>tblastn</a:t>
            </a:r>
            <a:r>
              <a:rPr lang="en-US" altLang="en-US" sz="2000" b="1" dirty="0" smtClean="0">
                <a:latin typeface="Arial" charset="0"/>
              </a:rPr>
              <a:t>	   </a:t>
            </a:r>
            <a:r>
              <a:rPr lang="en-US" altLang="en-US" sz="2000" dirty="0" smtClean="0">
                <a:latin typeface="Arial" charset="0"/>
              </a:rPr>
              <a:t>protein</a:t>
            </a:r>
            <a:r>
              <a:rPr lang="en-US" altLang="en-US" sz="2000" b="1" dirty="0" smtClean="0">
                <a:latin typeface="Arial" charset="0"/>
              </a:rPr>
              <a:t>			 </a:t>
            </a:r>
            <a:r>
              <a:rPr lang="en-US" altLang="en-US" sz="2000" dirty="0" smtClean="0">
                <a:latin typeface="Arial" charset="0"/>
              </a:rPr>
              <a:t>DNA</a:t>
            </a:r>
          </a:p>
          <a:p>
            <a:pPr eaLnBrk="0" hangingPunct="0">
              <a:lnSpc>
                <a:spcPct val="80000"/>
              </a:lnSpc>
              <a:buNone/>
            </a:pPr>
            <a:r>
              <a:rPr lang="en-US" altLang="en-US" sz="2000" b="1" dirty="0" smtClean="0">
                <a:latin typeface="Arial" charset="0"/>
              </a:rPr>
              <a:t>				    36</a:t>
            </a:r>
          </a:p>
          <a:p>
            <a:pPr eaLnBrk="0" hangingPunct="0">
              <a:lnSpc>
                <a:spcPct val="80000"/>
              </a:lnSpc>
            </a:pPr>
            <a:r>
              <a:rPr lang="en-US" altLang="en-US" sz="2000" dirty="0" smtClean="0">
                <a:latin typeface="Arial" charset="0"/>
              </a:rPr>
              <a:t>	</a:t>
            </a:r>
            <a:r>
              <a:rPr lang="en-US" altLang="en-US" sz="2000" dirty="0" err="1" smtClean="0">
                <a:latin typeface="Arial" charset="0"/>
              </a:rPr>
              <a:t>tblastx</a:t>
            </a:r>
            <a:r>
              <a:rPr lang="en-US" altLang="en-US" sz="2000" b="1" dirty="0" smtClean="0">
                <a:latin typeface="Arial" charset="0"/>
              </a:rPr>
              <a:t>	   </a:t>
            </a:r>
            <a:r>
              <a:rPr lang="en-US" altLang="en-US" sz="2000" dirty="0" smtClean="0">
                <a:latin typeface="Arial" charset="0"/>
              </a:rPr>
              <a:t>DNA</a:t>
            </a:r>
            <a:r>
              <a:rPr lang="en-US" altLang="en-US" sz="2000" b="1" dirty="0" smtClean="0">
                <a:latin typeface="Arial" charset="0"/>
              </a:rPr>
              <a:t>				 </a:t>
            </a:r>
            <a:r>
              <a:rPr lang="en-US" altLang="en-US" sz="2000" dirty="0" smtClean="0">
                <a:latin typeface="Arial" charset="0"/>
              </a:rPr>
              <a:t>DNA</a:t>
            </a:r>
          </a:p>
          <a:p>
            <a:pPr eaLnBrk="0" hangingPunct="0">
              <a:lnSpc>
                <a:spcPct val="80000"/>
              </a:lnSpc>
            </a:pPr>
            <a:endParaRPr lang="en-US" altLang="en-US" sz="2000" dirty="0" smtClean="0">
              <a:latin typeface="Arial" charset="0"/>
            </a:endParaRPr>
          </a:p>
          <a:p>
            <a:pPr eaLnBrk="0" hangingPunct="0">
              <a:lnSpc>
                <a:spcPct val="80000"/>
              </a:lnSpc>
            </a:pPr>
            <a:endParaRPr lang="en-US" altLang="en-US" sz="2000" dirty="0" smtClean="0">
              <a:latin typeface="Arial" charset="0"/>
            </a:endParaRPr>
          </a:p>
          <a:p>
            <a:endParaRPr lang="en-IN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  <a:latin typeface="Arial Black" pitchFamily="34" charset="0"/>
              </a:rPr>
              <a:t>TYPES OF BLAST ALGORITHM</a:t>
            </a:r>
            <a:endParaRPr lang="en-IN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20736" y="1837234"/>
            <a:ext cx="20162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3584732" y="2449302"/>
            <a:ext cx="20162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3620736" y="3271415"/>
            <a:ext cx="20162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3620736" y="3921099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ight Arrow 9"/>
          <p:cNvSpPr/>
          <p:nvPr/>
        </p:nvSpPr>
        <p:spPr>
          <a:xfrm>
            <a:off x="3620736" y="4569171"/>
            <a:ext cx="19442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42288" y="3055391"/>
            <a:ext cx="216024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05472" y="3145804"/>
            <a:ext cx="360040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5472" y="3289820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2288" y="3271415"/>
            <a:ext cx="288032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60696" y="3305001"/>
            <a:ext cx="144016" cy="23762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673776" y="3830686"/>
            <a:ext cx="288032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45784" y="3812281"/>
            <a:ext cx="216024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673776" y="3686670"/>
            <a:ext cx="288032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817792" y="3614662"/>
            <a:ext cx="144016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636960" y="3849091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89800" y="3830686"/>
            <a:ext cx="72008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205472" y="3001788"/>
            <a:ext cx="144016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151872" y="4353147"/>
            <a:ext cx="360040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51872" y="4497163"/>
            <a:ext cx="3600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151872" y="4497163"/>
            <a:ext cx="360040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151872" y="4209131"/>
            <a:ext cx="288032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1872" y="4497163"/>
            <a:ext cx="288032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188688" y="4497163"/>
            <a:ext cx="144016" cy="3600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5764192" y="4316337"/>
            <a:ext cx="216024" cy="2880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5620176" y="4460353"/>
            <a:ext cx="360040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673776" y="4369940"/>
            <a:ext cx="288032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5692184" y="4604369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636960" y="4641179"/>
            <a:ext cx="288032" cy="1440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836200" y="4604369"/>
            <a:ext cx="144016" cy="216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Types of blast</a:t>
            </a:r>
            <a:endParaRPr lang="en-US" altLang="en-US" sz="3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18814"/>
              </p:ext>
            </p:extLst>
          </p:nvPr>
        </p:nvGraphicFramePr>
        <p:xfrm>
          <a:off x="304800" y="1219200"/>
          <a:ext cx="8458200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Nature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Program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Query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Database</a:t>
                      </a:r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Nucleotide BLAST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blastn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Nucleotide (DNA, RNA)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Nucleotide (DNA, RNA)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 BLAST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blastp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 rowSpan="3">
                  <a:txBody>
                    <a:bodyPr/>
                    <a:lstStyle/>
                    <a:p>
                      <a:r>
                        <a:rPr lang="en-US" sz="2400" dirty="0" smtClean="0"/>
                        <a:t>Mixed BLAST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blastx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Translated nucleotide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tblastn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Protein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Translated nucleotide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9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tblastx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Translated nucleotide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Translated nucleotide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4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BLAST used for?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(1) Searching </a:t>
            </a:r>
            <a:r>
              <a:rPr lang="en-US" dirty="0">
                <a:solidFill>
                  <a:srgbClr val="00B050"/>
                </a:solidFill>
              </a:rPr>
              <a:t>the databases.</a:t>
            </a:r>
          </a:p>
          <a:p>
            <a:pPr lvl="1"/>
            <a:r>
              <a:rPr lang="en-US" sz="2400" dirty="0"/>
              <a:t>You have </a:t>
            </a:r>
            <a:r>
              <a:rPr lang="en-US" sz="2400" dirty="0" smtClean="0"/>
              <a:t>a new isolated sequence </a:t>
            </a:r>
            <a:r>
              <a:rPr lang="en-US" sz="2400" dirty="0"/>
              <a:t>but you do not know what it </a:t>
            </a:r>
            <a:r>
              <a:rPr lang="en-US" sz="2400" dirty="0" smtClean="0"/>
              <a:t>is?!</a:t>
            </a:r>
            <a:endParaRPr lang="en-US" sz="2400" dirty="0"/>
          </a:p>
          <a:p>
            <a:pPr lvl="1"/>
            <a:r>
              <a:rPr lang="en-US" sz="2400" dirty="0" smtClean="0"/>
              <a:t>You want to know its name and/or </a:t>
            </a:r>
            <a:r>
              <a:rPr lang="en-US" sz="2400" dirty="0"/>
              <a:t>function.</a:t>
            </a:r>
          </a:p>
          <a:p>
            <a:pPr lvl="1"/>
            <a:r>
              <a:rPr lang="en-US" sz="2400" dirty="0"/>
              <a:t>By searching databases for </a:t>
            </a:r>
            <a:r>
              <a:rPr lang="en-US" sz="2400" b="1" i="1" dirty="0">
                <a:solidFill>
                  <a:srgbClr val="3366FF"/>
                </a:solidFill>
              </a:rPr>
              <a:t>homology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/>
              <a:t>with others, thus you can get an idea about the name and function of your new gene or protein.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(2) Performing </a:t>
            </a:r>
            <a:r>
              <a:rPr lang="en-US" dirty="0">
                <a:solidFill>
                  <a:srgbClr val="00B050"/>
                </a:solidFill>
              </a:rPr>
              <a:t>pairwise alignment.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(3) Designing </a:t>
            </a:r>
            <a:r>
              <a:rPr lang="en-US" dirty="0">
                <a:solidFill>
                  <a:srgbClr val="00B050"/>
                </a:solidFill>
              </a:rPr>
              <a:t>PCR primers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(4) Checking </a:t>
            </a:r>
            <a:r>
              <a:rPr lang="en-US" dirty="0">
                <a:solidFill>
                  <a:srgbClr val="00B050"/>
                </a:solidFill>
              </a:rPr>
              <a:t>your PCR primers for specificity</a:t>
            </a:r>
          </a:p>
        </p:txBody>
      </p:sp>
    </p:spTree>
    <p:extLst>
      <p:ext uri="{BB962C8B-B14F-4D97-AF65-F5344CB8AC3E}">
        <p14:creationId xmlns:p14="http://schemas.microsoft.com/office/powerpoint/2010/main" val="195256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Imagine the problem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Databases now holds 100 millions of sequences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If one optimal pairwise alignment took 1 second, then we need 3 years to search</a:t>
            </a:r>
            <a:r>
              <a:rPr lang="en-US" sz="2800" dirty="0" smtClean="0"/>
              <a:t>.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Basic Local Alignment Search Tool (BLAST) compare a query sequence to the entire database in a matter of seconds </a:t>
            </a:r>
          </a:p>
        </p:txBody>
      </p:sp>
    </p:spTree>
    <p:extLst>
      <p:ext uri="{BB962C8B-B14F-4D97-AF65-F5344CB8AC3E}">
        <p14:creationId xmlns:p14="http://schemas.microsoft.com/office/powerpoint/2010/main" val="289343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981203" y="5530334"/>
            <a:ext cx="33527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 (High-Scoring Pair (HSP))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486400" y="5551714"/>
            <a:ext cx="34289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333996" y="6019800"/>
            <a:ext cx="1981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Order by e-value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586845" y="637908"/>
            <a:ext cx="67095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split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28600" y="2500745"/>
            <a:ext cx="8686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 alignment (Smith-Waterman algorithm)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5224" y="149457"/>
            <a:ext cx="5791200" cy="1371600"/>
          </a:xfrm>
        </p:spPr>
        <p:txBody>
          <a:bodyPr>
            <a:normAutofit/>
          </a:bodyPr>
          <a:lstStyle/>
          <a:p>
            <a:r>
              <a:rPr lang="en-US" sz="3000" dirty="0"/>
              <a:t>How BLAST works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334246" y="304800"/>
            <a:ext cx="9131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413266"/>
            <a:ext cx="41910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64186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191000" y="1099066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1861066"/>
            <a:ext cx="1676400" cy="152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2197" y="2096593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81200" y="1866014"/>
            <a:ext cx="1676400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92432" y="2089666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1861066"/>
            <a:ext cx="167640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37463" y="2112428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1981200" y="3146260"/>
            <a:ext cx="69341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Yes, Good Local Alignment (good scoring match)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00800" y="2110054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53000" y="4657109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591793" y="4592782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657600" y="4668983"/>
            <a:ext cx="8193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99806" y="4568639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762003" y="4668588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923803" y="4644839"/>
            <a:ext cx="36219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077200" y="4606637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8458200" y="4682837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239000" y="4682837"/>
            <a:ext cx="7100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54577" y="3126179"/>
            <a:ext cx="165042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905000" y="4343400"/>
            <a:ext cx="1676400" cy="1524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57600" y="4364182"/>
            <a:ext cx="1676400" cy="152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486400" y="1861066"/>
            <a:ext cx="1676400" cy="152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7239000" y="4343400"/>
            <a:ext cx="1676400" cy="152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26381" y="6021782"/>
            <a:ext cx="12161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Excluded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304800" y="3886200"/>
            <a:ext cx="121617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Excluded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077200" y="2124303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7239000" y="1861066"/>
            <a:ext cx="1676400" cy="152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586846" y="1364282"/>
            <a:ext cx="24997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seeding into database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>
            <a:off x="4362203" y="140386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914400" y="3505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>
            <a:off x="6441869" y="229738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981202" y="3733800"/>
            <a:ext cx="69341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Extend Local alignment in both directions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8101445" y="228600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489863" y="2305402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2723903" y="2303813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914400" y="2322121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6441869" y="2884714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8101445" y="2873334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489863" y="2892736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2723903" y="2891147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914400" y="2909455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6461166" y="351658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8120742" y="350520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4509160" y="3524602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2743200" y="3523013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6461166" y="4120633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>
            <a:off x="8120742" y="4109253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4509160" y="4128655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2743200" y="4127066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4606637"/>
            <a:ext cx="3048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5486400" y="4357649"/>
            <a:ext cx="1676400" cy="152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7" name="Straight Arrow Connector 216"/>
          <p:cNvCxnSpPr/>
          <p:nvPr/>
        </p:nvCxnSpPr>
        <p:spPr>
          <a:xfrm flipH="1" flipV="1">
            <a:off x="5486400" y="4679476"/>
            <a:ext cx="856509" cy="33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6781800" y="4688775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1981200" y="5029200"/>
            <a:ext cx="6934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Pass a threshold</a:t>
            </a:r>
          </a:p>
        </p:txBody>
      </p:sp>
      <p:cxnSp>
        <p:nvCxnSpPr>
          <p:cNvPr id="223" name="Straight Arrow Connector 222"/>
          <p:cNvCxnSpPr/>
          <p:nvPr/>
        </p:nvCxnSpPr>
        <p:spPr>
          <a:xfrm>
            <a:off x="6461164" y="481198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8120740" y="480060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509158" y="4820002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2743198" y="4818413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6461166" y="5383767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8120742" y="5372387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4509160" y="5391789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>
            <a:off x="2743200" y="5390200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7315200" y="5881255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>
            <a:off x="3429000" y="5899666"/>
            <a:ext cx="0" cy="214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7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 animBg="1"/>
      <p:bldP spid="85" grpId="0" animBg="1"/>
      <p:bldP spid="91" grpId="0" animBg="1"/>
      <p:bldP spid="92" grpId="0" animBg="1"/>
      <p:bldP spid="90" grpId="0" animBg="1"/>
      <p:bldP spid="7" grpId="0" animBg="1"/>
      <p:bldP spid="10" grpId="0" animBg="1"/>
      <p:bldP spid="21" grpId="0" animBg="1"/>
      <p:bldP spid="26" grpId="0" animBg="1"/>
      <p:bldP spid="22" grpId="0" animBg="1"/>
      <p:bldP spid="27" grpId="0" animBg="1"/>
      <p:bldP spid="23" grpId="0" animBg="1"/>
      <p:bldP spid="28" grpId="0" animBg="1"/>
      <p:bldP spid="107" grpId="0" animBg="1"/>
      <p:bldP spid="38" grpId="0" animBg="1"/>
      <p:bldP spid="48" grpId="0" animBg="1"/>
      <p:bldP spid="51" grpId="0" animBg="1"/>
      <p:bldP spid="65" grpId="0" animBg="1"/>
      <p:bldP spid="93" grpId="0" animBg="1"/>
      <p:bldP spid="102" grpId="0" animBg="1"/>
      <p:bldP spid="103" grpId="0" animBg="1"/>
      <p:bldP spid="104" grpId="0" animBg="1"/>
      <p:bldP spid="105" grpId="0" animBg="1"/>
      <p:bldP spid="138" grpId="0" animBg="1"/>
      <p:bldP spid="148" grpId="0" animBg="1"/>
      <p:bldP spid="166" grpId="0" animBg="1"/>
      <p:bldP spid="169" grpId="0" animBg="1"/>
      <p:bldP spid="170" grpId="0" animBg="1"/>
      <p:bldP spid="185" grpId="0" animBg="1"/>
      <p:bldP spid="215" grpId="0" animBg="1"/>
      <p:bldP spid="216" grpId="0" animBg="1"/>
      <p:bldP spid="2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 heuristic algorithm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Seeding the databases:</a:t>
            </a:r>
          </a:p>
          <a:p>
            <a:pPr marL="822960" lvl="3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Searching the database with only this word.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Local alignment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Find good alignment (</a:t>
            </a:r>
            <a:r>
              <a:rPr lang="en-US" i="1" u="sng" dirty="0">
                <a:solidFill>
                  <a:srgbClr val="D1282E"/>
                </a:solidFill>
              </a:rPr>
              <a:t>hit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Extend in both directions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Find total scoring match.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Passing a threshold (High-Scoring Pair (HSP)).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Order by e-value.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3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715</TotalTime>
  <Words>1167</Words>
  <Application>Microsoft Office PowerPoint</Application>
  <PresentationFormat>On-screen Show (4:3)</PresentationFormat>
  <Paragraphs>203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Arial Rounded MT Bold</vt:lpstr>
      <vt:lpstr>Calibri</vt:lpstr>
      <vt:lpstr>Courier</vt:lpstr>
      <vt:lpstr>Wingdings</vt:lpstr>
      <vt:lpstr>Wingdings 2</vt:lpstr>
      <vt:lpstr>Essential</vt:lpstr>
      <vt:lpstr>Basic Local Alignment Search Tool  (BLAST)</vt:lpstr>
      <vt:lpstr>BLAST</vt:lpstr>
      <vt:lpstr>BLAST</vt:lpstr>
      <vt:lpstr>TYPES OF BLAST ALGORITHM</vt:lpstr>
      <vt:lpstr>Types of blast</vt:lpstr>
      <vt:lpstr>What is BLAST used for?</vt:lpstr>
      <vt:lpstr>Imagine the problem</vt:lpstr>
      <vt:lpstr>How BLAST works</vt:lpstr>
      <vt:lpstr>BLAST heuristic algorithm</vt:lpstr>
      <vt:lpstr>Seeding &amp; Splitting</vt:lpstr>
      <vt:lpstr>K-tuples</vt:lpstr>
      <vt:lpstr>BLAST heuristic algorithm (cont’ed)</vt:lpstr>
      <vt:lpstr>Important notes</vt:lpstr>
      <vt:lpstr>What is expected (e)-value?</vt:lpstr>
      <vt:lpstr>Which Value for Your  E-Values ?</vt:lpstr>
      <vt:lpstr>In conclusion</vt:lpstr>
      <vt:lpstr>How to go to BLAST</vt:lpstr>
      <vt:lpstr>OR</vt:lpstr>
      <vt:lpstr>BLAST</vt:lpstr>
      <vt:lpstr>Sections within BLAST</vt:lpstr>
      <vt:lpstr>Nucleotide blast</vt:lpstr>
      <vt:lpstr>Algorithm parameters</vt:lpstr>
      <vt:lpstr>Algorithm parameters</vt:lpstr>
      <vt:lpstr>Algorithm parameters</vt:lpstr>
      <vt:lpstr>Algorithm parameters</vt:lpstr>
      <vt:lpstr>Algorithm parameters</vt:lpstr>
      <vt:lpstr>Blast search</vt:lpstr>
      <vt:lpstr>BLAST result</vt:lpstr>
      <vt:lpstr>2nd part of result</vt:lpstr>
      <vt:lpstr>Reading the results</vt:lpstr>
      <vt:lpstr>Reading the results (2)</vt:lpstr>
      <vt:lpstr>Max &amp; Total Scores &amp; HSP</vt:lpstr>
      <vt:lpstr>Reading the results (2)</vt:lpstr>
      <vt:lpstr>PowerPoint Presentation</vt:lpstr>
      <vt:lpstr>Understanding the results (3)</vt:lpstr>
      <vt:lpstr>Manage &amp; Download results </vt:lpstr>
      <vt:lpstr>Aligning two sequences</vt:lpstr>
      <vt:lpstr>Aligning two sequences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Local Alignment Search Tool  (BLAST)</dc:title>
  <dc:creator>Nojood Altwaijry</dc:creator>
  <cp:lastModifiedBy>Nojood Altwaijry</cp:lastModifiedBy>
  <cp:revision>11</cp:revision>
  <dcterms:created xsi:type="dcterms:W3CDTF">2018-11-07T19:53:51Z</dcterms:created>
  <dcterms:modified xsi:type="dcterms:W3CDTF">2019-02-10T07:47:48Z</dcterms:modified>
</cp:coreProperties>
</file>