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8"/>
  </p:notesMasterIdLst>
  <p:sldIdLst>
    <p:sldId id="256" r:id="rId2"/>
    <p:sldId id="498" r:id="rId3"/>
    <p:sldId id="410" r:id="rId4"/>
    <p:sldId id="411" r:id="rId5"/>
    <p:sldId id="399" r:id="rId6"/>
    <p:sldId id="403" r:id="rId7"/>
    <p:sldId id="404" r:id="rId8"/>
    <p:sldId id="405" r:id="rId9"/>
    <p:sldId id="465" r:id="rId10"/>
    <p:sldId id="466" r:id="rId11"/>
    <p:sldId id="468" r:id="rId12"/>
    <p:sldId id="474" r:id="rId13"/>
    <p:sldId id="475" r:id="rId14"/>
    <p:sldId id="478" r:id="rId15"/>
    <p:sldId id="479" r:id="rId16"/>
    <p:sldId id="49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15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BB955C-A540-4863-BAFA-9C622F340E4E}" type="datetimeFigureOut">
              <a:rPr lang="en-US" smtClean="0"/>
              <a:pPr/>
              <a:t>5/14/2017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64845A-B707-4A3F-A092-B4665D80AA2A}" type="slidenum">
              <a:rPr lang="en-US" smtClean="0"/>
              <a:pPr/>
              <a:t>‹#›</a:t>
            </a:fld>
            <a:endParaRPr lang="en-US"/>
          </a:p>
        </p:txBody>
      </p:sp>
    </p:spTree>
    <p:extLst>
      <p:ext uri="{BB962C8B-B14F-4D97-AF65-F5344CB8AC3E}">
        <p14:creationId xmlns:p14="http://schemas.microsoft.com/office/powerpoint/2010/main" val="1420601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157B20A-48EF-40BC-BF30-C1C59FD3EE29}" type="datetime1">
              <a:rPr lang="en-US" smtClean="0"/>
              <a:t>5/14/2017</a:t>
            </a:fld>
            <a:endParaRPr lang="en-US"/>
          </a:p>
        </p:txBody>
      </p:sp>
      <p:sp>
        <p:nvSpPr>
          <p:cNvPr id="19" name="Footer Placeholder 18"/>
          <p:cNvSpPr>
            <a:spLocks noGrp="1"/>
          </p:cNvSpPr>
          <p:nvPr>
            <p:ph type="ftr" sz="quarter" idx="11"/>
          </p:nvPr>
        </p:nvSpPr>
        <p:spPr/>
        <p:txBody>
          <a:bodyPr/>
          <a:lstStyle/>
          <a:p>
            <a:r>
              <a:rPr lang="en-US" smtClean="0"/>
              <a:t>Dr. Mohamed Saad Daoud</a:t>
            </a:r>
            <a:endParaRPr lang="en-US"/>
          </a:p>
        </p:txBody>
      </p:sp>
      <p:sp>
        <p:nvSpPr>
          <p:cNvPr id="27" name="Slide Number Placeholder 26"/>
          <p:cNvSpPr>
            <a:spLocks noGrp="1"/>
          </p:cNvSpPr>
          <p:nvPr>
            <p:ph type="sldNum" sz="quarter" idx="12"/>
          </p:nvPr>
        </p:nvSpPr>
        <p:spPr/>
        <p:txBody>
          <a:bodyPr/>
          <a:lstStyle/>
          <a:p>
            <a:fld id="{C0B24F9D-808B-4200-A7FE-3B1F49D75A8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D0A869-2E29-47EC-B731-234219C87099}" type="datetime1">
              <a:rPr lang="en-US" smtClean="0"/>
              <a:t>5/14/2017</a:t>
            </a:fld>
            <a:endParaRPr lang="en-US"/>
          </a:p>
        </p:txBody>
      </p:sp>
      <p:sp>
        <p:nvSpPr>
          <p:cNvPr id="5" name="Footer Placeholder 4"/>
          <p:cNvSpPr>
            <a:spLocks noGrp="1"/>
          </p:cNvSpPr>
          <p:nvPr>
            <p:ph type="ftr" sz="quarter" idx="11"/>
          </p:nvPr>
        </p:nvSpPr>
        <p:spPr/>
        <p:txBody>
          <a:bodyPr/>
          <a:lstStyle/>
          <a:p>
            <a:r>
              <a:rPr lang="en-US" smtClean="0"/>
              <a:t>Dr. Mohamed Saad Daoud</a:t>
            </a:r>
            <a:endParaRPr lang="en-US"/>
          </a:p>
        </p:txBody>
      </p:sp>
      <p:sp>
        <p:nvSpPr>
          <p:cNvPr id="6" name="Slide Number Placeholder 5"/>
          <p:cNvSpPr>
            <a:spLocks noGrp="1"/>
          </p:cNvSpPr>
          <p:nvPr>
            <p:ph type="sldNum" sz="quarter" idx="12"/>
          </p:nvPr>
        </p:nvSpPr>
        <p:spPr/>
        <p:txBody>
          <a:bodyPr/>
          <a:lstStyle/>
          <a:p>
            <a:fld id="{C0B24F9D-808B-4200-A7FE-3B1F49D75A8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AAF59B-8708-4498-934E-0D7BBC61733F}" type="datetime1">
              <a:rPr lang="en-US" smtClean="0"/>
              <a:t>5/14/2017</a:t>
            </a:fld>
            <a:endParaRPr lang="en-US"/>
          </a:p>
        </p:txBody>
      </p:sp>
      <p:sp>
        <p:nvSpPr>
          <p:cNvPr id="5" name="Footer Placeholder 4"/>
          <p:cNvSpPr>
            <a:spLocks noGrp="1"/>
          </p:cNvSpPr>
          <p:nvPr>
            <p:ph type="ftr" sz="quarter" idx="11"/>
          </p:nvPr>
        </p:nvSpPr>
        <p:spPr/>
        <p:txBody>
          <a:bodyPr/>
          <a:lstStyle/>
          <a:p>
            <a:r>
              <a:rPr lang="en-US" smtClean="0"/>
              <a:t>Dr. Mohamed Saad Daoud</a:t>
            </a:r>
            <a:endParaRPr lang="en-US"/>
          </a:p>
        </p:txBody>
      </p:sp>
      <p:sp>
        <p:nvSpPr>
          <p:cNvPr id="6" name="Slide Number Placeholder 5"/>
          <p:cNvSpPr>
            <a:spLocks noGrp="1"/>
          </p:cNvSpPr>
          <p:nvPr>
            <p:ph type="sldNum" sz="quarter" idx="12"/>
          </p:nvPr>
        </p:nvSpPr>
        <p:spPr/>
        <p:txBody>
          <a:bodyPr/>
          <a:lstStyle/>
          <a:p>
            <a:fld id="{C0B24F9D-808B-4200-A7FE-3B1F49D75A8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872F4D-914E-45E2-8562-41EB75A5BA1C}" type="datetime1">
              <a:rPr lang="en-US" smtClean="0"/>
              <a:t>5/14/2017</a:t>
            </a:fld>
            <a:endParaRPr lang="en-US"/>
          </a:p>
        </p:txBody>
      </p:sp>
      <p:sp>
        <p:nvSpPr>
          <p:cNvPr id="5" name="Footer Placeholder 4"/>
          <p:cNvSpPr>
            <a:spLocks noGrp="1"/>
          </p:cNvSpPr>
          <p:nvPr>
            <p:ph type="ftr" sz="quarter" idx="11"/>
          </p:nvPr>
        </p:nvSpPr>
        <p:spPr/>
        <p:txBody>
          <a:bodyPr/>
          <a:lstStyle/>
          <a:p>
            <a:r>
              <a:rPr lang="en-US" smtClean="0"/>
              <a:t>Dr. Mohamed Saad Daoud</a:t>
            </a:r>
            <a:endParaRPr lang="en-US"/>
          </a:p>
        </p:txBody>
      </p:sp>
      <p:sp>
        <p:nvSpPr>
          <p:cNvPr id="6" name="Slide Number Placeholder 5"/>
          <p:cNvSpPr>
            <a:spLocks noGrp="1"/>
          </p:cNvSpPr>
          <p:nvPr>
            <p:ph type="sldNum" sz="quarter" idx="12"/>
          </p:nvPr>
        </p:nvSpPr>
        <p:spPr/>
        <p:txBody>
          <a:bodyPr/>
          <a:lstStyle/>
          <a:p>
            <a:fld id="{C0B24F9D-808B-4200-A7FE-3B1F49D75A8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192D4EA-92CF-457F-BF74-1F1BEB606573}" type="datetime1">
              <a:rPr lang="en-US" smtClean="0"/>
              <a:t>5/14/2017</a:t>
            </a:fld>
            <a:endParaRPr lang="en-US"/>
          </a:p>
        </p:txBody>
      </p:sp>
      <p:sp>
        <p:nvSpPr>
          <p:cNvPr id="5" name="Footer Placeholder 4"/>
          <p:cNvSpPr>
            <a:spLocks noGrp="1"/>
          </p:cNvSpPr>
          <p:nvPr>
            <p:ph type="ftr" sz="quarter" idx="11"/>
          </p:nvPr>
        </p:nvSpPr>
        <p:spPr/>
        <p:txBody>
          <a:bodyPr/>
          <a:lstStyle/>
          <a:p>
            <a:r>
              <a:rPr lang="en-US" smtClean="0"/>
              <a:t>Dr. Mohamed Saad Daoud</a:t>
            </a:r>
            <a:endParaRPr lang="en-US"/>
          </a:p>
        </p:txBody>
      </p:sp>
      <p:sp>
        <p:nvSpPr>
          <p:cNvPr id="6" name="Slide Number Placeholder 5"/>
          <p:cNvSpPr>
            <a:spLocks noGrp="1"/>
          </p:cNvSpPr>
          <p:nvPr>
            <p:ph type="sldNum" sz="quarter" idx="12"/>
          </p:nvPr>
        </p:nvSpPr>
        <p:spPr/>
        <p:txBody>
          <a:bodyPr/>
          <a:lstStyle/>
          <a:p>
            <a:fld id="{C0B24F9D-808B-4200-A7FE-3B1F49D75A8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86B765D-E30B-4CB7-998F-78BACF9F4C87}" type="datetime1">
              <a:rPr lang="en-US" smtClean="0"/>
              <a:t>5/14/2017</a:t>
            </a:fld>
            <a:endParaRPr lang="en-US"/>
          </a:p>
        </p:txBody>
      </p:sp>
      <p:sp>
        <p:nvSpPr>
          <p:cNvPr id="6" name="Footer Placeholder 5"/>
          <p:cNvSpPr>
            <a:spLocks noGrp="1"/>
          </p:cNvSpPr>
          <p:nvPr>
            <p:ph type="ftr" sz="quarter" idx="11"/>
          </p:nvPr>
        </p:nvSpPr>
        <p:spPr/>
        <p:txBody>
          <a:bodyPr/>
          <a:lstStyle/>
          <a:p>
            <a:r>
              <a:rPr lang="en-US" smtClean="0"/>
              <a:t>Dr. Mohamed Saad Daoud</a:t>
            </a:r>
            <a:endParaRPr lang="en-US"/>
          </a:p>
        </p:txBody>
      </p:sp>
      <p:sp>
        <p:nvSpPr>
          <p:cNvPr id="7" name="Slide Number Placeholder 6"/>
          <p:cNvSpPr>
            <a:spLocks noGrp="1"/>
          </p:cNvSpPr>
          <p:nvPr>
            <p:ph type="sldNum" sz="quarter" idx="12"/>
          </p:nvPr>
        </p:nvSpPr>
        <p:spPr/>
        <p:txBody>
          <a:bodyPr/>
          <a:lstStyle/>
          <a:p>
            <a:fld id="{C0B24F9D-808B-4200-A7FE-3B1F49D75A8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593D847-3FD7-4CDF-984B-9EBE6651ED35}" type="datetime1">
              <a:rPr lang="en-US" smtClean="0"/>
              <a:t>5/14/2017</a:t>
            </a:fld>
            <a:endParaRPr lang="en-US"/>
          </a:p>
        </p:txBody>
      </p:sp>
      <p:sp>
        <p:nvSpPr>
          <p:cNvPr id="8" name="Footer Placeholder 7"/>
          <p:cNvSpPr>
            <a:spLocks noGrp="1"/>
          </p:cNvSpPr>
          <p:nvPr>
            <p:ph type="ftr" sz="quarter" idx="11"/>
          </p:nvPr>
        </p:nvSpPr>
        <p:spPr/>
        <p:txBody>
          <a:bodyPr/>
          <a:lstStyle/>
          <a:p>
            <a:r>
              <a:rPr lang="en-US" smtClean="0"/>
              <a:t>Dr. Mohamed Saad Daoud</a:t>
            </a:r>
            <a:endParaRPr lang="en-US"/>
          </a:p>
        </p:txBody>
      </p:sp>
      <p:sp>
        <p:nvSpPr>
          <p:cNvPr id="9" name="Slide Number Placeholder 8"/>
          <p:cNvSpPr>
            <a:spLocks noGrp="1"/>
          </p:cNvSpPr>
          <p:nvPr>
            <p:ph type="sldNum" sz="quarter" idx="12"/>
          </p:nvPr>
        </p:nvSpPr>
        <p:spPr/>
        <p:txBody>
          <a:bodyPr/>
          <a:lstStyle/>
          <a:p>
            <a:fld id="{C0B24F9D-808B-4200-A7FE-3B1F49D75A8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335727E-BF1F-41AB-8E01-ECF4955FC0B4}" type="datetime1">
              <a:rPr lang="en-US" smtClean="0"/>
              <a:t>5/14/2017</a:t>
            </a:fld>
            <a:endParaRPr lang="en-US"/>
          </a:p>
        </p:txBody>
      </p:sp>
      <p:sp>
        <p:nvSpPr>
          <p:cNvPr id="4" name="Footer Placeholder 3"/>
          <p:cNvSpPr>
            <a:spLocks noGrp="1"/>
          </p:cNvSpPr>
          <p:nvPr>
            <p:ph type="ftr" sz="quarter" idx="11"/>
          </p:nvPr>
        </p:nvSpPr>
        <p:spPr/>
        <p:txBody>
          <a:bodyPr/>
          <a:lstStyle/>
          <a:p>
            <a:r>
              <a:rPr lang="en-US" smtClean="0"/>
              <a:t>Dr. Mohamed Saad Daoud</a:t>
            </a:r>
            <a:endParaRPr lang="en-US"/>
          </a:p>
        </p:txBody>
      </p:sp>
      <p:sp>
        <p:nvSpPr>
          <p:cNvPr id="5" name="Slide Number Placeholder 4"/>
          <p:cNvSpPr>
            <a:spLocks noGrp="1"/>
          </p:cNvSpPr>
          <p:nvPr>
            <p:ph type="sldNum" sz="quarter" idx="12"/>
          </p:nvPr>
        </p:nvSpPr>
        <p:spPr/>
        <p:txBody>
          <a:bodyPr/>
          <a:lstStyle/>
          <a:p>
            <a:fld id="{C0B24F9D-808B-4200-A7FE-3B1F49D75A8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A91740-90A0-4131-9F84-65CC355DAB1F}" type="datetime1">
              <a:rPr lang="en-US" smtClean="0"/>
              <a:t>5/14/2017</a:t>
            </a:fld>
            <a:endParaRPr lang="en-US"/>
          </a:p>
        </p:txBody>
      </p:sp>
      <p:sp>
        <p:nvSpPr>
          <p:cNvPr id="3" name="Footer Placeholder 2"/>
          <p:cNvSpPr>
            <a:spLocks noGrp="1"/>
          </p:cNvSpPr>
          <p:nvPr>
            <p:ph type="ftr" sz="quarter" idx="11"/>
          </p:nvPr>
        </p:nvSpPr>
        <p:spPr/>
        <p:txBody>
          <a:bodyPr/>
          <a:lstStyle/>
          <a:p>
            <a:r>
              <a:rPr lang="en-US" smtClean="0"/>
              <a:t>Dr. Mohamed Saad Daoud</a:t>
            </a:r>
            <a:endParaRPr lang="en-US"/>
          </a:p>
        </p:txBody>
      </p:sp>
      <p:sp>
        <p:nvSpPr>
          <p:cNvPr id="4" name="Slide Number Placeholder 3"/>
          <p:cNvSpPr>
            <a:spLocks noGrp="1"/>
          </p:cNvSpPr>
          <p:nvPr>
            <p:ph type="sldNum" sz="quarter" idx="12"/>
          </p:nvPr>
        </p:nvSpPr>
        <p:spPr/>
        <p:txBody>
          <a:bodyPr/>
          <a:lstStyle/>
          <a:p>
            <a:fld id="{C0B24F9D-808B-4200-A7FE-3B1F49D75A8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038A2B9-E486-45A9-99D9-2C17D1CEFA40}" type="datetime1">
              <a:rPr lang="en-US" smtClean="0"/>
              <a:t>5/14/2017</a:t>
            </a:fld>
            <a:endParaRPr lang="en-US"/>
          </a:p>
        </p:txBody>
      </p:sp>
      <p:sp>
        <p:nvSpPr>
          <p:cNvPr id="6" name="Footer Placeholder 5"/>
          <p:cNvSpPr>
            <a:spLocks noGrp="1"/>
          </p:cNvSpPr>
          <p:nvPr>
            <p:ph type="ftr" sz="quarter" idx="11"/>
          </p:nvPr>
        </p:nvSpPr>
        <p:spPr/>
        <p:txBody>
          <a:bodyPr/>
          <a:lstStyle/>
          <a:p>
            <a:r>
              <a:rPr lang="en-US" smtClean="0"/>
              <a:t>Dr. Mohamed Saad Daoud</a:t>
            </a:r>
            <a:endParaRPr lang="en-US"/>
          </a:p>
        </p:txBody>
      </p:sp>
      <p:sp>
        <p:nvSpPr>
          <p:cNvPr id="7" name="Slide Number Placeholder 6"/>
          <p:cNvSpPr>
            <a:spLocks noGrp="1"/>
          </p:cNvSpPr>
          <p:nvPr>
            <p:ph type="sldNum" sz="quarter" idx="12"/>
          </p:nvPr>
        </p:nvSpPr>
        <p:spPr/>
        <p:txBody>
          <a:bodyPr/>
          <a:lstStyle/>
          <a:p>
            <a:fld id="{C0B24F9D-808B-4200-A7FE-3B1F49D75A8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F068A2F-F7D7-4BF7-9B55-B8A76FA05E8D}" type="datetime1">
              <a:rPr lang="en-US" smtClean="0"/>
              <a:t>5/14/2017</a:t>
            </a:fld>
            <a:endParaRPr lang="en-US"/>
          </a:p>
        </p:txBody>
      </p:sp>
      <p:sp>
        <p:nvSpPr>
          <p:cNvPr id="6" name="Footer Placeholder 5"/>
          <p:cNvSpPr>
            <a:spLocks noGrp="1"/>
          </p:cNvSpPr>
          <p:nvPr>
            <p:ph type="ftr" sz="quarter" idx="11"/>
          </p:nvPr>
        </p:nvSpPr>
        <p:spPr/>
        <p:txBody>
          <a:bodyPr/>
          <a:lstStyle/>
          <a:p>
            <a:r>
              <a:rPr lang="en-US" smtClean="0"/>
              <a:t>Dr. Mohamed Saad Daoud</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0B24F9D-808B-4200-A7FE-3B1F49D75A8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4CCC601-CD57-40B2-9E7E-FA8EB3C6B735}" type="datetime1">
              <a:rPr lang="en-US" smtClean="0"/>
              <a:t>5/14/2017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Dr. Mohamed Saad Daoud</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0B24F9D-808B-4200-A7FE-3B1F49D75A8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4000" dirty="0" smtClean="0">
                <a:effectLst/>
              </a:rPr>
              <a:t>Blood Biochemistry</a:t>
            </a:r>
            <a:br>
              <a:rPr lang="en-US" sz="4000" dirty="0" smtClean="0">
                <a:effectLst/>
              </a:rPr>
            </a:br>
            <a:r>
              <a:rPr lang="en-US" sz="4000" dirty="0" smtClean="0">
                <a:effectLst/>
              </a:rPr>
              <a:t>BCH 577</a:t>
            </a:r>
            <a:endParaRPr lang="en-US" sz="4000" dirty="0">
              <a:effectLst/>
            </a:endParaRPr>
          </a:p>
        </p:txBody>
      </p:sp>
      <p:sp>
        <p:nvSpPr>
          <p:cNvPr id="3" name="Subtitle 2"/>
          <p:cNvSpPr>
            <a:spLocks noGrp="1"/>
          </p:cNvSpPr>
          <p:nvPr>
            <p:ph type="subTitle" idx="1"/>
          </p:nvPr>
        </p:nvSpPr>
        <p:spPr/>
        <p:txBody>
          <a:bodyPr/>
          <a:lstStyle/>
          <a:p>
            <a:pPr algn="ctr"/>
            <a:r>
              <a:rPr lang="en-US" b="1" dirty="0" smtClean="0">
                <a:latin typeface="+mj-lt"/>
              </a:rPr>
              <a:t>By</a:t>
            </a:r>
          </a:p>
          <a:p>
            <a:pPr algn="ctr"/>
            <a:r>
              <a:rPr lang="en-US" b="1" dirty="0" smtClean="0">
                <a:latin typeface="+mj-lt"/>
              </a:rPr>
              <a:t>Dr. Mohamed </a:t>
            </a:r>
            <a:r>
              <a:rPr lang="en-US" b="1" dirty="0" err="1" smtClean="0">
                <a:latin typeface="+mj-lt"/>
              </a:rPr>
              <a:t>Saad</a:t>
            </a:r>
            <a:r>
              <a:rPr lang="en-US" b="1" dirty="0" smtClean="0">
                <a:latin typeface="+mj-lt"/>
              </a:rPr>
              <a:t> </a:t>
            </a:r>
            <a:r>
              <a:rPr lang="en-US" b="1" dirty="0" err="1" smtClean="0">
                <a:latin typeface="+mj-lt"/>
              </a:rPr>
              <a:t>Daoud</a:t>
            </a:r>
            <a:endParaRPr lang="en-US" b="1" dirty="0">
              <a:latin typeface="+mj-lt"/>
            </a:endParaRPr>
          </a:p>
        </p:txBody>
      </p:sp>
    </p:spTree>
    <p:extLst>
      <p:ext uri="{BB962C8B-B14F-4D97-AF65-F5344CB8AC3E}">
        <p14:creationId xmlns:p14="http://schemas.microsoft.com/office/powerpoint/2010/main" val="4029265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p:cNvSpPr>
          <p:nvPr>
            <p:ph sz="quarter" idx="4294967295"/>
          </p:nvPr>
        </p:nvSpPr>
        <p:spPr>
          <a:xfrm>
            <a:off x="395536" y="980728"/>
            <a:ext cx="8596064" cy="5496272"/>
          </a:xfrm>
          <a:prstGeom prst="rect">
            <a:avLst/>
          </a:prstGeom>
        </p:spPr>
        <p:txBody>
          <a:bodyPr>
            <a:noAutofit/>
          </a:bodyPr>
          <a:lstStyle/>
          <a:p>
            <a:pPr marL="0" indent="0" algn="just">
              <a:lnSpc>
                <a:spcPct val="150000"/>
              </a:lnSpc>
              <a:buNone/>
            </a:pPr>
            <a:r>
              <a:rPr lang="en-US" sz="2400" b="1" dirty="0" smtClean="0">
                <a:solidFill>
                  <a:schemeClr val="tx2"/>
                </a:solidFill>
                <a:latin typeface="+mj-lt"/>
              </a:rPr>
              <a:t>Very high levels of radiation: </a:t>
            </a:r>
            <a:r>
              <a:rPr lang="en-US" sz="2400" b="1" dirty="0" smtClean="0">
                <a:latin typeface="+mj-lt"/>
              </a:rPr>
              <a:t>People exposed to very high levels of radiation are much more likely than others to develop leukemia. </a:t>
            </a:r>
            <a:r>
              <a:rPr lang="en-US" sz="2400" b="1" dirty="0" smtClean="0">
                <a:solidFill>
                  <a:schemeClr val="tx2"/>
                </a:solidFill>
                <a:latin typeface="+mj-lt"/>
              </a:rPr>
              <a:t>Chemotherapy</a:t>
            </a:r>
            <a:r>
              <a:rPr lang="en-US" sz="2400" b="1" dirty="0" smtClean="0">
                <a:solidFill>
                  <a:schemeClr val="tx2"/>
                </a:solidFill>
                <a:latin typeface="+mj-lt"/>
              </a:rPr>
              <a:t>: </a:t>
            </a:r>
            <a:r>
              <a:rPr lang="en-US" sz="2400" b="1" dirty="0" smtClean="0">
                <a:latin typeface="+mj-lt"/>
              </a:rPr>
              <a:t>Cancer patients treated with certain cancer-fighting drugs sometimes later develop leukemia. </a:t>
            </a:r>
            <a:endParaRPr lang="en-US" sz="2400" b="1" dirty="0" smtClean="0">
              <a:latin typeface="+mj-lt"/>
            </a:endParaRPr>
          </a:p>
          <a:p>
            <a:pPr marL="0" lvl="0" indent="0" algn="just">
              <a:lnSpc>
                <a:spcPct val="150000"/>
              </a:lnSpc>
              <a:buClr>
                <a:srgbClr val="0BD0D9"/>
              </a:buClr>
              <a:buNone/>
            </a:pPr>
            <a:r>
              <a:rPr lang="en-US" sz="2400" b="1" dirty="0">
                <a:solidFill>
                  <a:srgbClr val="04617B"/>
                </a:solidFill>
                <a:latin typeface="Calibri"/>
              </a:rPr>
              <a:t>Smoking: </a:t>
            </a:r>
            <a:r>
              <a:rPr lang="en-US" sz="2400" b="1" dirty="0">
                <a:solidFill>
                  <a:prstClr val="black"/>
                </a:solidFill>
                <a:latin typeface="Calibri"/>
              </a:rPr>
              <a:t>Tobacco products are the single, major avoidable cause of </a:t>
            </a:r>
            <a:r>
              <a:rPr lang="en-US" sz="2400" b="1" dirty="0" smtClean="0">
                <a:solidFill>
                  <a:prstClr val="black"/>
                </a:solidFill>
                <a:latin typeface="Calibri"/>
              </a:rPr>
              <a:t>cancer. Smoking is also causally associated with cancers of the pancreas, kidney, bladder, stomach, and cervix and with myeloid </a:t>
            </a:r>
            <a:r>
              <a:rPr lang="en-US" sz="2400" b="1" dirty="0">
                <a:solidFill>
                  <a:prstClr val="black"/>
                </a:solidFill>
                <a:latin typeface="Calibri"/>
              </a:rPr>
              <a:t>leukemia.</a:t>
            </a:r>
          </a:p>
          <a:p>
            <a:pPr marL="0" indent="0" algn="just">
              <a:lnSpc>
                <a:spcPct val="150000"/>
              </a:lnSpc>
              <a:buNone/>
            </a:pPr>
            <a:endParaRPr lang="en-US" sz="2400" b="1" dirty="0">
              <a:latin typeface="+mj-lt"/>
            </a:endParaRPr>
          </a:p>
        </p:txBody>
      </p:sp>
      <p:sp>
        <p:nvSpPr>
          <p:cNvPr id="4" name="Slide Number Placeholder 3"/>
          <p:cNvSpPr>
            <a:spLocks noGrp="1"/>
          </p:cNvSpPr>
          <p:nvPr>
            <p:ph type="sldNum" sz="quarter" idx="12"/>
          </p:nvPr>
        </p:nvSpPr>
        <p:spPr/>
        <p:txBody>
          <a:bodyPr/>
          <a:lstStyle/>
          <a:p>
            <a:fld id="{C0B24F9D-808B-4200-A7FE-3B1F49D75A8C}"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p:cNvSpPr>
          <p:nvPr>
            <p:ph sz="quarter" idx="4294967295"/>
          </p:nvPr>
        </p:nvSpPr>
        <p:spPr>
          <a:xfrm>
            <a:off x="539552" y="908720"/>
            <a:ext cx="8223448" cy="5568280"/>
          </a:xfrm>
          <a:prstGeom prst="rect">
            <a:avLst/>
          </a:prstGeom>
        </p:spPr>
        <p:txBody>
          <a:bodyPr>
            <a:noAutofit/>
          </a:bodyPr>
          <a:lstStyle/>
          <a:p>
            <a:pPr algn="just">
              <a:lnSpc>
                <a:spcPct val="150000"/>
              </a:lnSpc>
            </a:pPr>
            <a:r>
              <a:rPr lang="en-US" sz="2400" b="1" dirty="0" smtClean="0">
                <a:latin typeface="+mj-lt"/>
              </a:rPr>
              <a:t>Some </a:t>
            </a:r>
            <a:r>
              <a:rPr lang="en-US" sz="2400" b="1" dirty="0" smtClean="0">
                <a:latin typeface="+mj-lt"/>
              </a:rPr>
              <a:t>diseases caused by abnormal chromosomes may increase the risk of leukemia.</a:t>
            </a:r>
          </a:p>
          <a:p>
            <a:pPr marL="0" indent="0" algn="just">
              <a:lnSpc>
                <a:spcPct val="150000"/>
              </a:lnSpc>
              <a:buNone/>
            </a:pPr>
            <a:endParaRPr lang="en-US" sz="2400" b="1" dirty="0">
              <a:latin typeface="+mj-lt"/>
            </a:endParaRPr>
          </a:p>
        </p:txBody>
      </p:sp>
      <p:sp>
        <p:nvSpPr>
          <p:cNvPr id="4" name="Slide Number Placeholder 3"/>
          <p:cNvSpPr>
            <a:spLocks noGrp="1"/>
          </p:cNvSpPr>
          <p:nvPr>
            <p:ph type="sldNum" sz="quarter" idx="12"/>
          </p:nvPr>
        </p:nvSpPr>
        <p:spPr/>
        <p:txBody>
          <a:bodyPr/>
          <a:lstStyle/>
          <a:p>
            <a:fld id="{C0B24F9D-808B-4200-A7FE-3B1F49D75A8C}"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504056"/>
          </a:xfrm>
        </p:spPr>
        <p:txBody>
          <a:bodyPr>
            <a:normAutofit/>
          </a:bodyPr>
          <a:lstStyle/>
          <a:p>
            <a:r>
              <a:rPr lang="en-US" sz="2800" b="1" dirty="0" smtClean="0">
                <a:solidFill>
                  <a:srgbClr val="FF0000"/>
                </a:solidFill>
              </a:rPr>
              <a:t>Types</a:t>
            </a:r>
            <a:endParaRPr lang="en-US" sz="2800" b="1" dirty="0">
              <a:solidFill>
                <a:srgbClr val="FF0000"/>
              </a:solidFill>
            </a:endParaRPr>
          </a:p>
        </p:txBody>
      </p:sp>
      <p:sp>
        <p:nvSpPr>
          <p:cNvPr id="3" name="Content Placeholder 2"/>
          <p:cNvSpPr>
            <a:spLocks noGrp="1"/>
          </p:cNvSpPr>
          <p:nvPr>
            <p:ph sz="quarter" idx="4294967295"/>
          </p:nvPr>
        </p:nvSpPr>
        <p:spPr>
          <a:xfrm>
            <a:off x="323528" y="908720"/>
            <a:ext cx="8820472" cy="5760640"/>
          </a:xfrm>
          <a:prstGeom prst="rect">
            <a:avLst/>
          </a:prstGeom>
        </p:spPr>
        <p:txBody>
          <a:bodyPr>
            <a:normAutofit fontScale="92500"/>
          </a:bodyPr>
          <a:lstStyle/>
          <a:p>
            <a:pPr marL="0" indent="0" algn="just">
              <a:lnSpc>
                <a:spcPct val="150000"/>
              </a:lnSpc>
              <a:buNone/>
            </a:pPr>
            <a:r>
              <a:rPr lang="en-US" sz="2400" b="1" dirty="0" smtClean="0">
                <a:latin typeface="+mj-lt"/>
              </a:rPr>
              <a:t>There </a:t>
            </a:r>
            <a:r>
              <a:rPr lang="en-US" sz="2400" b="1" dirty="0">
                <a:latin typeface="+mj-lt"/>
              </a:rPr>
              <a:t>are several types of leukemia. The different types of leukemia are grouped in two ways. One way is by how quickly the disease develops and gets worse. The other way is by the type of blood cell that is affected</a:t>
            </a:r>
            <a:r>
              <a:rPr lang="en-US" sz="2400" b="1" dirty="0" smtClean="0">
                <a:latin typeface="+mj-lt"/>
              </a:rPr>
              <a:t>.</a:t>
            </a:r>
          </a:p>
          <a:p>
            <a:pPr algn="just">
              <a:lnSpc>
                <a:spcPct val="160000"/>
              </a:lnSpc>
            </a:pPr>
            <a:r>
              <a:rPr lang="en-US" sz="2400" b="1" dirty="0" smtClean="0">
                <a:latin typeface="+mj-lt"/>
              </a:rPr>
              <a:t>by how quickly the disease develops</a:t>
            </a:r>
          </a:p>
          <a:p>
            <a:pPr lvl="1" algn="just">
              <a:lnSpc>
                <a:spcPct val="160000"/>
              </a:lnSpc>
            </a:pPr>
            <a:r>
              <a:rPr lang="en-US" b="1" dirty="0" smtClean="0">
                <a:latin typeface="+mj-lt"/>
              </a:rPr>
              <a:t>Chronic</a:t>
            </a:r>
          </a:p>
          <a:p>
            <a:pPr lvl="1" algn="just">
              <a:lnSpc>
                <a:spcPct val="160000"/>
              </a:lnSpc>
            </a:pPr>
            <a:r>
              <a:rPr lang="en-US" b="1" dirty="0" smtClean="0">
                <a:latin typeface="+mj-lt"/>
              </a:rPr>
              <a:t>Acute</a:t>
            </a:r>
          </a:p>
          <a:p>
            <a:pPr algn="just">
              <a:lnSpc>
                <a:spcPct val="160000"/>
              </a:lnSpc>
            </a:pPr>
            <a:r>
              <a:rPr lang="en-US" sz="2400" b="1" dirty="0" smtClean="0">
                <a:latin typeface="+mj-lt"/>
              </a:rPr>
              <a:t>by the type of blood cell that is affected</a:t>
            </a:r>
          </a:p>
          <a:p>
            <a:pPr lvl="1" algn="just">
              <a:lnSpc>
                <a:spcPct val="160000"/>
              </a:lnSpc>
            </a:pPr>
            <a:r>
              <a:rPr lang="en-US" b="1" dirty="0" smtClean="0">
                <a:latin typeface="+mj-lt"/>
              </a:rPr>
              <a:t>Lymphoid cells</a:t>
            </a:r>
          </a:p>
          <a:p>
            <a:pPr lvl="1" algn="just">
              <a:lnSpc>
                <a:spcPct val="160000"/>
              </a:lnSpc>
            </a:pPr>
            <a:r>
              <a:rPr lang="en-US" b="1" dirty="0" smtClean="0">
                <a:latin typeface="+mj-lt"/>
              </a:rPr>
              <a:t>Myeloid cells</a:t>
            </a:r>
          </a:p>
          <a:p>
            <a:pPr marL="0" indent="0" algn="just">
              <a:lnSpc>
                <a:spcPct val="150000"/>
              </a:lnSpc>
              <a:buNone/>
            </a:pPr>
            <a:endParaRPr lang="en-US" sz="2400" b="1" dirty="0">
              <a:latin typeface="+mj-lt"/>
            </a:endParaRPr>
          </a:p>
        </p:txBody>
      </p:sp>
      <p:sp>
        <p:nvSpPr>
          <p:cNvPr id="5" name="Slide Number Placeholder 4"/>
          <p:cNvSpPr>
            <a:spLocks noGrp="1"/>
          </p:cNvSpPr>
          <p:nvPr>
            <p:ph type="sldNum" sz="quarter" idx="12"/>
          </p:nvPr>
        </p:nvSpPr>
        <p:spPr/>
        <p:txBody>
          <a:bodyPr/>
          <a:lstStyle/>
          <a:p>
            <a:fld id="{C0B24F9D-808B-4200-A7FE-3B1F49D75A8C}" type="slidenum">
              <a:rPr lang="en-US" smtClean="0"/>
              <a:pPr/>
              <a:t>12</a:t>
            </a:fld>
            <a:endParaRPr lang="en-US"/>
          </a:p>
        </p:txBody>
      </p:sp>
    </p:spTree>
    <p:extLst>
      <p:ext uri="{BB962C8B-B14F-4D97-AF65-F5344CB8AC3E}">
        <p14:creationId xmlns:p14="http://schemas.microsoft.com/office/powerpoint/2010/main" val="16841204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323528" y="764704"/>
            <a:ext cx="8424936" cy="5616624"/>
          </a:xfrm>
          <a:prstGeom prst="rect">
            <a:avLst/>
          </a:prstGeom>
        </p:spPr>
        <p:txBody>
          <a:bodyPr>
            <a:noAutofit/>
          </a:bodyPr>
          <a:lstStyle/>
          <a:p>
            <a:pPr algn="just">
              <a:lnSpc>
                <a:spcPct val="150000"/>
              </a:lnSpc>
            </a:pPr>
            <a:r>
              <a:rPr lang="en-US" sz="2400" b="1" dirty="0">
                <a:solidFill>
                  <a:schemeClr val="tx2"/>
                </a:solidFill>
                <a:latin typeface="+mj-lt"/>
              </a:rPr>
              <a:t>In chronic leukemia</a:t>
            </a:r>
            <a:r>
              <a:rPr lang="en-US" sz="2400" b="1" dirty="0">
                <a:latin typeface="+mj-lt"/>
              </a:rPr>
              <a:t>, the leukemia cells come from mature, abnormal cells. The cells </a:t>
            </a:r>
            <a:r>
              <a:rPr lang="en-US" sz="2400" b="1" dirty="0" smtClean="0">
                <a:latin typeface="+mj-lt"/>
              </a:rPr>
              <a:t>grow well </a:t>
            </a:r>
            <a:r>
              <a:rPr lang="en-US" sz="2400" b="1" dirty="0">
                <a:latin typeface="+mj-lt"/>
              </a:rPr>
              <a:t>for too long and accumulate</a:t>
            </a:r>
            <a:r>
              <a:rPr lang="en-US" sz="2400" b="1" dirty="0" smtClean="0">
                <a:latin typeface="+mj-lt"/>
              </a:rPr>
              <a:t>. The </a:t>
            </a:r>
            <a:r>
              <a:rPr lang="en-US" sz="2400" b="1" dirty="0">
                <a:latin typeface="+mj-lt"/>
              </a:rPr>
              <a:t>cells grow slowly</a:t>
            </a:r>
            <a:r>
              <a:rPr lang="en-US" sz="2400" b="1" dirty="0" smtClean="0">
                <a:latin typeface="+mj-lt"/>
              </a:rPr>
              <a:t>. </a:t>
            </a:r>
            <a:endParaRPr lang="en-US" sz="2400" b="1" dirty="0" smtClean="0">
              <a:latin typeface="+mj-lt"/>
            </a:endParaRPr>
          </a:p>
          <a:p>
            <a:pPr algn="just">
              <a:lnSpc>
                <a:spcPct val="150000"/>
              </a:lnSpc>
            </a:pPr>
            <a:r>
              <a:rPr lang="en-US" sz="2400" b="1" dirty="0" smtClean="0">
                <a:solidFill>
                  <a:schemeClr val="tx2"/>
                </a:solidFill>
                <a:latin typeface="+mj-lt"/>
              </a:rPr>
              <a:t>Acute </a:t>
            </a:r>
            <a:r>
              <a:rPr lang="en-US" sz="2400" b="1" dirty="0" smtClean="0">
                <a:solidFill>
                  <a:schemeClr val="tx2"/>
                </a:solidFill>
                <a:latin typeface="+mj-lt"/>
              </a:rPr>
              <a:t>leukemia </a:t>
            </a:r>
            <a:r>
              <a:rPr lang="en-US" sz="2400" b="1" dirty="0" smtClean="0">
                <a:latin typeface="+mj-lt"/>
              </a:rPr>
              <a:t>develop from early cells, called "blasts". Blasts are young cells, that divide frequently. They target immature cells, causing symptoms to appear quickly. In acute leukemia </a:t>
            </a:r>
            <a:r>
              <a:rPr lang="en-US" sz="2400" b="1" dirty="0" smtClean="0">
                <a:latin typeface="+mj-lt"/>
              </a:rPr>
              <a:t>cells</a:t>
            </a:r>
            <a:r>
              <a:rPr lang="en-US" sz="2400" b="1" dirty="0">
                <a:latin typeface="+mj-lt"/>
              </a:rPr>
              <a:t>.</a:t>
            </a:r>
            <a:endParaRPr lang="en-US" sz="2400" b="1" dirty="0" smtClean="0">
              <a:latin typeface="+mj-lt"/>
            </a:endParaRPr>
          </a:p>
          <a:p>
            <a:pPr algn="just">
              <a:lnSpc>
                <a:spcPct val="150000"/>
              </a:lnSpc>
            </a:pPr>
            <a:endParaRPr lang="en-US" sz="2400" b="1" dirty="0">
              <a:latin typeface="+mj-lt"/>
            </a:endParaRPr>
          </a:p>
        </p:txBody>
      </p:sp>
      <p:sp>
        <p:nvSpPr>
          <p:cNvPr id="5" name="Slide Number Placeholder 4"/>
          <p:cNvSpPr>
            <a:spLocks noGrp="1"/>
          </p:cNvSpPr>
          <p:nvPr>
            <p:ph type="sldNum" sz="quarter" idx="12"/>
          </p:nvPr>
        </p:nvSpPr>
        <p:spPr/>
        <p:txBody>
          <a:bodyPr/>
          <a:lstStyle/>
          <a:p>
            <a:fld id="{C0B24F9D-808B-4200-A7FE-3B1F49D75A8C}" type="slidenum">
              <a:rPr lang="en-US" smtClean="0"/>
              <a:pPr/>
              <a:t>13</a:t>
            </a:fld>
            <a:endParaRPr lang="en-US"/>
          </a:p>
        </p:txBody>
      </p:sp>
    </p:spTree>
    <p:extLst>
      <p:ext uri="{BB962C8B-B14F-4D97-AF65-F5344CB8AC3E}">
        <p14:creationId xmlns:p14="http://schemas.microsoft.com/office/powerpoint/2010/main" val="32868094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564672"/>
          </a:xfrm>
        </p:spPr>
        <p:txBody>
          <a:bodyPr>
            <a:normAutofit/>
          </a:bodyPr>
          <a:lstStyle/>
          <a:p>
            <a:r>
              <a:rPr lang="en-US" sz="2800" b="1" dirty="0" smtClean="0">
                <a:solidFill>
                  <a:srgbClr val="FF0000"/>
                </a:solidFill>
              </a:rPr>
              <a:t>Diagnosis</a:t>
            </a:r>
            <a:endParaRPr lang="en-US" sz="2800" b="1" dirty="0">
              <a:solidFill>
                <a:srgbClr val="FF0000"/>
              </a:solidFill>
            </a:endParaRPr>
          </a:p>
        </p:txBody>
      </p:sp>
      <p:sp>
        <p:nvSpPr>
          <p:cNvPr id="3" name="Content Placeholder 2"/>
          <p:cNvSpPr>
            <a:spLocks noGrp="1"/>
          </p:cNvSpPr>
          <p:nvPr>
            <p:ph sz="quarter" idx="4294967295"/>
          </p:nvPr>
        </p:nvSpPr>
        <p:spPr>
          <a:xfrm>
            <a:off x="251520" y="1052736"/>
            <a:ext cx="8712968" cy="5544616"/>
          </a:xfrm>
          <a:prstGeom prst="rect">
            <a:avLst/>
          </a:prstGeom>
        </p:spPr>
        <p:txBody>
          <a:bodyPr>
            <a:normAutofit fontScale="92500" lnSpcReduction="20000"/>
          </a:bodyPr>
          <a:lstStyle/>
          <a:p>
            <a:pPr marL="0" indent="0" algn="just">
              <a:lnSpc>
                <a:spcPct val="150000"/>
              </a:lnSpc>
              <a:buNone/>
            </a:pPr>
            <a:r>
              <a:rPr lang="en-US" b="1" dirty="0" smtClean="0">
                <a:latin typeface="+mj-lt"/>
              </a:rPr>
              <a:t>The </a:t>
            </a:r>
            <a:r>
              <a:rPr lang="en-US" b="1" dirty="0">
                <a:latin typeface="+mj-lt"/>
              </a:rPr>
              <a:t>diagnosis of leukemia </a:t>
            </a:r>
            <a:r>
              <a:rPr lang="en-US" b="1" dirty="0" smtClean="0">
                <a:latin typeface="+mj-lt"/>
              </a:rPr>
              <a:t>frequently </a:t>
            </a:r>
            <a:r>
              <a:rPr lang="en-US" b="1" dirty="0">
                <a:latin typeface="+mj-lt"/>
              </a:rPr>
              <a:t>occurs following a routine blood test that results in an abnormal blood cell count</a:t>
            </a:r>
            <a:r>
              <a:rPr lang="en-US" b="1" dirty="0" smtClean="0">
                <a:latin typeface="+mj-lt"/>
              </a:rPr>
              <a:t>. </a:t>
            </a:r>
            <a:r>
              <a:rPr lang="en-US" b="1" dirty="0">
                <a:latin typeface="+mj-lt"/>
              </a:rPr>
              <a:t>If you have symptoms that suggest leukemia, </a:t>
            </a:r>
            <a:r>
              <a:rPr lang="en-US" b="1" dirty="0" smtClean="0">
                <a:latin typeface="+mj-lt"/>
              </a:rPr>
              <a:t>doctor </a:t>
            </a:r>
            <a:r>
              <a:rPr lang="en-US" b="1" dirty="0">
                <a:latin typeface="+mj-lt"/>
              </a:rPr>
              <a:t>will try to find out what's causing the problems. </a:t>
            </a:r>
            <a:r>
              <a:rPr lang="en-US" b="1" dirty="0" smtClean="0">
                <a:latin typeface="+mj-lt"/>
              </a:rPr>
              <a:t>doctor </a:t>
            </a:r>
            <a:r>
              <a:rPr lang="en-US" b="1" dirty="0">
                <a:latin typeface="+mj-lt"/>
              </a:rPr>
              <a:t>may ask about </a:t>
            </a:r>
            <a:r>
              <a:rPr lang="en-US" b="1" dirty="0" smtClean="0">
                <a:latin typeface="+mj-lt"/>
              </a:rPr>
              <a:t>personal </a:t>
            </a:r>
            <a:r>
              <a:rPr lang="en-US" b="1" dirty="0">
                <a:latin typeface="+mj-lt"/>
              </a:rPr>
              <a:t>and family medical </a:t>
            </a:r>
            <a:r>
              <a:rPr lang="en-US" b="1" dirty="0" smtClean="0">
                <a:latin typeface="+mj-lt"/>
              </a:rPr>
              <a:t>history. Patient may </a:t>
            </a:r>
            <a:r>
              <a:rPr lang="en-US" b="1" dirty="0">
                <a:latin typeface="+mj-lt"/>
              </a:rPr>
              <a:t>have one or more of </a:t>
            </a:r>
            <a:r>
              <a:rPr lang="en-US" b="1" dirty="0" smtClean="0">
                <a:latin typeface="+mj-lt"/>
              </a:rPr>
              <a:t>the </a:t>
            </a:r>
            <a:r>
              <a:rPr lang="en-US" b="1" dirty="0">
                <a:latin typeface="+mj-lt"/>
              </a:rPr>
              <a:t>following tests</a:t>
            </a:r>
            <a:r>
              <a:rPr lang="en-US" b="1" dirty="0" smtClean="0">
                <a:latin typeface="+mj-lt"/>
              </a:rPr>
              <a:t>: </a:t>
            </a:r>
          </a:p>
          <a:p>
            <a:pPr marL="0" indent="0" algn="just">
              <a:lnSpc>
                <a:spcPct val="150000"/>
              </a:lnSpc>
              <a:buNone/>
            </a:pPr>
            <a:r>
              <a:rPr lang="en-US" b="1" dirty="0" smtClean="0">
                <a:solidFill>
                  <a:schemeClr val="tx2"/>
                </a:solidFill>
                <a:latin typeface="+mj-lt"/>
              </a:rPr>
              <a:t>Blood tests: </a:t>
            </a:r>
            <a:r>
              <a:rPr lang="en-US" b="1" dirty="0" smtClean="0">
                <a:latin typeface="+mj-lt"/>
              </a:rPr>
              <a:t>The lab does a complete blood count to check the number of white blood cells, red blood cells, and platelets. Leukemia causes a very high level of white blood cells. It may also cause low levels of platelets and hemoglobin, which is found inside red blood cells.</a:t>
            </a:r>
          </a:p>
          <a:p>
            <a:pPr marL="0" indent="0" algn="just">
              <a:lnSpc>
                <a:spcPct val="150000"/>
              </a:lnSpc>
              <a:buNone/>
            </a:pPr>
            <a:endParaRPr lang="en-US" sz="2400" b="1" dirty="0">
              <a:latin typeface="+mj-lt"/>
            </a:endParaRPr>
          </a:p>
        </p:txBody>
      </p:sp>
      <p:sp>
        <p:nvSpPr>
          <p:cNvPr id="5" name="Slide Number Placeholder 4"/>
          <p:cNvSpPr>
            <a:spLocks noGrp="1"/>
          </p:cNvSpPr>
          <p:nvPr>
            <p:ph type="sldNum" sz="quarter" idx="12"/>
          </p:nvPr>
        </p:nvSpPr>
        <p:spPr/>
        <p:txBody>
          <a:bodyPr/>
          <a:lstStyle/>
          <a:p>
            <a:fld id="{C0B24F9D-808B-4200-A7FE-3B1F49D75A8C}" type="slidenum">
              <a:rPr lang="en-US" smtClean="0"/>
              <a:pPr/>
              <a:t>14</a:t>
            </a:fld>
            <a:endParaRPr lang="en-US"/>
          </a:p>
        </p:txBody>
      </p:sp>
    </p:spTree>
    <p:extLst>
      <p:ext uri="{BB962C8B-B14F-4D97-AF65-F5344CB8AC3E}">
        <p14:creationId xmlns:p14="http://schemas.microsoft.com/office/powerpoint/2010/main" val="3697473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4294967295"/>
          </p:nvPr>
        </p:nvSpPr>
        <p:spPr>
          <a:xfrm>
            <a:off x="251520" y="908720"/>
            <a:ext cx="8479581" cy="5544615"/>
          </a:xfrm>
          <a:prstGeom prst="rect">
            <a:avLst/>
          </a:prstGeom>
        </p:spPr>
        <p:txBody>
          <a:bodyPr>
            <a:normAutofit/>
          </a:bodyPr>
          <a:lstStyle/>
          <a:p>
            <a:pPr marL="276225" lvl="1" indent="-276225" algn="just">
              <a:lnSpc>
                <a:spcPct val="150000"/>
              </a:lnSpc>
            </a:pPr>
            <a:r>
              <a:rPr lang="en-US" b="1" dirty="0" smtClean="0">
                <a:solidFill>
                  <a:srgbClr val="FF0000"/>
                </a:solidFill>
                <a:latin typeface="+mj-lt"/>
              </a:rPr>
              <a:t>Bone </a:t>
            </a:r>
            <a:r>
              <a:rPr lang="en-US" b="1" dirty="0" smtClean="0">
                <a:solidFill>
                  <a:srgbClr val="FF0000"/>
                </a:solidFill>
                <a:latin typeface="+mj-lt"/>
              </a:rPr>
              <a:t>marrow aspiration: </a:t>
            </a:r>
            <a:r>
              <a:rPr lang="en-US" b="1" dirty="0" smtClean="0">
                <a:latin typeface="+mj-lt"/>
              </a:rPr>
              <a:t>The doctor uses a thick, hollow needle to remove samples of bone marrow.</a:t>
            </a:r>
          </a:p>
          <a:p>
            <a:pPr marL="276225" lvl="1" indent="-276225" algn="just">
              <a:lnSpc>
                <a:spcPct val="150000"/>
              </a:lnSpc>
            </a:pPr>
            <a:r>
              <a:rPr lang="en-US" b="1" dirty="0" smtClean="0">
                <a:solidFill>
                  <a:srgbClr val="FF0000"/>
                </a:solidFill>
                <a:latin typeface="+mj-lt"/>
              </a:rPr>
              <a:t>Bone marrow biopsy: </a:t>
            </a:r>
            <a:r>
              <a:rPr lang="en-US" b="1" dirty="0" smtClean="0">
                <a:latin typeface="+mj-lt"/>
              </a:rPr>
              <a:t>The doctor uses a very thick, hollow needle to remove a small piece of bone and bone marrow.</a:t>
            </a:r>
          </a:p>
          <a:p>
            <a:pPr marL="0" indent="0" algn="just">
              <a:lnSpc>
                <a:spcPct val="150000"/>
              </a:lnSpc>
              <a:buNone/>
            </a:pPr>
            <a:endParaRPr lang="en-US" sz="2400" b="1" dirty="0" smtClean="0">
              <a:latin typeface="+mj-lt"/>
            </a:endParaRPr>
          </a:p>
          <a:p>
            <a:endParaRPr lang="en-US" dirty="0"/>
          </a:p>
        </p:txBody>
      </p:sp>
      <p:sp>
        <p:nvSpPr>
          <p:cNvPr id="5" name="Slide Number Placeholder 4"/>
          <p:cNvSpPr>
            <a:spLocks noGrp="1"/>
          </p:cNvSpPr>
          <p:nvPr>
            <p:ph type="sldNum" sz="quarter" idx="12"/>
          </p:nvPr>
        </p:nvSpPr>
        <p:spPr/>
        <p:txBody>
          <a:bodyPr/>
          <a:lstStyle/>
          <a:p>
            <a:fld id="{C0B24F9D-808B-4200-A7FE-3B1F49D75A8C}" type="slidenum">
              <a:rPr lang="en-US" smtClean="0"/>
              <a:pPr/>
              <a:t>15</a:t>
            </a:fld>
            <a:endParaRPr lang="en-US"/>
          </a:p>
        </p:txBody>
      </p:sp>
    </p:spTree>
    <p:extLst>
      <p:ext uri="{BB962C8B-B14F-4D97-AF65-F5344CB8AC3E}">
        <p14:creationId xmlns:p14="http://schemas.microsoft.com/office/powerpoint/2010/main" val="7008344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457200" y="704088"/>
            <a:ext cx="8229600" cy="636680"/>
          </a:xfrm>
        </p:spPr>
        <p:txBody>
          <a:bodyPr>
            <a:normAutofit/>
          </a:bodyPr>
          <a:lstStyle/>
          <a:p>
            <a:r>
              <a:rPr lang="en-US" sz="2800" b="1" dirty="0">
                <a:solidFill>
                  <a:srgbClr val="FF0000"/>
                </a:solidFill>
              </a:rPr>
              <a:t>Lymphomas</a:t>
            </a:r>
          </a:p>
        </p:txBody>
      </p:sp>
      <p:sp>
        <p:nvSpPr>
          <p:cNvPr id="169987" name="Rectangle 3"/>
          <p:cNvSpPr>
            <a:spLocks noGrp="1" noChangeArrowheads="1"/>
          </p:cNvSpPr>
          <p:nvPr>
            <p:ph type="body" idx="1"/>
          </p:nvPr>
        </p:nvSpPr>
        <p:spPr>
          <a:xfrm>
            <a:off x="457200" y="1556792"/>
            <a:ext cx="8229600" cy="4767808"/>
          </a:xfrm>
        </p:spPr>
        <p:txBody>
          <a:bodyPr/>
          <a:lstStyle/>
          <a:p>
            <a:pPr marL="0" indent="0" algn="just">
              <a:lnSpc>
                <a:spcPct val="150000"/>
              </a:lnSpc>
              <a:buNone/>
            </a:pPr>
            <a:r>
              <a:rPr lang="en-US" sz="2400" b="1" dirty="0">
                <a:latin typeface="+mj-lt"/>
              </a:rPr>
              <a:t>Definition: malignancy of lymphoid </a:t>
            </a:r>
            <a:r>
              <a:rPr lang="en-US" sz="2400" b="1" dirty="0" smtClean="0">
                <a:latin typeface="+mj-lt"/>
              </a:rPr>
              <a:t>tissue Can </a:t>
            </a:r>
            <a:r>
              <a:rPr lang="en-US" sz="2400" b="1" dirty="0">
                <a:latin typeface="+mj-lt"/>
              </a:rPr>
              <a:t>be T (thymus) or B (bursa) </a:t>
            </a:r>
            <a:r>
              <a:rPr lang="en-US" sz="2400" b="1" dirty="0" smtClean="0">
                <a:latin typeface="+mj-lt"/>
              </a:rPr>
              <a:t>cells T </a:t>
            </a:r>
            <a:r>
              <a:rPr lang="en-US" sz="2400" b="1" dirty="0">
                <a:latin typeface="+mj-lt"/>
              </a:rPr>
              <a:t>are “killers cells”; B make </a:t>
            </a:r>
            <a:r>
              <a:rPr lang="en-US" sz="2400" b="1" dirty="0" smtClean="0">
                <a:latin typeface="+mj-lt"/>
              </a:rPr>
              <a:t>antibodies B- </a:t>
            </a:r>
            <a:r>
              <a:rPr lang="en-US" sz="2400" b="1" dirty="0">
                <a:latin typeface="+mj-lt"/>
              </a:rPr>
              <a:t>center of lymphoid follicle; T - around the </a:t>
            </a:r>
            <a:r>
              <a:rPr lang="en-US" sz="2400" b="1" dirty="0" smtClean="0">
                <a:latin typeface="+mj-lt"/>
              </a:rPr>
              <a:t>periphery.</a:t>
            </a:r>
            <a:endParaRPr lang="en-US" sz="2400" b="1" dirty="0">
              <a:latin typeface="+mj-lt"/>
            </a:endParaRPr>
          </a:p>
          <a:p>
            <a:pPr marL="0" indent="0" algn="just">
              <a:lnSpc>
                <a:spcPct val="150000"/>
              </a:lnSpc>
              <a:buNone/>
            </a:pPr>
            <a:r>
              <a:rPr lang="en-US" sz="2400" b="1" dirty="0">
                <a:latin typeface="+mj-lt"/>
              </a:rPr>
              <a:t>2 main types: </a:t>
            </a:r>
            <a:r>
              <a:rPr lang="en-US" sz="2400" b="1" dirty="0" err="1">
                <a:latin typeface="+mj-lt"/>
              </a:rPr>
              <a:t>Hodgkins</a:t>
            </a:r>
            <a:r>
              <a:rPr lang="en-US" sz="2400" b="1" dirty="0">
                <a:latin typeface="+mj-lt"/>
              </a:rPr>
              <a:t> vs. Non-</a:t>
            </a:r>
            <a:r>
              <a:rPr lang="en-US" sz="2400" b="1" dirty="0" err="1">
                <a:latin typeface="+mj-lt"/>
              </a:rPr>
              <a:t>Hodgkins</a:t>
            </a:r>
            <a:endParaRPr lang="en-US" sz="2400" b="1" dirty="0">
              <a:latin typeface="+mj-lt"/>
            </a:endParaRPr>
          </a:p>
          <a:p>
            <a:endParaRPr lang="en-US" dirty="0"/>
          </a:p>
        </p:txBody>
      </p:sp>
      <p:sp>
        <p:nvSpPr>
          <p:cNvPr id="4" name="Slide Number Placeholder 3"/>
          <p:cNvSpPr>
            <a:spLocks noGrp="1"/>
          </p:cNvSpPr>
          <p:nvPr>
            <p:ph type="sldNum" sz="quarter" idx="12"/>
          </p:nvPr>
        </p:nvSpPr>
        <p:spPr/>
        <p:txBody>
          <a:bodyPr/>
          <a:lstStyle/>
          <a:p>
            <a:fld id="{C0B24F9D-808B-4200-A7FE-3B1F49D75A8C}" type="slidenum">
              <a:rPr lang="en-US" smtClean="0"/>
              <a:pPr/>
              <a:t>16</a:t>
            </a:fld>
            <a:endParaRPr lang="en-US"/>
          </a:p>
        </p:txBody>
      </p:sp>
    </p:spTree>
    <p:extLst>
      <p:ext uri="{BB962C8B-B14F-4D97-AF65-F5344CB8AC3E}">
        <p14:creationId xmlns:p14="http://schemas.microsoft.com/office/powerpoint/2010/main" val="16433334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846" y="2332355"/>
            <a:ext cx="8229600" cy="4389120"/>
          </a:xfrm>
        </p:spPr>
        <p:txBody>
          <a:bodyPr>
            <a:normAutofit/>
          </a:bodyPr>
          <a:lstStyle/>
          <a:p>
            <a:pPr marL="0" indent="0" algn="ctr">
              <a:buNone/>
            </a:pPr>
            <a:r>
              <a:rPr lang="en-US" sz="3600" b="1" dirty="0" smtClean="0">
                <a:solidFill>
                  <a:srgbClr val="FF0000"/>
                </a:solidFill>
                <a:latin typeface="+mj-lt"/>
              </a:rPr>
              <a:t>Part IV</a:t>
            </a:r>
          </a:p>
          <a:p>
            <a:r>
              <a:rPr lang="en-US" sz="2400" b="1" dirty="0">
                <a:latin typeface="+mj-lt"/>
              </a:rPr>
              <a:t>Leukocytosis, Leukopenia, and Other Reactive Changes of </a:t>
            </a:r>
            <a:r>
              <a:rPr lang="en-US" sz="2400" b="1" dirty="0" smtClean="0">
                <a:latin typeface="+mj-lt"/>
              </a:rPr>
              <a:t>Leucocytes</a:t>
            </a:r>
            <a:endParaRPr lang="en-US" sz="2400" b="1" dirty="0">
              <a:latin typeface="+mj-lt"/>
            </a:endParaRPr>
          </a:p>
          <a:p>
            <a:pPr marL="0" indent="0" algn="ctr">
              <a:buNone/>
            </a:pPr>
            <a:endParaRPr lang="en-US" sz="3600" b="1" dirty="0" smtClean="0">
              <a:solidFill>
                <a:srgbClr val="FF0000"/>
              </a:solidFill>
              <a:latin typeface="+mj-lt"/>
            </a:endParaRPr>
          </a:p>
          <a:p>
            <a:pPr marL="0" indent="0" algn="ctr">
              <a:buNone/>
            </a:pPr>
            <a:endParaRPr lang="en-US" sz="3600" b="1" dirty="0">
              <a:solidFill>
                <a:srgbClr val="FF0000"/>
              </a:solidFill>
              <a:latin typeface="+mj-lt"/>
            </a:endParaRPr>
          </a:p>
        </p:txBody>
      </p:sp>
      <p:sp>
        <p:nvSpPr>
          <p:cNvPr id="6" name="Slide Number Placeholder 5"/>
          <p:cNvSpPr>
            <a:spLocks noGrp="1"/>
          </p:cNvSpPr>
          <p:nvPr>
            <p:ph type="sldNum" sz="quarter" idx="12"/>
          </p:nvPr>
        </p:nvSpPr>
        <p:spPr/>
        <p:txBody>
          <a:bodyPr/>
          <a:lstStyle/>
          <a:p>
            <a:fld id="{C0B24F9D-808B-4200-A7FE-3B1F49D75A8C}" type="slidenum">
              <a:rPr lang="en-US" smtClean="0"/>
              <a:pPr/>
              <a:t>2</a:t>
            </a:fld>
            <a:endParaRPr lang="en-US"/>
          </a:p>
        </p:txBody>
      </p:sp>
    </p:spTree>
    <p:extLst>
      <p:ext uri="{BB962C8B-B14F-4D97-AF65-F5344CB8AC3E}">
        <p14:creationId xmlns:p14="http://schemas.microsoft.com/office/powerpoint/2010/main" val="2431408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052736"/>
            <a:ext cx="7920880" cy="5271864"/>
          </a:xfrm>
        </p:spPr>
        <p:txBody>
          <a:bodyPr>
            <a:noAutofit/>
          </a:bodyPr>
          <a:lstStyle/>
          <a:p>
            <a:pPr marL="0" indent="0" algn="just">
              <a:buNone/>
            </a:pPr>
            <a:r>
              <a:rPr lang="en-US" sz="2400" b="1" dirty="0" smtClean="0">
                <a:solidFill>
                  <a:srgbClr val="FF0000"/>
                </a:solidFill>
                <a:latin typeface="+mj-lt"/>
              </a:rPr>
              <a:t>Leukocytosis, Leukopenia, and Other Reactive Changes of </a:t>
            </a:r>
            <a:r>
              <a:rPr lang="en-US" sz="2400" b="1" dirty="0" err="1" smtClean="0">
                <a:solidFill>
                  <a:srgbClr val="FF0000"/>
                </a:solidFill>
                <a:latin typeface="+mj-lt"/>
              </a:rPr>
              <a:t>Myelopoiesis</a:t>
            </a:r>
            <a:endParaRPr lang="en-US" sz="2400" b="1" dirty="0" smtClean="0">
              <a:solidFill>
                <a:srgbClr val="FF0000"/>
              </a:solidFill>
              <a:latin typeface="+mj-lt"/>
            </a:endParaRPr>
          </a:p>
          <a:p>
            <a:pPr algn="just">
              <a:lnSpc>
                <a:spcPct val="150000"/>
              </a:lnSpc>
            </a:pPr>
            <a:r>
              <a:rPr lang="en-US" sz="2200" b="1" dirty="0">
                <a:solidFill>
                  <a:srgbClr val="0070C0"/>
                </a:solidFill>
                <a:latin typeface="+mj-lt"/>
              </a:rPr>
              <a:t>L</a:t>
            </a:r>
            <a:r>
              <a:rPr lang="en-US" sz="2200" b="1" dirty="0" smtClean="0">
                <a:solidFill>
                  <a:srgbClr val="0070C0"/>
                </a:solidFill>
                <a:latin typeface="+mj-lt"/>
              </a:rPr>
              <a:t>eukocytosis</a:t>
            </a:r>
            <a:r>
              <a:rPr lang="en-US" sz="2200" b="1" dirty="0" smtClean="0">
                <a:latin typeface="+mj-lt"/>
              </a:rPr>
              <a:t> is present if leukocytes are increased to more than 10,000/</a:t>
            </a:r>
            <a:r>
              <a:rPr lang="en-US" sz="2200" b="1" dirty="0" err="1" smtClean="0">
                <a:latin typeface="+mj-lt"/>
              </a:rPr>
              <a:t>μL</a:t>
            </a:r>
            <a:r>
              <a:rPr lang="en-US" sz="2200" b="1" dirty="0" smtClean="0">
                <a:latin typeface="+mj-lt"/>
              </a:rPr>
              <a:t>. </a:t>
            </a:r>
            <a:r>
              <a:rPr lang="en-US" sz="2200" b="1" dirty="0" smtClean="0">
                <a:solidFill>
                  <a:srgbClr val="0070C0"/>
                </a:solidFill>
                <a:latin typeface="+mj-lt"/>
              </a:rPr>
              <a:t>Leukopenia</a:t>
            </a:r>
            <a:r>
              <a:rPr lang="en-US" sz="2200" b="1" dirty="0" smtClean="0">
                <a:latin typeface="+mj-lt"/>
              </a:rPr>
              <a:t> leukocytes are below 4000/</a:t>
            </a:r>
            <a:r>
              <a:rPr lang="en-US" sz="2200" b="1" dirty="0" err="1" smtClean="0">
                <a:latin typeface="+mj-lt"/>
              </a:rPr>
              <a:t>μL</a:t>
            </a:r>
            <a:r>
              <a:rPr lang="en-US" sz="2200" b="1" dirty="0" smtClean="0">
                <a:latin typeface="+mj-lt"/>
              </a:rPr>
              <a:t>. </a:t>
            </a:r>
          </a:p>
          <a:p>
            <a:pPr algn="just">
              <a:lnSpc>
                <a:spcPct val="150000"/>
              </a:lnSpc>
            </a:pPr>
            <a:r>
              <a:rPr lang="en-US" sz="2200" b="1" dirty="0" smtClean="0">
                <a:latin typeface="+mj-lt"/>
              </a:rPr>
              <a:t>Infants and small children have slightly different normal values. </a:t>
            </a:r>
          </a:p>
          <a:p>
            <a:pPr algn="just">
              <a:lnSpc>
                <a:spcPct val="150000"/>
              </a:lnSpc>
            </a:pPr>
            <a:r>
              <a:rPr lang="en-US" sz="2200" b="1" dirty="0" smtClean="0">
                <a:latin typeface="+mj-lt"/>
              </a:rPr>
              <a:t>A neutropenia is present if granulocytes are below 2000/</a:t>
            </a:r>
            <a:r>
              <a:rPr lang="en-US" sz="2200" b="1" dirty="0" err="1" smtClean="0">
                <a:latin typeface="+mj-lt"/>
              </a:rPr>
              <a:t>μL</a:t>
            </a:r>
            <a:r>
              <a:rPr lang="en-US" sz="2200" b="1" dirty="0" smtClean="0">
                <a:latin typeface="+mj-lt"/>
              </a:rPr>
              <a:t>, </a:t>
            </a:r>
            <a:r>
              <a:rPr lang="en-US" sz="2200" b="1" dirty="0">
                <a:latin typeface="+mj-lt"/>
              </a:rPr>
              <a:t>Agranulocytosis </a:t>
            </a:r>
            <a:r>
              <a:rPr lang="en-US" sz="2200" b="1" dirty="0" smtClean="0">
                <a:latin typeface="+mj-lt"/>
              </a:rPr>
              <a:t>(</a:t>
            </a:r>
            <a:r>
              <a:rPr lang="en-US" sz="2200" b="1" dirty="0" err="1" smtClean="0">
                <a:latin typeface="+mj-lt"/>
              </a:rPr>
              <a:t>granulopenia</a:t>
            </a:r>
            <a:r>
              <a:rPr lang="en-US" sz="2200" b="1" dirty="0" smtClean="0">
                <a:latin typeface="+mj-lt"/>
              </a:rPr>
              <a:t>) if granulocytes are below 500/</a:t>
            </a:r>
            <a:r>
              <a:rPr lang="en-US" sz="2200" b="1" dirty="0" err="1" smtClean="0">
                <a:latin typeface="+mj-lt"/>
              </a:rPr>
              <a:t>μL</a:t>
            </a:r>
            <a:r>
              <a:rPr lang="en-US" sz="2200" b="1" dirty="0" smtClean="0">
                <a:latin typeface="+mj-lt"/>
              </a:rPr>
              <a:t>. Granulocytes are increased if they are greater than 8000/ </a:t>
            </a:r>
            <a:r>
              <a:rPr lang="en-US" sz="2200" b="1" dirty="0" err="1" smtClean="0">
                <a:latin typeface="+mj-lt"/>
              </a:rPr>
              <a:t>μL</a:t>
            </a:r>
            <a:r>
              <a:rPr lang="en-US" sz="2200" b="1" dirty="0" smtClean="0">
                <a:latin typeface="+mj-lt"/>
              </a:rPr>
              <a:t> (neutrophilia). In </a:t>
            </a:r>
            <a:r>
              <a:rPr lang="en-US" sz="2200" b="1" dirty="0" err="1" smtClean="0">
                <a:latin typeface="+mj-lt"/>
              </a:rPr>
              <a:t>leukemoid</a:t>
            </a:r>
            <a:r>
              <a:rPr lang="en-US" sz="2200" b="1" dirty="0" smtClean="0">
                <a:latin typeface="+mj-lt"/>
              </a:rPr>
              <a:t> reactions, leukocytes are increased to more than 30,000/</a:t>
            </a:r>
            <a:r>
              <a:rPr lang="en-US" sz="2200" b="1" dirty="0" err="1" smtClean="0">
                <a:latin typeface="+mj-lt"/>
              </a:rPr>
              <a:t>μL</a:t>
            </a:r>
            <a:r>
              <a:rPr lang="en-US" sz="2200" b="1" dirty="0" smtClean="0">
                <a:latin typeface="+mj-lt"/>
              </a:rPr>
              <a:t>. </a:t>
            </a:r>
            <a:endParaRPr lang="ar-SA" sz="2200" b="1" dirty="0">
              <a:latin typeface="+mj-lt"/>
            </a:endParaRPr>
          </a:p>
        </p:txBody>
      </p:sp>
      <p:sp>
        <p:nvSpPr>
          <p:cNvPr id="4" name="Slide Number Placeholder 3"/>
          <p:cNvSpPr>
            <a:spLocks noGrp="1"/>
          </p:cNvSpPr>
          <p:nvPr>
            <p:ph type="sldNum" sz="quarter" idx="12"/>
          </p:nvPr>
        </p:nvSpPr>
        <p:spPr/>
        <p:txBody>
          <a:bodyPr/>
          <a:lstStyle/>
          <a:p>
            <a:fld id="{C0B24F9D-808B-4200-A7FE-3B1F49D75A8C}"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908720"/>
            <a:ext cx="7704856" cy="5415880"/>
          </a:xfrm>
        </p:spPr>
        <p:txBody>
          <a:bodyPr>
            <a:normAutofit lnSpcReduction="10000"/>
          </a:bodyPr>
          <a:lstStyle/>
          <a:p>
            <a:pPr marL="0" indent="0" algn="just">
              <a:lnSpc>
                <a:spcPct val="150000"/>
              </a:lnSpc>
              <a:buNone/>
            </a:pPr>
            <a:r>
              <a:rPr lang="en-US" sz="2200" b="1" dirty="0" smtClean="0">
                <a:latin typeface="+mj-lt"/>
              </a:rPr>
              <a:t>A left shift in the differential count means that the number of band forms (and other precursors such as </a:t>
            </a:r>
            <a:r>
              <a:rPr lang="en-US" sz="2200" b="1" dirty="0" err="1" smtClean="0">
                <a:latin typeface="+mj-lt"/>
              </a:rPr>
              <a:t>metamyelocytes</a:t>
            </a:r>
            <a:r>
              <a:rPr lang="en-US" sz="2200" b="1" dirty="0" smtClean="0">
                <a:latin typeface="+mj-lt"/>
              </a:rPr>
              <a:t>) is increased to more than 5%. In a pathological left shift, more immature precursors such as </a:t>
            </a:r>
            <a:r>
              <a:rPr lang="en-US" sz="2200" b="1" dirty="0" err="1" smtClean="0">
                <a:latin typeface="+mj-lt"/>
              </a:rPr>
              <a:t>promyelocytes</a:t>
            </a:r>
            <a:r>
              <a:rPr lang="en-US" sz="2200" b="1" dirty="0" smtClean="0">
                <a:latin typeface="+mj-lt"/>
              </a:rPr>
              <a:t> can be seen in the peripheral blood; this is almost always a sign of a hematological disorder.</a:t>
            </a:r>
          </a:p>
          <a:p>
            <a:pPr marL="0" indent="0">
              <a:buNone/>
            </a:pPr>
            <a:r>
              <a:rPr lang="en-US" sz="2200" b="1" dirty="0" smtClean="0">
                <a:solidFill>
                  <a:schemeClr val="accent1"/>
                </a:solidFill>
                <a:latin typeface="+mj-lt"/>
              </a:rPr>
              <a:t>DIFFERENTIAL DIAGNOSIS OF LEUKOCYTOSIS (NEUTROPHILIC LEUKOCYTOSIS)</a:t>
            </a:r>
          </a:p>
          <a:p>
            <a:pPr marL="0" indent="0" algn="just">
              <a:lnSpc>
                <a:spcPct val="150000"/>
              </a:lnSpc>
              <a:buNone/>
            </a:pPr>
            <a:r>
              <a:rPr lang="en-US" sz="2200" b="1" dirty="0" smtClean="0">
                <a:latin typeface="+mj-lt"/>
              </a:rPr>
              <a:t>A </a:t>
            </a:r>
            <a:r>
              <a:rPr lang="en-US" sz="2200" b="1" dirty="0" err="1" smtClean="0">
                <a:latin typeface="+mj-lt"/>
              </a:rPr>
              <a:t>leukocytosis</a:t>
            </a:r>
            <a:r>
              <a:rPr lang="en-US" sz="2200" b="1" dirty="0" smtClean="0">
                <a:latin typeface="+mj-lt"/>
              </a:rPr>
              <a:t> is a sign of any number of bacterial or other infections. Most cases of infectious </a:t>
            </a:r>
            <a:r>
              <a:rPr lang="en-US" sz="2200" b="1" dirty="0" err="1" smtClean="0">
                <a:latin typeface="+mj-lt"/>
              </a:rPr>
              <a:t>leukocytosis</a:t>
            </a:r>
            <a:r>
              <a:rPr lang="en-US" sz="2200" b="1" dirty="0" smtClean="0">
                <a:latin typeface="+mj-lt"/>
              </a:rPr>
              <a:t> are associated with a left shift and </a:t>
            </a:r>
            <a:r>
              <a:rPr lang="en-US" sz="2200" b="1" dirty="0" err="1" smtClean="0">
                <a:latin typeface="+mj-lt"/>
              </a:rPr>
              <a:t>neutrophils</a:t>
            </a:r>
            <a:r>
              <a:rPr lang="en-US" sz="2200" b="1" dirty="0" smtClean="0">
                <a:latin typeface="+mj-lt"/>
              </a:rPr>
              <a:t> often show a toxic granulation.</a:t>
            </a:r>
            <a:endParaRPr lang="ar-SA" sz="2200" b="1" dirty="0">
              <a:solidFill>
                <a:schemeClr val="accent1"/>
              </a:solidFill>
              <a:latin typeface="+mj-lt"/>
            </a:endParaRPr>
          </a:p>
        </p:txBody>
      </p:sp>
      <p:sp>
        <p:nvSpPr>
          <p:cNvPr id="5" name="Slide Number Placeholder 4"/>
          <p:cNvSpPr>
            <a:spLocks noGrp="1"/>
          </p:cNvSpPr>
          <p:nvPr>
            <p:ph type="sldNum" sz="quarter" idx="12"/>
          </p:nvPr>
        </p:nvSpPr>
        <p:spPr/>
        <p:txBody>
          <a:bodyPr/>
          <a:lstStyle/>
          <a:p>
            <a:fld id="{C0B24F9D-808B-4200-A7FE-3B1F49D75A8C}"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704088"/>
            <a:ext cx="7787208" cy="636680"/>
          </a:xfrm>
        </p:spPr>
        <p:txBody>
          <a:bodyPr>
            <a:normAutofit/>
          </a:bodyPr>
          <a:lstStyle/>
          <a:p>
            <a:r>
              <a:rPr lang="en-US" sz="2800" b="1" dirty="0" err="1" smtClean="0">
                <a:solidFill>
                  <a:schemeClr val="accent1"/>
                </a:solidFill>
              </a:rPr>
              <a:t>Leukopenia</a:t>
            </a:r>
            <a:endParaRPr lang="ar-SA" sz="2800" dirty="0">
              <a:solidFill>
                <a:schemeClr val="accent1"/>
              </a:solidFill>
            </a:endParaRPr>
          </a:p>
        </p:txBody>
      </p:sp>
      <p:sp>
        <p:nvSpPr>
          <p:cNvPr id="3" name="Content Placeholder 2"/>
          <p:cNvSpPr>
            <a:spLocks noGrp="1"/>
          </p:cNvSpPr>
          <p:nvPr>
            <p:ph idx="1"/>
          </p:nvPr>
        </p:nvSpPr>
        <p:spPr>
          <a:xfrm>
            <a:off x="755576" y="1484784"/>
            <a:ext cx="7632848" cy="4839816"/>
          </a:xfrm>
        </p:spPr>
        <p:txBody>
          <a:bodyPr>
            <a:normAutofit/>
          </a:bodyPr>
          <a:lstStyle/>
          <a:p>
            <a:pPr algn="just">
              <a:lnSpc>
                <a:spcPct val="150000"/>
              </a:lnSpc>
            </a:pPr>
            <a:r>
              <a:rPr lang="en-US" sz="2400" b="1" dirty="0" smtClean="0">
                <a:latin typeface="+mj-lt"/>
              </a:rPr>
              <a:t>Leukopenia occurs </a:t>
            </a:r>
            <a:r>
              <a:rPr lang="en-US" sz="2400" b="1" dirty="0" smtClean="0">
                <a:latin typeface="+mj-lt"/>
              </a:rPr>
              <a:t>in which the bone marrow produces very few A white blood cells, leaving the body unprotected against many bacteria and other agents that might invade the tissues </a:t>
            </a:r>
            <a:endParaRPr lang="en-US" sz="2400" b="1" dirty="0" smtClean="0">
              <a:latin typeface="+mj-lt"/>
            </a:endParaRPr>
          </a:p>
          <a:p>
            <a:pPr algn="just">
              <a:lnSpc>
                <a:spcPct val="150000"/>
              </a:lnSpc>
            </a:pPr>
            <a:r>
              <a:rPr lang="en-US" sz="2400" b="1" dirty="0" smtClean="0">
                <a:latin typeface="+mj-lt"/>
              </a:rPr>
              <a:t>Normally</a:t>
            </a:r>
            <a:r>
              <a:rPr lang="en-US" sz="2400" b="1" dirty="0" smtClean="0">
                <a:latin typeface="+mj-lt"/>
              </a:rPr>
              <a:t>, the human body lives in symbiosis with many bacteria, Any decrease in the number of white blood cells immediately allows invasion of adjacent tissues by bacteria that are already present.</a:t>
            </a:r>
            <a:endParaRPr lang="ar-SA" sz="2400" b="1" dirty="0">
              <a:latin typeface="+mj-lt"/>
            </a:endParaRPr>
          </a:p>
        </p:txBody>
      </p:sp>
      <p:sp>
        <p:nvSpPr>
          <p:cNvPr id="4" name="Slide Number Placeholder 3"/>
          <p:cNvSpPr>
            <a:spLocks noGrp="1"/>
          </p:cNvSpPr>
          <p:nvPr>
            <p:ph type="sldNum" sz="quarter" idx="12"/>
          </p:nvPr>
        </p:nvSpPr>
        <p:spPr/>
        <p:txBody>
          <a:bodyPr/>
          <a:lstStyle/>
          <a:p>
            <a:fld id="{C0B24F9D-808B-4200-A7FE-3B1F49D75A8C}"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08688"/>
          </a:xfrm>
        </p:spPr>
        <p:txBody>
          <a:bodyPr>
            <a:normAutofit/>
          </a:bodyPr>
          <a:lstStyle/>
          <a:p>
            <a:r>
              <a:rPr lang="en-US" sz="2600" b="1" dirty="0" smtClean="0">
                <a:solidFill>
                  <a:srgbClr val="FF0000"/>
                </a:solidFill>
              </a:rPr>
              <a:t>The </a:t>
            </a:r>
            <a:r>
              <a:rPr lang="en-US" sz="2600" b="1" dirty="0" err="1" smtClean="0">
                <a:solidFill>
                  <a:srgbClr val="FF0000"/>
                </a:solidFill>
              </a:rPr>
              <a:t>Leukemias</a:t>
            </a:r>
            <a:endParaRPr lang="ar-SA" sz="2600" dirty="0">
              <a:solidFill>
                <a:srgbClr val="FF0000"/>
              </a:solidFill>
            </a:endParaRPr>
          </a:p>
        </p:txBody>
      </p:sp>
      <p:sp>
        <p:nvSpPr>
          <p:cNvPr id="3" name="Content Placeholder 2"/>
          <p:cNvSpPr>
            <a:spLocks noGrp="1"/>
          </p:cNvSpPr>
          <p:nvPr>
            <p:ph idx="1"/>
          </p:nvPr>
        </p:nvSpPr>
        <p:spPr>
          <a:xfrm>
            <a:off x="457200" y="1484784"/>
            <a:ext cx="8229600" cy="4839816"/>
          </a:xfrm>
        </p:spPr>
        <p:txBody>
          <a:bodyPr>
            <a:normAutofit/>
          </a:bodyPr>
          <a:lstStyle/>
          <a:p>
            <a:pPr marL="0" indent="0" algn="just">
              <a:lnSpc>
                <a:spcPct val="150000"/>
              </a:lnSpc>
              <a:buNone/>
            </a:pPr>
            <a:r>
              <a:rPr lang="en-US" sz="2400" b="1" dirty="0" smtClean="0">
                <a:latin typeface="+mj-lt"/>
              </a:rPr>
              <a:t>Uncontrolled production of white blood cells can be caused by cancerous </a:t>
            </a:r>
            <a:r>
              <a:rPr lang="en-US" sz="2400" b="1" dirty="0" smtClean="0">
                <a:latin typeface="+mj-lt"/>
              </a:rPr>
              <a:t>of </a:t>
            </a:r>
            <a:r>
              <a:rPr lang="en-US" sz="2400" b="1" dirty="0" smtClean="0">
                <a:latin typeface="+mj-lt"/>
              </a:rPr>
              <a:t>a </a:t>
            </a:r>
            <a:r>
              <a:rPr lang="en-US" sz="2400" b="1" dirty="0" err="1" smtClean="0">
                <a:latin typeface="+mj-lt"/>
              </a:rPr>
              <a:t>myelogenous</a:t>
            </a:r>
            <a:r>
              <a:rPr lang="en-US" sz="2400" b="1" dirty="0" smtClean="0">
                <a:latin typeface="+mj-lt"/>
              </a:rPr>
              <a:t> or lymphogenous cell. This causes </a:t>
            </a:r>
            <a:r>
              <a:rPr lang="en-US" sz="2400" b="1" i="1" dirty="0" smtClean="0">
                <a:latin typeface="+mj-lt"/>
              </a:rPr>
              <a:t>leukemia, </a:t>
            </a:r>
            <a:r>
              <a:rPr lang="en-US" sz="2400" b="1" dirty="0" smtClean="0">
                <a:latin typeface="+mj-lt"/>
              </a:rPr>
              <a:t>which is usually characterized by greatly increased numbers of abnormal white blood cells in the circulating blood.</a:t>
            </a:r>
          </a:p>
          <a:p>
            <a:pPr marL="0" indent="0" algn="just">
              <a:lnSpc>
                <a:spcPct val="150000"/>
              </a:lnSpc>
              <a:buNone/>
            </a:pPr>
            <a:r>
              <a:rPr lang="en-US" sz="2400" b="1" dirty="0">
                <a:solidFill>
                  <a:srgbClr val="0070C0"/>
                </a:solidFill>
                <a:latin typeface="+mj-lt"/>
              </a:rPr>
              <a:t>Types of </a:t>
            </a:r>
            <a:r>
              <a:rPr lang="en-US" sz="2400" b="1" dirty="0" smtClean="0">
                <a:solidFill>
                  <a:srgbClr val="0070C0"/>
                </a:solidFill>
                <a:latin typeface="+mj-lt"/>
              </a:rPr>
              <a:t>Leukemia</a:t>
            </a:r>
            <a:endParaRPr lang="en-US" sz="2400" b="1" dirty="0">
              <a:solidFill>
                <a:srgbClr val="0070C0"/>
              </a:solidFill>
              <a:latin typeface="+mj-lt"/>
            </a:endParaRPr>
          </a:p>
          <a:p>
            <a:pPr marL="0" indent="0" algn="just">
              <a:lnSpc>
                <a:spcPct val="150000"/>
              </a:lnSpc>
              <a:buNone/>
            </a:pPr>
            <a:r>
              <a:rPr lang="en-US" sz="2400" b="1" dirty="0" err="1">
                <a:latin typeface="+mj-lt"/>
              </a:rPr>
              <a:t>Leukemias</a:t>
            </a:r>
            <a:r>
              <a:rPr lang="en-US" sz="2400" b="1" dirty="0">
                <a:latin typeface="+mj-lt"/>
              </a:rPr>
              <a:t> are divided into two general types: lymphocytic </a:t>
            </a:r>
            <a:r>
              <a:rPr lang="en-US" sz="2400" b="1" dirty="0" err="1">
                <a:latin typeface="+mj-lt"/>
              </a:rPr>
              <a:t>leukemias</a:t>
            </a:r>
            <a:r>
              <a:rPr lang="en-US" sz="2400" b="1" dirty="0">
                <a:latin typeface="+mj-lt"/>
              </a:rPr>
              <a:t> and </a:t>
            </a:r>
            <a:r>
              <a:rPr lang="en-US" sz="2400" b="1" dirty="0" err="1">
                <a:latin typeface="+mj-lt"/>
              </a:rPr>
              <a:t>myelogenous</a:t>
            </a:r>
            <a:r>
              <a:rPr lang="en-US" sz="2400" b="1" dirty="0">
                <a:latin typeface="+mj-lt"/>
              </a:rPr>
              <a:t> </a:t>
            </a:r>
            <a:r>
              <a:rPr lang="en-US" sz="2400" b="1" dirty="0" err="1">
                <a:latin typeface="+mj-lt"/>
              </a:rPr>
              <a:t>leukemias</a:t>
            </a:r>
            <a:r>
              <a:rPr lang="en-US" sz="2400" b="1" dirty="0">
                <a:latin typeface="+mj-lt"/>
              </a:rPr>
              <a:t>. </a:t>
            </a:r>
            <a:endParaRPr lang="ar-SA" sz="2400" b="1" dirty="0">
              <a:latin typeface="+mj-lt"/>
            </a:endParaRPr>
          </a:p>
        </p:txBody>
      </p:sp>
      <p:sp>
        <p:nvSpPr>
          <p:cNvPr id="4" name="Slide Number Placeholder 3"/>
          <p:cNvSpPr>
            <a:spLocks noGrp="1"/>
          </p:cNvSpPr>
          <p:nvPr>
            <p:ph type="sldNum" sz="quarter" idx="12"/>
          </p:nvPr>
        </p:nvSpPr>
        <p:spPr/>
        <p:txBody>
          <a:bodyPr/>
          <a:lstStyle/>
          <a:p>
            <a:fld id="{C0B24F9D-808B-4200-A7FE-3B1F49D75A8C}"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052736"/>
            <a:ext cx="7560840" cy="5271864"/>
          </a:xfrm>
        </p:spPr>
        <p:txBody>
          <a:bodyPr>
            <a:noAutofit/>
          </a:bodyPr>
          <a:lstStyle/>
          <a:p>
            <a:pPr marL="0" indent="0" algn="just">
              <a:lnSpc>
                <a:spcPct val="150000"/>
              </a:lnSpc>
              <a:buNone/>
            </a:pPr>
            <a:r>
              <a:rPr lang="en-US" sz="2400" b="1" dirty="0" smtClean="0">
                <a:solidFill>
                  <a:srgbClr val="0070C0"/>
                </a:solidFill>
                <a:latin typeface="+mj-lt"/>
              </a:rPr>
              <a:t>The lymphocytic </a:t>
            </a:r>
            <a:r>
              <a:rPr lang="en-US" sz="2400" b="1" dirty="0" err="1" smtClean="0">
                <a:solidFill>
                  <a:srgbClr val="0070C0"/>
                </a:solidFill>
                <a:latin typeface="+mj-lt"/>
              </a:rPr>
              <a:t>leukemias</a:t>
            </a:r>
            <a:r>
              <a:rPr lang="en-US" sz="2400" b="1" dirty="0" smtClean="0">
                <a:solidFill>
                  <a:srgbClr val="0070C0"/>
                </a:solidFill>
                <a:latin typeface="+mj-lt"/>
              </a:rPr>
              <a:t> </a:t>
            </a:r>
            <a:r>
              <a:rPr lang="en-US" sz="2400" b="1" dirty="0" smtClean="0">
                <a:latin typeface="+mj-lt"/>
              </a:rPr>
              <a:t>are caused by cancerous production of lymphoid cells, usually beginning in a lymph node or other lymphocytic tissue and spreading to other areas of the body. </a:t>
            </a:r>
            <a:endParaRPr lang="en-US" sz="2400" b="1" dirty="0" smtClean="0">
              <a:latin typeface="+mj-lt"/>
            </a:endParaRPr>
          </a:p>
          <a:p>
            <a:pPr marL="0" indent="0" algn="just">
              <a:lnSpc>
                <a:spcPct val="150000"/>
              </a:lnSpc>
              <a:buNone/>
            </a:pPr>
            <a:r>
              <a:rPr lang="en-US" sz="2400" b="1" dirty="0" smtClean="0">
                <a:solidFill>
                  <a:srgbClr val="0070C0"/>
                </a:solidFill>
                <a:latin typeface="+mj-lt"/>
              </a:rPr>
              <a:t>The </a:t>
            </a:r>
            <a:r>
              <a:rPr lang="en-US" sz="2400" b="1" dirty="0" err="1" smtClean="0">
                <a:solidFill>
                  <a:srgbClr val="0070C0"/>
                </a:solidFill>
                <a:latin typeface="+mj-lt"/>
              </a:rPr>
              <a:t>myelogenous</a:t>
            </a:r>
            <a:r>
              <a:rPr lang="en-US" sz="2400" b="1" dirty="0" smtClean="0">
                <a:solidFill>
                  <a:srgbClr val="0070C0"/>
                </a:solidFill>
                <a:latin typeface="+mj-lt"/>
              </a:rPr>
              <a:t> leukemia</a:t>
            </a:r>
            <a:r>
              <a:rPr lang="en-US" sz="2400" b="1" dirty="0" smtClean="0">
                <a:latin typeface="+mj-lt"/>
              </a:rPr>
              <a:t>, begins by cancerous production of young </a:t>
            </a:r>
            <a:r>
              <a:rPr lang="en-US" sz="2400" b="1" dirty="0" err="1" smtClean="0">
                <a:latin typeface="+mj-lt"/>
              </a:rPr>
              <a:t>myelogenous</a:t>
            </a:r>
            <a:r>
              <a:rPr lang="en-US" sz="2400" b="1" dirty="0" smtClean="0">
                <a:latin typeface="+mj-lt"/>
              </a:rPr>
              <a:t> cells in the bone marrow and then spreads throughout the body so that white blood cells are produced in many </a:t>
            </a:r>
            <a:r>
              <a:rPr lang="en-US" sz="2400" b="1" dirty="0" err="1" smtClean="0">
                <a:latin typeface="+mj-lt"/>
              </a:rPr>
              <a:t>extramedullary</a:t>
            </a:r>
            <a:r>
              <a:rPr lang="en-US" sz="2400" b="1" dirty="0" smtClean="0">
                <a:latin typeface="+mj-lt"/>
              </a:rPr>
              <a:t> tissues—especially in the lymph nodes, spleen, and liver.</a:t>
            </a:r>
            <a:endParaRPr lang="ar-SA" sz="2400" b="1" dirty="0">
              <a:latin typeface="+mj-lt"/>
            </a:endParaRPr>
          </a:p>
        </p:txBody>
      </p:sp>
      <p:sp>
        <p:nvSpPr>
          <p:cNvPr id="4" name="Slide Number Placeholder 3"/>
          <p:cNvSpPr>
            <a:spLocks noGrp="1"/>
          </p:cNvSpPr>
          <p:nvPr>
            <p:ph type="sldNum" sz="quarter" idx="12"/>
          </p:nvPr>
        </p:nvSpPr>
        <p:spPr/>
        <p:txBody>
          <a:bodyPr/>
          <a:lstStyle/>
          <a:p>
            <a:fld id="{C0B24F9D-808B-4200-A7FE-3B1F49D75A8C}"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631904"/>
          </a:xfrm>
        </p:spPr>
        <p:txBody>
          <a:bodyPr>
            <a:noAutofit/>
          </a:bodyPr>
          <a:lstStyle/>
          <a:p>
            <a:pPr marL="0" indent="0" algn="just">
              <a:lnSpc>
                <a:spcPct val="150000"/>
              </a:lnSpc>
              <a:buNone/>
            </a:pPr>
            <a:r>
              <a:rPr lang="en-US" sz="2400" b="1" dirty="0" err="1">
                <a:solidFill>
                  <a:srgbClr val="FF0000"/>
                </a:solidFill>
                <a:latin typeface="+mj-lt"/>
              </a:rPr>
              <a:t>M</a:t>
            </a:r>
            <a:r>
              <a:rPr lang="en-US" sz="2400" b="1" dirty="0" err="1" smtClean="0">
                <a:solidFill>
                  <a:srgbClr val="FF0000"/>
                </a:solidFill>
                <a:latin typeface="+mj-lt"/>
              </a:rPr>
              <a:t>yelogenous</a:t>
            </a:r>
            <a:r>
              <a:rPr lang="en-US" sz="2400" b="1" dirty="0" smtClean="0">
                <a:solidFill>
                  <a:srgbClr val="FF0000"/>
                </a:solidFill>
                <a:latin typeface="+mj-lt"/>
              </a:rPr>
              <a:t> leukemia</a:t>
            </a:r>
            <a:r>
              <a:rPr lang="en-US" sz="2400" b="1" dirty="0" smtClean="0">
                <a:latin typeface="+mj-lt"/>
              </a:rPr>
              <a:t>  (neutrophilic </a:t>
            </a:r>
            <a:r>
              <a:rPr lang="en-US" sz="2400" b="1" dirty="0" smtClean="0">
                <a:latin typeface="+mj-lt"/>
              </a:rPr>
              <a:t>leukemia, eosinophilic leukemia, basophilic leukemia, or </a:t>
            </a:r>
            <a:r>
              <a:rPr lang="en-US" sz="2400" b="1" dirty="0" err="1" smtClean="0">
                <a:latin typeface="+mj-lt"/>
              </a:rPr>
              <a:t>monocytic</a:t>
            </a:r>
            <a:r>
              <a:rPr lang="en-US" sz="2400" b="1" dirty="0" smtClean="0">
                <a:latin typeface="+mj-lt"/>
              </a:rPr>
              <a:t> </a:t>
            </a:r>
            <a:r>
              <a:rPr lang="en-US" sz="2400" b="1" dirty="0" smtClean="0">
                <a:latin typeface="+mj-lt"/>
              </a:rPr>
              <a:t>leukemia). </a:t>
            </a:r>
          </a:p>
          <a:p>
            <a:pPr algn="just">
              <a:lnSpc>
                <a:spcPct val="150000"/>
              </a:lnSpc>
            </a:pPr>
            <a:r>
              <a:rPr lang="en-US" sz="2400" b="1" dirty="0" smtClean="0">
                <a:latin typeface="+mj-lt"/>
              </a:rPr>
              <a:t>The </a:t>
            </a:r>
            <a:r>
              <a:rPr lang="en-US" sz="2400" b="1" dirty="0" smtClean="0">
                <a:latin typeface="+mj-lt"/>
              </a:rPr>
              <a:t>leukemia cells are </a:t>
            </a:r>
            <a:r>
              <a:rPr lang="en-US" sz="2400" b="1" dirty="0" smtClean="0">
                <a:latin typeface="+mj-lt"/>
              </a:rPr>
              <a:t>undifferentiated </a:t>
            </a:r>
            <a:r>
              <a:rPr lang="en-US" sz="2400" b="1" dirty="0" smtClean="0">
                <a:latin typeface="+mj-lt"/>
              </a:rPr>
              <a:t>and not identical to any of the normal white blood cells. </a:t>
            </a:r>
            <a:endParaRPr lang="en-US" sz="2400" b="1" dirty="0" smtClean="0">
              <a:latin typeface="+mj-lt"/>
            </a:endParaRPr>
          </a:p>
          <a:p>
            <a:pPr algn="just">
              <a:lnSpc>
                <a:spcPct val="150000"/>
              </a:lnSpc>
            </a:pPr>
            <a:r>
              <a:rPr lang="en-US" sz="2400" b="1" dirty="0" smtClean="0">
                <a:latin typeface="+mj-lt"/>
              </a:rPr>
              <a:t>The </a:t>
            </a:r>
            <a:r>
              <a:rPr lang="en-US" sz="2400" b="1" dirty="0" smtClean="0">
                <a:latin typeface="+mj-lt"/>
              </a:rPr>
              <a:t>more undifferentiated the cell, the more acute is the leukemia, often leading to death within a few months if untreated. </a:t>
            </a:r>
            <a:endParaRPr lang="en-US" sz="2400" b="1" dirty="0" smtClean="0">
              <a:latin typeface="+mj-lt"/>
            </a:endParaRPr>
          </a:p>
          <a:p>
            <a:pPr algn="just">
              <a:lnSpc>
                <a:spcPct val="150000"/>
              </a:lnSpc>
            </a:pPr>
            <a:r>
              <a:rPr lang="en-US" sz="2400" b="1" dirty="0" smtClean="0">
                <a:latin typeface="+mj-lt"/>
              </a:rPr>
              <a:t>With </a:t>
            </a:r>
            <a:r>
              <a:rPr lang="en-US" sz="2400" b="1" dirty="0" smtClean="0">
                <a:latin typeface="+mj-lt"/>
              </a:rPr>
              <a:t>some of the more differentiated cells, the process can be chronic, sometimes developing slowly over 10 to 20 years. </a:t>
            </a:r>
            <a:endParaRPr lang="ar-SA" sz="2400" b="1" dirty="0">
              <a:latin typeface="+mj-lt"/>
            </a:endParaRPr>
          </a:p>
        </p:txBody>
      </p:sp>
      <p:sp>
        <p:nvSpPr>
          <p:cNvPr id="4" name="Slide Number Placeholder 3"/>
          <p:cNvSpPr>
            <a:spLocks noGrp="1"/>
          </p:cNvSpPr>
          <p:nvPr>
            <p:ph type="sldNum" sz="quarter" idx="12"/>
          </p:nvPr>
        </p:nvSpPr>
        <p:spPr/>
        <p:txBody>
          <a:bodyPr/>
          <a:lstStyle/>
          <a:p>
            <a:fld id="{C0B24F9D-808B-4200-A7FE-3B1F49D75A8C}"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229600" cy="636680"/>
          </a:xfrm>
        </p:spPr>
        <p:txBody>
          <a:bodyPr>
            <a:normAutofit/>
          </a:bodyPr>
          <a:lstStyle/>
          <a:p>
            <a:r>
              <a:rPr lang="en-US" sz="2800" b="1" dirty="0" smtClean="0">
                <a:solidFill>
                  <a:srgbClr val="FF0000"/>
                </a:solidFill>
              </a:rPr>
              <a:t>Causes of Leukemia</a:t>
            </a:r>
            <a:endParaRPr lang="en-US" sz="2800" b="1" dirty="0">
              <a:solidFill>
                <a:srgbClr val="FF0000"/>
              </a:solidFill>
            </a:endParaRPr>
          </a:p>
        </p:txBody>
      </p:sp>
      <p:sp>
        <p:nvSpPr>
          <p:cNvPr id="9" name="Rectangle 2"/>
          <p:cNvSpPr>
            <a:spLocks noGrp="1"/>
          </p:cNvSpPr>
          <p:nvPr>
            <p:ph sz="quarter" idx="4294967295"/>
          </p:nvPr>
        </p:nvSpPr>
        <p:spPr>
          <a:xfrm>
            <a:off x="323528" y="980728"/>
            <a:ext cx="8439472" cy="5445224"/>
          </a:xfrm>
          <a:prstGeom prst="rect">
            <a:avLst/>
          </a:prstGeom>
        </p:spPr>
        <p:txBody>
          <a:bodyPr>
            <a:noAutofit/>
          </a:bodyPr>
          <a:lstStyle/>
          <a:p>
            <a:pPr marL="0" indent="0" algn="just">
              <a:lnSpc>
                <a:spcPct val="150000"/>
              </a:lnSpc>
              <a:buNone/>
            </a:pPr>
            <a:r>
              <a:rPr lang="en-US" sz="2200" b="1" dirty="0" smtClean="0">
                <a:latin typeface="+mj-lt"/>
              </a:rPr>
              <a:t>Experts do not know what causes leukemia. They do not know why some people get it and others do not. It is likely that the different types of leukemia have different causes. No one knows the exact causes of leukemia. </a:t>
            </a:r>
            <a:r>
              <a:rPr lang="en-US" sz="2200" b="1" dirty="0" smtClean="0">
                <a:latin typeface="+mj-lt"/>
              </a:rPr>
              <a:t>Studies </a:t>
            </a:r>
            <a:r>
              <a:rPr lang="en-US" sz="2200" b="1" dirty="0" smtClean="0">
                <a:latin typeface="+mj-lt"/>
              </a:rPr>
              <a:t>have found the following risk factors for leukemia:</a:t>
            </a:r>
          </a:p>
          <a:p>
            <a:pPr marL="0" indent="0" algn="just">
              <a:lnSpc>
                <a:spcPct val="150000"/>
              </a:lnSpc>
              <a:buNone/>
            </a:pPr>
            <a:r>
              <a:rPr lang="en-US" sz="2200" b="1" dirty="0" smtClean="0">
                <a:solidFill>
                  <a:schemeClr val="tx2"/>
                </a:solidFill>
                <a:latin typeface="+mj-lt"/>
              </a:rPr>
              <a:t>Working with certain chemicals: </a:t>
            </a:r>
            <a:r>
              <a:rPr lang="en-US" sz="2200" b="1" dirty="0" smtClean="0">
                <a:latin typeface="+mj-lt"/>
              </a:rPr>
              <a:t>Exposure to high levels of benzene in the workplace can cause leukemia. Benzene is used widely in the chemical industry. Formaldehyde is also used by the chemical industry. Workers exposed to formaldehyde also may be at greater risk of leukemia. </a:t>
            </a:r>
          </a:p>
          <a:p>
            <a:pPr marL="0" indent="0" algn="just">
              <a:lnSpc>
                <a:spcPct val="150000"/>
              </a:lnSpc>
              <a:buNone/>
            </a:pPr>
            <a:r>
              <a:rPr lang="en-US" sz="2400" dirty="0" smtClean="0"/>
              <a:t/>
            </a:r>
            <a:br>
              <a:rPr lang="en-US" sz="2400" dirty="0" smtClean="0"/>
            </a:br>
            <a:endParaRPr lang="en-US" sz="2400" dirty="0"/>
          </a:p>
        </p:txBody>
      </p:sp>
      <p:sp>
        <p:nvSpPr>
          <p:cNvPr id="5" name="Slide Number Placeholder 4"/>
          <p:cNvSpPr>
            <a:spLocks noGrp="1"/>
          </p:cNvSpPr>
          <p:nvPr>
            <p:ph type="sldNum" sz="quarter" idx="12"/>
          </p:nvPr>
        </p:nvSpPr>
        <p:spPr/>
        <p:txBody>
          <a:bodyPr/>
          <a:lstStyle/>
          <a:p>
            <a:fld id="{C0B24F9D-808B-4200-A7FE-3B1F49D75A8C}"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3259</TotalTime>
  <Words>922</Words>
  <Application>Microsoft Office PowerPoint</Application>
  <PresentationFormat>On-screen Show (4:3)</PresentationFormat>
  <Paragraphs>67</Paragraphs>
  <Slides>16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Calibri</vt:lpstr>
      <vt:lpstr>Constantia</vt:lpstr>
      <vt:lpstr>Majalla UI</vt:lpstr>
      <vt:lpstr>Traditional Arabic</vt:lpstr>
      <vt:lpstr>Wingdings 2</vt:lpstr>
      <vt:lpstr>Flow</vt:lpstr>
      <vt:lpstr>Blood Biochemistry BCH 577</vt:lpstr>
      <vt:lpstr>PowerPoint Presentation</vt:lpstr>
      <vt:lpstr>PowerPoint Presentation</vt:lpstr>
      <vt:lpstr>PowerPoint Presentation</vt:lpstr>
      <vt:lpstr>Leukopenia</vt:lpstr>
      <vt:lpstr>The Leukemias</vt:lpstr>
      <vt:lpstr>PowerPoint Presentation</vt:lpstr>
      <vt:lpstr>PowerPoint Presentation</vt:lpstr>
      <vt:lpstr>Causes of Leukemia</vt:lpstr>
      <vt:lpstr>PowerPoint Presentation</vt:lpstr>
      <vt:lpstr>PowerPoint Presentation</vt:lpstr>
      <vt:lpstr>Types</vt:lpstr>
      <vt:lpstr>PowerPoint Presentation</vt:lpstr>
      <vt:lpstr>Diagnosis</vt:lpstr>
      <vt:lpstr>PowerPoint Presentation</vt:lpstr>
      <vt:lpstr>Lymphomas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Blood Biochemistry BCH 577</dc:title>
  <dc:creator>user</dc:creator>
  <cp:lastModifiedBy>user</cp:lastModifiedBy>
  <cp:revision>262</cp:revision>
  <dcterms:created xsi:type="dcterms:W3CDTF">2015-03-01T11:18:03Z</dcterms:created>
  <dcterms:modified xsi:type="dcterms:W3CDTF">2017-05-14T05:27:15Z</dcterms:modified>
</cp:coreProperties>
</file>