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82" r:id="rId2"/>
    <p:sldId id="256" r:id="rId3"/>
    <p:sldId id="257" r:id="rId4"/>
    <p:sldId id="288" r:id="rId5"/>
    <p:sldId id="258" r:id="rId6"/>
    <p:sldId id="291" r:id="rId7"/>
    <p:sldId id="286" r:id="rId8"/>
    <p:sldId id="284" r:id="rId9"/>
    <p:sldId id="292" r:id="rId10"/>
    <p:sldId id="259" r:id="rId11"/>
    <p:sldId id="261" r:id="rId12"/>
    <p:sldId id="266" r:id="rId13"/>
    <p:sldId id="265" r:id="rId14"/>
    <p:sldId id="290" r:id="rId15"/>
    <p:sldId id="287" r:id="rId16"/>
    <p:sldId id="285" r:id="rId17"/>
    <p:sldId id="280" r:id="rId18"/>
    <p:sldId id="271" r:id="rId19"/>
    <p:sldId id="267" r:id="rId20"/>
    <p:sldId id="270" r:id="rId21"/>
    <p:sldId id="277" r:id="rId22"/>
    <p:sldId id="279" r:id="rId23"/>
    <p:sldId id="283" r:id="rId24"/>
    <p:sldId id="273" r:id="rId2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27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29" autoAdjust="0"/>
    <p:restoredTop sz="94695" autoAdjust="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887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2FB2D3-BA9A-4AEB-B169-0C15C0FD7A29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prepared by; Huda Al-Qahtani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DEE837-61A6-4E57-A65D-6B25C95D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310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C3098-362A-467F-8643-2B8E9FC82CA4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altLang="en-US" noProof="0"/>
              <a:t>انقر لتحرير أنماط النص الرئيسي</a:t>
            </a:r>
            <a:endParaRPr lang="en-US" altLang="en-US" noProof="0"/>
          </a:p>
          <a:p>
            <a:pPr lvl="1"/>
            <a:r>
              <a:rPr lang="ar-SA" altLang="en-US" noProof="0"/>
              <a:t>المستوى الثاني</a:t>
            </a:r>
            <a:endParaRPr lang="en-US" altLang="en-US" noProof="0"/>
          </a:p>
          <a:p>
            <a:pPr lvl="2"/>
            <a:r>
              <a:rPr lang="ar-SA" altLang="en-US" noProof="0"/>
              <a:t>المستوى الثالث</a:t>
            </a:r>
            <a:endParaRPr lang="en-US" altLang="en-US" noProof="0"/>
          </a:p>
          <a:p>
            <a:pPr lvl="3"/>
            <a:r>
              <a:rPr lang="ar-SA" altLang="en-US" noProof="0"/>
              <a:t>المستوى الرابع</a:t>
            </a:r>
            <a:endParaRPr lang="en-US" altLang="en-US" noProof="0"/>
          </a:p>
          <a:p>
            <a:pPr lvl="4"/>
            <a:r>
              <a:rPr lang="ar-SA" altLang="en-US" noProof="0"/>
              <a:t>المستوى الخامس</a:t>
            </a:r>
            <a:endParaRPr lang="en-US" altLang="en-US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prepared by; Huda Al-Qahtani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4A0ADA-DA8C-4AE5-B46E-AA4350F7E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8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6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A478-051A-4600-9694-591C31C78E33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D0BF-E674-418C-BF6E-6048FBB4B4CD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27D6-7BB1-4DCE-BFD0-AF5B49AE8026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F2D90-4012-4AD4-8293-D7C029C7B20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4DE4-2955-45CA-A959-87599574C8D0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C478B-38A5-4E2F-A7BE-B5C617C8689D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عبر إنترنت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ABO &amp; Rh(D)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BB0E26-B0EF-40C7-8C6F-E58818CBB2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E740-DE05-4FBE-AF5A-8C727B6051EE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3D2F3-5C11-437D-9406-78B29819E7A2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A628-CD66-479A-9B93-3A56FEA6EBFC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0FEA2-227E-4DFE-B21B-7BE2D1653580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B579-538C-433F-A27B-D4B5F6E939A2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D73BC-062C-4DF9-923B-E64857E68645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5ADF-1DB1-4665-B469-844E7295C712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86AF-F9BB-4C32-B559-B361C79BAB26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78BB-D81F-4DE6-BBD7-0CD27B570BD8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15AAA-19B9-446E-A51D-CD2D2351BD89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7D4E-8891-415E-9CBB-A1D6843B55FD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8C233-6AA6-49C9-A720-4D1ABF6CC499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F272-A385-4DF5-9213-6DBC4154535C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08B99-9340-4CDB-8F94-6ECC4AC9D3B3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390B-ABF1-4C57-8417-43B0F283AFF2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649C-4AD5-4F74-A1DA-D5944584CDA1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</a:lstStyle>
          <a:p>
            <a:pPr>
              <a:defRPr/>
            </a:pPr>
            <a:fld id="{0CE0EE7C-6895-455F-A6BD-3EB6A036A47E}" type="datetime1">
              <a:rPr lang="ar-SA"/>
              <a:pPr>
                <a:defRPr/>
              </a:pPr>
              <a:t>25/01/1443</a:t>
            </a:fld>
            <a:endParaRPr lang="ar-SA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1" eaLnBrk="1" hangingPunct="1">
              <a:defRPr sz="1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prepared by: Huda Al-Qahtani</a:t>
            </a:r>
            <a:endParaRPr lang="ar-SA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67CF72E1-4B97-4F55-AAE3-C6C0A157AF76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5" r:id="rId9"/>
    <p:sldLayoutId id="2147483773" r:id="rId10"/>
    <p:sldLayoutId id="2147483774" r:id="rId11"/>
    <p:sldLayoutId id="2147483776" r:id="rId12"/>
  </p:sldLayoutIdLst>
  <p:hf sldNum="0" hd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1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Arial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cs typeface="Arial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Arial" charset="0"/>
        </a:defRPr>
      </a:lvl1pPr>
      <a:lvl2pPr marL="557213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r" rtl="1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r" rtl="1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r" rtl="1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r" rtl="1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algn="r" rtl="1" eaLnBrk="1" hangingPunct="1"/>
      <a:lvl2pPr marL="457200" algn="r" rtl="1" eaLnBrk="1" hangingPunct="1"/>
      <a:lvl3pPr marL="914400" algn="r" rtl="1" eaLnBrk="1" hangingPunct="1"/>
      <a:lvl4pPr marL="1371600" algn="r" rtl="1" eaLnBrk="1" hangingPunct="1"/>
      <a:lvl5pPr marL="1828800" algn="r" rtl="1" eaLnBrk="1" hangingPunct="1"/>
      <a:lvl6pPr marL="2286000" algn="r" rtl="1" eaLnBrk="1" hangingPunct="1"/>
      <a:lvl7pPr marL="2743200" algn="r" rtl="1" eaLnBrk="1" hangingPunct="1"/>
      <a:lvl8pPr marL="3200400" algn="r" rtl="1" eaLnBrk="1" hangingPunct="1"/>
      <a:lvl9pPr marL="3657600" algn="r" rtl="1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988"/>
            <a:ext cx="6100762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0"/>
            <a:ext cx="8156448" cy="1124744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>
                <a:solidFill>
                  <a:srgbClr val="7030A0"/>
                </a:solidFill>
                <a:cs typeface="+mj-lt"/>
              </a:rPr>
              <a:t>AB0 blood grouping system</a:t>
            </a:r>
            <a:endParaRPr lang="ar-SA" sz="4800">
              <a:solidFill>
                <a:srgbClr val="7030A0"/>
              </a:solidFill>
              <a:cs typeface="+mj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idx="1"/>
          </p:nvPr>
        </p:nvSpPr>
        <p:spPr>
          <a:xfrm>
            <a:off x="323850" y="981075"/>
            <a:ext cx="5903913" cy="5256213"/>
          </a:xfrm>
        </p:spPr>
        <p:txBody>
          <a:bodyPr/>
          <a:lstStyle/>
          <a:p>
            <a:pPr marL="0" indent="-273050" algn="l" rtl="0" eaLnBrk="1" hangingPunct="1">
              <a:spcBef>
                <a:spcPct val="0"/>
              </a:spcBef>
            </a:pPr>
            <a:r>
              <a:rPr altLang="en-US" b="1">
                <a:solidFill>
                  <a:srgbClr val="0070C0"/>
                </a:solidFill>
              </a:rPr>
              <a:t>According to the AB0 blood group system there are four different kinds of blood groups: A, B, AB or O</a:t>
            </a:r>
            <a:endParaRPr altLang="en-US">
              <a:solidFill>
                <a:srgbClr val="0070C0"/>
              </a:solidFill>
            </a:endParaRPr>
          </a:p>
          <a:p>
            <a:pPr marL="0" indent="-273050" algn="l" rtl="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altLang="en-US" b="1">
                <a:solidFill>
                  <a:srgbClr val="FF0000"/>
                </a:solidFill>
              </a:rPr>
              <a:t>Blood group A</a:t>
            </a:r>
            <a:br>
              <a:rPr altLang="en-US" b="1"/>
            </a:br>
            <a:r>
              <a:rPr altLang="en-US" b="1">
                <a:solidFill>
                  <a:schemeClr val="tx1"/>
                </a:solidFill>
              </a:rPr>
              <a:t>If you belong to the blood group A, you have A antigens on the surface of your red blood cells and B antibodies in your blood plasma.</a:t>
            </a:r>
          </a:p>
          <a:p>
            <a:pPr marL="0" indent="-273050" algn="l" rtl="0" eaLnBrk="1" hangingPunct="1">
              <a:spcBef>
                <a:spcPct val="0"/>
              </a:spcBef>
              <a:buFont typeface="Candara" pitchFamily="34" charset="0"/>
              <a:buAutoNum type="arabicPeriod"/>
            </a:pPr>
            <a:endParaRPr altLang="en-US"/>
          </a:p>
          <a:p>
            <a:pPr marL="0" indent="-273050" algn="l" rtl="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altLang="en-US" b="1">
                <a:solidFill>
                  <a:srgbClr val="FF0000"/>
                </a:solidFill>
              </a:rPr>
              <a:t>Blood group B</a:t>
            </a:r>
            <a:br>
              <a:rPr altLang="en-US" b="1"/>
            </a:br>
            <a:r>
              <a:rPr altLang="en-US" b="1">
                <a:solidFill>
                  <a:schemeClr val="tx1"/>
                </a:solidFill>
              </a:rPr>
              <a:t>If you belong to the blood group B, you have B antigens on the surface of your red blood cells and A antibodies in your blood plasma.</a:t>
            </a:r>
            <a:endParaRPr lang="ar-SA" altLang="en-US" b="1">
              <a:solidFill>
                <a:schemeClr val="tx1"/>
              </a:solidFill>
            </a:endParaRPr>
          </a:p>
        </p:txBody>
      </p:sp>
      <p:pic>
        <p:nvPicPr>
          <p:cNvPr id="5" name="صورة 4" descr="fig2-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725" y="1458913"/>
            <a:ext cx="2427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fig3-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221163"/>
            <a:ext cx="24288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179388" y="620713"/>
            <a:ext cx="5761037" cy="5616575"/>
          </a:xfrm>
        </p:spPr>
        <p:txBody>
          <a:bodyPr/>
          <a:lstStyle/>
          <a:p>
            <a:pPr marL="182563" indent="-457200" algn="l" rtl="0" eaLnBrk="1" hangingPunct="1">
              <a:spcBef>
                <a:spcPct val="0"/>
              </a:spcBef>
              <a:buFont typeface="Candara" pitchFamily="34" charset="0"/>
              <a:buAutoNum type="arabicPeriod" startAt="3"/>
            </a:pPr>
            <a:r>
              <a:rPr b="1">
                <a:solidFill>
                  <a:srgbClr val="FF0000"/>
                </a:solidFill>
              </a:rPr>
              <a:t>Blood group AB</a:t>
            </a:r>
            <a:br>
              <a:rPr b="1"/>
            </a:br>
            <a:r>
              <a:rPr b="1">
                <a:solidFill>
                  <a:schemeClr val="tx1"/>
                </a:solidFill>
              </a:rPr>
              <a:t>If you belong to the blood group AB, you have both A and B antigens on the surface of your red blood cells and no A or B antibodies at all in your blood plasma.</a:t>
            </a:r>
          </a:p>
          <a:p>
            <a:pPr marL="182563" indent="-457200" algn="l" rtl="0" eaLnBrk="1" hangingPunct="1">
              <a:spcBef>
                <a:spcPct val="0"/>
              </a:spcBef>
              <a:buFont typeface="Candara" pitchFamily="34" charset="0"/>
              <a:buAutoNum type="arabicPeriod" startAt="3"/>
            </a:pPr>
            <a:endParaRPr b="1"/>
          </a:p>
          <a:p>
            <a:pPr marL="182563" indent="-457200" algn="l" rtl="0" eaLnBrk="1" hangingPunct="1">
              <a:spcBef>
                <a:spcPct val="0"/>
              </a:spcBef>
              <a:buFont typeface="Candara" pitchFamily="34" charset="0"/>
              <a:buAutoNum type="arabicPeriod" startAt="3"/>
            </a:pPr>
            <a:endParaRPr b="1"/>
          </a:p>
          <a:p>
            <a:pPr marL="182563" indent="-457200" algn="l" rtl="0" eaLnBrk="1" hangingPunct="1">
              <a:spcBef>
                <a:spcPct val="0"/>
              </a:spcBef>
              <a:buFont typeface="Candara" pitchFamily="34" charset="0"/>
              <a:buAutoNum type="arabicPeriod" startAt="3"/>
            </a:pPr>
            <a:endParaRPr b="1"/>
          </a:p>
          <a:p>
            <a:pPr marL="182563" indent="-457200" algn="l" rtl="0" eaLnBrk="1" hangingPunct="1">
              <a:spcBef>
                <a:spcPct val="0"/>
              </a:spcBef>
              <a:buFont typeface="Candara" pitchFamily="34" charset="0"/>
              <a:buAutoNum type="arabicPeriod" startAt="3"/>
            </a:pPr>
            <a:r>
              <a:rPr b="1">
                <a:solidFill>
                  <a:srgbClr val="FF0000"/>
                </a:solidFill>
              </a:rPr>
              <a:t>Blood group O</a:t>
            </a:r>
            <a:br>
              <a:rPr b="1"/>
            </a:br>
            <a:r>
              <a:rPr b="1">
                <a:solidFill>
                  <a:schemeClr val="tx1"/>
                </a:solidFill>
              </a:rPr>
              <a:t>If you belong to the blood group 0 , you have neither A or B antigens on the surface of your red blood cells but you have both A and B antibodies in your blood plasma.</a:t>
            </a:r>
            <a:endParaRPr lang="ar-SA" b="1">
              <a:solidFill>
                <a:schemeClr val="tx1"/>
              </a:solidFill>
            </a:endParaRPr>
          </a:p>
        </p:txBody>
      </p:sp>
      <p:pic>
        <p:nvPicPr>
          <p:cNvPr id="4" name="صورة 3" descr="fig4-a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25066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fig5-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933825"/>
            <a:ext cx="2506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صورة 12" descr="796px-ABO_blood_type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404813"/>
            <a:ext cx="84677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14975" y="4343400"/>
            <a:ext cx="3048000" cy="709613"/>
          </a:xfrm>
        </p:spPr>
        <p:txBody>
          <a:bodyPr/>
          <a:lstStyle/>
          <a:p>
            <a:pPr eaLnBrk="1" hangingPunct="1">
              <a:defRPr/>
            </a:pPr>
            <a:endParaRPr lang="ar-SA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عنصر نائب للصورة 4" descr="صورة3.em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3" b="523"/>
          <a:stretch>
            <a:fillRect/>
          </a:stretch>
        </p:blipFill>
        <p:spPr>
          <a:xfrm>
            <a:off x="0" y="1052513"/>
            <a:ext cx="8778875" cy="4960937"/>
          </a:xfr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50825" y="333375"/>
            <a:ext cx="864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Do you know which blood group you belong to?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en-US">
                <a:solidFill>
                  <a:schemeClr val="bg1"/>
                </a:solidFill>
                <a:latin typeface="Times New Roman" panose="02020603050405020304" pitchFamily="18" charset="0"/>
              </a:rPr>
              <a:t>Rh Factors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248400" cy="4953000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Scientists sometimes study 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Rhesus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monkeys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to learn more about the human anatomy because there are certain similarities between the two species. While studying Rhesus monkeys, a certain blood protein was discovered. This protein is also present in the blood of some people. 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Other people, however, do not have the protein. 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The presence of the protein, or lack of it, is referred to as the Rh (for 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Rhesus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) factor.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This is also an antigen and those who have it are called Rh positive (Rh+). Those who haven't are called Rh negative (Rh-). 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A person with Rh- blood does not have Rh antibodies naturally in the blood plasma.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119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188" y="3795713"/>
            <a:ext cx="21399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07025"/>
            <a:ext cx="21415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Blood Transfusions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07950" y="927100"/>
            <a:ext cx="6181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A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blood transfusion </a:t>
            </a:r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is a procedure in which blood is given to a patient through an intravenous (IV) line in one of the blood vessels. Blood transfusions are done to replace blood lost during surgery or a serious injury. A transfusion also may be done if a person’s body can't make blood properly because of an illness. </a:t>
            </a:r>
          </a:p>
          <a:p>
            <a:pPr algn="just" eaLnBrk="1" hangingPunct="1"/>
            <a:endParaRPr lang="en-US" altLang="en-US">
              <a:latin typeface="Times New Roman" pitchFamily="18" charset="0"/>
              <a:ea typeface="Candara" pitchFamily="34" charset="0"/>
              <a:cs typeface="Times New Roman" pitchFamily="18" charset="0"/>
            </a:endParaRPr>
          </a:p>
        </p:txBody>
      </p:sp>
      <p:sp>
        <p:nvSpPr>
          <p:cNvPr id="2150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ea typeface="Candara" pitchFamily="34" charset="0"/>
            </a:endParaRPr>
          </a:p>
        </p:txBody>
      </p:sp>
      <p:grpSp>
        <p:nvGrpSpPr>
          <p:cNvPr id="21509" name="Group 1"/>
          <p:cNvGrpSpPr>
            <a:grpSpLocks noChangeAspect="1"/>
          </p:cNvGrpSpPr>
          <p:nvPr/>
        </p:nvGrpSpPr>
        <p:grpSpPr bwMode="auto">
          <a:xfrm>
            <a:off x="5713413" y="2798763"/>
            <a:ext cx="3368675" cy="3765550"/>
            <a:chOff x="1200" y="1260"/>
            <a:chExt cx="3690" cy="3720"/>
          </a:xfrm>
        </p:grpSpPr>
        <p:sp>
          <p:nvSpPr>
            <p:cNvPr id="21514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200" y="1260"/>
              <a:ext cx="3690" cy="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5" name="Group 2"/>
            <p:cNvGrpSpPr>
              <a:grpSpLocks/>
            </p:cNvGrpSpPr>
            <p:nvPr/>
          </p:nvGrpSpPr>
          <p:grpSpPr bwMode="auto">
            <a:xfrm>
              <a:off x="1498" y="1470"/>
              <a:ext cx="3039" cy="3165"/>
              <a:chOff x="1498" y="1470"/>
              <a:chExt cx="3039" cy="3165"/>
            </a:xfrm>
          </p:grpSpPr>
          <p:grpSp>
            <p:nvGrpSpPr>
              <p:cNvPr id="21516" name="Group 14"/>
              <p:cNvGrpSpPr>
                <a:grpSpLocks/>
              </p:cNvGrpSpPr>
              <p:nvPr/>
            </p:nvGrpSpPr>
            <p:grpSpPr bwMode="auto">
              <a:xfrm>
                <a:off x="1498" y="2550"/>
                <a:ext cx="3039" cy="855"/>
                <a:chOff x="1108" y="2595"/>
                <a:chExt cx="3039" cy="855"/>
              </a:xfrm>
            </p:grpSpPr>
            <p:grpSp>
              <p:nvGrpSpPr>
                <p:cNvPr id="21528" name="Group 18"/>
                <p:cNvGrpSpPr>
                  <a:grpSpLocks/>
                </p:cNvGrpSpPr>
                <p:nvPr/>
              </p:nvGrpSpPr>
              <p:grpSpPr bwMode="auto">
                <a:xfrm>
                  <a:off x="1108" y="2595"/>
                  <a:ext cx="856" cy="855"/>
                  <a:chOff x="1108" y="2295"/>
                  <a:chExt cx="856" cy="855"/>
                </a:xfrm>
              </p:grpSpPr>
              <p:sp>
                <p:nvSpPr>
                  <p:cNvPr id="2153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08" y="2295"/>
                    <a:ext cx="858" cy="855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533" name="WordArt 1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335" y="2447"/>
                    <a:ext cx="412" cy="52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Cooper Black"/>
                      </a:rPr>
                      <a:t>A</a:t>
                    </a:r>
                  </a:p>
                </p:txBody>
              </p:sp>
            </p:grpSp>
            <p:grpSp>
              <p:nvGrpSpPr>
                <p:cNvPr id="21529" name="Group 15"/>
                <p:cNvGrpSpPr>
                  <a:grpSpLocks/>
                </p:cNvGrpSpPr>
                <p:nvPr/>
              </p:nvGrpSpPr>
              <p:grpSpPr bwMode="auto">
                <a:xfrm>
                  <a:off x="3291" y="2595"/>
                  <a:ext cx="856" cy="855"/>
                  <a:chOff x="2363" y="2295"/>
                  <a:chExt cx="856" cy="855"/>
                </a:xfrm>
              </p:grpSpPr>
              <p:sp>
                <p:nvSpPr>
                  <p:cNvPr id="2153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361" y="2295"/>
                    <a:ext cx="858" cy="855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1531" name="WordArt 1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620" y="2462"/>
                    <a:ext cx="412" cy="52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Cooper Black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21517" name="Group 11"/>
              <p:cNvGrpSpPr>
                <a:grpSpLocks/>
              </p:cNvGrpSpPr>
              <p:nvPr/>
            </p:nvGrpSpPr>
            <p:grpSpPr bwMode="auto">
              <a:xfrm>
                <a:off x="2590" y="1470"/>
                <a:ext cx="856" cy="855"/>
                <a:chOff x="1724" y="1305"/>
                <a:chExt cx="856" cy="855"/>
              </a:xfrm>
            </p:grpSpPr>
            <p:sp>
              <p:nvSpPr>
                <p:cNvPr id="21526" name="Oval 13"/>
                <p:cNvSpPr>
                  <a:spLocks noChangeArrowheads="1"/>
                </p:cNvSpPr>
                <p:nvPr/>
              </p:nvSpPr>
              <p:spPr bwMode="auto">
                <a:xfrm>
                  <a:off x="1724" y="1305"/>
                  <a:ext cx="858" cy="85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27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 rot="367396">
                  <a:off x="1951" y="1457"/>
                  <a:ext cx="412" cy="52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Cooper Black"/>
                    </a:rPr>
                    <a:t>O</a:t>
                  </a:r>
                </a:p>
              </p:txBody>
            </p:sp>
          </p:grpSp>
          <p:grpSp>
            <p:nvGrpSpPr>
              <p:cNvPr id="21518" name="Group 8"/>
              <p:cNvGrpSpPr>
                <a:grpSpLocks/>
              </p:cNvGrpSpPr>
              <p:nvPr/>
            </p:nvGrpSpPr>
            <p:grpSpPr bwMode="auto">
              <a:xfrm>
                <a:off x="2589" y="3780"/>
                <a:ext cx="856" cy="855"/>
                <a:chOff x="1747" y="3285"/>
                <a:chExt cx="856" cy="855"/>
              </a:xfrm>
            </p:grpSpPr>
            <p:sp>
              <p:nvSpPr>
                <p:cNvPr id="21524" name="Oval 10"/>
                <p:cNvSpPr>
                  <a:spLocks noChangeArrowheads="1"/>
                </p:cNvSpPr>
                <p:nvPr/>
              </p:nvSpPr>
              <p:spPr bwMode="auto">
                <a:xfrm>
                  <a:off x="1745" y="3285"/>
                  <a:ext cx="858" cy="85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25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84" y="3437"/>
                  <a:ext cx="606" cy="52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Cooper Black"/>
                    </a:rPr>
                    <a:t>AB</a:t>
                  </a:r>
                </a:p>
              </p:txBody>
            </p:sp>
          </p:grpSp>
          <p:cxnSp>
            <p:nvCxnSpPr>
              <p:cNvPr id="21519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017" y="2340"/>
                <a:ext cx="13" cy="141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20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229" y="2230"/>
                <a:ext cx="486" cy="41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21" name="AutoShape 5"/>
              <p:cNvCxnSpPr>
                <a:cxnSpLocks noChangeShapeType="1"/>
              </p:cNvCxnSpPr>
              <p:nvPr/>
            </p:nvCxnSpPr>
            <p:spPr bwMode="auto">
              <a:xfrm>
                <a:off x="3321" y="2230"/>
                <a:ext cx="485" cy="41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22" name="AutoShape 4"/>
              <p:cNvCxnSpPr>
                <a:cxnSpLocks noChangeShapeType="1"/>
              </p:cNvCxnSpPr>
              <p:nvPr/>
            </p:nvCxnSpPr>
            <p:spPr bwMode="auto">
              <a:xfrm>
                <a:off x="2240" y="3355"/>
                <a:ext cx="486" cy="5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23" name="AutoShape 3"/>
              <p:cNvCxnSpPr>
                <a:cxnSpLocks noChangeShapeType="1"/>
              </p:cNvCxnSpPr>
              <p:nvPr/>
            </p:nvCxnSpPr>
            <p:spPr bwMode="auto">
              <a:xfrm flipH="1">
                <a:off x="3332" y="3355"/>
                <a:ext cx="485" cy="5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1510" name="TextBox 26"/>
          <p:cNvSpPr txBox="1">
            <a:spLocks noChangeArrowheads="1"/>
          </p:cNvSpPr>
          <p:nvPr/>
        </p:nvSpPr>
        <p:spPr bwMode="auto">
          <a:xfrm>
            <a:off x="107950" y="2973388"/>
            <a:ext cx="5745163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ea typeface="Candara" pitchFamily="34" charset="0"/>
                <a:cs typeface="Times New Roman" pitchFamily="18" charset="0"/>
              </a:rPr>
              <a:t>Who can give you blood?</a:t>
            </a:r>
          </a:p>
          <a:p>
            <a:pPr algn="just" eaLnBrk="1" hangingPunct="1"/>
            <a:endParaRPr lang="en-US" altLang="en-US" b="1">
              <a:latin typeface="Times New Roman" pitchFamily="18" charset="0"/>
              <a:ea typeface="Candara" pitchFamily="34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People with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TYPE O </a:t>
            </a:r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blood are called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Universal Donors, </a:t>
            </a:r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because they can give blood to any blood type.</a:t>
            </a:r>
          </a:p>
          <a:p>
            <a:pPr algn="just" eaLnBrk="1" hangingPunct="1"/>
            <a:endParaRPr lang="en-US" altLang="en-US" sz="2000">
              <a:latin typeface="Times New Roman" pitchFamily="18" charset="0"/>
              <a:ea typeface="Candara" pitchFamily="34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People with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TYPE AB </a:t>
            </a:r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blood are called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Universal Recipients, </a:t>
            </a:r>
            <a:r>
              <a:rPr lang="en-US" altLang="en-US" sz="2000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because they can receive any blood type.</a:t>
            </a:r>
          </a:p>
          <a:p>
            <a:pPr eaLnBrk="1" hangingPunct="1"/>
            <a:endParaRPr lang="en-US" altLang="en-US" sz="2000">
              <a:latin typeface="Times New Roman" pitchFamily="18" charset="0"/>
              <a:ea typeface="Candara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Rh +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 Can receive + or -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Rh - 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000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 Can only receive </a:t>
            </a:r>
            <a:r>
              <a:rPr lang="en-US" altLang="en-US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-</a:t>
            </a:r>
            <a:endParaRPr lang="en-US" altLang="en-US">
              <a:latin typeface="Times New Roman" pitchFamily="18" charset="0"/>
              <a:ea typeface="Candara" pitchFamily="34" charset="0"/>
              <a:cs typeface="Times New Roman" pitchFamily="18" charset="0"/>
            </a:endParaRPr>
          </a:p>
        </p:txBody>
      </p:sp>
      <p:sp>
        <p:nvSpPr>
          <p:cNvPr id="21511" name="TextBox 27"/>
          <p:cNvSpPr txBox="1">
            <a:spLocks noChangeArrowheads="1"/>
          </p:cNvSpPr>
          <p:nvPr/>
        </p:nvSpPr>
        <p:spPr bwMode="auto">
          <a:xfrm>
            <a:off x="6899275" y="2581275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Universal Donor</a:t>
            </a:r>
          </a:p>
        </p:txBody>
      </p:sp>
      <p:sp>
        <p:nvSpPr>
          <p:cNvPr id="21512" name="TextBox 28"/>
          <p:cNvSpPr txBox="1">
            <a:spLocks noChangeArrowheads="1"/>
          </p:cNvSpPr>
          <p:nvPr/>
        </p:nvSpPr>
        <p:spPr bwMode="auto">
          <a:xfrm>
            <a:off x="6684963" y="626903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latin typeface="Times New Roman" pitchFamily="18" charset="0"/>
                <a:ea typeface="Candara" pitchFamily="34" charset="0"/>
                <a:cs typeface="Times New Roman" pitchFamily="18" charset="0"/>
              </a:rPr>
              <a:t>Universal Recipient</a:t>
            </a:r>
          </a:p>
        </p:txBody>
      </p:sp>
      <p:pic>
        <p:nvPicPr>
          <p:cNvPr id="21513" name="Picture 1"/>
          <p:cNvPicPr>
            <a:picLocks noChangeAspect="1"/>
          </p:cNvPicPr>
          <p:nvPr/>
        </p:nvPicPr>
        <p:blipFill>
          <a:blip r:embed="rId2" cstate="print"/>
          <a:srcRect r="14397" b="8868"/>
          <a:stretch>
            <a:fillRect/>
          </a:stretch>
        </p:blipFill>
        <p:spPr bwMode="auto">
          <a:xfrm>
            <a:off x="7588250" y="-1588"/>
            <a:ext cx="15494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055"/>
          <p:cNvGrpSpPr>
            <a:grpSpLocks/>
          </p:cNvGrpSpPr>
          <p:nvPr/>
        </p:nvGrpSpPr>
        <p:grpSpPr bwMode="auto">
          <a:xfrm>
            <a:off x="381000" y="228600"/>
            <a:ext cx="9448800" cy="3863975"/>
            <a:chOff x="0" y="0"/>
            <a:chExt cx="4320" cy="1720"/>
          </a:xfrm>
        </p:grpSpPr>
        <p:sp>
          <p:nvSpPr>
            <p:cNvPr id="22535" name="Rectangle 2050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grpSp>
          <p:nvGrpSpPr>
            <p:cNvPr id="22536" name="Group 2054"/>
            <p:cNvGrpSpPr>
              <a:grpSpLocks/>
            </p:cNvGrpSpPr>
            <p:nvPr/>
          </p:nvGrpSpPr>
          <p:grpSpPr bwMode="auto">
            <a:xfrm>
              <a:off x="0" y="0"/>
              <a:ext cx="2700" cy="1720"/>
              <a:chOff x="0" y="0"/>
              <a:chExt cx="2700" cy="1720"/>
            </a:xfrm>
          </p:grpSpPr>
          <p:sp>
            <p:nvSpPr>
              <p:cNvPr id="22537" name="Rectangle 20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GB" altLang="en-US">
                    <a:latin typeface="Verdana" pitchFamily="34" charset="0"/>
                  </a:rPr>
                  <a:t> </a:t>
                </a:r>
                <a:endParaRPr lang="en-GB" altLang="en-US">
                  <a:latin typeface="Calibri" pitchFamily="34" charset="0"/>
                </a:endParaRPr>
              </a:p>
            </p:txBody>
          </p:sp>
          <p:sp>
            <p:nvSpPr>
              <p:cNvPr id="22538" name="Rectangle 2052"/>
              <p:cNvSpPr>
                <a:spLocks noChangeArrowheads="1"/>
              </p:cNvSpPr>
              <p:nvPr/>
            </p:nvSpPr>
            <p:spPr bwMode="auto">
              <a:xfrm>
                <a:off x="0" y="596"/>
                <a:ext cx="2700" cy="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GB" altLang="en-US" sz="800">
                    <a:latin typeface="Verdana" pitchFamily="34" charset="0"/>
                  </a:rPr>
                  <a:t>  </a:t>
                </a:r>
              </a:p>
              <a:p>
                <a:pPr eaLnBrk="1" hangingPunct="1"/>
                <a:endParaRPr lang="en-GB" altLang="en-US" sz="800">
                  <a:latin typeface="Verdana" pitchFamily="34" charset="0"/>
                </a:endParaRPr>
              </a:p>
              <a:p>
                <a:pPr eaLnBrk="1" hangingPunct="1"/>
                <a:r>
                  <a:rPr lang="en-GB" altLang="en-US" sz="11100">
                    <a:latin typeface="Verdana" pitchFamily="34" charset="0"/>
                  </a:rPr>
                  <a:t> </a:t>
                </a:r>
                <a:r>
                  <a:rPr lang="en-GB" altLang="en-US" sz="800">
                    <a:latin typeface="Verdana" pitchFamily="34" charset="0"/>
                  </a:rPr>
                  <a:t>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22531" name="Picture 2053" descr=" "/>
          <p:cNvPicPr>
            <a:picLocks noChangeAspect="1" noChangeArrowheads="1"/>
          </p:cNvPicPr>
          <p:nvPr/>
        </p:nvPicPr>
        <p:blipFill>
          <a:blip r:embed="rId2" cstate="print"/>
          <a:srcRect b="46666"/>
          <a:stretch>
            <a:fillRect/>
          </a:stretch>
        </p:blipFill>
        <p:spPr bwMode="auto">
          <a:xfrm>
            <a:off x="381000" y="4800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2056"/>
          <p:cNvSpPr txBox="1">
            <a:spLocks noChangeArrowheads="1"/>
          </p:cNvSpPr>
          <p:nvPr/>
        </p:nvSpPr>
        <p:spPr bwMode="auto">
          <a:xfrm>
            <a:off x="285750" y="642938"/>
            <a:ext cx="8610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GB" altLang="en-US" sz="1200">
                <a:latin typeface="Verdana" pitchFamily="34" charset="0"/>
              </a:rPr>
              <a:t> </a:t>
            </a:r>
            <a:r>
              <a:rPr lang="en-GB" altLang="en-US" sz="1600">
                <a:latin typeface="Verdana" pitchFamily="34" charset="0"/>
              </a:rPr>
              <a:t>A person with Rh- blood can </a:t>
            </a:r>
            <a:r>
              <a:rPr lang="en-GB" altLang="en-US" sz="1600" i="1">
                <a:latin typeface="Verdana" pitchFamily="34" charset="0"/>
              </a:rPr>
              <a:t>develop</a:t>
            </a:r>
            <a:r>
              <a:rPr lang="en-GB" altLang="en-US" sz="1600">
                <a:latin typeface="Verdana" pitchFamily="34" charset="0"/>
              </a:rPr>
              <a:t> Rh antibodies in the blood plasma if he or she receives blood from a person with Rh+ blood, whose Rh antigens can trigger the production of Rh antibodies.</a:t>
            </a:r>
          </a:p>
          <a:p>
            <a:pPr eaLnBrk="1" hangingPunct="1"/>
            <a:endParaRPr lang="en-GB" altLang="en-US" sz="1600">
              <a:latin typeface="Calibri" pitchFamily="34" charset="0"/>
            </a:endParaRPr>
          </a:p>
        </p:txBody>
      </p:sp>
      <p:pic>
        <p:nvPicPr>
          <p:cNvPr id="22533" name="Picture 2057" descr=" "/>
          <p:cNvPicPr>
            <a:picLocks noChangeAspect="1" noChangeArrowheads="1"/>
          </p:cNvPicPr>
          <p:nvPr/>
        </p:nvPicPr>
        <p:blipFill>
          <a:blip r:embed="rId2" cstate="print"/>
          <a:srcRect t="53334"/>
          <a:stretch>
            <a:fillRect/>
          </a:stretch>
        </p:blipFill>
        <p:spPr bwMode="auto">
          <a:xfrm>
            <a:off x="381000" y="1720850"/>
            <a:ext cx="7620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2058"/>
          <p:cNvSpPr txBox="1">
            <a:spLocks noChangeArrowheads="1"/>
          </p:cNvSpPr>
          <p:nvPr/>
        </p:nvSpPr>
        <p:spPr bwMode="auto">
          <a:xfrm>
            <a:off x="714375" y="3929063"/>
            <a:ext cx="8077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GB" altLang="en-US" sz="1600">
                <a:latin typeface="Verdana" pitchFamily="34" charset="0"/>
              </a:rPr>
              <a:t>A person with Rh+ blood can receive blood from a person with Rh- blood without any problems.</a:t>
            </a:r>
          </a:p>
          <a:p>
            <a:pPr eaLnBrk="1" hangingPunct="1"/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صورة 2"/>
          <p:cNvPicPr>
            <a:picLocks noChangeAspect="1"/>
          </p:cNvPicPr>
          <p:nvPr/>
        </p:nvPicPr>
        <p:blipFill>
          <a:blip r:embed="rId2" cstate="print"/>
          <a:srcRect r="5502" b="17313"/>
          <a:stretch>
            <a:fillRect/>
          </a:stretch>
        </p:blipFill>
        <p:spPr bwMode="auto">
          <a:xfrm>
            <a:off x="250825" y="26035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صورة 3"/>
          <p:cNvPicPr>
            <a:picLocks noChangeAspect="1"/>
          </p:cNvPicPr>
          <p:nvPr/>
        </p:nvPicPr>
        <p:blipFill>
          <a:blip r:embed="rId3" cstate="print"/>
          <a:srcRect r="5502" b="17313"/>
          <a:stretch>
            <a:fillRect/>
          </a:stretch>
        </p:blipFill>
        <p:spPr bwMode="auto">
          <a:xfrm>
            <a:off x="5076825" y="260350"/>
            <a:ext cx="35988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صورة 4"/>
          <p:cNvPicPr>
            <a:picLocks noChangeAspect="1"/>
          </p:cNvPicPr>
          <p:nvPr/>
        </p:nvPicPr>
        <p:blipFill>
          <a:blip r:embed="rId4" cstate="print"/>
          <a:srcRect r="5502" b="17313"/>
          <a:stretch>
            <a:fillRect/>
          </a:stretch>
        </p:blipFill>
        <p:spPr bwMode="auto">
          <a:xfrm>
            <a:off x="250825" y="3579813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1425" y="3579813"/>
            <a:ext cx="36242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OOF\Documents\Desktop\نوووف\Desktop\نوووف\Desktop\نوووف\Desktop\145 حين 2\حقي\KJKL\5949_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4296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8669"/>
            <a:ext cx="8219256" cy="1035968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>
                <a:solidFill>
                  <a:srgbClr val="0070C0"/>
                </a:solidFill>
                <a:cs typeface="+mj-lt"/>
              </a:rPr>
              <a:t>Determine the Blood type Group method:</a:t>
            </a:r>
            <a:endParaRPr lang="ar-SA" sz="4000">
              <a:solidFill>
                <a:srgbClr val="0070C0"/>
              </a:solidFill>
              <a:cs typeface="+mj-lt"/>
            </a:endParaRP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-273050" algn="l" rtl="0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Materials:-</a:t>
            </a:r>
          </a:p>
          <a:p>
            <a:pPr marL="0" indent="-273050" algn="l" rtl="0" eaLnBrk="1" hangingPunct="1">
              <a:spcBef>
                <a:spcPct val="0"/>
              </a:spcBef>
              <a:defRPr/>
            </a:pPr>
            <a:endParaRPr lang="ar-SA" altLang="en-US" dirty="0">
              <a:cs typeface="Arial" panose="020B0604020202020204" pitchFamily="34" charset="0"/>
            </a:endParaRPr>
          </a:p>
        </p:txBody>
      </p:sp>
      <p:pic>
        <p:nvPicPr>
          <p:cNvPr id="25604" name="صورة 3" descr="صورة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554538"/>
            <a:ext cx="26146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صورة 7" descr="صورة11.emf"/>
          <p:cNvPicPr>
            <a:picLocks noChangeAspect="1"/>
          </p:cNvPicPr>
          <p:nvPr/>
        </p:nvPicPr>
        <p:blipFill>
          <a:blip r:embed="rId3" cstate="print"/>
          <a:srcRect b="29636"/>
          <a:stretch>
            <a:fillRect/>
          </a:stretch>
        </p:blipFill>
        <p:spPr bwMode="auto">
          <a:xfrm>
            <a:off x="684213" y="2209800"/>
            <a:ext cx="2254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صورة 12" descr="صورة15.emf"/>
          <p:cNvPicPr>
            <a:picLocks noChangeAspect="1"/>
          </p:cNvPicPr>
          <p:nvPr/>
        </p:nvPicPr>
        <p:blipFill>
          <a:blip r:embed="rId4" cstate="print"/>
          <a:srcRect b="32484"/>
          <a:stretch>
            <a:fillRect/>
          </a:stretch>
        </p:blipFill>
        <p:spPr bwMode="auto">
          <a:xfrm>
            <a:off x="1042988" y="4541838"/>
            <a:ext cx="2247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8" descr="needlll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197100"/>
            <a:ext cx="2179638" cy="1704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8" name="صورة 6" descr="صورة10.emf"/>
          <p:cNvPicPr>
            <a:picLocks noChangeAspect="1"/>
          </p:cNvPicPr>
          <p:nvPr/>
        </p:nvPicPr>
        <p:blipFill>
          <a:blip r:embed="rId6" cstate="print"/>
          <a:srcRect l="3004" b="31430"/>
          <a:stretch>
            <a:fillRect/>
          </a:stretch>
        </p:blipFill>
        <p:spPr bwMode="auto">
          <a:xfrm>
            <a:off x="6381750" y="2219325"/>
            <a:ext cx="23256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7772400" cy="454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br>
              <a:rPr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br>
              <a:rPr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br>
              <a:rPr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br>
              <a:rPr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br>
              <a:rPr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r>
              <a:rPr sz="3600">
                <a:solidFill>
                  <a:srgbClr val="FF0066"/>
                </a:solidFill>
                <a:latin typeface="Andalus" pitchFamily="2" charset="-78"/>
                <a:cs typeface="Andalus" pitchFamily="2" charset="-78"/>
              </a:rPr>
              <a:t>Prepared by:</a:t>
            </a:r>
            <a:br>
              <a:rPr lang="ar-SA" sz="3600">
                <a:solidFill>
                  <a:schemeClr val="tx2">
                    <a:shade val="85000"/>
                    <a:satMod val="1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r>
              <a:rPr sz="3600" err="1">
                <a:solidFill>
                  <a:srgbClr val="228277"/>
                </a:solidFill>
                <a:latin typeface="Andalus" pitchFamily="2" charset="-78"/>
                <a:cs typeface="Andalus" pitchFamily="2" charset="-78"/>
              </a:rPr>
              <a:t>Nouf</a:t>
            </a:r>
            <a:r>
              <a:rPr sz="3600">
                <a:solidFill>
                  <a:srgbClr val="228277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sz="3600" err="1">
                <a:solidFill>
                  <a:srgbClr val="228277"/>
                </a:solidFill>
                <a:latin typeface="Andalus" pitchFamily="2" charset="-78"/>
                <a:cs typeface="Andalus" pitchFamily="2" charset="-78"/>
              </a:rPr>
              <a:t>khalid</a:t>
            </a:r>
            <a:r>
              <a:rPr sz="3600">
                <a:solidFill>
                  <a:srgbClr val="228277"/>
                </a:solidFill>
                <a:latin typeface="Andalus" pitchFamily="2" charset="-78"/>
                <a:cs typeface="Andalus" pitchFamily="2" charset="-78"/>
              </a:rPr>
              <a:t> AL-Sultan</a:t>
            </a:r>
            <a:endParaRPr lang="ar-SA" sz="3600">
              <a:solidFill>
                <a:srgbClr val="228277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171" name="عنوان فرعي 2"/>
          <p:cNvSpPr>
            <a:spLocks noGrp="1"/>
          </p:cNvSpPr>
          <p:nvPr>
            <p:ph type="subTitle" idx="1"/>
          </p:nvPr>
        </p:nvSpPr>
        <p:spPr>
          <a:xfrm>
            <a:off x="684213" y="-26988"/>
            <a:ext cx="7772400" cy="1508126"/>
          </a:xfrm>
        </p:spPr>
        <p:txBody>
          <a:bodyPr/>
          <a:lstStyle/>
          <a:p>
            <a:pPr rtl="0" eaLnBrk="1" hangingPunct="1">
              <a:spcBef>
                <a:spcPct val="0"/>
              </a:spcBef>
            </a:pPr>
            <a:r>
              <a:rPr altLang="en-US" sz="6600" b="1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Blood group</a:t>
            </a:r>
            <a:endParaRPr lang="ar-SA" altLang="en-US" sz="6600" b="1">
              <a:solidFill>
                <a:srgbClr val="FF0066"/>
              </a:solidFill>
              <a:latin typeface="Aharoni" pitchFamily="2" charset="-79"/>
              <a:cs typeface="Andalus" pitchFamily="18" charset="-78"/>
            </a:endParaRPr>
          </a:p>
        </p:txBody>
      </p:sp>
      <p:pic>
        <p:nvPicPr>
          <p:cNvPr id="7172" name="صورة 3" descr="صورة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9185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ة1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412875"/>
            <a:ext cx="3125787" cy="2260600"/>
          </a:xfrm>
          <a:solidFill>
            <a:schemeClr val="bg1"/>
          </a:solidFill>
        </p:spPr>
      </p:pic>
      <p:pic>
        <p:nvPicPr>
          <p:cNvPr id="5" name="صورة 4" descr="صورة2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025" y="1395413"/>
            <a:ext cx="3108325" cy="2249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6" name="صورة 5" descr="صورة2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21163"/>
            <a:ext cx="31083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صورة2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0025" y="4222750"/>
            <a:ext cx="31083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1042988" y="95250"/>
            <a:ext cx="732631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The human blood groups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صورة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789363"/>
            <a:ext cx="29718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844675"/>
            <a:ext cx="2971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81075"/>
            <a:ext cx="273526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60350"/>
            <a:ext cx="3187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19500"/>
            <a:ext cx="33512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/>
          </p:cNvPicPr>
          <p:nvPr/>
        </p:nvPicPr>
        <p:blipFill>
          <a:blip r:embed="rId5" cstate="print"/>
          <a:srcRect l="10001" t="6157" r="9999" b="6438"/>
          <a:stretch>
            <a:fillRect/>
          </a:stretch>
        </p:blipFill>
        <p:spPr bwMode="auto">
          <a:xfrm rot="2124699">
            <a:off x="925513" y="3767138"/>
            <a:ext cx="20431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30233">
            <a:off x="7024688" y="3738563"/>
            <a:ext cx="18796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OOF\Documents\Desktop\نوووف\Desktop\نوووف\Desktop\نوووف\Desktop\صور تعبيرية\openyourmin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507206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Users\NOOF\Documents\Desktop\نوووف\Desktop\نوووف\Desktop\نوووف\Desktop\صور تعبيرية\fe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0"/>
            <a:ext cx="4143375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OOF\Documents\Desktop\نوووف\Desktop\نوووف\Desktop\نوووف\Desktop\145 حين 2\12303307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NOOF\Documents\Desktop\نوووف\Desktop\نوووف\Desktop\نوووف\Desktop\145 حين 2\15278yu-st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5"/>
            <a:ext cx="45005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lt"/>
              </a:rPr>
              <a:t>What is blood made up of ?</a:t>
            </a:r>
            <a:endParaRPr lang="ar-SA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lt"/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7338"/>
            <a:ext cx="7067550" cy="3482975"/>
          </a:xfrm>
        </p:spPr>
        <p:txBody>
          <a:bodyPr/>
          <a:lstStyle/>
          <a:p>
            <a:pPr marL="0" indent="-273050" algn="l" rtl="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b="1" dirty="0">
                <a:cs typeface="Arial" panose="020B0604020202020204" pitchFamily="34" charset="0"/>
              </a:rPr>
              <a:t>The red blood cells (RBC</a:t>
            </a:r>
            <a:r>
              <a:rPr lang="cy-GB" altLang="en-US" b="1" dirty="0">
                <a:cs typeface="Arial" panose="020B0604020202020204" pitchFamily="34" charset="0"/>
              </a:rPr>
              <a:t>s</a:t>
            </a:r>
            <a:r>
              <a:rPr lang="en-GB" altLang="en-US" b="1" dirty="0">
                <a:cs typeface="Arial" panose="020B0604020202020204" pitchFamily="34" charset="0"/>
              </a:rPr>
              <a:t>). </a:t>
            </a:r>
            <a:endParaRPr lang="ar-SA" altLang="en-US" b="1" dirty="0">
              <a:cs typeface="Arial" panose="020B0604020202020204" pitchFamily="34" charset="0"/>
            </a:endParaRPr>
          </a:p>
          <a:p>
            <a:pPr marL="0" indent="-273050" algn="l" rtl="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b="1" dirty="0">
                <a:cs typeface="Arial" panose="020B0604020202020204" pitchFamily="34" charset="0"/>
              </a:rPr>
              <a:t>The white blood cells .</a:t>
            </a:r>
            <a:endParaRPr lang="ar-SA" altLang="en-US" b="1" dirty="0">
              <a:cs typeface="Arial" panose="020B0604020202020204" pitchFamily="34" charset="0"/>
            </a:endParaRPr>
          </a:p>
          <a:p>
            <a:pPr marL="0" indent="-273050" algn="l" rtl="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b="1" dirty="0">
                <a:cs typeface="Arial" panose="020B0604020202020204" pitchFamily="34" charset="0"/>
              </a:rPr>
              <a:t>The platelets</a:t>
            </a:r>
            <a:r>
              <a:rPr lang="ar-SA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>
                <a:cs typeface="Arial" panose="020B0604020202020204" pitchFamily="34" charset="0"/>
              </a:rPr>
              <a:t>.</a:t>
            </a:r>
            <a:endParaRPr lang="ar-SA" altLang="en-US" b="1" dirty="0">
              <a:cs typeface="Arial" panose="020B0604020202020204" pitchFamily="34" charset="0"/>
            </a:endParaRPr>
          </a:p>
          <a:p>
            <a:pPr marL="0" indent="-273050" algn="l" rtl="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b="1" dirty="0">
                <a:cs typeface="Arial" panose="020B0604020202020204" pitchFamily="34" charset="0"/>
              </a:rPr>
              <a:t>The plasma .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  <a:p>
            <a:pPr marL="0" indent="0" algn="l" rtl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br>
              <a:rPr lang="en-GB" altLang="en-US" b="1" dirty="0">
                <a:cs typeface="Arial" panose="020B0604020202020204" pitchFamily="34" charset="0"/>
              </a:rPr>
            </a:br>
            <a:endParaRPr lang="ar-SA" altLang="en-US" dirty="0">
              <a:cs typeface="Arial" panose="020B0604020202020204" pitchFamily="34" charset="0"/>
            </a:endParaRPr>
          </a:p>
        </p:txBody>
      </p:sp>
      <p:pic>
        <p:nvPicPr>
          <p:cNvPr id="9220" name="صورة 3" descr="صورة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447800"/>
            <a:ext cx="244792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23850" y="5149850"/>
            <a:ext cx="856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 average adult has about FIVE liters of blood inside of their body, which makes up 7-8% of their body weight</a:t>
            </a:r>
            <a:r>
              <a:rPr lang="en-US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en-US">
                <a:solidFill>
                  <a:schemeClr val="bg1"/>
                </a:solidFill>
                <a:latin typeface="Times New Roman" panose="02020603050405020304" pitchFamily="18" charset="0"/>
              </a:rPr>
              <a:t>What makes up our blood?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itchFamily="18" charset="0"/>
              </a:rPr>
              <a:t>RED BLOOD CELLS</a:t>
            </a:r>
            <a:r>
              <a:rPr lang="en-US" altLang="en-US" sz="24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</a:rPr>
              <a:t>(Erythrocytes) </a:t>
            </a:r>
            <a:r>
              <a:rPr lang="en-US" altLang="en-US" sz="2400">
                <a:latin typeface="Times New Roman" pitchFamily="18" charset="0"/>
              </a:rPr>
              <a:t>–They are produced in the bone marrow and contain a protein called hemoglobin that carries oxygen to our cells.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itchFamily="18" charset="0"/>
              </a:rPr>
              <a:t>WHITE BLOOD CELLS</a:t>
            </a:r>
            <a:r>
              <a:rPr lang="en-US" altLang="en-US" sz="24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</a:rPr>
              <a:t>(Leukocytes</a:t>
            </a:r>
            <a:r>
              <a:rPr lang="en-US" altLang="en-US" sz="2400" b="1" i="1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– They are part of the immune system and destroy infectious agents called pathogens. </a:t>
            </a:r>
          </a:p>
          <a:p>
            <a:pPr marL="0" indent="0" algn="l" eaLnBrk="1" hangingPunct="1">
              <a:buFont typeface="Wingdings 2" pitchFamily="18" charset="2"/>
              <a:buNone/>
            </a:pPr>
            <a:endParaRPr lang="en-US" altLang="en-US" sz="2400">
              <a:latin typeface="Times New Roman" pitchFamily="18" charset="0"/>
            </a:endParaRP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itchFamily="18" charset="0"/>
              </a:rPr>
              <a:t>PLASMA</a:t>
            </a:r>
            <a:r>
              <a:rPr lang="en-US" altLang="en-US" sz="24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– This is the yellowish liquid portion of blood that contains, nutrients and vitamins, hormones, clotting factors, and proteins such as antibodies to fight infection.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itchFamily="18" charset="0"/>
              </a:rPr>
              <a:t>PLATELETS</a:t>
            </a:r>
            <a:r>
              <a:rPr lang="en-US" altLang="en-US" sz="24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</a:rPr>
              <a:t>(Thrombocytes</a:t>
            </a:r>
            <a:r>
              <a:rPr lang="en-US" altLang="en-US" sz="2400" b="1" i="1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– The clotting factors that are carried in the plasma; they clot together in a process called coagulation to seal a wound and prevent a loss of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3" y="79752"/>
            <a:ext cx="8579297" cy="864096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>
                <a:solidFill>
                  <a:srgbClr val="00B050"/>
                </a:solidFill>
                <a:cs typeface="+mj-lt"/>
              </a:rPr>
              <a:t>What are the different blood groups?</a:t>
            </a:r>
            <a:endParaRPr lang="ar-SA" sz="3600">
              <a:solidFill>
                <a:srgbClr val="00B050"/>
              </a:solidFill>
              <a:cs typeface="+mj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411787"/>
          </a:xfrm>
        </p:spPr>
        <p:txBody>
          <a:bodyPr/>
          <a:lstStyle/>
          <a:p>
            <a:pPr marL="0" indent="-273050" algn="l" rtl="0" eaLnBrk="1" hangingPunct="1">
              <a:spcBef>
                <a:spcPct val="0"/>
              </a:spcBef>
              <a:defRPr/>
            </a:pPr>
            <a:r>
              <a:rPr lang="en-US" altLang="en-US" dirty="0">
                <a:cs typeface="Arial" panose="020B0604020202020204" pitchFamily="34" charset="0"/>
              </a:rPr>
              <a:t>In humans , about 15 major blood group systems have been recognized.</a:t>
            </a:r>
            <a:endParaRPr lang="ar-SA" altLang="en-US" b="1" dirty="0">
              <a:cs typeface="Arial" panose="020B0604020202020204" pitchFamily="34" charset="0"/>
            </a:endParaRPr>
          </a:p>
          <a:p>
            <a:pPr marL="0" indent="-273050" algn="l" rtl="0" eaLnBrk="1" hangingPunct="1">
              <a:spcBef>
                <a:spcPct val="0"/>
              </a:spcBef>
              <a:defRPr/>
            </a:pPr>
            <a:r>
              <a:rPr lang="en-US" altLang="en-US" dirty="0">
                <a:cs typeface="Arial" panose="020B0604020202020204" pitchFamily="34" charset="0"/>
              </a:rPr>
              <a:t>The differences in human blood are due to the presence or absence of certain protein molecules called antigens and antibodies.</a:t>
            </a:r>
          </a:p>
          <a:p>
            <a:pPr marL="0" indent="0" algn="l" rtl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-273050" algn="l" rtl="0" eaLnBrk="1" hangingPunct="1">
              <a:spcBef>
                <a:spcPct val="0"/>
              </a:spcBef>
              <a:defRPr/>
            </a:pPr>
            <a:r>
              <a:rPr lang="en-US" altLang="en-US" dirty="0">
                <a:cs typeface="Arial" panose="020B0604020202020204" pitchFamily="34" charset="0"/>
              </a:rPr>
              <a:t>The antigens are located on the surface of the red blood cells and the antibodies are in the blood plasma. </a:t>
            </a:r>
          </a:p>
          <a:p>
            <a:pPr marL="0" indent="-273050" algn="l" rtl="0" eaLnBrk="1" hangingPunct="1">
              <a:spcBef>
                <a:spcPct val="0"/>
              </a:spcBef>
              <a:defRPr/>
            </a:pPr>
            <a:r>
              <a:rPr lang="en-US" altLang="en-US" dirty="0">
                <a:cs typeface="Arial" panose="020B0604020202020204" pitchFamily="34" charset="0"/>
              </a:rPr>
              <a:t>Individuals have different types and combinations of these molecules. The blood group you belong to depends on what you have inherited from your parents.</a:t>
            </a:r>
          </a:p>
        </p:txBody>
      </p:sp>
      <p:pic>
        <p:nvPicPr>
          <p:cNvPr id="11268" name="Picture 2" descr="C:\Users\NOOF\Documents\Desktop\نوووف\Desktop\نوووف\Desktop\نوووف\Desktop\145 حين 2\حقي\KJKL\5950_imgca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9116">
            <a:off x="8053388" y="122238"/>
            <a:ext cx="1122362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07FDF-CF59-4A0B-B3B7-A5E467564E9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31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7030A0"/>
                </a:solidFill>
              </a:rPr>
              <a:t>The ABO System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916113"/>
            <a:ext cx="7772400" cy="4114800"/>
          </a:xfrm>
        </p:spPr>
        <p:txBody>
          <a:bodyPr/>
          <a:lstStyle/>
          <a:p>
            <a:pPr marL="0" indent="0" algn="l">
              <a:buFont typeface="Wingdings 2" pitchFamily="18" charset="2"/>
              <a:buNone/>
            </a:pPr>
            <a:r>
              <a:rPr lang="en-GB" altLang="en-US"/>
              <a:t>Discovered in 1901 by Dr. Karl Landsteiner.</a:t>
            </a:r>
          </a:p>
          <a:p>
            <a:pPr marL="0" indent="0" algn="l">
              <a:buFont typeface="Wingdings 2" pitchFamily="18" charset="2"/>
              <a:buNone/>
            </a:pPr>
            <a:r>
              <a:rPr lang="en-GB" altLang="en-US"/>
              <a:t>4 Main Phenotypes (A, B, AB, O)</a:t>
            </a:r>
          </a:p>
          <a:p>
            <a:pPr marL="0" indent="0" algn="l">
              <a:buFont typeface="Wingdings 2" pitchFamily="18" charset="2"/>
              <a:buNone/>
            </a:pPr>
            <a:r>
              <a:rPr lang="en-GB" altLang="en-US" i="1"/>
              <a:t>ABO</a:t>
            </a:r>
            <a:r>
              <a:rPr lang="en-GB" altLang="en-US"/>
              <a:t> gene located on long arm of chromosome 9 .</a:t>
            </a:r>
          </a:p>
          <a:p>
            <a:pPr marL="0" indent="0" algn="l">
              <a:buFont typeface="Wingdings 2" pitchFamily="18" charset="2"/>
              <a:buNone/>
            </a:pPr>
            <a:endParaRPr lang="en-GB" altLang="en-US"/>
          </a:p>
          <a:p>
            <a:pPr marL="0" indent="0" algn="l">
              <a:buFont typeface="Wingdings 2" pitchFamily="18" charset="2"/>
              <a:buNone/>
            </a:pPr>
            <a:r>
              <a:rPr lang="en-GB" altLang="en-US"/>
              <a:t>Noble Laureate Karl Landsteiner was involved in the discovery of both the AB0 and Rh blood groups.</a:t>
            </a:r>
          </a:p>
          <a:p>
            <a:pPr marL="0" indent="0" algn="l">
              <a:buFont typeface="Wingdings 2" pitchFamily="18" charset="2"/>
              <a:buNone/>
            </a:pPr>
            <a:endParaRPr lang="en-GB" altLang="en-US"/>
          </a:p>
        </p:txBody>
      </p:sp>
      <p:pic>
        <p:nvPicPr>
          <p:cNvPr id="12293" name="Picture 5" descr="landste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9875"/>
            <a:ext cx="18161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860800"/>
            <a:ext cx="15113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A50021"/>
          </a:solidFill>
        </p:spPr>
        <p:txBody>
          <a:bodyPr/>
          <a:lstStyle/>
          <a:p>
            <a:pPr eaLnBrk="1" hangingPunct="1">
              <a:defRPr/>
            </a:pPr>
            <a:r>
              <a:rPr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Genetics of Blood Types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1475"/>
            <a:ext cx="8229600" cy="3886200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>
                <a:latin typeface="Times New Roman" pitchFamily="18" charset="0"/>
              </a:rPr>
              <a:t>Your blood type is established before you are </a:t>
            </a:r>
            <a:r>
              <a:rPr lang="en-US" altLang="en-US" b="1">
                <a:latin typeface="Times New Roman" pitchFamily="18" charset="0"/>
              </a:rPr>
              <a:t>Born</a:t>
            </a:r>
            <a:r>
              <a:rPr lang="en-US" altLang="en-US">
                <a:latin typeface="Times New Roman" pitchFamily="18" charset="0"/>
              </a:rPr>
              <a:t>, by specific </a:t>
            </a:r>
            <a:r>
              <a:rPr lang="en-US" altLang="en-US" b="1">
                <a:latin typeface="Times New Roman" pitchFamily="18" charset="0"/>
              </a:rPr>
              <a:t>Genes</a:t>
            </a:r>
            <a:r>
              <a:rPr lang="en-US" altLang="en-US">
                <a:latin typeface="Times New Roman" pitchFamily="18" charset="0"/>
              </a:rPr>
              <a:t> inherited from your parents. 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>
              <a:latin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>
                <a:latin typeface="Times New Roman" pitchFamily="18" charset="0"/>
              </a:rPr>
              <a:t>You inherit one gene from your </a:t>
            </a:r>
            <a:r>
              <a:rPr lang="en-US" altLang="en-US" b="1">
                <a:latin typeface="Times New Roman" pitchFamily="18" charset="0"/>
              </a:rPr>
              <a:t>Mother</a:t>
            </a:r>
            <a:r>
              <a:rPr lang="en-US" altLang="en-US">
                <a:latin typeface="Times New Roman" pitchFamily="18" charset="0"/>
              </a:rPr>
              <a:t> and one from your </a:t>
            </a:r>
            <a:r>
              <a:rPr lang="en-US" altLang="en-US" b="1">
                <a:latin typeface="Times New Roman" pitchFamily="18" charset="0"/>
              </a:rPr>
              <a:t>Father.</a:t>
            </a: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b="1">
              <a:latin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>
                <a:latin typeface="Times New Roman" pitchFamily="18" charset="0"/>
              </a:rPr>
              <a:t>These genes determine your blood type.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00B050"/>
                </a:solidFill>
                <a:cs typeface="Times New Roman" pitchFamily="18" charset="0"/>
              </a:rPr>
              <a:t>AUTOSOMAL CHROMOSOME</a:t>
            </a:r>
          </a:p>
        </p:txBody>
      </p:sp>
      <p:pic>
        <p:nvPicPr>
          <p:cNvPr id="14339" name="Picture 3" descr="BD0000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813" y="1724025"/>
            <a:ext cx="1230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77113" y="422275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Tahoma" pitchFamily="34" charset="0"/>
              </a:rPr>
              <a:t>Khaled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286000" y="1828800"/>
            <a:ext cx="381000" cy="3657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858000" y="1828800"/>
            <a:ext cx="381000" cy="3657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286000" y="2590800"/>
            <a:ext cx="381000" cy="8382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6858000" y="2590800"/>
            <a:ext cx="3810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357313" y="5775325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latin typeface="Tahoma" pitchFamily="34" charset="0"/>
              </a:rPr>
              <a:t>one alleles from Khaled and one from Yara</a:t>
            </a:r>
            <a:r>
              <a:rPr lang="en-GB" altLang="en-US" sz="2000">
                <a:latin typeface="Tahoma" pitchFamily="34" charset="0"/>
              </a:rPr>
              <a:t>.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2895600" y="1981200"/>
            <a:ext cx="3657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latin typeface="Tahoma" pitchFamily="34" charset="0"/>
              </a:rPr>
              <a:t>The alleles for Blood group are in the same place on the chromosome 9. However the genes have a different code giving the different blood group</a:t>
            </a:r>
            <a:endParaRPr lang="ar-SA" altLang="en-US" sz="240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A,B,O</a:t>
            </a:r>
            <a:endParaRPr lang="en-GB" altLang="en-US" sz="24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4347" name="Picture 12" descr="MCj0128560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1352550" cy="2951163"/>
          </a:xfrm>
        </p:spPr>
      </p:pic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2286000" y="2819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y-GB" altLang="en-US" b="1">
                <a:latin typeface="Calibri" pitchFamily="34" charset="0"/>
              </a:rPr>
              <a:t>A</a:t>
            </a:r>
            <a:endParaRPr lang="en-GB" altLang="en-US" b="1">
              <a:latin typeface="Calibri" pitchFamily="34" charset="0"/>
            </a:endParaRP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858000" y="28194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y-GB" altLang="en-US" b="1">
                <a:latin typeface="Calibri" pitchFamily="34" charset="0"/>
              </a:rPr>
              <a:t>B</a:t>
            </a:r>
            <a:endParaRPr lang="en-GB" altLang="en-US" b="1">
              <a:latin typeface="Calibri" pitchFamily="34" charset="0"/>
            </a:endParaRPr>
          </a:p>
        </p:txBody>
      </p:sp>
      <p:sp>
        <p:nvSpPr>
          <p:cNvPr id="14350" name="TextBox 1"/>
          <p:cNvSpPr txBox="1">
            <a:spLocks noChangeArrowheads="1"/>
          </p:cNvSpPr>
          <p:nvPr/>
        </p:nvSpPr>
        <p:spPr bwMode="auto">
          <a:xfrm>
            <a:off x="744538" y="4740275"/>
            <a:ext cx="65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Yara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AD0680-C5CF-4098-AF2B-A363C6181AB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dirty="0">
                <a:solidFill>
                  <a:srgbClr val="7030A0"/>
                </a:solidFill>
              </a:rPr>
              <a:t>Inheritance of ABO Groups</a:t>
            </a:r>
          </a:p>
        </p:txBody>
      </p:sp>
      <p:grpSp>
        <p:nvGrpSpPr>
          <p:cNvPr id="15364" name="Group 101"/>
          <p:cNvGrpSpPr>
            <a:grpSpLocks/>
          </p:cNvGrpSpPr>
          <p:nvPr/>
        </p:nvGrpSpPr>
        <p:grpSpPr bwMode="auto">
          <a:xfrm>
            <a:off x="914400" y="1600200"/>
            <a:ext cx="7162800" cy="4724400"/>
            <a:chOff x="-3" y="-3"/>
            <a:chExt cx="2611" cy="3429"/>
          </a:xfrm>
        </p:grpSpPr>
        <p:grpSp>
          <p:nvGrpSpPr>
            <p:cNvPr id="15365" name="Group 99"/>
            <p:cNvGrpSpPr>
              <a:grpSpLocks/>
            </p:cNvGrpSpPr>
            <p:nvPr/>
          </p:nvGrpSpPr>
          <p:grpSpPr bwMode="auto">
            <a:xfrm>
              <a:off x="0" y="0"/>
              <a:ext cx="2605" cy="3423"/>
              <a:chOff x="0" y="0"/>
              <a:chExt cx="2605" cy="3423"/>
            </a:xfrm>
          </p:grpSpPr>
          <p:grpSp>
            <p:nvGrpSpPr>
              <p:cNvPr id="15367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613" cy="518"/>
                <a:chOff x="0" y="0"/>
                <a:chExt cx="613" cy="518"/>
              </a:xfrm>
            </p:grpSpPr>
            <p:sp>
              <p:nvSpPr>
                <p:cNvPr id="15461" name="Rectangle 3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601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Allele from </a:t>
                  </a:r>
                  <a:b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the mother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62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1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68" name="Group 38"/>
              <p:cNvGrpSpPr>
                <a:grpSpLocks/>
              </p:cNvGrpSpPr>
              <p:nvPr/>
            </p:nvGrpSpPr>
            <p:grpSpPr bwMode="auto">
              <a:xfrm>
                <a:off x="613" y="0"/>
                <a:ext cx="607" cy="518"/>
                <a:chOff x="613" y="0"/>
                <a:chExt cx="607" cy="518"/>
              </a:xfrm>
            </p:grpSpPr>
            <p:sp>
              <p:nvSpPr>
                <p:cNvPr id="15459" name="Rectangle 4"/>
                <p:cNvSpPr>
                  <a:spLocks noChangeArrowheads="1"/>
                </p:cNvSpPr>
                <p:nvPr/>
              </p:nvSpPr>
              <p:spPr bwMode="auto">
                <a:xfrm>
                  <a:off x="619" y="6"/>
                  <a:ext cx="595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Allele from </a:t>
                  </a:r>
                  <a:b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the father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60" name="Rectangle 37"/>
                <p:cNvSpPr>
                  <a:spLocks noChangeArrowheads="1"/>
                </p:cNvSpPr>
                <p:nvPr/>
              </p:nvSpPr>
              <p:spPr bwMode="auto">
                <a:xfrm>
                  <a:off x="613" y="0"/>
                  <a:ext cx="60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69" name="Group 40"/>
              <p:cNvGrpSpPr>
                <a:grpSpLocks/>
              </p:cNvGrpSpPr>
              <p:nvPr/>
            </p:nvGrpSpPr>
            <p:grpSpPr bwMode="auto">
              <a:xfrm>
                <a:off x="1220" y="0"/>
                <a:ext cx="650" cy="518"/>
                <a:chOff x="1220" y="0"/>
                <a:chExt cx="650" cy="518"/>
              </a:xfrm>
            </p:grpSpPr>
            <p:sp>
              <p:nvSpPr>
                <p:cNvPr id="15457" name="Rectangle 5"/>
                <p:cNvSpPr>
                  <a:spLocks noChangeArrowheads="1"/>
                </p:cNvSpPr>
                <p:nvPr/>
              </p:nvSpPr>
              <p:spPr bwMode="auto">
                <a:xfrm>
                  <a:off x="1226" y="6"/>
                  <a:ext cx="638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Genotype of</a:t>
                  </a:r>
                  <a:b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offspring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5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20" y="0"/>
                  <a:ext cx="65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0" name="Group 42"/>
              <p:cNvGrpSpPr>
                <a:grpSpLocks/>
              </p:cNvGrpSpPr>
              <p:nvPr/>
            </p:nvGrpSpPr>
            <p:grpSpPr bwMode="auto">
              <a:xfrm>
                <a:off x="1870" y="0"/>
                <a:ext cx="735" cy="518"/>
                <a:chOff x="1870" y="0"/>
                <a:chExt cx="735" cy="518"/>
              </a:xfrm>
            </p:grpSpPr>
            <p:sp>
              <p:nvSpPr>
                <p:cNvPr id="15455" name="Rectangle 6"/>
                <p:cNvSpPr>
                  <a:spLocks noChangeArrowheads="1"/>
                </p:cNvSpPr>
                <p:nvPr/>
              </p:nvSpPr>
              <p:spPr bwMode="auto">
                <a:xfrm>
                  <a:off x="1876" y="6"/>
                  <a:ext cx="723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Blood types of</a:t>
                  </a:r>
                  <a:b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offspring </a:t>
                  </a:r>
                </a:p>
                <a:p>
                  <a:pPr algn="ctr"/>
                  <a:endParaRPr lang="en-GB" altLang="en-US" sz="1400" b="1">
                    <a:solidFill>
                      <a:srgbClr val="7030A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5456" name="Rectangle 41"/>
                <p:cNvSpPr>
                  <a:spLocks noChangeArrowheads="1"/>
                </p:cNvSpPr>
                <p:nvPr/>
              </p:nvSpPr>
              <p:spPr bwMode="auto">
                <a:xfrm>
                  <a:off x="1870" y="0"/>
                  <a:ext cx="73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1" name="Group 44"/>
              <p:cNvGrpSpPr>
                <a:grpSpLocks/>
              </p:cNvGrpSpPr>
              <p:nvPr/>
            </p:nvGrpSpPr>
            <p:grpSpPr bwMode="auto">
              <a:xfrm>
                <a:off x="0" y="530"/>
                <a:ext cx="613" cy="403"/>
                <a:chOff x="0" y="530"/>
                <a:chExt cx="613" cy="403"/>
              </a:xfrm>
            </p:grpSpPr>
            <p:sp>
              <p:nvSpPr>
                <p:cNvPr id="15453" name="Rectangle 7"/>
                <p:cNvSpPr>
                  <a:spLocks noChangeArrowheads="1"/>
                </p:cNvSpPr>
                <p:nvPr/>
              </p:nvSpPr>
              <p:spPr bwMode="auto">
                <a:xfrm>
                  <a:off x="6" y="536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54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530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2" name="Group 46"/>
              <p:cNvGrpSpPr>
                <a:grpSpLocks/>
              </p:cNvGrpSpPr>
              <p:nvPr/>
            </p:nvGrpSpPr>
            <p:grpSpPr bwMode="auto">
              <a:xfrm>
                <a:off x="613" y="530"/>
                <a:ext cx="607" cy="403"/>
                <a:chOff x="613" y="530"/>
                <a:chExt cx="607" cy="403"/>
              </a:xfrm>
            </p:grpSpPr>
            <p:sp>
              <p:nvSpPr>
                <p:cNvPr id="15451" name="Rectangle 8"/>
                <p:cNvSpPr>
                  <a:spLocks noChangeArrowheads="1"/>
                </p:cNvSpPr>
                <p:nvPr/>
              </p:nvSpPr>
              <p:spPr bwMode="auto">
                <a:xfrm>
                  <a:off x="619" y="536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52" name="Rectangle 45"/>
                <p:cNvSpPr>
                  <a:spLocks noChangeArrowheads="1"/>
                </p:cNvSpPr>
                <p:nvPr/>
              </p:nvSpPr>
              <p:spPr bwMode="auto">
                <a:xfrm>
                  <a:off x="613" y="530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3" name="Group 48"/>
              <p:cNvGrpSpPr>
                <a:grpSpLocks/>
              </p:cNvGrpSpPr>
              <p:nvPr/>
            </p:nvGrpSpPr>
            <p:grpSpPr bwMode="auto">
              <a:xfrm>
                <a:off x="1220" y="530"/>
                <a:ext cx="650" cy="403"/>
                <a:chOff x="1220" y="530"/>
                <a:chExt cx="650" cy="403"/>
              </a:xfrm>
            </p:grpSpPr>
            <p:sp>
              <p:nvSpPr>
                <p:cNvPr id="15449" name="Rectangle 9"/>
                <p:cNvSpPr>
                  <a:spLocks noChangeArrowheads="1"/>
                </p:cNvSpPr>
                <p:nvPr/>
              </p:nvSpPr>
              <p:spPr bwMode="auto">
                <a:xfrm>
                  <a:off x="1226" y="536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50" name="Rectangle 47"/>
                <p:cNvSpPr>
                  <a:spLocks noChangeArrowheads="1"/>
                </p:cNvSpPr>
                <p:nvPr/>
              </p:nvSpPr>
              <p:spPr bwMode="auto">
                <a:xfrm>
                  <a:off x="1220" y="530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4" name="Group 50"/>
              <p:cNvGrpSpPr>
                <a:grpSpLocks/>
              </p:cNvGrpSpPr>
              <p:nvPr/>
            </p:nvGrpSpPr>
            <p:grpSpPr bwMode="auto">
              <a:xfrm>
                <a:off x="1870" y="530"/>
                <a:ext cx="735" cy="403"/>
                <a:chOff x="1870" y="530"/>
                <a:chExt cx="735" cy="403"/>
              </a:xfrm>
            </p:grpSpPr>
            <p:sp>
              <p:nvSpPr>
                <p:cNvPr id="15447" name="Rectangle 10"/>
                <p:cNvSpPr>
                  <a:spLocks noChangeArrowheads="1"/>
                </p:cNvSpPr>
                <p:nvPr/>
              </p:nvSpPr>
              <p:spPr bwMode="auto">
                <a:xfrm>
                  <a:off x="1876" y="536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48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0" y="530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5" name="Group 52"/>
              <p:cNvGrpSpPr>
                <a:grpSpLocks/>
              </p:cNvGrpSpPr>
              <p:nvPr/>
            </p:nvGrpSpPr>
            <p:grpSpPr bwMode="auto">
              <a:xfrm>
                <a:off x="0" y="945"/>
                <a:ext cx="613" cy="403"/>
                <a:chOff x="0" y="945"/>
                <a:chExt cx="613" cy="403"/>
              </a:xfrm>
            </p:grpSpPr>
            <p:sp>
              <p:nvSpPr>
                <p:cNvPr id="15445" name="Rectangle 11"/>
                <p:cNvSpPr>
                  <a:spLocks noChangeArrowheads="1"/>
                </p:cNvSpPr>
                <p:nvPr/>
              </p:nvSpPr>
              <p:spPr bwMode="auto">
                <a:xfrm>
                  <a:off x="6" y="951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46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945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6" name="Group 54"/>
              <p:cNvGrpSpPr>
                <a:grpSpLocks/>
              </p:cNvGrpSpPr>
              <p:nvPr/>
            </p:nvGrpSpPr>
            <p:grpSpPr bwMode="auto">
              <a:xfrm>
                <a:off x="613" y="945"/>
                <a:ext cx="607" cy="403"/>
                <a:chOff x="613" y="945"/>
                <a:chExt cx="607" cy="403"/>
              </a:xfrm>
            </p:grpSpPr>
            <p:sp>
              <p:nvSpPr>
                <p:cNvPr id="15443" name="Rectangle 12"/>
                <p:cNvSpPr>
                  <a:spLocks noChangeArrowheads="1"/>
                </p:cNvSpPr>
                <p:nvPr/>
              </p:nvSpPr>
              <p:spPr bwMode="auto">
                <a:xfrm>
                  <a:off x="619" y="951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44" name="Rectangle 53"/>
                <p:cNvSpPr>
                  <a:spLocks noChangeArrowheads="1"/>
                </p:cNvSpPr>
                <p:nvPr/>
              </p:nvSpPr>
              <p:spPr bwMode="auto">
                <a:xfrm>
                  <a:off x="613" y="945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7" name="Group 56"/>
              <p:cNvGrpSpPr>
                <a:grpSpLocks/>
              </p:cNvGrpSpPr>
              <p:nvPr/>
            </p:nvGrpSpPr>
            <p:grpSpPr bwMode="auto">
              <a:xfrm>
                <a:off x="1220" y="945"/>
                <a:ext cx="650" cy="403"/>
                <a:chOff x="1220" y="945"/>
                <a:chExt cx="650" cy="403"/>
              </a:xfrm>
            </p:grpSpPr>
            <p:sp>
              <p:nvSpPr>
                <p:cNvPr id="15441" name="Rectangle 13"/>
                <p:cNvSpPr>
                  <a:spLocks noChangeArrowheads="1"/>
                </p:cNvSpPr>
                <p:nvPr/>
              </p:nvSpPr>
              <p:spPr bwMode="auto">
                <a:xfrm>
                  <a:off x="1226" y="951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AB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42" name="Rectangle 55"/>
                <p:cNvSpPr>
                  <a:spLocks noChangeArrowheads="1"/>
                </p:cNvSpPr>
                <p:nvPr/>
              </p:nvSpPr>
              <p:spPr bwMode="auto">
                <a:xfrm>
                  <a:off x="1220" y="945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8" name="Group 58"/>
              <p:cNvGrpSpPr>
                <a:grpSpLocks/>
              </p:cNvGrpSpPr>
              <p:nvPr/>
            </p:nvGrpSpPr>
            <p:grpSpPr bwMode="auto">
              <a:xfrm>
                <a:off x="1870" y="945"/>
                <a:ext cx="735" cy="403"/>
                <a:chOff x="1870" y="945"/>
                <a:chExt cx="735" cy="403"/>
              </a:xfrm>
            </p:grpSpPr>
            <p:sp>
              <p:nvSpPr>
                <p:cNvPr id="15439" name="Rectangle 14"/>
                <p:cNvSpPr>
                  <a:spLocks noChangeArrowheads="1"/>
                </p:cNvSpPr>
                <p:nvPr/>
              </p:nvSpPr>
              <p:spPr bwMode="auto">
                <a:xfrm>
                  <a:off x="1876" y="951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40" name="Rectangle 57"/>
                <p:cNvSpPr>
                  <a:spLocks noChangeArrowheads="1"/>
                </p:cNvSpPr>
                <p:nvPr/>
              </p:nvSpPr>
              <p:spPr bwMode="auto">
                <a:xfrm>
                  <a:off x="1870" y="945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79" name="Group 60"/>
              <p:cNvGrpSpPr>
                <a:grpSpLocks/>
              </p:cNvGrpSpPr>
              <p:nvPr/>
            </p:nvGrpSpPr>
            <p:grpSpPr bwMode="auto">
              <a:xfrm>
                <a:off x="0" y="1360"/>
                <a:ext cx="613" cy="403"/>
                <a:chOff x="0" y="1360"/>
                <a:chExt cx="613" cy="403"/>
              </a:xfrm>
            </p:grpSpPr>
            <p:sp>
              <p:nvSpPr>
                <p:cNvPr id="15437" name="Rectangle 15"/>
                <p:cNvSpPr>
                  <a:spLocks noChangeArrowheads="1"/>
                </p:cNvSpPr>
                <p:nvPr/>
              </p:nvSpPr>
              <p:spPr bwMode="auto">
                <a:xfrm>
                  <a:off x="6" y="1366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38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1360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0" name="Group 62"/>
              <p:cNvGrpSpPr>
                <a:grpSpLocks/>
              </p:cNvGrpSpPr>
              <p:nvPr/>
            </p:nvGrpSpPr>
            <p:grpSpPr bwMode="auto">
              <a:xfrm>
                <a:off x="613" y="1360"/>
                <a:ext cx="607" cy="403"/>
                <a:chOff x="613" y="1360"/>
                <a:chExt cx="607" cy="403"/>
              </a:xfrm>
            </p:grpSpPr>
            <p:sp>
              <p:nvSpPr>
                <p:cNvPr id="15435" name="Rectangle 16"/>
                <p:cNvSpPr>
                  <a:spLocks noChangeArrowheads="1"/>
                </p:cNvSpPr>
                <p:nvPr/>
              </p:nvSpPr>
              <p:spPr bwMode="auto">
                <a:xfrm>
                  <a:off x="619" y="1366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36" name="Rectangle 61"/>
                <p:cNvSpPr>
                  <a:spLocks noChangeArrowheads="1"/>
                </p:cNvSpPr>
                <p:nvPr/>
              </p:nvSpPr>
              <p:spPr bwMode="auto">
                <a:xfrm>
                  <a:off x="613" y="1360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1" name="Group 64"/>
              <p:cNvGrpSpPr>
                <a:grpSpLocks/>
              </p:cNvGrpSpPr>
              <p:nvPr/>
            </p:nvGrpSpPr>
            <p:grpSpPr bwMode="auto">
              <a:xfrm>
                <a:off x="1220" y="1360"/>
                <a:ext cx="650" cy="403"/>
                <a:chOff x="1220" y="1360"/>
                <a:chExt cx="650" cy="403"/>
              </a:xfrm>
            </p:grpSpPr>
            <p:sp>
              <p:nvSpPr>
                <p:cNvPr id="1543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26" y="1366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34" name="Rectangle 63"/>
                <p:cNvSpPr>
                  <a:spLocks noChangeArrowheads="1"/>
                </p:cNvSpPr>
                <p:nvPr/>
              </p:nvSpPr>
              <p:spPr bwMode="auto">
                <a:xfrm>
                  <a:off x="1220" y="1360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2" name="Group 66"/>
              <p:cNvGrpSpPr>
                <a:grpSpLocks/>
              </p:cNvGrpSpPr>
              <p:nvPr/>
            </p:nvGrpSpPr>
            <p:grpSpPr bwMode="auto">
              <a:xfrm>
                <a:off x="1870" y="1360"/>
                <a:ext cx="735" cy="403"/>
                <a:chOff x="1870" y="1360"/>
                <a:chExt cx="735" cy="403"/>
              </a:xfrm>
            </p:grpSpPr>
            <p:sp>
              <p:nvSpPr>
                <p:cNvPr id="15431" name="Rectangle 18"/>
                <p:cNvSpPr>
                  <a:spLocks noChangeArrowheads="1"/>
                </p:cNvSpPr>
                <p:nvPr/>
              </p:nvSpPr>
              <p:spPr bwMode="auto">
                <a:xfrm>
                  <a:off x="1876" y="1366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32" name="Rectangle 65"/>
                <p:cNvSpPr>
                  <a:spLocks noChangeArrowheads="1"/>
                </p:cNvSpPr>
                <p:nvPr/>
              </p:nvSpPr>
              <p:spPr bwMode="auto">
                <a:xfrm>
                  <a:off x="1870" y="1360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3" name="Group 68"/>
              <p:cNvGrpSpPr>
                <a:grpSpLocks/>
              </p:cNvGrpSpPr>
              <p:nvPr/>
            </p:nvGrpSpPr>
            <p:grpSpPr bwMode="auto">
              <a:xfrm>
                <a:off x="0" y="1775"/>
                <a:ext cx="613" cy="403"/>
                <a:chOff x="0" y="1775"/>
                <a:chExt cx="613" cy="403"/>
              </a:xfrm>
            </p:grpSpPr>
            <p:sp>
              <p:nvSpPr>
                <p:cNvPr id="15429" name="Rectangle 19"/>
                <p:cNvSpPr>
                  <a:spLocks noChangeArrowheads="1"/>
                </p:cNvSpPr>
                <p:nvPr/>
              </p:nvSpPr>
              <p:spPr bwMode="auto">
                <a:xfrm>
                  <a:off x="6" y="1781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30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1775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4" name="Group 70"/>
              <p:cNvGrpSpPr>
                <a:grpSpLocks/>
              </p:cNvGrpSpPr>
              <p:nvPr/>
            </p:nvGrpSpPr>
            <p:grpSpPr bwMode="auto">
              <a:xfrm>
                <a:off x="613" y="1775"/>
                <a:ext cx="607" cy="403"/>
                <a:chOff x="613" y="1775"/>
                <a:chExt cx="607" cy="403"/>
              </a:xfrm>
            </p:grpSpPr>
            <p:sp>
              <p:nvSpPr>
                <p:cNvPr id="15427" name="Rectangle 20"/>
                <p:cNvSpPr>
                  <a:spLocks noChangeArrowheads="1"/>
                </p:cNvSpPr>
                <p:nvPr/>
              </p:nvSpPr>
              <p:spPr bwMode="auto">
                <a:xfrm>
                  <a:off x="619" y="1781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28" name="Rectangle 69"/>
                <p:cNvSpPr>
                  <a:spLocks noChangeArrowheads="1"/>
                </p:cNvSpPr>
                <p:nvPr/>
              </p:nvSpPr>
              <p:spPr bwMode="auto">
                <a:xfrm>
                  <a:off x="613" y="1775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5" name="Group 72"/>
              <p:cNvGrpSpPr>
                <a:grpSpLocks/>
              </p:cNvGrpSpPr>
              <p:nvPr/>
            </p:nvGrpSpPr>
            <p:grpSpPr bwMode="auto">
              <a:xfrm>
                <a:off x="1220" y="1775"/>
                <a:ext cx="650" cy="403"/>
                <a:chOff x="1220" y="1775"/>
                <a:chExt cx="650" cy="403"/>
              </a:xfrm>
            </p:grpSpPr>
            <p:sp>
              <p:nvSpPr>
                <p:cNvPr id="15425" name="Rectangle 21"/>
                <p:cNvSpPr>
                  <a:spLocks noChangeArrowheads="1"/>
                </p:cNvSpPr>
                <p:nvPr/>
              </p:nvSpPr>
              <p:spPr bwMode="auto">
                <a:xfrm>
                  <a:off x="1226" y="1781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AB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26" name="Rectangle 71"/>
                <p:cNvSpPr>
                  <a:spLocks noChangeArrowheads="1"/>
                </p:cNvSpPr>
                <p:nvPr/>
              </p:nvSpPr>
              <p:spPr bwMode="auto">
                <a:xfrm>
                  <a:off x="1220" y="1775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6" name="Group 74"/>
              <p:cNvGrpSpPr>
                <a:grpSpLocks/>
              </p:cNvGrpSpPr>
              <p:nvPr/>
            </p:nvGrpSpPr>
            <p:grpSpPr bwMode="auto">
              <a:xfrm>
                <a:off x="1870" y="1775"/>
                <a:ext cx="735" cy="403"/>
                <a:chOff x="1870" y="1775"/>
                <a:chExt cx="735" cy="403"/>
              </a:xfrm>
            </p:grpSpPr>
            <p:sp>
              <p:nvSpPr>
                <p:cNvPr id="15423" name="Rectangle 22"/>
                <p:cNvSpPr>
                  <a:spLocks noChangeArrowheads="1"/>
                </p:cNvSpPr>
                <p:nvPr/>
              </p:nvSpPr>
              <p:spPr bwMode="auto">
                <a:xfrm>
                  <a:off x="1876" y="1781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AB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24" name="Rectangle 73"/>
                <p:cNvSpPr>
                  <a:spLocks noChangeArrowheads="1"/>
                </p:cNvSpPr>
                <p:nvPr/>
              </p:nvSpPr>
              <p:spPr bwMode="auto">
                <a:xfrm>
                  <a:off x="1870" y="1775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7" name="Group 76"/>
              <p:cNvGrpSpPr>
                <a:grpSpLocks/>
              </p:cNvGrpSpPr>
              <p:nvPr/>
            </p:nvGrpSpPr>
            <p:grpSpPr bwMode="auto">
              <a:xfrm>
                <a:off x="0" y="2190"/>
                <a:ext cx="613" cy="403"/>
                <a:chOff x="0" y="2190"/>
                <a:chExt cx="613" cy="403"/>
              </a:xfrm>
            </p:grpSpPr>
            <p:sp>
              <p:nvSpPr>
                <p:cNvPr id="15421" name="Rectangle 23"/>
                <p:cNvSpPr>
                  <a:spLocks noChangeArrowheads="1"/>
                </p:cNvSpPr>
                <p:nvPr/>
              </p:nvSpPr>
              <p:spPr bwMode="auto">
                <a:xfrm>
                  <a:off x="6" y="2196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22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8" name="Group 78"/>
              <p:cNvGrpSpPr>
                <a:grpSpLocks/>
              </p:cNvGrpSpPr>
              <p:nvPr/>
            </p:nvGrpSpPr>
            <p:grpSpPr bwMode="auto">
              <a:xfrm>
                <a:off x="613" y="2190"/>
                <a:ext cx="607" cy="403"/>
                <a:chOff x="613" y="2190"/>
                <a:chExt cx="607" cy="403"/>
              </a:xfrm>
            </p:grpSpPr>
            <p:sp>
              <p:nvSpPr>
                <p:cNvPr id="15419" name="Rectangle 24"/>
                <p:cNvSpPr>
                  <a:spLocks noChangeArrowheads="1"/>
                </p:cNvSpPr>
                <p:nvPr/>
              </p:nvSpPr>
              <p:spPr bwMode="auto">
                <a:xfrm>
                  <a:off x="619" y="2196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20" name="Rectangle 77"/>
                <p:cNvSpPr>
                  <a:spLocks noChangeArrowheads="1"/>
                </p:cNvSpPr>
                <p:nvPr/>
              </p:nvSpPr>
              <p:spPr bwMode="auto">
                <a:xfrm>
                  <a:off x="613" y="2190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89" name="Group 80"/>
              <p:cNvGrpSpPr>
                <a:grpSpLocks/>
              </p:cNvGrpSpPr>
              <p:nvPr/>
            </p:nvGrpSpPr>
            <p:grpSpPr bwMode="auto">
              <a:xfrm>
                <a:off x="1220" y="2190"/>
                <a:ext cx="650" cy="403"/>
                <a:chOff x="1220" y="2190"/>
                <a:chExt cx="650" cy="403"/>
              </a:xfrm>
            </p:grpSpPr>
            <p:sp>
              <p:nvSpPr>
                <p:cNvPr id="15417" name="Rectangle 25"/>
                <p:cNvSpPr>
                  <a:spLocks noChangeArrowheads="1"/>
                </p:cNvSpPr>
                <p:nvPr/>
              </p:nvSpPr>
              <p:spPr bwMode="auto">
                <a:xfrm>
                  <a:off x="1226" y="2196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18" name="Rectangle 79"/>
                <p:cNvSpPr>
                  <a:spLocks noChangeArrowheads="1"/>
                </p:cNvSpPr>
                <p:nvPr/>
              </p:nvSpPr>
              <p:spPr bwMode="auto">
                <a:xfrm>
                  <a:off x="1220" y="2190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0" name="Group 82"/>
              <p:cNvGrpSpPr>
                <a:grpSpLocks/>
              </p:cNvGrpSpPr>
              <p:nvPr/>
            </p:nvGrpSpPr>
            <p:grpSpPr bwMode="auto">
              <a:xfrm>
                <a:off x="1870" y="2190"/>
                <a:ext cx="735" cy="403"/>
                <a:chOff x="1870" y="2190"/>
                <a:chExt cx="735" cy="403"/>
              </a:xfrm>
            </p:grpSpPr>
            <p:sp>
              <p:nvSpPr>
                <p:cNvPr id="15415" name="Rectangle 26"/>
                <p:cNvSpPr>
                  <a:spLocks noChangeArrowheads="1"/>
                </p:cNvSpPr>
                <p:nvPr/>
              </p:nvSpPr>
              <p:spPr bwMode="auto">
                <a:xfrm>
                  <a:off x="1876" y="2196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16" name="Rectangle 81"/>
                <p:cNvSpPr>
                  <a:spLocks noChangeArrowheads="1"/>
                </p:cNvSpPr>
                <p:nvPr/>
              </p:nvSpPr>
              <p:spPr bwMode="auto">
                <a:xfrm>
                  <a:off x="1870" y="2190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1" name="Group 84"/>
              <p:cNvGrpSpPr>
                <a:grpSpLocks/>
              </p:cNvGrpSpPr>
              <p:nvPr/>
            </p:nvGrpSpPr>
            <p:grpSpPr bwMode="auto">
              <a:xfrm>
                <a:off x="0" y="2605"/>
                <a:ext cx="613" cy="403"/>
                <a:chOff x="0" y="2605"/>
                <a:chExt cx="613" cy="403"/>
              </a:xfrm>
            </p:grpSpPr>
            <p:sp>
              <p:nvSpPr>
                <p:cNvPr id="15413" name="Rectangle 27"/>
                <p:cNvSpPr>
                  <a:spLocks noChangeArrowheads="1"/>
                </p:cNvSpPr>
                <p:nvPr/>
              </p:nvSpPr>
              <p:spPr bwMode="auto">
                <a:xfrm>
                  <a:off x="6" y="2611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2605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2" name="Group 86"/>
              <p:cNvGrpSpPr>
                <a:grpSpLocks/>
              </p:cNvGrpSpPr>
              <p:nvPr/>
            </p:nvGrpSpPr>
            <p:grpSpPr bwMode="auto">
              <a:xfrm>
                <a:off x="613" y="2605"/>
                <a:ext cx="607" cy="403"/>
                <a:chOff x="613" y="2605"/>
                <a:chExt cx="607" cy="403"/>
              </a:xfrm>
            </p:grpSpPr>
            <p:sp>
              <p:nvSpPr>
                <p:cNvPr id="15411" name="Rectangle 28"/>
                <p:cNvSpPr>
                  <a:spLocks noChangeArrowheads="1"/>
                </p:cNvSpPr>
                <p:nvPr/>
              </p:nvSpPr>
              <p:spPr bwMode="auto">
                <a:xfrm>
                  <a:off x="619" y="2611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12" name="Rectangle 85"/>
                <p:cNvSpPr>
                  <a:spLocks noChangeArrowheads="1"/>
                </p:cNvSpPr>
                <p:nvPr/>
              </p:nvSpPr>
              <p:spPr bwMode="auto">
                <a:xfrm>
                  <a:off x="613" y="2605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3" name="Group 88"/>
              <p:cNvGrpSpPr>
                <a:grpSpLocks/>
              </p:cNvGrpSpPr>
              <p:nvPr/>
            </p:nvGrpSpPr>
            <p:grpSpPr bwMode="auto">
              <a:xfrm>
                <a:off x="1220" y="2605"/>
                <a:ext cx="650" cy="403"/>
                <a:chOff x="1220" y="2605"/>
                <a:chExt cx="650" cy="403"/>
              </a:xfrm>
            </p:grpSpPr>
            <p:sp>
              <p:nvSpPr>
                <p:cNvPr id="15409" name="Rectangle 29"/>
                <p:cNvSpPr>
                  <a:spLocks noChangeArrowheads="1"/>
                </p:cNvSpPr>
                <p:nvPr/>
              </p:nvSpPr>
              <p:spPr bwMode="auto">
                <a:xfrm>
                  <a:off x="1226" y="2611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10" name="Rectangle 87"/>
                <p:cNvSpPr>
                  <a:spLocks noChangeArrowheads="1"/>
                </p:cNvSpPr>
                <p:nvPr/>
              </p:nvSpPr>
              <p:spPr bwMode="auto">
                <a:xfrm>
                  <a:off x="1220" y="2605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4" name="Group 90"/>
              <p:cNvGrpSpPr>
                <a:grpSpLocks/>
              </p:cNvGrpSpPr>
              <p:nvPr/>
            </p:nvGrpSpPr>
            <p:grpSpPr bwMode="auto">
              <a:xfrm>
                <a:off x="1870" y="2605"/>
                <a:ext cx="735" cy="403"/>
                <a:chOff x="1870" y="2605"/>
                <a:chExt cx="735" cy="403"/>
              </a:xfrm>
            </p:grpSpPr>
            <p:sp>
              <p:nvSpPr>
                <p:cNvPr id="15407" name="Rectangle 30"/>
                <p:cNvSpPr>
                  <a:spLocks noChangeArrowheads="1"/>
                </p:cNvSpPr>
                <p:nvPr/>
              </p:nvSpPr>
              <p:spPr bwMode="auto">
                <a:xfrm>
                  <a:off x="1876" y="2611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B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08" name="Rectangle 89"/>
                <p:cNvSpPr>
                  <a:spLocks noChangeArrowheads="1"/>
                </p:cNvSpPr>
                <p:nvPr/>
              </p:nvSpPr>
              <p:spPr bwMode="auto">
                <a:xfrm>
                  <a:off x="1870" y="2605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5" name="Group 92"/>
              <p:cNvGrpSpPr>
                <a:grpSpLocks/>
              </p:cNvGrpSpPr>
              <p:nvPr/>
            </p:nvGrpSpPr>
            <p:grpSpPr bwMode="auto">
              <a:xfrm>
                <a:off x="0" y="3020"/>
                <a:ext cx="613" cy="403"/>
                <a:chOff x="0" y="3020"/>
                <a:chExt cx="613" cy="403"/>
              </a:xfrm>
            </p:grpSpPr>
            <p:sp>
              <p:nvSpPr>
                <p:cNvPr id="15405" name="Rectangle 31"/>
                <p:cNvSpPr>
                  <a:spLocks noChangeArrowheads="1"/>
                </p:cNvSpPr>
                <p:nvPr/>
              </p:nvSpPr>
              <p:spPr bwMode="auto">
                <a:xfrm>
                  <a:off x="6" y="3026"/>
                  <a:ext cx="601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06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3020"/>
                  <a:ext cx="6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6" name="Group 94"/>
              <p:cNvGrpSpPr>
                <a:grpSpLocks/>
              </p:cNvGrpSpPr>
              <p:nvPr/>
            </p:nvGrpSpPr>
            <p:grpSpPr bwMode="auto">
              <a:xfrm>
                <a:off x="613" y="3020"/>
                <a:ext cx="607" cy="403"/>
                <a:chOff x="613" y="3020"/>
                <a:chExt cx="607" cy="403"/>
              </a:xfrm>
            </p:grpSpPr>
            <p:sp>
              <p:nvSpPr>
                <p:cNvPr id="15403" name="Rectangle 32"/>
                <p:cNvSpPr>
                  <a:spLocks noChangeArrowheads="1"/>
                </p:cNvSpPr>
                <p:nvPr/>
              </p:nvSpPr>
              <p:spPr bwMode="auto">
                <a:xfrm>
                  <a:off x="619" y="3026"/>
                  <a:ext cx="59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04" name="Rectangle 93"/>
                <p:cNvSpPr>
                  <a:spLocks noChangeArrowheads="1"/>
                </p:cNvSpPr>
                <p:nvPr/>
              </p:nvSpPr>
              <p:spPr bwMode="auto">
                <a:xfrm>
                  <a:off x="613" y="3020"/>
                  <a:ext cx="6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7" name="Group 96"/>
              <p:cNvGrpSpPr>
                <a:grpSpLocks/>
              </p:cNvGrpSpPr>
              <p:nvPr/>
            </p:nvGrpSpPr>
            <p:grpSpPr bwMode="auto">
              <a:xfrm>
                <a:off x="1220" y="3020"/>
                <a:ext cx="650" cy="403"/>
                <a:chOff x="1220" y="3020"/>
                <a:chExt cx="650" cy="403"/>
              </a:xfrm>
            </p:grpSpPr>
            <p:sp>
              <p:nvSpPr>
                <p:cNvPr id="15401" name="Rectangle 33"/>
                <p:cNvSpPr>
                  <a:spLocks noChangeArrowheads="1"/>
                </p:cNvSpPr>
                <p:nvPr/>
              </p:nvSpPr>
              <p:spPr bwMode="auto">
                <a:xfrm>
                  <a:off x="1226" y="3026"/>
                  <a:ext cx="63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02" name="Rectangle 95"/>
                <p:cNvSpPr>
                  <a:spLocks noChangeArrowheads="1"/>
                </p:cNvSpPr>
                <p:nvPr/>
              </p:nvSpPr>
              <p:spPr bwMode="auto">
                <a:xfrm>
                  <a:off x="1220" y="3020"/>
                  <a:ext cx="6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398" name="Group 98"/>
              <p:cNvGrpSpPr>
                <a:grpSpLocks/>
              </p:cNvGrpSpPr>
              <p:nvPr/>
            </p:nvGrpSpPr>
            <p:grpSpPr bwMode="auto">
              <a:xfrm>
                <a:off x="1870" y="3020"/>
                <a:ext cx="735" cy="403"/>
                <a:chOff x="1870" y="3020"/>
                <a:chExt cx="735" cy="403"/>
              </a:xfrm>
            </p:grpSpPr>
            <p:sp>
              <p:nvSpPr>
                <p:cNvPr id="15399" name="Rectangle 34"/>
                <p:cNvSpPr>
                  <a:spLocks noChangeArrowheads="1"/>
                </p:cNvSpPr>
                <p:nvPr/>
              </p:nvSpPr>
              <p:spPr bwMode="auto">
                <a:xfrm>
                  <a:off x="1876" y="3026"/>
                  <a:ext cx="72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GB" altLang="en-US" sz="1400" b="1"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rPr>
                    <a:t>O </a:t>
                  </a:r>
                </a:p>
                <a:p>
                  <a:pPr algn="ctr"/>
                  <a:endParaRPr lang="en-GB" altLang="en-US" sz="1400" b="1">
                    <a:latin typeface="Verdana" pitchFamily="34" charset="0"/>
                  </a:endParaRPr>
                </a:p>
              </p:txBody>
            </p:sp>
            <p:sp>
              <p:nvSpPr>
                <p:cNvPr id="15400" name="Rectangle 97"/>
                <p:cNvSpPr>
                  <a:spLocks noChangeArrowheads="1"/>
                </p:cNvSpPr>
                <p:nvPr/>
              </p:nvSpPr>
              <p:spPr bwMode="auto">
                <a:xfrm>
                  <a:off x="1870" y="3020"/>
                  <a:ext cx="73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5366" name="Rectangle 100"/>
            <p:cNvSpPr>
              <a:spLocks noChangeArrowheads="1"/>
            </p:cNvSpPr>
            <p:nvPr/>
          </p:nvSpPr>
          <p:spPr bwMode="auto">
            <a:xfrm>
              <a:off x="-3" y="-3"/>
              <a:ext cx="2611" cy="342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بشري</Template>
  <TotalTime>289</TotalTime>
  <Words>1057</Words>
  <Application>Microsoft Office PowerPoint</Application>
  <PresentationFormat>On-screen Show (4:3)</PresentationFormat>
  <Paragraphs>119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Aharoni</vt:lpstr>
      <vt:lpstr>Algerian</vt:lpstr>
      <vt:lpstr>Andalus</vt:lpstr>
      <vt:lpstr>Arial</vt:lpstr>
      <vt:lpstr>Calibri</vt:lpstr>
      <vt:lpstr>Candara</vt:lpstr>
      <vt:lpstr>Cooper Black</vt:lpstr>
      <vt:lpstr>Tahoma</vt:lpstr>
      <vt:lpstr>Times New Roman</vt:lpstr>
      <vt:lpstr>Verdana</vt:lpstr>
      <vt:lpstr>Wingdings</vt:lpstr>
      <vt:lpstr>Wingdings 2</vt:lpstr>
      <vt:lpstr>Human</vt:lpstr>
      <vt:lpstr>PowerPoint Presentation</vt:lpstr>
      <vt:lpstr>      Prepared by: Nouf khalid AL-Sultan</vt:lpstr>
      <vt:lpstr>What is blood made up of ?</vt:lpstr>
      <vt:lpstr>What makes up our blood?</vt:lpstr>
      <vt:lpstr>What are the different blood groups?</vt:lpstr>
      <vt:lpstr>The ABO System</vt:lpstr>
      <vt:lpstr>Genetics of Blood Types</vt:lpstr>
      <vt:lpstr>AUTOSOMAL CHROMOSOME</vt:lpstr>
      <vt:lpstr>Inheritance of ABO Groups</vt:lpstr>
      <vt:lpstr>AB0 blood grouping system</vt:lpstr>
      <vt:lpstr>PowerPoint Presentation</vt:lpstr>
      <vt:lpstr>PowerPoint Presentation</vt:lpstr>
      <vt:lpstr>PowerPoint Presentation</vt:lpstr>
      <vt:lpstr>Rh Factors</vt:lpstr>
      <vt:lpstr>PowerPoint Presentation</vt:lpstr>
      <vt:lpstr>PowerPoint Presentation</vt:lpstr>
      <vt:lpstr>PowerPoint Presentation</vt:lpstr>
      <vt:lpstr>PowerPoint Presentation</vt:lpstr>
      <vt:lpstr>Determine the Blood type Group method: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pREPared by: huda al-qahtani</dc:title>
  <dc:creator>user</dc:creator>
  <cp:lastModifiedBy>ABDULAZIZ AHMED ABDULAZIZ ALJANOBI</cp:lastModifiedBy>
  <cp:revision>41</cp:revision>
  <dcterms:created xsi:type="dcterms:W3CDTF">2011-10-21T19:53:23Z</dcterms:created>
  <dcterms:modified xsi:type="dcterms:W3CDTF">2021-09-02T07:50:25Z</dcterms:modified>
</cp:coreProperties>
</file>