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21"/>
  </p:notesMasterIdLst>
  <p:handoutMasterIdLst>
    <p:handoutMasterId r:id="rId22"/>
  </p:handoutMasterIdLst>
  <p:sldIdLst>
    <p:sldId id="256" r:id="rId2"/>
    <p:sldId id="257" r:id="rId3"/>
    <p:sldId id="275" r:id="rId4"/>
    <p:sldId id="259" r:id="rId5"/>
    <p:sldId id="260" r:id="rId6"/>
    <p:sldId id="261" r:id="rId7"/>
    <p:sldId id="262" r:id="rId8"/>
    <p:sldId id="263" r:id="rId9"/>
    <p:sldId id="264" r:id="rId10"/>
    <p:sldId id="270" r:id="rId11"/>
    <p:sldId id="265" r:id="rId12"/>
    <p:sldId id="266" r:id="rId13"/>
    <p:sldId id="267" r:id="rId14"/>
    <p:sldId id="268" r:id="rId15"/>
    <p:sldId id="269" r:id="rId16"/>
    <p:sldId id="271" r:id="rId17"/>
    <p:sldId id="272" r:id="rId18"/>
    <p:sldId id="274" r:id="rId19"/>
    <p:sldId id="273" r:id="rId20"/>
  </p:sldIdLst>
  <p:sldSz cx="9144000" cy="6858000" type="screen4x3"/>
  <p:notesSz cx="6669088" cy="9928225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107" d="100"/>
          <a:sy n="107" d="100"/>
        </p:scale>
        <p:origin x="-84" y="-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ABC779-7F8B-4451-9BEA-84A7C33C8E1D}" type="datetimeFigureOut">
              <a:rPr lang="en-US" smtClean="0"/>
              <a:t>9/8/2008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3ED1EC-6D7E-41DB-939B-1B45B64606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1835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14C0D2-CDF3-4E0A-A928-0EE19EB14C42}" type="datetimeFigureOut">
              <a:rPr lang="en-US" smtClean="0"/>
              <a:t>9/8/2008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750" y="4716463"/>
            <a:ext cx="5335588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8250" y="942975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0998DC-5E1A-4CE2-BE22-EEAC9255FF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657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998DC-5E1A-4CE2-BE22-EEAC9255FF6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238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1189029-E06D-4D2F-A2FD-47C0490823BC}" type="datetimeFigureOut">
              <a:rPr lang="ar-SA" smtClean="0"/>
              <a:t>07/08/1429</a:t>
            </a:fld>
            <a:endParaRPr lang="ar-S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8B015DF-4B6C-41EE-827E-79EFCD51A71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189029-E06D-4D2F-A2FD-47C0490823BC}" type="datetimeFigureOut">
              <a:rPr lang="ar-SA" smtClean="0"/>
              <a:t>07/08/1429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B015DF-4B6C-41EE-827E-79EFCD51A71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189029-E06D-4D2F-A2FD-47C0490823BC}" type="datetimeFigureOut">
              <a:rPr lang="ar-SA" smtClean="0"/>
              <a:t>07/08/1429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B015DF-4B6C-41EE-827E-79EFCD51A71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189029-E06D-4D2F-A2FD-47C0490823BC}" type="datetimeFigureOut">
              <a:rPr lang="ar-SA" smtClean="0"/>
              <a:t>07/08/1429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B015DF-4B6C-41EE-827E-79EFCD51A713}" type="slidenum">
              <a:rPr lang="ar-SA" smtClean="0"/>
              <a:t>‹#›</a:t>
            </a:fld>
            <a:endParaRPr lang="ar-SA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189029-E06D-4D2F-A2FD-47C0490823BC}" type="datetimeFigureOut">
              <a:rPr lang="ar-SA" smtClean="0"/>
              <a:t>07/08/1429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B015DF-4B6C-41EE-827E-79EFCD51A713}" type="slidenum">
              <a:rPr lang="ar-SA" smtClean="0"/>
              <a:t>‹#›</a:t>
            </a:fld>
            <a:endParaRPr lang="ar-SA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189029-E06D-4D2F-A2FD-47C0490823BC}" type="datetimeFigureOut">
              <a:rPr lang="ar-SA" smtClean="0"/>
              <a:t>07/08/1429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B015DF-4B6C-41EE-827E-79EFCD51A713}" type="slidenum">
              <a:rPr lang="ar-SA" smtClean="0"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189029-E06D-4D2F-A2FD-47C0490823BC}" type="datetimeFigureOut">
              <a:rPr lang="ar-SA" smtClean="0"/>
              <a:t>07/08/1429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B015DF-4B6C-41EE-827E-79EFCD51A713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189029-E06D-4D2F-A2FD-47C0490823BC}" type="datetimeFigureOut">
              <a:rPr lang="ar-SA" smtClean="0"/>
              <a:t>07/08/1429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B015DF-4B6C-41EE-827E-79EFCD51A713}" type="slidenum">
              <a:rPr lang="ar-SA" smtClean="0"/>
              <a:t>‹#›</a:t>
            </a:fld>
            <a:endParaRPr lang="ar-SA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189029-E06D-4D2F-A2FD-47C0490823BC}" type="datetimeFigureOut">
              <a:rPr lang="ar-SA" smtClean="0"/>
              <a:t>07/08/1429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B015DF-4B6C-41EE-827E-79EFCD51A71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F1189029-E06D-4D2F-A2FD-47C0490823BC}" type="datetimeFigureOut">
              <a:rPr lang="ar-SA" smtClean="0"/>
              <a:t>07/08/1429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B015DF-4B6C-41EE-827E-79EFCD51A713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1189029-E06D-4D2F-A2FD-47C0490823BC}" type="datetimeFigureOut">
              <a:rPr lang="ar-SA" smtClean="0"/>
              <a:t>07/08/1429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8B015DF-4B6C-41EE-827E-79EFCD51A713}" type="slidenum">
              <a:rPr lang="ar-SA" smtClean="0"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F1189029-E06D-4D2F-A2FD-47C0490823BC}" type="datetimeFigureOut">
              <a:rPr lang="ar-SA" smtClean="0"/>
              <a:t>07/08/1429</a:t>
            </a:fld>
            <a:endParaRPr lang="ar-S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8B015DF-4B6C-41EE-827E-79EFCD51A713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r" rtl="1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r" rtl="1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r" rtl="1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en.wikipedia.org/wiki/Beta_blocker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/index.php?title=Mean_Venous_Pressure&amp;action=edit&amp;redlink=1" TargetMode="External"/><Relationship Id="rId2" Type="http://schemas.openxmlformats.org/officeDocument/2006/relationships/hyperlink" Target="http://en.wikipedia.org/wiki/Mean_Arterial_Pressure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en.wikipedia.org/wiki/Cardiac_Output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Thiazide" TargetMode="External"/><Relationship Id="rId7" Type="http://schemas.openxmlformats.org/officeDocument/2006/relationships/hyperlink" Target="http://en.wikipedia.org/wiki/Triamterene" TargetMode="External"/><Relationship Id="rId2" Type="http://schemas.openxmlformats.org/officeDocument/2006/relationships/hyperlink" Target="http://en.wikipedia.org/wiki/Loop_diureti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Potassium-sparing_diuretics" TargetMode="External"/><Relationship Id="rId5" Type="http://schemas.openxmlformats.org/officeDocument/2006/relationships/hyperlink" Target="http://en.wikipedia.org/wiki/Indapamide" TargetMode="External"/><Relationship Id="rId4" Type="http://schemas.openxmlformats.org/officeDocument/2006/relationships/hyperlink" Target="http://en.wikipedia.org/wiki/Hydrochlorothiazid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 rtl="0"/>
            <a:r>
              <a:rPr lang="en-US" sz="2800" dirty="0" smtClean="0"/>
              <a:t>PHL 313 (lab. 5)</a:t>
            </a:r>
            <a:br>
              <a:rPr lang="en-US" sz="2800" dirty="0" smtClean="0"/>
            </a:br>
            <a:r>
              <a:rPr lang="en-US" sz="2800" dirty="0" smtClean="0"/>
              <a:t>Hypertension (HTN)</a:t>
            </a:r>
            <a:endParaRPr lang="ar-SA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 smtClean="0"/>
              <a:t>Effect of some adrenergic drugs and its blockers on the blood pressure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991147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Spironolactone</a:t>
            </a:r>
          </a:p>
          <a:p>
            <a:pPr algn="l" rtl="0"/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Aldosterone antagonists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660166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l" rtl="0">
              <a:buFont typeface="+mj-lt"/>
              <a:buAutoNum type="arabicPeriod"/>
            </a:pPr>
            <a:r>
              <a:rPr lang="en-US" dirty="0">
                <a:hlinkClick r:id="rId2" tooltip="Beta blocker"/>
              </a:rPr>
              <a:t>Beta </a:t>
            </a:r>
            <a:r>
              <a:rPr lang="en-US" dirty="0" smtClean="0">
                <a:hlinkClick r:id="rId2" tooltip="Beta blocker"/>
              </a:rPr>
              <a:t>blockers</a:t>
            </a:r>
            <a:r>
              <a:rPr lang="en-US" dirty="0" smtClean="0"/>
              <a:t>:</a:t>
            </a:r>
          </a:p>
          <a:p>
            <a:pPr algn="l" rtl="0"/>
            <a:r>
              <a:rPr lang="en-US" dirty="0" smtClean="0"/>
              <a:t>Non selective beta1 (Propranolol)</a:t>
            </a:r>
          </a:p>
          <a:p>
            <a:pPr algn="l" rtl="0"/>
            <a:r>
              <a:rPr lang="en-US" dirty="0" smtClean="0"/>
              <a:t>Selective beta1  (Atenolol) </a:t>
            </a:r>
          </a:p>
          <a:p>
            <a:pPr marL="0" indent="0" algn="l" rtl="0">
              <a:buNone/>
            </a:pPr>
            <a:r>
              <a:rPr lang="en-US" dirty="0" smtClean="0"/>
              <a:t>2. Alpha blockers: (</a:t>
            </a:r>
            <a:r>
              <a:rPr lang="en-US" dirty="0" err="1" smtClean="0"/>
              <a:t>Prazosin</a:t>
            </a:r>
            <a:r>
              <a:rPr lang="en-US" dirty="0" smtClean="0"/>
              <a:t>) </a:t>
            </a:r>
          </a:p>
          <a:p>
            <a:pPr marL="0" indent="0" algn="l" rtl="0">
              <a:buNone/>
            </a:pPr>
            <a:r>
              <a:rPr lang="en-US" dirty="0" smtClean="0"/>
              <a:t>3. Mixed alpha and beta blockers: (</a:t>
            </a:r>
            <a:r>
              <a:rPr lang="en-US" dirty="0" err="1" smtClean="0"/>
              <a:t>carvedilol</a:t>
            </a:r>
            <a:r>
              <a:rPr lang="en-US" dirty="0" smtClean="0"/>
              <a:t>)</a:t>
            </a:r>
          </a:p>
          <a:p>
            <a:pPr marL="0" indent="0" algn="l" rtl="0">
              <a:buNone/>
            </a:pPr>
            <a:r>
              <a:rPr lang="en-US" dirty="0" smtClean="0"/>
              <a:t> </a:t>
            </a:r>
          </a:p>
          <a:p>
            <a:pPr marL="514350" indent="-514350" algn="l" rtl="0">
              <a:buFont typeface="+mj-lt"/>
              <a:buAutoNum type="arabicPeriod"/>
            </a:pPr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 rtl="0"/>
            <a:r>
              <a:rPr lang="en-US" dirty="0"/>
              <a:t>Adrenergic receptor antagonists</a:t>
            </a:r>
            <a:br>
              <a:rPr lang="en-US" dirty="0"/>
            </a:b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843682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l" rtl="0">
              <a:buFont typeface="+mj-lt"/>
              <a:buAutoNum type="arabicPeriod"/>
            </a:pPr>
            <a:r>
              <a:rPr lang="en-US" dirty="0" err="1" smtClean="0"/>
              <a:t>Dihydropyridines</a:t>
            </a:r>
            <a:r>
              <a:rPr lang="en-US" dirty="0" smtClean="0"/>
              <a:t>:</a:t>
            </a:r>
          </a:p>
          <a:p>
            <a:pPr algn="l" rtl="0"/>
            <a:r>
              <a:rPr lang="en-US" dirty="0" smtClean="0"/>
              <a:t>Amlodipine</a:t>
            </a:r>
          </a:p>
          <a:p>
            <a:pPr algn="l" rtl="0"/>
            <a:r>
              <a:rPr lang="en-US" dirty="0" err="1" smtClean="0"/>
              <a:t>Nifedipine</a:t>
            </a:r>
            <a:r>
              <a:rPr lang="en-US" dirty="0" smtClean="0"/>
              <a:t> </a:t>
            </a:r>
          </a:p>
          <a:p>
            <a:pPr marL="0" indent="0" algn="l" rtl="0">
              <a:buNone/>
            </a:pPr>
            <a:r>
              <a:rPr lang="en-US" dirty="0" smtClean="0"/>
              <a:t>2. Non- </a:t>
            </a:r>
            <a:r>
              <a:rPr lang="en-US" dirty="0" err="1" smtClean="0"/>
              <a:t>dihydropyridines</a:t>
            </a:r>
            <a:r>
              <a:rPr lang="en-US" dirty="0" smtClean="0"/>
              <a:t> (cardio selective):</a:t>
            </a:r>
          </a:p>
          <a:p>
            <a:pPr algn="l" rtl="0"/>
            <a:r>
              <a:rPr lang="en-US" dirty="0" smtClean="0"/>
              <a:t>Verapamil</a:t>
            </a:r>
          </a:p>
          <a:p>
            <a:pPr algn="l" rtl="0"/>
            <a:r>
              <a:rPr lang="en-US" dirty="0" err="1" smtClean="0"/>
              <a:t>Diltiazem</a:t>
            </a:r>
            <a:r>
              <a:rPr lang="en-US" dirty="0" smtClean="0"/>
              <a:t> </a:t>
            </a:r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 rtl="0"/>
            <a:r>
              <a:rPr lang="en-US" dirty="0"/>
              <a:t>Calcium channel blockers</a:t>
            </a:r>
            <a:br>
              <a:rPr lang="en-US" dirty="0"/>
            </a:b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997713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 </a:t>
            </a:r>
            <a:r>
              <a:rPr lang="en-US" dirty="0" err="1" smtClean="0"/>
              <a:t>Aliskiren</a:t>
            </a:r>
            <a:endParaRPr lang="en-US" dirty="0" smtClean="0"/>
          </a:p>
          <a:p>
            <a:pPr algn="l" rtl="0"/>
            <a:endParaRPr lang="en-US" dirty="0"/>
          </a:p>
          <a:p>
            <a:pPr algn="l" rtl="0"/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Renin Inhibitors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318960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Captopril</a:t>
            </a:r>
          </a:p>
          <a:p>
            <a:pPr algn="l" rtl="0"/>
            <a:r>
              <a:rPr lang="en-US" dirty="0" err="1" smtClean="0"/>
              <a:t>Enalapril</a:t>
            </a:r>
            <a:r>
              <a:rPr lang="en-US" dirty="0" smtClean="0"/>
              <a:t> </a:t>
            </a:r>
          </a:p>
          <a:p>
            <a:pPr algn="l" rtl="0"/>
            <a:r>
              <a:rPr lang="en-US" dirty="0" err="1"/>
              <a:t>fosinopril</a:t>
            </a:r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/>
              <a:t>ACE inhibitors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136409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Candesartan</a:t>
            </a:r>
          </a:p>
          <a:p>
            <a:pPr algn="l" rtl="0"/>
            <a:r>
              <a:rPr lang="en-US" dirty="0" smtClean="0"/>
              <a:t>Valsartan</a:t>
            </a:r>
          </a:p>
          <a:p>
            <a:pPr algn="l" rtl="0"/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dirty="0"/>
              <a:t>Angiotensin II receptor antagonists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47437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act </a:t>
            </a:r>
            <a:r>
              <a:rPr lang="en-US" dirty="0"/>
              <a:t>directly on the smooth muscle of arteries to relax their </a:t>
            </a:r>
            <a:r>
              <a:rPr lang="en-US" dirty="0" smtClean="0"/>
              <a:t>walls</a:t>
            </a:r>
          </a:p>
          <a:p>
            <a:pPr algn="l" rtl="0"/>
            <a:r>
              <a:rPr lang="en-US" dirty="0"/>
              <a:t>Sodium </a:t>
            </a:r>
            <a:r>
              <a:rPr lang="en-US" dirty="0" err="1" smtClean="0"/>
              <a:t>nitroprusside</a:t>
            </a:r>
            <a:r>
              <a:rPr lang="en-US" dirty="0" smtClean="0"/>
              <a:t> ( arteries, veins)</a:t>
            </a:r>
          </a:p>
          <a:p>
            <a:pPr algn="l" rtl="0"/>
            <a:r>
              <a:rPr lang="en-US" dirty="0" smtClean="0"/>
              <a:t>Hydralazine </a:t>
            </a:r>
            <a:r>
              <a:rPr lang="en-US" dirty="0"/>
              <a:t>(arteries)</a:t>
            </a:r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/>
              <a:t>Vasodilators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791403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by </a:t>
            </a:r>
            <a:r>
              <a:rPr lang="en-US" dirty="0"/>
              <a:t>stimulating alpha-receptors in the </a:t>
            </a:r>
            <a:r>
              <a:rPr lang="en-US" dirty="0" smtClean="0"/>
              <a:t>brain</a:t>
            </a:r>
          </a:p>
          <a:p>
            <a:pPr algn="l" rtl="0"/>
            <a:r>
              <a:rPr lang="en-US" dirty="0" smtClean="0"/>
              <a:t>Clonidine</a:t>
            </a:r>
          </a:p>
          <a:p>
            <a:pPr algn="l" rtl="0"/>
            <a:r>
              <a:rPr lang="en-US" dirty="0" smtClean="0"/>
              <a:t>Methyldopa</a:t>
            </a:r>
          </a:p>
          <a:p>
            <a:pPr algn="l" rtl="0"/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/>
              <a:t>Alpha-2 agonists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581211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Digoxin </a:t>
            </a:r>
          </a:p>
          <a:p>
            <a:pPr algn="l" rtl="0"/>
            <a:r>
              <a:rPr lang="en-US" dirty="0" smtClean="0"/>
              <a:t>$ vagal nerve leading to bradycardia and AV block in high dose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 smtClean="0"/>
              <a:t>Used to treat atrial fib. WHY?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And to treat C.H.F. because inhibits Na/K pump.</a:t>
            </a:r>
            <a:endParaRPr lang="ar-S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Positive Inotropes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822183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196753"/>
            <a:ext cx="7772400" cy="3312368"/>
          </a:xfrm>
        </p:spPr>
        <p:txBody>
          <a:bodyPr>
            <a:noAutofit/>
          </a:bodyPr>
          <a:lstStyle/>
          <a:p>
            <a:pPr algn="ctr" rtl="0"/>
            <a:r>
              <a:rPr lang="en-US" sz="12000" dirty="0" smtClean="0">
                <a:solidFill>
                  <a:schemeClr val="bg2">
                    <a:lumMod val="25000"/>
                  </a:schemeClr>
                </a:solidFill>
                <a:latin typeface="Brush Script MT" panose="03060802040406070304" pitchFamily="66" charset="0"/>
              </a:rPr>
              <a:t>Thanks</a:t>
            </a:r>
            <a:r>
              <a:rPr lang="en-US" sz="12000" dirty="0" smtClean="0">
                <a:latin typeface="Brush Script MT" panose="03060802040406070304" pitchFamily="66" charset="0"/>
              </a:rPr>
              <a:t> </a:t>
            </a:r>
            <a:endParaRPr lang="ar-SA" sz="12000" dirty="0">
              <a:latin typeface="Brush Script MT" panose="03060802040406070304" pitchFamily="66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194652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HTN is the most common cardiovascular disease.</a:t>
            </a:r>
          </a:p>
          <a:p>
            <a:pPr algn="l" rtl="0"/>
            <a:r>
              <a:rPr lang="en-US" dirty="0" smtClean="0"/>
              <a:t>HTN was found in 29% of American adults.</a:t>
            </a:r>
          </a:p>
          <a:p>
            <a:pPr algn="l" rtl="0"/>
            <a:r>
              <a:rPr lang="en-US" dirty="0" smtClean="0"/>
              <a:t>60- 80 % of men and women will develop HTN by age 80</a:t>
            </a:r>
          </a:p>
          <a:p>
            <a:pPr algn="l" rtl="0"/>
            <a:r>
              <a:rPr lang="en-US" dirty="0" smtClean="0"/>
              <a:t>Uncontrolled BP damages blood vessels in kidney, heart , and brain.</a:t>
            </a:r>
          </a:p>
          <a:p>
            <a:pPr algn="l" rtl="0"/>
            <a:endParaRPr lang="en-US" dirty="0"/>
          </a:p>
          <a:p>
            <a:pPr algn="l" rtl="0"/>
            <a:endParaRPr lang="en-US" dirty="0" smtClean="0"/>
          </a:p>
          <a:p>
            <a:pPr algn="l" rtl="0"/>
            <a:endParaRPr lang="en-US" dirty="0"/>
          </a:p>
          <a:p>
            <a:pPr algn="l" rtl="0"/>
            <a:endParaRPr lang="en-US" dirty="0" smtClean="0"/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endParaRPr lang="en-US" dirty="0"/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131949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260648"/>
            <a:ext cx="6671904" cy="5769093"/>
          </a:xfrm>
        </p:spPr>
      </p:pic>
    </p:spTree>
    <p:extLst>
      <p:ext uri="{BB962C8B-B14F-4D97-AF65-F5344CB8AC3E}">
        <p14:creationId xmlns:p14="http://schemas.microsoft.com/office/powerpoint/2010/main" val="715840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BP= CO × PR</a:t>
            </a:r>
          </a:p>
          <a:p>
            <a:pPr algn="l" rtl="0"/>
            <a:r>
              <a:rPr lang="en-US" dirty="0" smtClean="0"/>
              <a:t>Cardiac Output (</a:t>
            </a:r>
            <a:r>
              <a:rPr lang="en-US" i="1" dirty="0" smtClean="0"/>
              <a:t>Q</a:t>
            </a:r>
            <a:r>
              <a:rPr lang="en-US" dirty="0" smtClean="0"/>
              <a:t>) = SV × HR</a:t>
            </a:r>
          </a:p>
          <a:p>
            <a:pPr algn="l" rtl="0"/>
            <a:r>
              <a:rPr lang="en-US" dirty="0" smtClean="0"/>
              <a:t>HR </a:t>
            </a:r>
            <a:r>
              <a:rPr lang="en-US" dirty="0"/>
              <a:t>is Heart Rate, expressed as BPM (Beats Per Minute)</a:t>
            </a:r>
            <a:endParaRPr lang="en-US" dirty="0" smtClean="0"/>
          </a:p>
          <a:p>
            <a:pPr algn="l" rtl="0"/>
            <a:r>
              <a:rPr lang="en-US" dirty="0"/>
              <a:t>Total Peripheral Resistance = </a:t>
            </a:r>
            <a:r>
              <a:rPr lang="en-US" b="1" dirty="0"/>
              <a:t>(</a:t>
            </a:r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  <a:hlinkClick r:id="rId2" tooltip="Mean Arterial Pressure"/>
              </a:rPr>
              <a:t>Mean Arterial Pressure</a:t>
            </a:r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 - </a:t>
            </a:r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  <a:hlinkClick r:id="rId3" tooltip="Mean Venous Pressure (page does not exist)"/>
              </a:rPr>
              <a:t>Mean Venous Pressure</a:t>
            </a:r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) / </a:t>
            </a:r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  <a:hlinkClick r:id="rId4" tooltip="Cardiac Output"/>
              </a:rPr>
              <a:t>Cardiac Output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l" rtl="0"/>
            <a:endParaRPr lang="en-US" dirty="0" smtClean="0"/>
          </a:p>
          <a:p>
            <a:pPr algn="l" rtl="0"/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08182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85 – 90 % essential HTN (no specific cause)</a:t>
            </a:r>
          </a:p>
          <a:p>
            <a:pPr algn="l" rtl="0"/>
            <a:r>
              <a:rPr lang="en-US" dirty="0" smtClean="0"/>
              <a:t>10 – 15 % secondary HTN ( specific cause)</a:t>
            </a:r>
          </a:p>
          <a:p>
            <a:pPr algn="l" rtl="0"/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 smtClean="0"/>
              <a:t>Etiology of HTN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142628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Resistance ( Arterioles )</a:t>
            </a:r>
          </a:p>
          <a:p>
            <a:pPr algn="l" rtl="0"/>
            <a:r>
              <a:rPr lang="en-US" dirty="0" smtClean="0"/>
              <a:t>Capacitance (</a:t>
            </a:r>
            <a:r>
              <a:rPr lang="en-US" dirty="0" err="1" smtClean="0"/>
              <a:t>Venules</a:t>
            </a:r>
            <a:r>
              <a:rPr lang="en-US" dirty="0" smtClean="0"/>
              <a:t>) </a:t>
            </a:r>
          </a:p>
          <a:p>
            <a:pPr algn="l" rtl="0"/>
            <a:r>
              <a:rPr lang="en-US" dirty="0" smtClean="0"/>
              <a:t>Pump output (Heart)</a:t>
            </a:r>
          </a:p>
          <a:p>
            <a:pPr algn="l" rtl="0"/>
            <a:r>
              <a:rPr lang="en-US" dirty="0" smtClean="0"/>
              <a:t>Volume (Kidney) </a:t>
            </a:r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Anatomic sites of BP control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043491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58786"/>
            <a:ext cx="8856984" cy="6599214"/>
          </a:xfrm>
        </p:spPr>
      </p:pic>
    </p:spTree>
    <p:extLst>
      <p:ext uri="{BB962C8B-B14F-4D97-AF65-F5344CB8AC3E}">
        <p14:creationId xmlns:p14="http://schemas.microsoft.com/office/powerpoint/2010/main" val="687353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Diuretics 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/>
              <a:t>Adrenergic receptor antagonists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/>
              <a:t>Calcium channel </a:t>
            </a:r>
            <a:r>
              <a:rPr lang="en-US" dirty="0" smtClean="0"/>
              <a:t>blockers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/>
              <a:t>Renin Inhibitors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/>
              <a:t>ACE inhibitors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/>
              <a:t>Angiotensin II receptor antagonists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/>
              <a:t>Aldosterone antagonists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/>
              <a:t>Vasodilators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/>
              <a:t>Alpha-2 </a:t>
            </a:r>
            <a:r>
              <a:rPr lang="en-US" dirty="0" smtClean="0"/>
              <a:t>agonists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Positive Inotropes.</a:t>
            </a:r>
            <a:endParaRPr lang="en-US" dirty="0"/>
          </a:p>
          <a:p>
            <a:pPr marL="514350" indent="-514350" algn="l" rtl="0">
              <a:buFont typeface="+mj-lt"/>
              <a:buAutoNum type="arabicPeriod"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Antihypertensive drugs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256802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hlinkClick r:id="rId2" tooltip="Loop diuretic"/>
              </a:rPr>
              <a:t>Loop diuretics</a:t>
            </a:r>
            <a:r>
              <a:rPr lang="en-US" dirty="0" smtClean="0"/>
              <a:t>: </a:t>
            </a:r>
            <a:r>
              <a:rPr lang="en-US" dirty="0" err="1"/>
              <a:t>eg</a:t>
            </a:r>
            <a:r>
              <a:rPr lang="en-US" dirty="0"/>
              <a:t>. </a:t>
            </a:r>
            <a:r>
              <a:rPr lang="en-US" dirty="0" smtClean="0"/>
              <a:t>Furosemide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>
                <a:hlinkClick r:id="rId3" tooltip="Thiazide"/>
              </a:rPr>
              <a:t>Thiazide</a:t>
            </a:r>
            <a:r>
              <a:rPr lang="en-US" dirty="0"/>
              <a:t> </a:t>
            </a:r>
            <a:r>
              <a:rPr lang="en-US" dirty="0" smtClean="0"/>
              <a:t>diuretics: </a:t>
            </a:r>
            <a:r>
              <a:rPr lang="en-US" dirty="0" err="1" smtClean="0"/>
              <a:t>eg</a:t>
            </a:r>
            <a:r>
              <a:rPr lang="en-US" dirty="0" smtClean="0"/>
              <a:t>. </a:t>
            </a:r>
            <a:r>
              <a:rPr lang="en-US" dirty="0" smtClean="0">
                <a:hlinkClick r:id="rId4" tooltip="Hydrochlorothiazide"/>
              </a:rPr>
              <a:t>hydrochlorothiazide</a:t>
            </a:r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r>
              <a:rPr lang="en-US" dirty="0"/>
              <a:t>Thiazide-like diuretics</a:t>
            </a:r>
            <a:r>
              <a:rPr lang="en-US" dirty="0" smtClean="0"/>
              <a:t>: </a:t>
            </a:r>
            <a:r>
              <a:rPr lang="en-US" dirty="0" err="1" smtClean="0"/>
              <a:t>eg</a:t>
            </a:r>
            <a:r>
              <a:rPr lang="en-US" dirty="0" smtClean="0"/>
              <a:t>. </a:t>
            </a:r>
            <a:r>
              <a:rPr lang="en-US" dirty="0" err="1" smtClean="0">
                <a:hlinkClick r:id="rId5" tooltip="Indapamide"/>
              </a:rPr>
              <a:t>indapamide</a:t>
            </a:r>
            <a:endParaRPr lang="en-US" dirty="0" smtClean="0"/>
          </a:p>
          <a:p>
            <a:pPr algn="l" rtl="0"/>
            <a:endParaRPr lang="en-US" dirty="0">
              <a:hlinkClick r:id="rId6" tooltip="Potassium-sparing diuretics"/>
            </a:endParaRPr>
          </a:p>
          <a:p>
            <a:pPr algn="l" rtl="0"/>
            <a:r>
              <a:rPr lang="en-US" dirty="0" smtClean="0">
                <a:hlinkClick r:id="rId6" tooltip="Potassium-sparing diuretics"/>
              </a:rPr>
              <a:t>Potassium-sparing </a:t>
            </a:r>
            <a:r>
              <a:rPr lang="en-US" dirty="0">
                <a:hlinkClick r:id="rId6" tooltip="Potassium-sparing diuretics"/>
              </a:rPr>
              <a:t>diuretics</a:t>
            </a:r>
            <a:r>
              <a:rPr lang="en-US" dirty="0" smtClean="0"/>
              <a:t>: </a:t>
            </a:r>
            <a:r>
              <a:rPr lang="en-US" dirty="0" err="1" smtClean="0"/>
              <a:t>eg</a:t>
            </a:r>
            <a:r>
              <a:rPr lang="en-US" dirty="0" smtClean="0"/>
              <a:t>. </a:t>
            </a:r>
            <a:r>
              <a:rPr lang="en-US" dirty="0" smtClean="0">
                <a:hlinkClick r:id="rId7" tooltip="Triamterene"/>
              </a:rPr>
              <a:t>triamterene</a:t>
            </a:r>
            <a:endParaRPr lang="en-US" dirty="0" smtClean="0"/>
          </a:p>
          <a:p>
            <a:pPr algn="l" rtl="0"/>
            <a:endParaRPr lang="en-US" dirty="0"/>
          </a:p>
          <a:p>
            <a:pPr algn="l" rtl="0"/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Diuretics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773582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270</TotalTime>
  <Words>314</Words>
  <Application>Microsoft Office PowerPoint</Application>
  <PresentationFormat>On-screen Show (4:3)</PresentationFormat>
  <Paragraphs>85</Paragraphs>
  <Slides>19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Concourse</vt:lpstr>
      <vt:lpstr>PHL 313 (lab. 5) Hypertension (HTN)</vt:lpstr>
      <vt:lpstr>PowerPoint Presentation</vt:lpstr>
      <vt:lpstr>PowerPoint Presentation</vt:lpstr>
      <vt:lpstr>PowerPoint Presentation</vt:lpstr>
      <vt:lpstr>Etiology of HTN</vt:lpstr>
      <vt:lpstr>Anatomic sites of BP control</vt:lpstr>
      <vt:lpstr>PowerPoint Presentation</vt:lpstr>
      <vt:lpstr>Antihypertensive drugs</vt:lpstr>
      <vt:lpstr>Diuretics </vt:lpstr>
      <vt:lpstr>Aldosterone antagonists</vt:lpstr>
      <vt:lpstr>Adrenergic receptor antagonists </vt:lpstr>
      <vt:lpstr>Calcium channel blockers </vt:lpstr>
      <vt:lpstr>Renin Inhibitors </vt:lpstr>
      <vt:lpstr>ACE inhibitors</vt:lpstr>
      <vt:lpstr>Angiotensin II receptor antagonists</vt:lpstr>
      <vt:lpstr>Vasodilators</vt:lpstr>
      <vt:lpstr>Alpha-2 agonists</vt:lpstr>
      <vt:lpstr>Positive Inotropes </vt:lpstr>
      <vt:lpstr>Thanks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Hypertension (HTN)</dc:title>
  <dc:creator>Mohammed</dc:creator>
  <cp:lastModifiedBy>User</cp:lastModifiedBy>
  <cp:revision>22</cp:revision>
  <cp:lastPrinted>2008-08-08T16:51:38Z</cp:lastPrinted>
  <dcterms:created xsi:type="dcterms:W3CDTF">2013-11-16T09:59:50Z</dcterms:created>
  <dcterms:modified xsi:type="dcterms:W3CDTF">2008-08-09T20:44:09Z</dcterms:modified>
</cp:coreProperties>
</file>