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0" r:id="rId1"/>
  </p:sldMasterIdLst>
  <p:notesMasterIdLst>
    <p:notesMasterId r:id="rId33"/>
  </p:notesMasterIdLst>
  <p:sldIdLst>
    <p:sldId id="256" r:id="rId2"/>
    <p:sldId id="260" r:id="rId3"/>
    <p:sldId id="316" r:id="rId4"/>
    <p:sldId id="277" r:id="rId5"/>
    <p:sldId id="279" r:id="rId6"/>
    <p:sldId id="312" r:id="rId7"/>
    <p:sldId id="315" r:id="rId8"/>
    <p:sldId id="314" r:id="rId9"/>
    <p:sldId id="313" r:id="rId10"/>
    <p:sldId id="321" r:id="rId11"/>
    <p:sldId id="268" r:id="rId12"/>
    <p:sldId id="269" r:id="rId13"/>
    <p:sldId id="275" r:id="rId14"/>
    <p:sldId id="293" r:id="rId15"/>
    <p:sldId id="295" r:id="rId16"/>
    <p:sldId id="276" r:id="rId17"/>
    <p:sldId id="300" r:id="rId18"/>
    <p:sldId id="311" r:id="rId19"/>
    <p:sldId id="282" r:id="rId20"/>
    <p:sldId id="285" r:id="rId21"/>
    <p:sldId id="288" r:id="rId22"/>
    <p:sldId id="290" r:id="rId23"/>
    <p:sldId id="318" r:id="rId24"/>
    <p:sldId id="296" r:id="rId25"/>
    <p:sldId id="317" r:id="rId26"/>
    <p:sldId id="319" r:id="rId27"/>
    <p:sldId id="320" r:id="rId28"/>
    <p:sldId id="301" r:id="rId29"/>
    <p:sldId id="308" r:id="rId30"/>
    <p:sldId id="309" r:id="rId31"/>
    <p:sldId id="322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355800"/>
    <a:srgbClr val="7DD7FF"/>
    <a:srgbClr val="57D3FF"/>
    <a:srgbClr val="000000"/>
    <a:srgbClr val="0033CC"/>
    <a:srgbClr val="FFCC00"/>
    <a:srgbClr val="FFE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1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CFE1F7D9-7CCC-4066-9400-375895F6115D}" type="datetimeFigureOut">
              <a:rPr lang="en-US"/>
              <a:pPr>
                <a:defRPr/>
              </a:pPr>
              <a:t>2/10/2016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8326271-AA77-4104-9285-F0A110276F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524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7313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8909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7270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0036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3E314E33-D063-4532-BC9B-84B5CB1DE20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6254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DA31-DDDA-4CC6-95AF-305FE1A5CA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566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DA31-DDDA-4CC6-95AF-305FE1A5CAF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7534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DA31-DDDA-4CC6-95AF-305FE1A5CA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9228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DA31-DDDA-4CC6-95AF-305FE1A5CA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929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DA31-DDDA-4CC6-95AF-305FE1A5CA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853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DA31-DDDA-4CC6-95AF-305FE1A5CAF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6240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65952-4528-46F3-A6B8-EAF9326D6E0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59535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247C5-F362-429E-A8DF-6552568FD81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883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F526E-A646-41B6-B980-80EB809064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46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E577A-35E6-4D61-B90E-6B4813B09C2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009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FE355-75A9-45CD-950E-E22264B1A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951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ECC3A-F117-481D-A0A0-FCA75AA0329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802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6A03A-918E-46A6-A1FC-506DA6DE203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707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73C7-8FCC-48D0-A961-B419AD2D00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82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DD93-2B02-48CA-B6EF-BF255110CC9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2273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C07A-3171-48F3-8718-CF80461898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744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F52DA31-DDDA-4CC6-95AF-305FE1A5CA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876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  <p:sldLayoutId id="2147483902" r:id="rId12"/>
    <p:sldLayoutId id="2147483903" r:id="rId13"/>
    <p:sldLayoutId id="2147483904" r:id="rId14"/>
    <p:sldLayoutId id="2147483905" r:id="rId15"/>
    <p:sldLayoutId id="2147483906" r:id="rId16"/>
    <p:sldLayoutId id="21474839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Anticoagulant" TargetMode="External"/><Relationship Id="rId2" Type="http://schemas.openxmlformats.org/officeDocument/2006/relationships/hyperlink" Target="https://en.wikipedia.org/wiki/Whole_blood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BLOOD TRANSFUSION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NUR 317</a:t>
            </a:r>
          </a:p>
          <a:p>
            <a:r>
              <a:rPr lang="en-US" b="1" dirty="0" smtClean="0"/>
              <a:t>Prepared by:</a:t>
            </a:r>
          </a:p>
          <a:p>
            <a:r>
              <a:rPr lang="en-US" b="1" dirty="0" smtClean="0"/>
              <a:t>Mr. Hamza </a:t>
            </a:r>
            <a:r>
              <a:rPr lang="en-US" b="1" dirty="0" err="1" smtClean="0"/>
              <a:t>Ratrout</a:t>
            </a:r>
            <a:endParaRPr lang="en-US" b="1" dirty="0" smtClean="0"/>
          </a:p>
          <a:p>
            <a:r>
              <a:rPr lang="en-US" b="1" dirty="0" smtClean="0"/>
              <a:t>Dr. Irene </a:t>
            </a:r>
            <a:r>
              <a:rPr lang="en-US" b="1" dirty="0" err="1" smtClean="0"/>
              <a:t>Roco</a:t>
            </a:r>
            <a:r>
              <a:rPr lang="en-US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837263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/>
              <a:t>Blood Donor’s Requirement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4" y="1981200"/>
            <a:ext cx="7205135" cy="40386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Body weight: more  than 50 </a:t>
            </a:r>
            <a:r>
              <a:rPr lang="en-US" sz="2000" b="1" dirty="0"/>
              <a:t>kg (110 pounds) for a standard 450-mL donation. Donors weighing less than 50 kg donate proportionately less blood. </a:t>
            </a:r>
            <a:endParaRPr lang="en-US" sz="2000" b="1" dirty="0" smtClean="0"/>
          </a:p>
          <a:p>
            <a:r>
              <a:rPr lang="en-US" sz="2000" b="1" dirty="0" smtClean="0"/>
              <a:t>17 </a:t>
            </a:r>
            <a:r>
              <a:rPr lang="en-US" sz="2000" b="1" dirty="0"/>
              <a:t>years </a:t>
            </a:r>
            <a:r>
              <a:rPr lang="en-US" sz="2000" b="1" dirty="0" smtClean="0"/>
              <a:t>old and above  </a:t>
            </a:r>
            <a:endParaRPr lang="en-US" sz="2000" b="1" dirty="0"/>
          </a:p>
          <a:p>
            <a:r>
              <a:rPr lang="en-US" sz="2000" b="1" dirty="0" smtClean="0"/>
              <a:t>Oral </a:t>
            </a:r>
            <a:r>
              <a:rPr lang="en-US" sz="2000" b="1" dirty="0"/>
              <a:t>temperature </a:t>
            </a:r>
            <a:r>
              <a:rPr lang="en-US" sz="2000" b="1" dirty="0" smtClean="0"/>
              <a:t>not more than 37.5°C </a:t>
            </a:r>
            <a:r>
              <a:rPr lang="en-US" sz="2000" b="1" dirty="0"/>
              <a:t>(99.6°F). </a:t>
            </a:r>
          </a:p>
          <a:p>
            <a:r>
              <a:rPr lang="en-US" sz="2000" b="1" dirty="0" smtClean="0"/>
              <a:t>Pulse rate:  regular </a:t>
            </a:r>
            <a:r>
              <a:rPr lang="en-US" sz="2000" b="1" dirty="0"/>
              <a:t>and between 50 -</a:t>
            </a:r>
            <a:r>
              <a:rPr lang="en-US" sz="2000" b="1" dirty="0" smtClean="0"/>
              <a:t> </a:t>
            </a:r>
            <a:r>
              <a:rPr lang="en-US" sz="2000" b="1" dirty="0"/>
              <a:t>100 beats per minute. </a:t>
            </a:r>
          </a:p>
          <a:p>
            <a:r>
              <a:rPr lang="en-US" sz="2000" b="1" dirty="0" smtClean="0"/>
              <a:t>Systolic </a:t>
            </a:r>
            <a:r>
              <a:rPr lang="en-US" sz="2000" b="1" dirty="0"/>
              <a:t>arterial </a:t>
            </a:r>
            <a:r>
              <a:rPr lang="en-US" sz="2000" b="1" dirty="0" smtClean="0"/>
              <a:t>pressure:  </a:t>
            </a:r>
            <a:r>
              <a:rPr lang="en-US" sz="2000" b="1" dirty="0"/>
              <a:t>90 to 180 mm Hg, </a:t>
            </a:r>
            <a:r>
              <a:rPr lang="en-US" sz="2000" b="1" dirty="0" smtClean="0"/>
              <a:t>Diastolic </a:t>
            </a:r>
            <a:r>
              <a:rPr lang="en-US" sz="2000" b="1" dirty="0"/>
              <a:t>pressure </a:t>
            </a:r>
            <a:r>
              <a:rPr lang="en-US" sz="2000" b="1" dirty="0" smtClean="0"/>
              <a:t>:  </a:t>
            </a:r>
            <a:r>
              <a:rPr lang="en-US" sz="2000" b="1" dirty="0"/>
              <a:t>50 to 100 mm Hg. </a:t>
            </a:r>
          </a:p>
          <a:p>
            <a:r>
              <a:rPr lang="en-US" sz="2000" b="1" dirty="0" smtClean="0"/>
              <a:t>The </a:t>
            </a:r>
            <a:r>
              <a:rPr lang="en-US" sz="2000" b="1" dirty="0"/>
              <a:t>hemoglobin level </a:t>
            </a:r>
            <a:r>
              <a:rPr lang="en-US" sz="2000" b="1" dirty="0" smtClean="0"/>
              <a:t>:  </a:t>
            </a:r>
            <a:r>
              <a:rPr lang="en-US" sz="2000" b="1" dirty="0"/>
              <a:t>at least 12.5 g/</a:t>
            </a:r>
            <a:r>
              <a:rPr lang="en-US" sz="2000" b="1" dirty="0" err="1"/>
              <a:t>dL</a:t>
            </a:r>
            <a:r>
              <a:rPr lang="en-US" sz="2000" b="1" dirty="0"/>
              <a:t> for women and 13.5 g/</a:t>
            </a:r>
            <a:r>
              <a:rPr lang="en-US" sz="2000" b="1" dirty="0" err="1"/>
              <a:t>dL</a:t>
            </a:r>
            <a:r>
              <a:rPr lang="en-US" sz="2000" b="1" dirty="0"/>
              <a:t> for men.</a:t>
            </a:r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775189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76866" y="915337"/>
            <a:ext cx="6798734" cy="913463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>
                <a:ea typeface="ＭＳ Ｐゴシック" panose="020B0600070205080204" pitchFamily="34" charset="-128"/>
              </a:rPr>
              <a:t>Blood Storage Life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154562"/>
              </p:ext>
            </p:extLst>
          </p:nvPr>
        </p:nvGraphicFramePr>
        <p:xfrm>
          <a:off x="1301749" y="2133600"/>
          <a:ext cx="6548967" cy="3662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14968"/>
                <a:gridCol w="1600200"/>
                <a:gridCol w="37337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BLOOD 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Storage 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STORAGE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LIFE 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PRBC 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ea typeface="ＭＳ Ｐゴシック" panose="020B0600070205080204" pitchFamily="34" charset="-128"/>
                        </a:rPr>
                        <a:t>4°C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ea typeface="ＭＳ Ｐゴシック" panose="020B0600070205080204" pitchFamily="34" charset="-128"/>
                        </a:rPr>
                        <a:t>With special preservatives, they can be stored safely for up to 42 days </a:t>
                      </a:r>
                    </a:p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PLATELETS 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ROOM TEMPERATURE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ea typeface="ＭＳ Ｐゴシック" panose="020B0600070205080204" pitchFamily="34" charset="-128"/>
                        </a:rPr>
                        <a:t>only 5 days ; platelets are gently agitated while stored</a:t>
                      </a:r>
                    </a:p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PLASMA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IMMEDIATELY FROZEN 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ea typeface="ＭＳ Ｐゴシック" panose="020B0600070205080204" pitchFamily="34" charset="-128"/>
                        </a:rPr>
                        <a:t>lasts for 1 year if it remains frozen; Plasma can be further pooled and processed into blood derivatives, such as albumin, immune globulin, factor VIII, and factor IX.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76866" y="915337"/>
            <a:ext cx="6798734" cy="837263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>
                <a:ea typeface="ＭＳ Ｐゴシック" panose="020B0600070205080204" pitchFamily="34" charset="-128"/>
              </a:rPr>
              <a:t>Type and Crossmatch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ea typeface="ＭＳ Ｐゴシック" panose="020B0600070205080204" pitchFamily="34" charset="-128"/>
              </a:rPr>
              <a:t>Blood undergoes “type and </a:t>
            </a:r>
            <a:r>
              <a:rPr lang="en-US" dirty="0" err="1" smtClean="0">
                <a:ea typeface="ＭＳ Ｐゴシック" panose="020B0600070205080204" pitchFamily="34" charset="-128"/>
              </a:rPr>
              <a:t>crossmatch</a:t>
            </a:r>
            <a:r>
              <a:rPr lang="en-US" dirty="0" smtClean="0">
                <a:ea typeface="ＭＳ Ｐゴシック" panose="020B0600070205080204" pitchFamily="34" charset="-128"/>
              </a:rPr>
              <a:t>”: </a:t>
            </a:r>
          </a:p>
          <a:p>
            <a:pPr lvl="1"/>
            <a:r>
              <a:rPr lang="en-US" dirty="0" smtClean="0">
                <a:ea typeface="ＭＳ Ｐゴシック" panose="020B0600070205080204" pitchFamily="34" charset="-128"/>
              </a:rPr>
              <a:t>Typing to determine ABO and Rh factor</a:t>
            </a:r>
          </a:p>
          <a:p>
            <a:pPr lvl="1"/>
            <a:r>
              <a:rPr lang="en-US" dirty="0" err="1" smtClean="0">
                <a:ea typeface="ＭＳ Ｐゴシック" panose="020B0600070205080204" pitchFamily="34" charset="-128"/>
              </a:rPr>
              <a:t>Crossmatching</a:t>
            </a:r>
            <a:r>
              <a:rPr lang="en-US" dirty="0" smtClean="0">
                <a:ea typeface="ＭＳ Ｐゴシック" panose="020B0600070205080204" pitchFamily="34" charset="-128"/>
              </a:rPr>
              <a:t> to determine compatibility between donor and recipient blood</a:t>
            </a:r>
          </a:p>
          <a:p>
            <a:r>
              <a:rPr lang="en-US" dirty="0" smtClean="0"/>
              <a:t>Blood Types: A, B, AB, O</a:t>
            </a:r>
          </a:p>
          <a:p>
            <a:r>
              <a:rPr lang="en-US" dirty="0">
                <a:ea typeface="ＭＳ Ｐゴシック" panose="020B0600070205080204" pitchFamily="34" charset="-128"/>
              </a:rPr>
              <a:t>The Rh factor is made up of numerous complex antigens </a:t>
            </a:r>
          </a:p>
          <a:p>
            <a:pPr lvl="1"/>
            <a:r>
              <a:rPr lang="en-US" dirty="0">
                <a:ea typeface="ＭＳ Ｐゴシック" panose="020B0600070205080204" pitchFamily="34" charset="-128"/>
              </a:rPr>
              <a:t>When it is present, the person is Rh positive (Rh+); if not present, the person is Rh negative (Rh–)</a:t>
            </a:r>
          </a:p>
          <a:p>
            <a:endParaRPr lang="en-US" dirty="0"/>
          </a:p>
          <a:p>
            <a:pPr lvl="1"/>
            <a:endParaRPr lang="en-US" dirty="0" smtClean="0">
              <a:ea typeface="ＭＳ Ｐゴシック" panose="020B0600070205080204" pitchFamily="34" charset="-128"/>
            </a:endParaRPr>
          </a:p>
          <a:p>
            <a:pPr marL="457200" lvl="1" indent="0"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>
                <a:ea typeface="ＭＳ Ｐゴシック" panose="020B0600070205080204" pitchFamily="34" charset="-128"/>
              </a:rPr>
              <a:t>Blood Typing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ea typeface="ＭＳ Ｐゴシック" panose="020B0600070205080204" pitchFamily="34" charset="-128"/>
              </a:rPr>
              <a:t>An Rh positive person may receive either – or + blood</a:t>
            </a:r>
          </a:p>
          <a:p>
            <a:r>
              <a:rPr lang="en-US" b="1" dirty="0" smtClean="0">
                <a:ea typeface="ＭＳ Ｐゴシック" panose="020B0600070205080204" pitchFamily="34" charset="-128"/>
              </a:rPr>
              <a:t>An Rh negative person must receive only Rh– blood  </a:t>
            </a:r>
          </a:p>
          <a:p>
            <a:pPr lvl="1"/>
            <a:r>
              <a:rPr lang="en-US" b="1" dirty="0" smtClean="0">
                <a:ea typeface="ＭＳ Ｐゴシック" panose="020B0600070205080204" pitchFamily="34" charset="-128"/>
              </a:rPr>
              <a:t>If an Rh– person receives Rh+ blood, antibodies will form</a:t>
            </a:r>
          </a:p>
          <a:p>
            <a:pPr lvl="1"/>
            <a:r>
              <a:rPr lang="en-US" b="1" dirty="0" smtClean="0">
                <a:ea typeface="ＭＳ Ｐゴシック" panose="020B0600070205080204" pitchFamily="34" charset="-128"/>
              </a:rPr>
              <a:t>If another transfusion of Rh+ blood is given, the antibodies will agglutinate with the Rh antigens of the blood being transfused</a:t>
            </a:r>
          </a:p>
          <a:p>
            <a:pPr lvl="1"/>
            <a:endParaRPr lang="en-US" b="1" dirty="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534400" cy="1066800"/>
          </a:xfrm>
        </p:spPr>
        <p:txBody>
          <a:bodyPr/>
          <a:lstStyle/>
          <a:p>
            <a:pPr eaLnBrk="1" hangingPunct="1"/>
            <a:r>
              <a:rPr lang="en-US" smtClean="0"/>
              <a:t>Blood compatibilities</a:t>
            </a:r>
          </a:p>
        </p:txBody>
      </p:sp>
      <p:pic>
        <p:nvPicPr>
          <p:cNvPr id="25602" name="Content Placeholder 3" descr="bloodtype.bmp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066800"/>
            <a:ext cx="9144000" cy="57912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eaLnBrk="1" hangingPunct="1"/>
            <a:r>
              <a:rPr lang="en-US" dirty="0" smtClean="0"/>
              <a:t>Blood typing for transfusion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Universal donor= O-</a:t>
            </a:r>
          </a:p>
          <a:p>
            <a:pPr lvl="1" eaLnBrk="1" hangingPunct="1"/>
            <a:r>
              <a:rPr lang="en-US" b="1" dirty="0" smtClean="0"/>
              <a:t>Does not contain  A, B, or Rh antigens</a:t>
            </a:r>
          </a:p>
          <a:p>
            <a:pPr eaLnBrk="1" hangingPunct="1"/>
            <a:r>
              <a:rPr lang="en-US" b="1" dirty="0" smtClean="0"/>
              <a:t>Universal recipients= AB+</a:t>
            </a:r>
          </a:p>
          <a:p>
            <a:pPr lvl="1" eaLnBrk="1" hangingPunct="1"/>
            <a:r>
              <a:rPr lang="en-US" b="1" dirty="0" smtClean="0"/>
              <a:t>Blood contains A, B, and RH antigens</a:t>
            </a:r>
          </a:p>
          <a:p>
            <a:pPr eaLnBrk="1" hangingPunct="1"/>
            <a:r>
              <a:rPr lang="en-US" b="1" dirty="0" smtClean="0"/>
              <a:t>Usually blood banks exactly match the </a:t>
            </a:r>
            <a:r>
              <a:rPr lang="en-US" b="1" dirty="0" err="1" smtClean="0"/>
              <a:t>pt</a:t>
            </a:r>
            <a:r>
              <a:rPr lang="en-US" b="1" dirty="0" smtClean="0"/>
              <a:t> blood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>
                <a:ea typeface="ＭＳ Ｐゴシック" panose="020B0600070205080204" pitchFamily="34" charset="-128"/>
              </a:rPr>
              <a:t>Blood Screening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ea typeface="ＭＳ Ｐゴシック" panose="020B0600070205080204" pitchFamily="34" charset="-128"/>
              </a:rPr>
              <a:t>Prior to be being released for patient use</a:t>
            </a:r>
          </a:p>
          <a:p>
            <a:r>
              <a:rPr lang="en-US" b="1" dirty="0" smtClean="0">
                <a:ea typeface="ＭＳ Ｐゴシック" panose="020B0600070205080204" pitchFamily="34" charset="-128"/>
              </a:rPr>
              <a:t>testing for:</a:t>
            </a:r>
          </a:p>
          <a:p>
            <a:pPr lvl="1"/>
            <a:r>
              <a:rPr lang="en-US" b="1" dirty="0" smtClean="0">
                <a:ea typeface="ＭＳ Ｐゴシック" panose="020B0600070205080204" pitchFamily="34" charset="-128"/>
              </a:rPr>
              <a:t>Hepatitis C</a:t>
            </a:r>
          </a:p>
          <a:p>
            <a:pPr lvl="1"/>
            <a:r>
              <a:rPr lang="en-US" b="1" dirty="0" smtClean="0">
                <a:ea typeface="ＭＳ Ｐゴシック" panose="020B0600070205080204" pitchFamily="34" charset="-128"/>
              </a:rPr>
              <a:t>Human immunodeficiency virus (HIV)</a:t>
            </a:r>
          </a:p>
          <a:p>
            <a:pPr lvl="1"/>
            <a:endParaRPr lang="en-US" b="1" dirty="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04800"/>
            <a:ext cx="3505200" cy="1447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ea typeface="ＭＳ Ｐゴシック" panose="020B0600070205080204" pitchFamily="34" charset="-128"/>
              </a:rPr>
              <a:t>Y-type blood tubing</a:t>
            </a:r>
            <a:endParaRPr lang="en-US" sz="1800" dirty="0" smtClean="0">
              <a:ea typeface="ＭＳ Ｐゴシック" panose="020B0600070205080204" pitchFamily="34" charset="-128"/>
            </a:endParaRPr>
          </a:p>
        </p:txBody>
      </p:sp>
      <p:pic>
        <p:nvPicPr>
          <p:cNvPr id="41987" name="Picture 3" descr="AAIJVEH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028700"/>
            <a:ext cx="4495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/>
              <a:t>INDICATIONS OF BLOOD </a:t>
            </a:r>
            <a:r>
              <a:rPr lang="en-US" b="1" dirty="0" smtClean="0"/>
              <a:t>TRANSFUSION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b="1" dirty="0" smtClean="0"/>
              <a:t>Severe   </a:t>
            </a:r>
            <a:r>
              <a:rPr lang="en-US" b="1" dirty="0"/>
              <a:t>blood </a:t>
            </a:r>
            <a:r>
              <a:rPr lang="en-US" b="1" dirty="0" smtClean="0"/>
              <a:t>loss </a:t>
            </a:r>
            <a:r>
              <a:rPr lang="en-US" b="1" dirty="0"/>
              <a:t>during major surgery, childbirth or a severe accident </a:t>
            </a:r>
          </a:p>
          <a:p>
            <a:pPr lvl="0"/>
            <a:r>
              <a:rPr lang="en-US" b="1" dirty="0" smtClean="0"/>
              <a:t>anemia </a:t>
            </a:r>
            <a:r>
              <a:rPr lang="en-US" b="1" dirty="0"/>
              <a:t>that has failed to respond to other </a:t>
            </a:r>
            <a:r>
              <a:rPr lang="en-US" b="1" dirty="0" smtClean="0"/>
              <a:t>treatments</a:t>
            </a:r>
            <a:endParaRPr lang="en-US" b="1" dirty="0"/>
          </a:p>
          <a:p>
            <a:pPr lvl="0"/>
            <a:r>
              <a:rPr lang="en-US" b="1" dirty="0"/>
              <a:t>inherited blood disorders, such as </a:t>
            </a:r>
            <a:r>
              <a:rPr lang="en-US" b="1" dirty="0" err="1" smtClean="0"/>
              <a:t>thalassaemia</a:t>
            </a:r>
            <a:r>
              <a:rPr lang="en-US" b="1" dirty="0"/>
              <a:t> </a:t>
            </a:r>
            <a:r>
              <a:rPr lang="en-US" b="1" dirty="0" smtClean="0"/>
              <a:t>or </a:t>
            </a:r>
            <a:r>
              <a:rPr lang="en-US" b="1" dirty="0"/>
              <a:t>sickle cell </a:t>
            </a:r>
            <a:r>
              <a:rPr lang="en-US" b="1" dirty="0" err="1" smtClean="0"/>
              <a:t>anaemia</a:t>
            </a:r>
            <a:endParaRPr lang="en-US" b="1" dirty="0"/>
          </a:p>
          <a:p>
            <a:pPr lvl="0"/>
            <a:r>
              <a:rPr lang="en-US" b="1" dirty="0"/>
              <a:t>An illness that causes bleeding, such as a bleeding </a:t>
            </a:r>
            <a:r>
              <a:rPr lang="en-US" b="1" dirty="0" smtClean="0"/>
              <a:t>ulcer.</a:t>
            </a:r>
            <a:endParaRPr lang="en-US" b="1" dirty="0"/>
          </a:p>
          <a:p>
            <a:pPr lvl="0"/>
            <a:r>
              <a:rPr lang="en-US" b="1" dirty="0"/>
              <a:t>An illness that destroys blood cells, such as hemolytic anemia or </a:t>
            </a:r>
            <a:r>
              <a:rPr lang="en-US" b="1" dirty="0" smtClean="0"/>
              <a:t>thrombocytopenia</a:t>
            </a:r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14270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762000"/>
            <a:ext cx="5645377" cy="68486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2200" b="1" dirty="0" smtClean="0">
                <a:ea typeface="ＭＳ Ｐゴシック" panose="020B0600070205080204" pitchFamily="34" charset="-128"/>
              </a:rPr>
              <a:t>Infusion Therapy Risks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086600" cy="4876800"/>
          </a:xfrm>
        </p:spPr>
        <p:txBody>
          <a:bodyPr>
            <a:noAutofit/>
          </a:bodyPr>
          <a:lstStyle/>
          <a:p>
            <a:r>
              <a:rPr lang="en-US" sz="2200" b="1" dirty="0" smtClean="0">
                <a:ea typeface="ＭＳ Ｐゴシック" panose="020B0600070205080204" pitchFamily="34" charset="-128"/>
              </a:rPr>
              <a:t>Risk factors: </a:t>
            </a:r>
          </a:p>
          <a:p>
            <a:pPr lvl="1"/>
            <a:r>
              <a:rPr lang="en-US" sz="2200" b="1" dirty="0" smtClean="0">
                <a:ea typeface="ＭＳ Ｐゴシック" panose="020B0600070205080204" pitchFamily="34" charset="-128"/>
              </a:rPr>
              <a:t>Disease transmission</a:t>
            </a:r>
          </a:p>
          <a:p>
            <a:pPr lvl="2"/>
            <a:r>
              <a:rPr lang="en-US" sz="2200" b="1" dirty="0" smtClean="0">
                <a:ea typeface="ＭＳ Ｐゴシック" panose="020B0600070205080204" pitchFamily="34" charset="-128"/>
              </a:rPr>
              <a:t>Hepatitis B, Hepatitis C, Hepatitis A, HIV , </a:t>
            </a:r>
            <a:r>
              <a:rPr lang="en-US" sz="2200" b="1" dirty="0" err="1" smtClean="0">
                <a:ea typeface="ＭＳ Ｐゴシック" panose="020B0600070205080204" pitchFamily="34" charset="-128"/>
              </a:rPr>
              <a:t>Syphillis</a:t>
            </a:r>
            <a:r>
              <a:rPr lang="en-US" sz="2200" b="1" dirty="0" smtClean="0">
                <a:ea typeface="ＭＳ Ｐゴシック" panose="020B0600070205080204" pitchFamily="34" charset="-128"/>
              </a:rPr>
              <a:t>)</a:t>
            </a:r>
          </a:p>
          <a:p>
            <a:pPr lvl="1"/>
            <a:r>
              <a:rPr lang="en-US" sz="2200" b="1" dirty="0" smtClean="0">
                <a:ea typeface="ＭＳ Ｐゴシック" panose="020B0600070205080204" pitchFamily="34" charset="-128"/>
              </a:rPr>
              <a:t>Bacterial contamination</a:t>
            </a:r>
          </a:p>
          <a:p>
            <a:pPr lvl="1"/>
            <a:r>
              <a:rPr lang="en-US" sz="2200" b="1" dirty="0" smtClean="0">
                <a:ea typeface="ＭＳ Ｐゴシック" panose="020B0600070205080204" pitchFamily="34" charset="-128"/>
              </a:rPr>
              <a:t>Acute or delayed transfusion reactions</a:t>
            </a:r>
          </a:p>
          <a:p>
            <a:pPr lvl="1"/>
            <a:r>
              <a:rPr lang="en-US" sz="2200" b="1" dirty="0" smtClean="0">
                <a:ea typeface="ＭＳ Ｐゴシック" panose="020B0600070205080204" pitchFamily="34" charset="-128"/>
              </a:rPr>
              <a:t>Allergic reactions</a:t>
            </a:r>
          </a:p>
          <a:p>
            <a:pPr lvl="2"/>
            <a:r>
              <a:rPr lang="en-US" sz="2200" b="1" dirty="0" smtClean="0">
                <a:ea typeface="ＭＳ Ｐゴシック" panose="020B0600070205080204" pitchFamily="34" charset="-128"/>
              </a:rPr>
              <a:t>Mismatched ABO</a:t>
            </a:r>
          </a:p>
          <a:p>
            <a:pPr lvl="2"/>
            <a:r>
              <a:rPr lang="en-US" sz="2200" b="1" dirty="0" smtClean="0">
                <a:ea typeface="ＭＳ Ｐゴシック" panose="020B0600070205080204" pitchFamily="34" charset="-128"/>
              </a:rPr>
              <a:t>Incompatible Death </a:t>
            </a:r>
          </a:p>
          <a:p>
            <a:pPr lvl="1"/>
            <a:r>
              <a:rPr lang="en-US" sz="2200" b="1" dirty="0" smtClean="0">
                <a:ea typeface="ＭＳ Ｐゴシック" panose="020B0600070205080204" pitchFamily="34" charset="-128"/>
              </a:rPr>
              <a:t>Circulatory overload</a:t>
            </a:r>
          </a:p>
          <a:p>
            <a:pPr lvl="1"/>
            <a:endParaRPr lang="en-US" sz="2200" b="1" dirty="0" smtClean="0">
              <a:ea typeface="ＭＳ Ｐゴシック" panose="020B0600070205080204" pitchFamily="34" charset="-128"/>
            </a:endParaRPr>
          </a:p>
          <a:p>
            <a:pPr lvl="1"/>
            <a:endParaRPr lang="en-US" sz="2200" b="1" dirty="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956733" y="915337"/>
            <a:ext cx="4919134" cy="608663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BLOOD TRANSFUSION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956733" y="1752600"/>
            <a:ext cx="5139267" cy="4191000"/>
          </a:xfrm>
        </p:spPr>
        <p:txBody>
          <a:bodyPr>
            <a:noAutofit/>
          </a:bodyPr>
          <a:lstStyle/>
          <a:p>
            <a:r>
              <a:rPr lang="en-US" b="1" dirty="0" smtClean="0"/>
              <a:t>Infusion of </a:t>
            </a:r>
            <a:r>
              <a:rPr lang="en-US" b="1" u="sng" dirty="0" smtClean="0"/>
              <a:t>blood products </a:t>
            </a:r>
            <a:r>
              <a:rPr lang="en-US" b="1" dirty="0" smtClean="0"/>
              <a:t>for the purpose of restoring circulating volume.</a:t>
            </a:r>
          </a:p>
          <a:p>
            <a:pPr lvl="0"/>
            <a:r>
              <a:rPr lang="en-US" b="1" dirty="0" smtClean="0"/>
              <a:t>Administration </a:t>
            </a:r>
            <a:r>
              <a:rPr lang="en-US" b="1" dirty="0"/>
              <a:t>of blood and blood components requires knowledge of correct administration techniques and possible complications</a:t>
            </a:r>
            <a:r>
              <a:rPr lang="en-US" b="1" dirty="0" smtClean="0"/>
              <a:t>.</a:t>
            </a:r>
          </a:p>
          <a:p>
            <a:pPr lvl="0"/>
            <a:r>
              <a:rPr lang="en-US" b="1" dirty="0" smtClean="0">
                <a:ea typeface="ＭＳ Ｐゴシック" panose="020B0600070205080204" pitchFamily="34" charset="-128"/>
              </a:rPr>
              <a:t> A single unit of whole blood contains 450 mL of blood and 50 mL of an anticoagulant</a:t>
            </a:r>
            <a:endParaRPr lang="en-US" b="1" dirty="0" smtClean="0"/>
          </a:p>
          <a:p>
            <a:pPr lvl="1"/>
            <a:endParaRPr lang="en-US" sz="2400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pPr>
              <a:buFont typeface="Wingdings" panose="05000000000000000000" pitchFamily="2" charset="2"/>
              <a:buNone/>
            </a:pPr>
            <a:endParaRPr lang="en-US" b="1" dirty="0" smtClean="0"/>
          </a:p>
          <a:p>
            <a:pPr>
              <a:buFont typeface="Wingdings" panose="05000000000000000000" pitchFamily="2" charset="2"/>
              <a:buNone/>
            </a:pPr>
            <a:endParaRPr lang="en-US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400" y="317496"/>
            <a:ext cx="2325806" cy="601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76866" y="915337"/>
            <a:ext cx="6798734" cy="913463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>
                <a:ea typeface="ＭＳ Ｐゴシック" panose="020B0600070205080204" pitchFamily="34" charset="-128"/>
              </a:rPr>
              <a:t>Infusion Therapy Hazards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ea typeface="ＭＳ Ｐゴシック" panose="020B0600070205080204" pitchFamily="34" charset="-128"/>
              </a:rPr>
              <a:t>Some risks specific to massive transfusion (replacement of &gt; one blood volume in 24 hours): </a:t>
            </a:r>
          </a:p>
          <a:p>
            <a:pPr lvl="1"/>
            <a:r>
              <a:rPr lang="en-US" sz="2400" b="1" dirty="0" smtClean="0">
                <a:ea typeface="ＭＳ Ｐゴシック" panose="020B0600070205080204" pitchFamily="34" charset="-128"/>
              </a:rPr>
              <a:t>Hypothermia</a:t>
            </a:r>
          </a:p>
          <a:p>
            <a:pPr lvl="1"/>
            <a:r>
              <a:rPr lang="en-US" sz="2400" b="1" dirty="0" err="1" smtClean="0">
                <a:ea typeface="ＭＳ Ｐゴシック" panose="020B0600070205080204" pitchFamily="34" charset="-128"/>
              </a:rPr>
              <a:t>Hemodilution</a:t>
            </a:r>
            <a:endParaRPr lang="en-US" sz="2400" b="1" dirty="0" smtClean="0">
              <a:ea typeface="ＭＳ Ｐゴシック" panose="020B0600070205080204" pitchFamily="34" charset="-128"/>
            </a:endParaRPr>
          </a:p>
          <a:p>
            <a:pPr lvl="1"/>
            <a:r>
              <a:rPr lang="en-US" sz="2400" b="1" dirty="0" smtClean="0">
                <a:ea typeface="ＭＳ Ｐゴシック" panose="020B0600070205080204" pitchFamily="34" charset="-128"/>
              </a:rPr>
              <a:t>Platelet dysfunction </a:t>
            </a:r>
          </a:p>
          <a:p>
            <a:pPr lvl="1"/>
            <a:r>
              <a:rPr lang="en-US" sz="2400" b="1" dirty="0" smtClean="0">
                <a:ea typeface="ＭＳ Ｐゴシック" panose="020B0600070205080204" pitchFamily="34" charset="-128"/>
              </a:rPr>
              <a:t>Electrolyte problems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91346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/>
              <a:t>ADMINISTRATION PROCESS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762000" y="2057400"/>
            <a:ext cx="7772400" cy="4038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C00000"/>
                </a:solidFill>
              </a:rPr>
              <a:t>PRE TRANSFUSION PHYSICAL ASSESSMENT</a:t>
            </a:r>
          </a:p>
          <a:p>
            <a:r>
              <a:rPr lang="en-US" sz="1800" b="1" dirty="0" smtClean="0"/>
              <a:t>Systematic </a:t>
            </a:r>
            <a:r>
              <a:rPr lang="en-US" sz="1800" b="1" dirty="0"/>
              <a:t>physical assessment and measurement of baseline vital signs </a:t>
            </a:r>
            <a:endParaRPr lang="en-US" sz="1800" b="1" dirty="0" smtClean="0"/>
          </a:p>
          <a:p>
            <a:r>
              <a:rPr lang="en-US" sz="1800" b="1" dirty="0" smtClean="0"/>
              <a:t>Respiratory system: auscultation </a:t>
            </a:r>
            <a:r>
              <a:rPr lang="en-US" sz="1800" b="1" dirty="0"/>
              <a:t>of the </a:t>
            </a:r>
            <a:r>
              <a:rPr lang="en-US" sz="1800" b="1" dirty="0" smtClean="0"/>
              <a:t>lungs, use </a:t>
            </a:r>
            <a:r>
              <a:rPr lang="en-US" sz="1800" b="1" dirty="0"/>
              <a:t>of accessory muscles. </a:t>
            </a:r>
            <a:endParaRPr lang="en-US" sz="1800" b="1" dirty="0" smtClean="0"/>
          </a:p>
          <a:p>
            <a:r>
              <a:rPr lang="en-US" sz="1800" b="1" dirty="0" smtClean="0"/>
              <a:t>Cardiac system:  edema, other </a:t>
            </a:r>
            <a:r>
              <a:rPr lang="en-US" sz="1800" b="1" dirty="0"/>
              <a:t>signs of cardiac failure (</a:t>
            </a:r>
            <a:r>
              <a:rPr lang="en-US" sz="1800" b="1" dirty="0" err="1"/>
              <a:t>eg</a:t>
            </a:r>
            <a:r>
              <a:rPr lang="en-US" sz="1800" b="1" dirty="0"/>
              <a:t>, jugular venous distention). </a:t>
            </a:r>
            <a:endParaRPr lang="en-US" sz="1800" b="1" dirty="0" smtClean="0"/>
          </a:p>
          <a:p>
            <a:r>
              <a:rPr lang="en-US" sz="1800" b="1" dirty="0" smtClean="0"/>
              <a:t>Skin:  Rashes</a:t>
            </a:r>
            <a:r>
              <a:rPr lang="en-US" sz="1800" b="1" dirty="0"/>
              <a:t>, </a:t>
            </a:r>
            <a:r>
              <a:rPr lang="en-US" sz="1800" b="1" dirty="0" err="1"/>
              <a:t>petechiae</a:t>
            </a:r>
            <a:r>
              <a:rPr lang="en-US" sz="1800" b="1" dirty="0"/>
              <a:t>, and </a:t>
            </a:r>
            <a:r>
              <a:rPr lang="en-US" sz="1800" b="1" dirty="0" err="1"/>
              <a:t>ecchymoses</a:t>
            </a:r>
            <a:r>
              <a:rPr lang="en-US" sz="1800" b="1" dirty="0"/>
              <a:t>. </a:t>
            </a:r>
            <a:endParaRPr lang="en-US" sz="1800" b="1" dirty="0" smtClean="0"/>
          </a:p>
          <a:p>
            <a:r>
              <a:rPr lang="en-US" sz="1800" b="1" dirty="0" smtClean="0"/>
              <a:t>EENT: sclera </a:t>
            </a:r>
            <a:r>
              <a:rPr lang="en-US" sz="1800" b="1" dirty="0"/>
              <a:t>should be examined for icterus. </a:t>
            </a:r>
            <a:endParaRPr lang="en-US" sz="1800" b="1" dirty="0" smtClean="0"/>
          </a:p>
          <a:p>
            <a:r>
              <a:rPr lang="en-US" sz="1800" b="1" dirty="0" smtClean="0"/>
              <a:t>ASSESS </a:t>
            </a:r>
            <a:r>
              <a:rPr lang="en-US" sz="1800" b="1" dirty="0" smtClean="0">
                <a:ea typeface="ＭＳ Ｐゴシック" panose="020B0600070205080204" pitchFamily="34" charset="-128"/>
              </a:rPr>
              <a:t>Transfusion history</a:t>
            </a:r>
          </a:p>
          <a:p>
            <a:pPr lvl="1"/>
            <a:r>
              <a:rPr lang="en-US" sz="1600" b="1" dirty="0" smtClean="0">
                <a:ea typeface="ＭＳ Ｐゴシック" panose="020B0600070205080204" pitchFamily="34" charset="-128"/>
              </a:rPr>
              <a:t>Previous transfusions, allergies and reactions</a:t>
            </a:r>
          </a:p>
          <a:p>
            <a:pPr lvl="1"/>
            <a:r>
              <a:rPr lang="en-US" sz="1600" b="1" dirty="0" smtClean="0">
                <a:ea typeface="ＭＳ Ｐゴシック" panose="020B0600070205080204" pitchFamily="34" charset="-128"/>
              </a:rPr>
              <a:t>Type of transfusion reaction, manifestations, and treatment</a:t>
            </a:r>
          </a:p>
          <a:p>
            <a:pPr lvl="1">
              <a:buFont typeface="Wingdings" panose="05000000000000000000" pitchFamily="2" charset="2"/>
              <a:buNone/>
            </a:pPr>
            <a:endParaRPr lang="en-US" sz="1600" b="1" dirty="0" smtClean="0">
              <a:ea typeface="ＭＳ Ｐゴシック" panose="020B0600070205080204" pitchFamily="34" charset="-128"/>
            </a:endParaRPr>
          </a:p>
          <a:p>
            <a:endParaRPr lang="en-US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76866" y="915337"/>
            <a:ext cx="6798734" cy="837263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b="1" dirty="0" smtClean="0">
                <a:ea typeface="ＭＳ Ｐゴシック" panose="020B0600070205080204" pitchFamily="34" charset="-128"/>
              </a:rPr>
              <a:t>Interventions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176865" y="1905000"/>
            <a:ext cx="6798736" cy="3444997"/>
          </a:xfrm>
        </p:spPr>
        <p:txBody>
          <a:bodyPr>
            <a:noAutofit/>
          </a:bodyPr>
          <a:lstStyle/>
          <a:p>
            <a:pPr>
              <a:lnSpc>
                <a:spcPct val="97000"/>
              </a:lnSpc>
            </a:pPr>
            <a:r>
              <a:rPr lang="en-US" b="1" dirty="0" smtClean="0">
                <a:ea typeface="ＭＳ Ｐゴシック" panose="020B0600070205080204" pitchFamily="34" charset="-128"/>
              </a:rPr>
              <a:t>Once the blood has been taken from the blood bank, it must be administered within 30 minutes </a:t>
            </a:r>
          </a:p>
          <a:p>
            <a:r>
              <a:rPr lang="en-US" b="1" dirty="0"/>
              <a:t>Use 18 or 20 gauge IV cannula</a:t>
            </a:r>
          </a:p>
          <a:p>
            <a:r>
              <a:rPr lang="en-US" b="1" dirty="0"/>
              <a:t>Check vital signs prior to administration</a:t>
            </a:r>
          </a:p>
          <a:p>
            <a:r>
              <a:rPr lang="en-US" b="1" dirty="0"/>
              <a:t>Use </a:t>
            </a:r>
            <a:r>
              <a:rPr lang="en-US" b="1" dirty="0" smtClean="0"/>
              <a:t>BT Set  </a:t>
            </a:r>
            <a:r>
              <a:rPr lang="en-US" b="1" dirty="0"/>
              <a:t>for administration</a:t>
            </a:r>
          </a:p>
          <a:p>
            <a:pPr lvl="1">
              <a:lnSpc>
                <a:spcPct val="97000"/>
              </a:lnSpc>
            </a:pPr>
            <a:endParaRPr lang="en-US" b="1" dirty="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76866" y="915337"/>
            <a:ext cx="6798734" cy="837263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b="1" dirty="0" smtClean="0">
                <a:ea typeface="ＭＳ Ｐゴシック" panose="020B0600070205080204" pitchFamily="34" charset="-128"/>
              </a:rPr>
              <a:t>Interventions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176864" y="1905000"/>
            <a:ext cx="7128935" cy="4343400"/>
          </a:xfrm>
        </p:spPr>
        <p:txBody>
          <a:bodyPr>
            <a:noAutofit/>
          </a:bodyPr>
          <a:lstStyle/>
          <a:p>
            <a:pPr>
              <a:lnSpc>
                <a:spcPct val="97000"/>
              </a:lnSpc>
            </a:pPr>
            <a:r>
              <a:rPr lang="en-US" sz="2800" b="1" dirty="0" smtClean="0">
                <a:ea typeface="ＭＳ Ｐゴシック" panose="020B0600070205080204" pitchFamily="34" charset="-128"/>
              </a:rPr>
              <a:t>The nurse must ensure: </a:t>
            </a:r>
          </a:p>
          <a:p>
            <a:pPr lvl="1">
              <a:lnSpc>
                <a:spcPct val="97000"/>
              </a:lnSpc>
            </a:pPr>
            <a:r>
              <a:rPr lang="en-US" sz="2400" b="1" dirty="0" smtClean="0">
                <a:ea typeface="ＭＳ Ｐゴシック" panose="020B0600070205080204" pitchFamily="34" charset="-128"/>
              </a:rPr>
              <a:t>Positive patient identification</a:t>
            </a:r>
          </a:p>
          <a:p>
            <a:pPr lvl="1">
              <a:lnSpc>
                <a:spcPct val="97000"/>
              </a:lnSpc>
            </a:pPr>
            <a:r>
              <a:rPr lang="en-US" sz="2400" b="1" dirty="0" smtClean="0">
                <a:ea typeface="ＭＳ Ｐゴシック" panose="020B0600070205080204" pitchFamily="34" charset="-128"/>
              </a:rPr>
              <a:t>Appropriateness of blood component</a:t>
            </a:r>
          </a:p>
          <a:p>
            <a:pPr lvl="1">
              <a:lnSpc>
                <a:spcPct val="97000"/>
              </a:lnSpc>
            </a:pPr>
            <a:r>
              <a:rPr lang="en-US" sz="2400" b="1" dirty="0" smtClean="0">
                <a:ea typeface="ＭＳ Ｐゴシック" panose="020B0600070205080204" pitchFamily="34" charset="-128"/>
              </a:rPr>
              <a:t>Verification of donor – recipient compatibility</a:t>
            </a:r>
          </a:p>
          <a:p>
            <a:pPr lvl="1">
              <a:lnSpc>
                <a:spcPct val="97000"/>
              </a:lnSpc>
            </a:pPr>
            <a:r>
              <a:rPr lang="en-US" sz="2400" b="1" dirty="0">
                <a:ea typeface="ＭＳ Ｐゴシック" panose="020B0600070205080204" pitchFamily="34" charset="-128"/>
              </a:rPr>
              <a:t>Blood product </a:t>
            </a:r>
            <a:r>
              <a:rPr lang="en-US" sz="2400" b="1" dirty="0" smtClean="0">
                <a:ea typeface="ＭＳ Ｐゴシック" panose="020B0600070205080204" pitchFamily="34" charset="-128"/>
              </a:rPr>
              <a:t>inspection (</a:t>
            </a:r>
            <a:r>
              <a:rPr lang="en-US" sz="2400" b="1" dirty="0" smtClean="0"/>
              <a:t>checked </a:t>
            </a:r>
            <a:r>
              <a:rPr lang="en-US" sz="2400" b="1" dirty="0"/>
              <a:t>by 2 licensed nurses. </a:t>
            </a:r>
            <a:r>
              <a:rPr lang="en-US" sz="2400" b="1" dirty="0" smtClean="0"/>
              <a:t>)</a:t>
            </a:r>
            <a:endParaRPr lang="en-US" sz="2400" b="1" dirty="0">
              <a:ea typeface="ＭＳ Ｐゴシック" panose="020B0600070205080204" pitchFamily="34" charset="-128"/>
            </a:endParaRPr>
          </a:p>
          <a:p>
            <a:pPr marL="1371600" lvl="1" indent="-173038">
              <a:lnSpc>
                <a:spcPct val="97000"/>
              </a:lnSpc>
              <a:buFont typeface="Wingdings" panose="05000000000000000000" pitchFamily="2" charset="2"/>
              <a:buChar char="§"/>
            </a:pPr>
            <a:r>
              <a:rPr lang="en-US" sz="2400" b="1" dirty="0" smtClean="0">
                <a:ea typeface="ＭＳ Ｐゴシック" panose="020B0600070205080204" pitchFamily="34" charset="-128"/>
              </a:rPr>
              <a:t> Verify product expiration date , </a:t>
            </a:r>
            <a:r>
              <a:rPr lang="en-US" sz="2400" b="1" dirty="0" smtClean="0"/>
              <a:t>name</a:t>
            </a:r>
            <a:r>
              <a:rPr lang="en-US" sz="2400" b="1" dirty="0"/>
              <a:t>, medical record number, type of blood, blood band id, </a:t>
            </a:r>
            <a:r>
              <a:rPr lang="en-US" sz="2400" b="1" dirty="0" err="1"/>
              <a:t>pt</a:t>
            </a:r>
            <a:r>
              <a:rPr lang="en-US" sz="2400" b="1" dirty="0"/>
              <a:t> age</a:t>
            </a:r>
          </a:p>
          <a:p>
            <a:pPr lvl="1">
              <a:lnSpc>
                <a:spcPct val="97000"/>
              </a:lnSpc>
            </a:pPr>
            <a:endParaRPr lang="en-US" sz="2400" b="1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9487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183563" cy="6096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/>
              <a:t> administration of blood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5257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b="1" dirty="0" smtClean="0"/>
              <a:t>Monitor for blood reactions,  vital signs continuously during administration</a:t>
            </a:r>
          </a:p>
          <a:p>
            <a:r>
              <a:rPr lang="en-US" b="1" dirty="0" smtClean="0"/>
              <a:t>For </a:t>
            </a:r>
            <a:r>
              <a:rPr lang="en-US" b="1" dirty="0"/>
              <a:t>ﬁrst 15 minutes, run the transfusion slowly—no faster than 5 mL/min. </a:t>
            </a:r>
            <a:endParaRPr lang="en-US" b="1" dirty="0" smtClean="0"/>
          </a:p>
          <a:p>
            <a:r>
              <a:rPr lang="en-US" b="1" dirty="0" smtClean="0"/>
              <a:t>If </a:t>
            </a:r>
            <a:r>
              <a:rPr lang="en-US" b="1" dirty="0"/>
              <a:t>no adverse effects occur during the ﬁrst 15 min, increase the ﬂow rate unless the patient is at high risk for circulatory overload. </a:t>
            </a:r>
            <a:endParaRPr lang="en-US" b="1" dirty="0" smtClean="0"/>
          </a:p>
          <a:p>
            <a:r>
              <a:rPr lang="en-US" b="1" dirty="0">
                <a:solidFill>
                  <a:srgbClr val="C00000"/>
                </a:solidFill>
              </a:rPr>
              <a:t>Signs of adverse reaction</a:t>
            </a:r>
            <a:r>
              <a:rPr lang="en-US" b="1" dirty="0"/>
              <a:t>:  restlessness, hives, nausea, vomiting, torso or back pain, shortness of breath, ﬂushing, hematuria, fever, or chills. </a:t>
            </a:r>
          </a:p>
          <a:p>
            <a:endParaRPr lang="en-US" b="1" dirty="0" smtClean="0"/>
          </a:p>
          <a:p>
            <a:pPr eaLnBrk="1" hangingPunct="1"/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1524001"/>
            <a:ext cx="6798736" cy="4411132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Administration </a:t>
            </a:r>
            <a:r>
              <a:rPr lang="en-US" b="1" dirty="0"/>
              <a:t>time </a:t>
            </a:r>
            <a:r>
              <a:rPr lang="en-US" b="1" dirty="0">
                <a:solidFill>
                  <a:srgbClr val="C00000"/>
                </a:solidFill>
              </a:rPr>
              <a:t>does not exceed 4 </a:t>
            </a:r>
            <a:r>
              <a:rPr lang="en-US" b="1" dirty="0" err="1">
                <a:solidFill>
                  <a:srgbClr val="C00000"/>
                </a:solidFill>
              </a:rPr>
              <a:t>hr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/>
              <a:t>because of the increased risk for bacterial proliferation. </a:t>
            </a:r>
            <a:endParaRPr lang="en-US" b="1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Be </a:t>
            </a:r>
            <a:r>
              <a:rPr lang="en-US" b="1" dirty="0">
                <a:solidFill>
                  <a:srgbClr val="C00000"/>
                </a:solidFill>
              </a:rPr>
              <a:t>alert for signs of adverse </a:t>
            </a:r>
            <a:r>
              <a:rPr lang="en-US" b="1" dirty="0" smtClean="0">
                <a:solidFill>
                  <a:srgbClr val="C00000"/>
                </a:solidFill>
              </a:rPr>
              <a:t>reactions (Post Transfusion)  </a:t>
            </a:r>
            <a:r>
              <a:rPr lang="en-US" b="1" dirty="0"/>
              <a:t>circulatory overload, sepsis, febrile reaction, allergic reaction, and acute hemolytic reaction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Change </a:t>
            </a:r>
            <a:r>
              <a:rPr lang="en-US" b="1" dirty="0"/>
              <a:t>blood tubing after every 2 units transfused, to decrease chance of bacterial contamination. </a:t>
            </a:r>
            <a:endParaRPr lang="en-US" b="1" dirty="0" smtClean="0"/>
          </a:p>
          <a:p>
            <a:r>
              <a:rPr lang="en-US" b="1" dirty="0"/>
              <a:t>A platelet count may be ordered 1 </a:t>
            </a:r>
            <a:r>
              <a:rPr lang="en-US" b="1" dirty="0" err="1"/>
              <a:t>hr</a:t>
            </a:r>
            <a:r>
              <a:rPr lang="en-US" b="1" dirty="0"/>
              <a:t> after platelet transfusion to facilitate this evaluation.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183563" cy="6096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/>
              <a:t> Administration of blood</a:t>
            </a:r>
          </a:p>
        </p:txBody>
      </p:sp>
    </p:spTree>
    <p:extLst>
      <p:ext uri="{BB962C8B-B14F-4D97-AF65-F5344CB8AC3E}">
        <p14:creationId xmlns:p14="http://schemas.microsoft.com/office/powerpoint/2010/main" val="35576067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/>
              <a:t>NURSING MANAGEMENT FOR TRANSFUSION REACTIONS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6" y="2514600"/>
            <a:ext cx="6798736" cy="34449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smtClean="0"/>
              <a:t>If </a:t>
            </a:r>
            <a:r>
              <a:rPr lang="en-US" sz="1800" b="1" dirty="0"/>
              <a:t>a transfusion reaction is suspected, </a:t>
            </a:r>
            <a:endParaRPr lang="en-US" sz="1800" b="1" dirty="0" smtClean="0"/>
          </a:p>
          <a:p>
            <a:r>
              <a:rPr lang="en-US" sz="1800" b="1" dirty="0" smtClean="0"/>
              <a:t>Stop </a:t>
            </a:r>
            <a:r>
              <a:rPr lang="en-US" sz="1800" b="1" dirty="0"/>
              <a:t>the transfusion. </a:t>
            </a:r>
            <a:endParaRPr lang="en-US" sz="1800" b="1" dirty="0" smtClean="0"/>
          </a:p>
          <a:p>
            <a:r>
              <a:rPr lang="en-US" sz="1800" b="1" dirty="0" smtClean="0"/>
              <a:t>Maintain </a:t>
            </a:r>
            <a:r>
              <a:rPr lang="en-US" sz="1800" b="1" dirty="0"/>
              <a:t>the intravenous line with normal saline solution through new intravenous tubing, administered at a slow rate</a:t>
            </a:r>
            <a:r>
              <a:rPr lang="en-US" sz="1800" b="1" dirty="0" smtClean="0"/>
              <a:t>.</a:t>
            </a:r>
          </a:p>
          <a:p>
            <a:r>
              <a:rPr lang="en-US" sz="1800" b="1" dirty="0" smtClean="0"/>
              <a:t>Assess </a:t>
            </a:r>
            <a:r>
              <a:rPr lang="en-US" sz="1800" b="1" dirty="0"/>
              <a:t>the patient </a:t>
            </a:r>
            <a:r>
              <a:rPr lang="en-US" sz="1800" b="1" dirty="0" smtClean="0"/>
              <a:t>carefully. Compare </a:t>
            </a:r>
            <a:r>
              <a:rPr lang="en-US" sz="1800" b="1" dirty="0"/>
              <a:t>the vital signs with those from the baseline assessment. </a:t>
            </a:r>
            <a:endParaRPr lang="en-US" sz="1800" b="1" dirty="0" smtClean="0"/>
          </a:p>
          <a:p>
            <a:r>
              <a:rPr lang="en-US" sz="1800" b="1" dirty="0" smtClean="0"/>
              <a:t>Assess </a:t>
            </a:r>
            <a:r>
              <a:rPr lang="en-US" sz="1800" b="1" dirty="0"/>
              <a:t>the patient’s respiratory status carefully. </a:t>
            </a:r>
            <a:r>
              <a:rPr lang="en-US" sz="1800" b="1" dirty="0" smtClean="0"/>
              <a:t> Note </a:t>
            </a:r>
            <a:r>
              <a:rPr lang="en-US" sz="1800" b="1" dirty="0"/>
              <a:t>the presence of adventitious breath sounds, use of accessory muscles, extent of </a:t>
            </a:r>
            <a:r>
              <a:rPr lang="en-US" sz="1800" b="1" dirty="0" smtClean="0"/>
              <a:t>dyspnea (if </a:t>
            </a:r>
            <a:r>
              <a:rPr lang="en-US" sz="1800" b="1" dirty="0"/>
              <a:t>any), and changes in mental status, including anxiety and confusion. </a:t>
            </a: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13180825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/>
              <a:t>NURSING MANAGEMENT FOR TRANSFUSION REACTIONS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4" y="2490135"/>
            <a:ext cx="7433735" cy="3444997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>Note </a:t>
            </a:r>
            <a:r>
              <a:rPr lang="en-US" sz="1800" b="1" dirty="0"/>
              <a:t>any chills, diaphoresis, complaints of back pain, </a:t>
            </a:r>
            <a:r>
              <a:rPr lang="en-US" sz="1800" b="1" dirty="0" err="1"/>
              <a:t>urticaria</a:t>
            </a:r>
            <a:r>
              <a:rPr lang="en-US" sz="1800" b="1" dirty="0"/>
              <a:t>, and jugular vein distention</a:t>
            </a:r>
            <a:r>
              <a:rPr lang="en-US" sz="1800" b="1" dirty="0" smtClean="0"/>
              <a:t>.</a:t>
            </a:r>
          </a:p>
          <a:p>
            <a:r>
              <a:rPr lang="en-US" sz="1800" b="1" dirty="0" smtClean="0"/>
              <a:t>Notify </a:t>
            </a:r>
            <a:r>
              <a:rPr lang="en-US" sz="1800" b="1" dirty="0"/>
              <a:t>the physician of the assessment ﬁndings, and implement any orders obtained. </a:t>
            </a:r>
            <a:endParaRPr lang="en-US" sz="1800" b="1" dirty="0" smtClean="0"/>
          </a:p>
          <a:p>
            <a:r>
              <a:rPr lang="en-US" sz="1800" b="1" dirty="0" smtClean="0"/>
              <a:t>Continue </a:t>
            </a:r>
            <a:r>
              <a:rPr lang="en-US" sz="1800" b="1" dirty="0"/>
              <a:t>to monitor the patient’s vital signs and respiratory, cardiovascular, and renal </a:t>
            </a:r>
            <a:r>
              <a:rPr lang="en-US" sz="1800" b="1" dirty="0" smtClean="0"/>
              <a:t>status.</a:t>
            </a:r>
          </a:p>
          <a:p>
            <a:r>
              <a:rPr lang="en-US" sz="1800" b="1" dirty="0" smtClean="0"/>
              <a:t>Notify </a:t>
            </a:r>
            <a:r>
              <a:rPr lang="en-US" sz="1800" b="1" dirty="0"/>
              <a:t>the blood bank that a suspected transfusion reaction has occurred. </a:t>
            </a:r>
            <a:endParaRPr lang="en-US" sz="1800" b="1" dirty="0" smtClean="0"/>
          </a:p>
          <a:p>
            <a:r>
              <a:rPr lang="en-US" sz="1800" b="1" dirty="0" smtClean="0"/>
              <a:t>Send </a:t>
            </a:r>
            <a:r>
              <a:rPr lang="en-US" sz="1800" b="1" dirty="0"/>
              <a:t>the blood container and tubing to the blood bank for repeat typing and culture. The identifying tags and numbers are veriﬁed. </a:t>
            </a:r>
          </a:p>
        </p:txBody>
      </p:sp>
    </p:spTree>
    <p:extLst>
      <p:ext uri="{BB962C8B-B14F-4D97-AF65-F5344CB8AC3E}">
        <p14:creationId xmlns:p14="http://schemas.microsoft.com/office/powerpoint/2010/main" val="34843272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 descr="AAIHZOM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686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3" descr="ch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608663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BLOOD TRANSFUSION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956733" y="1524000"/>
            <a:ext cx="5444067" cy="4191000"/>
          </a:xfrm>
        </p:spPr>
        <p:txBody>
          <a:bodyPr>
            <a:noAutofit/>
          </a:bodyPr>
          <a:lstStyle/>
          <a:p>
            <a:r>
              <a:rPr lang="en-US" sz="2200" b="1" dirty="0"/>
              <a:t>May be whole Blood or blood components </a:t>
            </a:r>
            <a:r>
              <a:rPr lang="en-US" sz="2200" b="1" dirty="0" smtClean="0"/>
              <a:t>   ( </a:t>
            </a:r>
            <a:r>
              <a:rPr lang="en-US" sz="2200" b="1" dirty="0"/>
              <a:t>Platelets, Plasma , PRBC, Albumin )</a:t>
            </a:r>
          </a:p>
          <a:p>
            <a:pPr lvl="0"/>
            <a:r>
              <a:rPr lang="en-US" sz="2200" b="1" dirty="0"/>
              <a:t>The procedure usually takes 1 to 4 hours, depending on how much blood is needed.</a:t>
            </a:r>
          </a:p>
          <a:p>
            <a:pPr lvl="0"/>
            <a:r>
              <a:rPr lang="en-US" sz="2200" b="1" dirty="0"/>
              <a:t>A unit (bag) of red blood cells usually takes two to three hours to give. If needed, a unit can be given more rapidly – for example, to treat severe bleeding. </a:t>
            </a:r>
          </a:p>
          <a:p>
            <a:pPr lvl="0"/>
            <a:r>
              <a:rPr lang="en-US" sz="2200" b="1" dirty="0"/>
              <a:t>A unit of platelets or plasma is given in 30 to 60 minutes. </a:t>
            </a:r>
          </a:p>
          <a:p>
            <a:pPr lvl="1"/>
            <a:endParaRPr lang="en-US" sz="2200" b="1" dirty="0"/>
          </a:p>
          <a:p>
            <a:endParaRPr lang="en-US" sz="2200" b="1" dirty="0" smtClean="0"/>
          </a:p>
          <a:p>
            <a:endParaRPr lang="en-US" sz="2200" b="1" dirty="0" smtClean="0"/>
          </a:p>
          <a:p>
            <a:endParaRPr lang="en-US" sz="2200" b="1" dirty="0" smtClean="0"/>
          </a:p>
          <a:p>
            <a:pPr>
              <a:buFont typeface="Wingdings" panose="05000000000000000000" pitchFamily="2" charset="2"/>
              <a:buNone/>
            </a:pPr>
            <a:endParaRPr lang="en-US" sz="2200" b="1" dirty="0" smtClean="0"/>
          </a:p>
          <a:p>
            <a:pPr>
              <a:buFont typeface="Wingdings" panose="05000000000000000000" pitchFamily="2" charset="2"/>
              <a:buNone/>
            </a:pPr>
            <a:endParaRPr lang="en-US" sz="2200" b="1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714500"/>
            <a:ext cx="2097206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63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Picture 3" descr="ch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989663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nimbus-sans"/>
              </a:rPr>
              <a:t>Transfusion </a:t>
            </a:r>
            <a:r>
              <a:rPr lang="en-US" b="1" dirty="0" smtClean="0">
                <a:solidFill>
                  <a:srgbClr val="000000"/>
                </a:solidFill>
                <a:latin typeface="nimbus-sans"/>
              </a:rPr>
              <a:t>Complications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47961" y="2438400"/>
            <a:ext cx="6798736" cy="3444997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altLang="en-US" b="1" dirty="0">
                <a:solidFill>
                  <a:srgbClr val="C00000"/>
                </a:solidFill>
              </a:rPr>
              <a:t>Noninfectious </a:t>
            </a:r>
            <a:r>
              <a:rPr lang="en-US" altLang="en-US" b="1" dirty="0" smtClean="0">
                <a:solidFill>
                  <a:srgbClr val="C00000"/>
                </a:solidFill>
              </a:rPr>
              <a:t>Complications </a:t>
            </a:r>
            <a:r>
              <a:rPr lang="en-US" altLang="en-US" b="1" dirty="0" smtClean="0">
                <a:solidFill>
                  <a:srgbClr val="444444"/>
                </a:solidFill>
              </a:rPr>
              <a:t>(</a:t>
            </a:r>
            <a:r>
              <a:rPr lang="en-US" b="1" dirty="0" smtClean="0"/>
              <a:t>up </a:t>
            </a:r>
            <a:r>
              <a:rPr lang="en-US" b="1" dirty="0"/>
              <a:t>to 1,000 times more likely than an infectious </a:t>
            </a:r>
            <a:r>
              <a:rPr lang="en-US" b="1" dirty="0" smtClean="0"/>
              <a:t>complication)</a:t>
            </a:r>
            <a:endParaRPr lang="en-US" altLang="en-US" b="1" dirty="0">
              <a:solidFill>
                <a:srgbClr val="444444"/>
              </a:solidFill>
            </a:endParaRPr>
          </a:p>
          <a:p>
            <a:pPr marL="850900" indent="-457200" fontAlgn="t">
              <a:buFont typeface="+mj-lt"/>
              <a:buAutoNum type="alphaUcPeriod"/>
            </a:pPr>
            <a:r>
              <a:rPr lang="en-US" b="1" dirty="0" smtClean="0">
                <a:solidFill>
                  <a:srgbClr val="C00000"/>
                </a:solidFill>
              </a:rPr>
              <a:t>Acute complications </a:t>
            </a:r>
            <a:r>
              <a:rPr lang="en-US" b="1" dirty="0" smtClean="0">
                <a:solidFill>
                  <a:srgbClr val="666666"/>
                </a:solidFill>
              </a:rPr>
              <a:t>-  </a:t>
            </a:r>
            <a:r>
              <a:rPr lang="en-US" b="1" dirty="0">
                <a:solidFill>
                  <a:srgbClr val="666666"/>
                </a:solidFill>
              </a:rPr>
              <a:t>occur within minutes to 24 hours of the transfusion, </a:t>
            </a:r>
            <a:r>
              <a:rPr lang="en-US" b="1" dirty="0" smtClean="0">
                <a:solidFill>
                  <a:srgbClr val="666666"/>
                </a:solidFill>
              </a:rPr>
              <a:t>(</a:t>
            </a:r>
            <a:r>
              <a:rPr lang="en-US" b="1" dirty="0"/>
              <a:t>Acute hemolytic </a:t>
            </a:r>
            <a:r>
              <a:rPr lang="en-US" b="1" dirty="0" smtClean="0"/>
              <a:t>reaction, Allergic reaction, Anaphylactic reaction, </a:t>
            </a:r>
            <a:r>
              <a:rPr lang="en-US" b="1" cap="all" dirty="0"/>
              <a:t>TRANSFUSION-ASSOCIATED CIRCULATORY OVERLOAD</a:t>
            </a:r>
          </a:p>
          <a:p>
            <a:pPr marL="850900" indent="-457200" fontAlgn="t">
              <a:buFont typeface="+mj-lt"/>
              <a:buAutoNum type="alphaUcPeriod"/>
            </a:pPr>
            <a:r>
              <a:rPr lang="en-US" b="1" dirty="0" smtClean="0">
                <a:solidFill>
                  <a:srgbClr val="C00000"/>
                </a:solidFill>
              </a:rPr>
              <a:t>Delayed complications </a:t>
            </a:r>
            <a:r>
              <a:rPr lang="en-US" b="1" dirty="0" smtClean="0">
                <a:solidFill>
                  <a:srgbClr val="666666"/>
                </a:solidFill>
              </a:rPr>
              <a:t>-  </a:t>
            </a:r>
            <a:r>
              <a:rPr lang="en-US" b="1" dirty="0">
                <a:solidFill>
                  <a:srgbClr val="666666"/>
                </a:solidFill>
              </a:rPr>
              <a:t>may develop days, months, or even years later. </a:t>
            </a:r>
            <a:r>
              <a:rPr lang="en-US" b="1" dirty="0" smtClean="0">
                <a:solidFill>
                  <a:srgbClr val="666666"/>
                </a:solidFill>
              </a:rPr>
              <a:t> (</a:t>
            </a:r>
            <a:r>
              <a:rPr lang="en-US" b="1" dirty="0"/>
              <a:t>Delayed hemolytic </a:t>
            </a:r>
            <a:r>
              <a:rPr lang="en-US" b="1" dirty="0" smtClean="0"/>
              <a:t>reaction , Iron overload, </a:t>
            </a:r>
            <a:r>
              <a:rPr lang="en-US" b="1" dirty="0" err="1">
                <a:solidFill>
                  <a:srgbClr val="444444"/>
                </a:solidFill>
              </a:rPr>
              <a:t>Overtransfusion</a:t>
            </a:r>
            <a:r>
              <a:rPr lang="en-US" b="1" dirty="0">
                <a:solidFill>
                  <a:srgbClr val="444444"/>
                </a:solidFill>
              </a:rPr>
              <a:t> or </a:t>
            </a:r>
            <a:r>
              <a:rPr lang="en-US" b="1" dirty="0" err="1" smtClean="0">
                <a:solidFill>
                  <a:srgbClr val="444444"/>
                </a:solidFill>
              </a:rPr>
              <a:t>undertransfusion</a:t>
            </a:r>
            <a:r>
              <a:rPr lang="en-US" b="1" dirty="0" smtClean="0">
                <a:solidFill>
                  <a:srgbClr val="444444"/>
                </a:solidFill>
              </a:rPr>
              <a:t> </a:t>
            </a:r>
          </a:p>
          <a:p>
            <a:pPr fontAlgn="t"/>
            <a:r>
              <a:rPr lang="en-US" b="1" dirty="0" smtClean="0">
                <a:solidFill>
                  <a:srgbClr val="C00000"/>
                </a:solidFill>
              </a:rPr>
              <a:t>Infectious Complications </a:t>
            </a:r>
            <a:r>
              <a:rPr lang="en-US" b="1" dirty="0" smtClean="0">
                <a:solidFill>
                  <a:srgbClr val="444444"/>
                </a:solidFill>
              </a:rPr>
              <a:t>(Hepatitis B, C virus)</a:t>
            </a:r>
          </a:p>
          <a:p>
            <a:pPr fontAlgn="t"/>
            <a:endParaRPr lang="en-US" b="1" dirty="0">
              <a:solidFill>
                <a:srgbClr val="444444"/>
              </a:solidFill>
            </a:endParaRPr>
          </a:p>
          <a:p>
            <a:pPr fontAlgn="t"/>
            <a:endParaRPr lang="en-US" b="1" dirty="0">
              <a:solidFill>
                <a:srgbClr val="444444"/>
              </a:solidFill>
            </a:endParaRPr>
          </a:p>
          <a:p>
            <a:pPr fontAlgn="t"/>
            <a:endParaRPr lang="en-US" b="1" dirty="0"/>
          </a:p>
          <a:p>
            <a:endParaRPr lang="en-US" b="1" dirty="0" smtClean="0">
              <a:solidFill>
                <a:srgbClr val="666666"/>
              </a:solidFill>
            </a:endParaRP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64461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>
                <a:ea typeface="ＭＳ Ｐゴシック" panose="020B0600070205080204" pitchFamily="34" charset="-128"/>
              </a:rPr>
              <a:t>Blood Components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445951"/>
              </p:ext>
            </p:extLst>
          </p:nvPr>
        </p:nvGraphicFramePr>
        <p:xfrm>
          <a:off x="762000" y="2514600"/>
          <a:ext cx="7354905" cy="338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3706"/>
                <a:gridCol w="2514600"/>
                <a:gridCol w="32765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BLOOD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INDICATION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ea typeface="ＭＳ Ｐゴシック" panose="020B0600070205080204" pitchFamily="34" charset="-128"/>
                        </a:rPr>
                        <a:t>Leukocyte-free PRBC: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ea typeface="ＭＳ Ｐゴシック" panose="020B0600070205080204" pitchFamily="34" charset="-128"/>
                        </a:rPr>
                        <a:t>Most WBCs removed to reduce risk of reaction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ea typeface="ＭＳ Ｐゴシック" panose="020B0600070205080204" pitchFamily="34" charset="-128"/>
                        </a:rPr>
                        <a:t>Whole blood: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ea typeface="ＭＳ Ｐゴシック" panose="020B0600070205080204" pitchFamily="34" charset="-128"/>
                        </a:rPr>
                        <a:t>Most common blood product given in the hospital</a:t>
                      </a:r>
                    </a:p>
                    <a:p>
                      <a:pPr marL="457200" lvl="1" indent="0">
                        <a:buNone/>
                      </a:pPr>
                      <a:endParaRPr lang="en-US" b="1" dirty="0" smtClean="0">
                        <a:ea typeface="ＭＳ Ｐゴシック" panose="020B060007020508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1125" lvl="1" indent="0"/>
                      <a:r>
                        <a:rPr lang="en-US" b="1" dirty="0" smtClean="0">
                          <a:ea typeface="ＭＳ Ｐゴシック" panose="020B0600070205080204" pitchFamily="34" charset="-128"/>
                        </a:rPr>
                        <a:t>shock, low blood volumes, low hematocrit and hemoglobin, hemorrhage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ea typeface="ＭＳ Ｐゴシック" panose="020B0600070205080204" pitchFamily="34" charset="-128"/>
                        </a:rPr>
                        <a:t>Packed RBCs: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ea typeface="ＭＳ Ｐゴシック" panose="020B0600070205080204" pitchFamily="34" charset="-128"/>
                        </a:rPr>
                        <a:t>Separated from plasma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0"/>
                      <a:r>
                        <a:rPr lang="en-US" b="1" dirty="0" smtClean="0">
                          <a:ea typeface="ＭＳ Ｐゴシック" panose="020B0600070205080204" pitchFamily="34" charset="-128"/>
                        </a:rPr>
                        <a:t>Used to treat anemia, and reduce risk of volume overload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-4419600" y="2133600"/>
            <a:ext cx="6798736" cy="4114799"/>
          </a:xfrm>
        </p:spPr>
        <p:txBody>
          <a:bodyPr>
            <a:noAutofit/>
          </a:bodyPr>
          <a:lstStyle/>
          <a:p>
            <a:pPr lvl="1"/>
            <a:endParaRPr lang="en-US" sz="1600" b="1" dirty="0" smtClean="0">
              <a:ea typeface="ＭＳ Ｐゴシック" panose="020B0600070205080204" pitchFamily="34" charset="-128"/>
            </a:endParaRPr>
          </a:p>
          <a:p>
            <a:pPr lvl="1"/>
            <a:endParaRPr lang="en-US" sz="1600" b="1" dirty="0" smtClean="0">
              <a:ea typeface="ＭＳ Ｐゴシック" panose="020B0600070205080204" pitchFamily="34" charset="-12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14028"/>
              </p:ext>
            </p:extLst>
          </p:nvPr>
        </p:nvGraphicFramePr>
        <p:xfrm>
          <a:off x="457200" y="1993899"/>
          <a:ext cx="8305799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750"/>
                <a:gridCol w="2834739"/>
                <a:gridCol w="345931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BLOOD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INDICATION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ea typeface="ＭＳ Ｐゴシック" panose="020B0600070205080204" pitchFamily="34" charset="-128"/>
                        </a:rPr>
                        <a:t>Fresh frozen plasma (FFP):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ea typeface="ＭＳ Ｐゴシック" panose="020B0600070205080204" pitchFamily="34" charset="-128"/>
                        </a:rPr>
                        <a:t>separated from whole blood by a centrifuge process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ea typeface="ＭＳ Ｐゴシック" panose="020B0600070205080204" pitchFamily="34" charset="-128"/>
                        </a:rPr>
                        <a:t>Used to restore plasma volume, treat some bleeding problems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Cryoprecipitate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dirty="0" smtClean="0"/>
                        <a:t>thawing fresh frozen plasma and collecting the precipitate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dirty="0" smtClean="0"/>
                        <a:t>contains high concentrations of factor VIII and fibrinogen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used in cases of </a:t>
                      </a:r>
                      <a:r>
                        <a:rPr lang="en-US" sz="1800" b="1" dirty="0" err="1" smtClean="0"/>
                        <a:t>hypofibrinogenemia</a:t>
                      </a:r>
                      <a:r>
                        <a:rPr lang="en-US" sz="1800" b="1" dirty="0" smtClean="0"/>
                        <a:t>, which most often occurs in the setting of massive hemorrhage or consumptive coagulopathy.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ea typeface="ＭＳ Ｐゴシック" panose="020B0600070205080204" pitchFamily="34" charset="-128"/>
                        </a:rPr>
                        <a:t>Platelets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ea typeface="ＭＳ Ｐゴシック" panose="020B0600070205080204" pitchFamily="34" charset="-128"/>
                        </a:rPr>
                        <a:t>Maintain normal </a:t>
                      </a:r>
                      <a:r>
                        <a:rPr lang="en-US" sz="1600" b="1" dirty="0" err="1" smtClean="0">
                          <a:ea typeface="ＭＳ Ｐゴシック" panose="020B0600070205080204" pitchFamily="34" charset="-128"/>
                        </a:rPr>
                        <a:t>coagulability</a:t>
                      </a:r>
                      <a:r>
                        <a:rPr lang="en-US" sz="1600" b="1" dirty="0" smtClean="0">
                          <a:ea typeface="ＭＳ Ｐゴシック" panose="020B0600070205080204" pitchFamily="34" charset="-128"/>
                        </a:rPr>
                        <a:t> of blood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ea typeface="ＭＳ Ｐゴシック" panose="020B0600070205080204" pitchFamily="34" charset="-128"/>
                        </a:rPr>
                        <a:t>Used to treat some bleeding disorders, and to compensate when marrow can not produce enough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12700"/>
            <a:ext cx="2097206" cy="1981199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771197" y="620181"/>
            <a:ext cx="5801710" cy="1303867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>
                <a:ea typeface="ＭＳ Ｐゴシック" panose="020B0600070205080204" pitchFamily="34" charset="-128"/>
              </a:rPr>
              <a:t>Blood Components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381000"/>
            <a:ext cx="6798734" cy="1303867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dirty="0"/>
              <a:t>SOURCES OF </a:t>
            </a:r>
            <a:r>
              <a:rPr lang="en-US" dirty="0" smtClean="0"/>
              <a:t>BLOOD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4" y="1667058"/>
            <a:ext cx="6798736" cy="458134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2200" b="1" u="sng" dirty="0" smtClean="0">
                <a:solidFill>
                  <a:srgbClr val="C00000"/>
                </a:solidFill>
              </a:rPr>
              <a:t>1. Autologous</a:t>
            </a:r>
            <a:r>
              <a:rPr lang="en-US" sz="2200" b="1" dirty="0" smtClean="0">
                <a:solidFill>
                  <a:srgbClr val="C00000"/>
                </a:solidFill>
              </a:rPr>
              <a:t> transfusion </a:t>
            </a:r>
            <a:r>
              <a:rPr lang="en-US" sz="2200" b="1" dirty="0"/>
              <a:t>- A patient’s own blood may be collected for future </a:t>
            </a:r>
            <a:r>
              <a:rPr lang="en-US" sz="2200" b="1" dirty="0" smtClean="0"/>
              <a:t>transfusion; </a:t>
            </a:r>
            <a:r>
              <a:rPr lang="en-US" sz="2200" b="1" dirty="0"/>
              <a:t>elective surgeries where the potential need for transfusion is high (</a:t>
            </a:r>
            <a:r>
              <a:rPr lang="en-US" sz="2200" b="1" dirty="0" err="1"/>
              <a:t>eg</a:t>
            </a:r>
            <a:r>
              <a:rPr lang="en-US" sz="2200" b="1" dirty="0"/>
              <a:t>, orthopedic surgery). </a:t>
            </a:r>
            <a:endParaRPr lang="en-US" sz="2200" b="1" dirty="0" smtClean="0"/>
          </a:p>
          <a:p>
            <a:pPr lvl="0"/>
            <a:r>
              <a:rPr lang="en-US" sz="2200" b="1" dirty="0"/>
              <a:t>Preoperative donations are ideally collected 4 to 6 weeks before surgery. </a:t>
            </a:r>
            <a:endParaRPr lang="en-US" sz="2200" b="1" dirty="0" smtClean="0"/>
          </a:p>
          <a:p>
            <a:pPr lvl="0"/>
            <a:r>
              <a:rPr lang="en-US" sz="2200" b="1" dirty="0" smtClean="0"/>
              <a:t>If </a:t>
            </a:r>
            <a:r>
              <a:rPr lang="en-US" sz="2200" b="1" dirty="0"/>
              <a:t>the blood is not required, it can be frozen until the donor needs it in the future </a:t>
            </a:r>
            <a:r>
              <a:rPr lang="en-US" sz="2200" b="1" dirty="0">
                <a:solidFill>
                  <a:srgbClr val="C00000"/>
                </a:solidFill>
              </a:rPr>
              <a:t>(for up to 10 years). </a:t>
            </a:r>
            <a:endParaRPr lang="en-US" sz="2200" b="1" dirty="0" smtClean="0">
              <a:solidFill>
                <a:srgbClr val="C00000"/>
              </a:solidFill>
            </a:endParaRPr>
          </a:p>
          <a:p>
            <a:pPr lvl="0"/>
            <a:r>
              <a:rPr lang="en-US" sz="2200" b="1" dirty="0" smtClean="0"/>
              <a:t>The </a:t>
            </a:r>
            <a:r>
              <a:rPr lang="en-US" sz="2200" b="1" dirty="0"/>
              <a:t>blood is never returned to the general donor supply of blood products to be used by someone else</a:t>
            </a:r>
            <a:r>
              <a:rPr lang="en-US" sz="2200" b="1" dirty="0" smtClean="0"/>
              <a:t>.</a:t>
            </a:r>
          </a:p>
          <a:p>
            <a:r>
              <a:rPr lang="en-US" sz="2200" b="1" dirty="0"/>
              <a:t>Patients with cancer may donate for themselves.</a:t>
            </a:r>
          </a:p>
          <a:p>
            <a:pPr lvl="0"/>
            <a:endParaRPr lang="en-US" sz="2200" b="1" dirty="0" smtClean="0"/>
          </a:p>
        </p:txBody>
      </p:sp>
    </p:spTree>
    <p:extLst>
      <p:ext uri="{BB962C8B-B14F-4D97-AF65-F5344CB8AC3E}">
        <p14:creationId xmlns:p14="http://schemas.microsoft.com/office/powerpoint/2010/main" val="561217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91346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Advantages of Autologous Transfusion :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Prevention </a:t>
            </a:r>
            <a:r>
              <a:rPr lang="en-US" b="1" dirty="0"/>
              <a:t>of viral infections from another person’s </a:t>
            </a:r>
            <a:r>
              <a:rPr lang="en-US" b="1" dirty="0" smtClean="0"/>
              <a:t>blood</a:t>
            </a:r>
          </a:p>
          <a:p>
            <a:pPr lvl="0"/>
            <a:r>
              <a:rPr lang="en-US" b="1" dirty="0" smtClean="0"/>
              <a:t>safe </a:t>
            </a:r>
            <a:r>
              <a:rPr lang="en-US" b="1" dirty="0"/>
              <a:t>transfusion for patients with a history of transfusion </a:t>
            </a:r>
            <a:r>
              <a:rPr lang="en-US" b="1" dirty="0" smtClean="0"/>
              <a:t>reactions</a:t>
            </a:r>
          </a:p>
          <a:p>
            <a:pPr lvl="0"/>
            <a:r>
              <a:rPr lang="en-US" b="1" dirty="0" smtClean="0"/>
              <a:t>prevention </a:t>
            </a:r>
            <a:r>
              <a:rPr lang="en-US" b="1" dirty="0"/>
              <a:t>of </a:t>
            </a:r>
            <a:r>
              <a:rPr lang="en-US" b="1" dirty="0" err="1" smtClean="0"/>
              <a:t>alloimmunization</a:t>
            </a:r>
            <a:endParaRPr lang="en-US" b="1" dirty="0" smtClean="0"/>
          </a:p>
          <a:p>
            <a:pPr lvl="0"/>
            <a:r>
              <a:rPr lang="en-US" b="1" dirty="0" smtClean="0"/>
              <a:t>avoidance </a:t>
            </a:r>
            <a:r>
              <a:rPr lang="en-US" b="1" dirty="0"/>
              <a:t>of complications in patients with alloantibodies.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807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/>
              <a:t>Contraindications </a:t>
            </a:r>
            <a:r>
              <a:rPr lang="en-US" b="1" dirty="0" smtClean="0"/>
              <a:t>for Autologous Transfusion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acute </a:t>
            </a:r>
            <a:r>
              <a:rPr lang="en-US" b="1" dirty="0"/>
              <a:t>infection, </a:t>
            </a:r>
            <a:endParaRPr lang="en-US" b="1" dirty="0" smtClean="0"/>
          </a:p>
          <a:p>
            <a:r>
              <a:rPr lang="en-US" b="1" dirty="0" smtClean="0"/>
              <a:t>severely </a:t>
            </a:r>
            <a:r>
              <a:rPr lang="en-US" b="1" dirty="0"/>
              <a:t>debilitating chronic disease, </a:t>
            </a:r>
            <a:endParaRPr lang="en-US" b="1" dirty="0" smtClean="0"/>
          </a:p>
          <a:p>
            <a:r>
              <a:rPr lang="en-US" b="1" dirty="0" smtClean="0"/>
              <a:t>hemoglobin </a:t>
            </a:r>
            <a:r>
              <a:rPr lang="en-US" b="1" dirty="0"/>
              <a:t>level less than 11 g/</a:t>
            </a:r>
            <a:r>
              <a:rPr lang="en-US" b="1" dirty="0" err="1"/>
              <a:t>dL</a:t>
            </a:r>
            <a:r>
              <a:rPr lang="en-US" b="1" dirty="0" smtClean="0"/>
              <a:t>,</a:t>
            </a:r>
          </a:p>
          <a:p>
            <a:r>
              <a:rPr lang="en-US" b="1" dirty="0" smtClean="0"/>
              <a:t>hematocrit </a:t>
            </a:r>
            <a:r>
              <a:rPr lang="en-US" b="1" dirty="0"/>
              <a:t>less than 33%, unstable angina, </a:t>
            </a:r>
            <a:endParaRPr lang="en-US" b="1" dirty="0" smtClean="0"/>
          </a:p>
          <a:p>
            <a:r>
              <a:rPr lang="en-US" b="1" dirty="0" smtClean="0"/>
              <a:t>Acute </a:t>
            </a:r>
            <a:r>
              <a:rPr lang="en-US" b="1" dirty="0"/>
              <a:t>cardiovascular or cerebrovascular disease. </a:t>
            </a:r>
            <a:endParaRPr lang="en-US" b="1" dirty="0" smtClean="0"/>
          </a:p>
          <a:p>
            <a:r>
              <a:rPr lang="en-US" b="1" dirty="0" smtClean="0"/>
              <a:t>A </a:t>
            </a:r>
            <a:r>
              <a:rPr lang="en-US" b="1" dirty="0"/>
              <a:t>history of poorly controlled epilepsy may be considered a contraindication in some centers. 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737543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913463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dirty="0"/>
              <a:t>SOURCES OF </a:t>
            </a:r>
            <a:r>
              <a:rPr lang="en-US" dirty="0" smtClean="0"/>
              <a:t>BLOOD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1981200"/>
            <a:ext cx="6798736" cy="357293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1600" b="1" u="sng" dirty="0" smtClean="0">
                <a:solidFill>
                  <a:srgbClr val="C00000"/>
                </a:solidFill>
              </a:rPr>
              <a:t>2. allogenic</a:t>
            </a:r>
            <a:r>
              <a:rPr lang="en-US" sz="1600" b="1" dirty="0" smtClean="0">
                <a:solidFill>
                  <a:srgbClr val="C00000"/>
                </a:solidFill>
              </a:rPr>
              <a:t> </a:t>
            </a:r>
            <a:r>
              <a:rPr lang="en-US" sz="1600" b="1" dirty="0">
                <a:solidFill>
                  <a:srgbClr val="C00000"/>
                </a:solidFill>
              </a:rPr>
              <a:t>or homologous </a:t>
            </a:r>
            <a:r>
              <a:rPr lang="en-US" sz="1600" b="1" dirty="0" smtClean="0">
                <a:solidFill>
                  <a:srgbClr val="C00000"/>
                </a:solidFill>
              </a:rPr>
              <a:t>transfusion. - </a:t>
            </a:r>
            <a:r>
              <a:rPr lang="en-US" sz="1600" b="1" dirty="0" smtClean="0"/>
              <a:t>using </a:t>
            </a:r>
            <a:r>
              <a:rPr lang="en-US" sz="1600" b="1" dirty="0"/>
              <a:t>another's </a:t>
            </a:r>
            <a:r>
              <a:rPr lang="en-US" sz="1600" b="1" dirty="0" smtClean="0"/>
              <a:t>blood.</a:t>
            </a:r>
          </a:p>
          <a:p>
            <a:r>
              <a:rPr lang="en-US" sz="1600" b="1" dirty="0"/>
              <a:t>Blood is most commonly donated as </a:t>
            </a:r>
            <a:r>
              <a:rPr lang="en-US" sz="1600" b="1" u="sng" dirty="0">
                <a:hlinkClick r:id="rId2" tooltip="Whole blood"/>
              </a:rPr>
              <a:t>whole blood</a:t>
            </a:r>
            <a:r>
              <a:rPr lang="en-US" sz="1600" b="1" dirty="0"/>
              <a:t> intravenously and collecting it with an </a:t>
            </a:r>
            <a:r>
              <a:rPr lang="en-US" sz="1600" b="1" u="sng" dirty="0">
                <a:hlinkClick r:id="rId3" tooltip="Anticoagulant"/>
              </a:rPr>
              <a:t>anticoagulant</a:t>
            </a:r>
            <a:r>
              <a:rPr lang="en-US" sz="1600" b="1" dirty="0"/>
              <a:t>.</a:t>
            </a:r>
          </a:p>
          <a:p>
            <a:r>
              <a:rPr lang="en-US" sz="1600" b="1" dirty="0"/>
              <a:t>Donors should be in good health and</a:t>
            </a:r>
            <a:r>
              <a:rPr lang="en-US" sz="1600" b="1" dirty="0">
                <a:solidFill>
                  <a:srgbClr val="C00000"/>
                </a:solidFill>
              </a:rPr>
              <a:t> without any </a:t>
            </a:r>
            <a:r>
              <a:rPr lang="en-US" sz="1600" b="1" dirty="0"/>
              <a:t>of the following: </a:t>
            </a:r>
            <a:endParaRPr lang="en-US" sz="1600" b="1" dirty="0" smtClean="0"/>
          </a:p>
          <a:p>
            <a:r>
              <a:rPr lang="en-US" sz="1600" b="1" dirty="0" smtClean="0"/>
              <a:t>history </a:t>
            </a:r>
            <a:r>
              <a:rPr lang="en-US" sz="1600" b="1" dirty="0"/>
              <a:t>of </a:t>
            </a:r>
            <a:r>
              <a:rPr lang="en-US" sz="1600" b="1" dirty="0" err="1"/>
              <a:t>urticaria</a:t>
            </a:r>
            <a:r>
              <a:rPr lang="en-US" sz="1600" b="1" dirty="0"/>
              <a:t>, or allergy to </a:t>
            </a:r>
            <a:r>
              <a:rPr lang="en-US" sz="1600" b="1" dirty="0" smtClean="0"/>
              <a:t>medications,  </a:t>
            </a:r>
            <a:r>
              <a:rPr lang="en-US" sz="1600" b="1" dirty="0"/>
              <a:t>receiving a blood transfusion or an infusion of any blood derivative </a:t>
            </a:r>
            <a:r>
              <a:rPr lang="en-US" sz="1600" b="1" dirty="0" smtClean="0"/>
              <a:t>, viral hepatitis, Malaria, syphilis, drug abuse, skin infection, asthma,   possible exposure to HIV, at </a:t>
            </a:r>
            <a:r>
              <a:rPr lang="en-US" sz="1600" b="1" dirty="0"/>
              <a:t>any time in the past, or a history of close contact with a hepatitis or dialysis patient within 6 </a:t>
            </a:r>
            <a:r>
              <a:rPr lang="en-US" sz="1600" b="1" dirty="0" smtClean="0"/>
              <a:t>months, Pregnancy </a:t>
            </a:r>
            <a:r>
              <a:rPr lang="en-US" sz="1600" b="1" dirty="0"/>
              <a:t>within 6 months, </a:t>
            </a:r>
            <a:r>
              <a:rPr lang="en-US" sz="1600" b="1" dirty="0" smtClean="0"/>
              <a:t>history </a:t>
            </a:r>
            <a:r>
              <a:rPr lang="en-US" sz="1600" b="1" dirty="0"/>
              <a:t>of tooth extraction or oral surgery within 72 hours, </a:t>
            </a:r>
            <a:r>
              <a:rPr lang="en-US" sz="1600" b="1" dirty="0" smtClean="0"/>
              <a:t> A </a:t>
            </a:r>
            <a:r>
              <a:rPr lang="en-US" sz="1600" b="1" dirty="0"/>
              <a:t>history of exposure to infectious disease within the past 3 weeks, </a:t>
            </a:r>
            <a:r>
              <a:rPr lang="en-US" sz="1600" b="1" dirty="0" smtClean="0"/>
              <a:t>Recent immunizations , recent tattoo, Cancer</a:t>
            </a:r>
            <a:r>
              <a:rPr lang="en-US" sz="1600" b="1" dirty="0"/>
              <a:t>, </a:t>
            </a:r>
            <a:r>
              <a:rPr lang="en-US" sz="1600" b="1" dirty="0" smtClean="0"/>
              <a:t>  </a:t>
            </a:r>
            <a:r>
              <a:rPr lang="en-US" sz="1600" b="1" dirty="0"/>
              <a:t>history of whole blood donation within the past 56 days</a:t>
            </a:r>
          </a:p>
        </p:txBody>
      </p:sp>
    </p:spTree>
    <p:extLst>
      <p:ext uri="{BB962C8B-B14F-4D97-AF65-F5344CB8AC3E}">
        <p14:creationId xmlns:p14="http://schemas.microsoft.com/office/powerpoint/2010/main" val="21616269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2327</TotalTime>
  <Words>1665</Words>
  <Application>Microsoft Office PowerPoint</Application>
  <PresentationFormat>عرض على الشاشة (3:4)‏</PresentationFormat>
  <Paragraphs>191</Paragraphs>
  <Slides>31</Slides>
  <Notes>4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2" baseType="lpstr">
      <vt:lpstr>Organic</vt:lpstr>
      <vt:lpstr>BLOOD TRANSFUSION</vt:lpstr>
      <vt:lpstr>BLOOD TRANSFUSION</vt:lpstr>
      <vt:lpstr>BLOOD TRANSFUSION</vt:lpstr>
      <vt:lpstr>Blood Components</vt:lpstr>
      <vt:lpstr>Blood Components</vt:lpstr>
      <vt:lpstr>SOURCES OF BLOOD</vt:lpstr>
      <vt:lpstr>Advantages of Autologous Transfusion : </vt:lpstr>
      <vt:lpstr>Contraindications for Autologous Transfusion </vt:lpstr>
      <vt:lpstr>SOURCES OF BLOOD</vt:lpstr>
      <vt:lpstr>Blood Donor’s Requirement </vt:lpstr>
      <vt:lpstr>Blood Storage Life </vt:lpstr>
      <vt:lpstr>Type and Crossmatch</vt:lpstr>
      <vt:lpstr>Blood Typing</vt:lpstr>
      <vt:lpstr>Blood compatibilities</vt:lpstr>
      <vt:lpstr>Blood typing for transfusion</vt:lpstr>
      <vt:lpstr>Blood Screening</vt:lpstr>
      <vt:lpstr>Y-type blood tubing</vt:lpstr>
      <vt:lpstr>INDICATIONS OF BLOOD TRANSFUSION</vt:lpstr>
      <vt:lpstr>Infusion Therapy Risks</vt:lpstr>
      <vt:lpstr>Infusion Therapy Hazards</vt:lpstr>
      <vt:lpstr>ADMINISTRATION PROCESS</vt:lpstr>
      <vt:lpstr>Interventions</vt:lpstr>
      <vt:lpstr>Interventions</vt:lpstr>
      <vt:lpstr> administration of blood</vt:lpstr>
      <vt:lpstr> Administration of blood</vt:lpstr>
      <vt:lpstr>NURSING MANAGEMENT FOR TRANSFUSION REACTIONS </vt:lpstr>
      <vt:lpstr>NURSING MANAGEMENT FOR TRANSFUSION REACTIONS </vt:lpstr>
      <vt:lpstr>عرض تقديمي في PowerPoint</vt:lpstr>
      <vt:lpstr>عرض تقديمي في PowerPoint</vt:lpstr>
      <vt:lpstr>عرض تقديمي في PowerPoint</vt:lpstr>
      <vt:lpstr>Transfusion Complications</vt:lpstr>
    </vt:vector>
  </TitlesOfParts>
  <Company>Template Central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7:BLOOD TRANSFUSION</dc:title>
  <dc:creator>aliothman1</dc:creator>
  <cp:lastModifiedBy>Amal Barasheed</cp:lastModifiedBy>
  <cp:revision>110</cp:revision>
  <dcterms:created xsi:type="dcterms:W3CDTF">2002-02-21T04:34:32Z</dcterms:created>
  <dcterms:modified xsi:type="dcterms:W3CDTF">2016-02-10T11:26:18Z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TC011408251033</vt:lpwstr>
  </property>
</Properties>
</file>