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71" r:id="rId11"/>
    <p:sldId id="272" r:id="rId12"/>
    <p:sldId id="273" r:id="rId13"/>
    <p:sldId id="274" r:id="rId14"/>
    <p:sldId id="275" r:id="rId15"/>
    <p:sldId id="300" r:id="rId16"/>
    <p:sldId id="276" r:id="rId17"/>
    <p:sldId id="277" r:id="rId18"/>
    <p:sldId id="278" r:id="rId19"/>
    <p:sldId id="279" r:id="rId20"/>
    <p:sldId id="288" r:id="rId21"/>
    <p:sldId id="289" r:id="rId22"/>
    <p:sldId id="290" r:id="rId23"/>
    <p:sldId id="280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282" r:id="rId33"/>
    <p:sldId id="283" r:id="rId34"/>
    <p:sldId id="284" r:id="rId35"/>
    <p:sldId id="285" r:id="rId36"/>
    <p:sldId id="286" r:id="rId37"/>
    <p:sldId id="287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96A16-9D2F-4FCB-98FD-D4A7F5154F6F}" type="datetimeFigureOut">
              <a:rPr lang="en-GB" smtClean="0"/>
              <a:t>17/02/2015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35965-F27A-4103-9130-2ACFDB86AA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340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77BD-171F-4C3D-85B6-AD945401756E}" type="datetime1">
              <a:rPr lang="en-US" smtClean="0"/>
              <a:t>2/17/2015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DD70-4B7A-4249-A0F6-9A4279EB7618}" type="datetime1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848C-2D4B-47AA-859B-B739E6A89279}" type="datetime1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C51-7730-4828-AA7E-B9129692F3CA}" type="datetime1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E1024-6809-42AA-806E-962B06AFA065}" type="datetime1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52471-A3C7-4233-B388-11ADFD745651}" type="datetime1">
              <a:rPr lang="en-US" smtClean="0"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C827C-D894-4BB1-BDFD-75A8FBF1E9B3}" type="datetime1">
              <a:rPr lang="en-US" smtClean="0"/>
              <a:t>2/17/2015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05C4-558C-41EE-B02C-A0A325ACFF24}" type="datetime1">
              <a:rPr lang="en-US" smtClean="0"/>
              <a:t>2/17/2015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2585-F75E-4F63-862B-AF3D58CE19EC}" type="datetime1">
              <a:rPr lang="en-US" smtClean="0"/>
              <a:t>2/17/2015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14DE-72A5-4668-8574-6E9ED7FFAAE8}" type="datetime1">
              <a:rPr lang="en-US" smtClean="0"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821B-2B2B-46AA-B59A-9960116BE97A}" type="datetime1">
              <a:rPr lang="en-US" smtClean="0"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589F34-EE5E-414F-8B85-65BC62D2A9E1}" type="datetime1">
              <a:rPr lang="en-US" smtClean="0"/>
              <a:t>2/17/2015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w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Chapter 6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Bond Markets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3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Treasury notes and bonds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T-notes have original maturities from over 1 to 10 years</a:t>
            </a:r>
          </a:p>
          <a:p>
            <a:r>
              <a:rPr lang="en-GB" dirty="0"/>
              <a:t>T-bonds have original maturities from over 10 years</a:t>
            </a:r>
          </a:p>
          <a:p>
            <a:r>
              <a:rPr lang="en-GB" dirty="0"/>
              <a:t>Issued in minimum denominations (multiples) of $1,000</a:t>
            </a:r>
          </a:p>
          <a:p>
            <a:r>
              <a:rPr lang="en-GB" dirty="0"/>
              <a:t>May be either fixed principal or </a:t>
            </a:r>
            <a:r>
              <a:rPr lang="en-GB" dirty="0" smtClean="0"/>
              <a:t>inflation-indexed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37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Treasury notes and bonds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inflation-indexed </a:t>
            </a:r>
            <a:r>
              <a:rPr lang="en-GB" dirty="0"/>
              <a:t>bonds are called </a:t>
            </a:r>
            <a:r>
              <a:rPr lang="en-GB" b="1" i="1" dirty="0"/>
              <a:t>Treasury Inflation Protection Securities</a:t>
            </a:r>
            <a:r>
              <a:rPr lang="en-GB" dirty="0"/>
              <a:t> (TIPS)</a:t>
            </a:r>
          </a:p>
          <a:p>
            <a:r>
              <a:rPr lang="en-GB" dirty="0" smtClean="0"/>
              <a:t>Principal </a:t>
            </a:r>
            <a:r>
              <a:rPr lang="en-GB" dirty="0"/>
              <a:t>value of TIPS is adjusted by the percentage change in the Consumer Price Index (CPI) every six months</a:t>
            </a:r>
          </a:p>
          <a:p>
            <a:r>
              <a:rPr lang="en-GB" dirty="0"/>
              <a:t>Trade in very active secondary markets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64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Treasury STRIPS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Separate Trading of Registered Interest and Principal Securities (STRIPS), a.k.a. Treasury zero bonds or Treasury zero-coupon bonds</a:t>
            </a:r>
          </a:p>
          <a:p>
            <a:r>
              <a:rPr lang="en-GB" dirty="0"/>
              <a:t>Financial institutions and government securities brokers and dealers create STRIPS from T-notes and T-bonds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2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Treasury STRIPS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STRIPS </a:t>
            </a:r>
            <a:r>
              <a:rPr lang="en-GB" dirty="0"/>
              <a:t>have the periodic interest payments separated from each other and from the principal payment</a:t>
            </a:r>
          </a:p>
          <a:p>
            <a:r>
              <a:rPr lang="en-GB" dirty="0"/>
              <a:t>one set of securities reflects interest payments</a:t>
            </a:r>
          </a:p>
          <a:p>
            <a:r>
              <a:rPr lang="en-GB" dirty="0"/>
              <a:t>one set of securities reflects principal payments</a:t>
            </a:r>
          </a:p>
          <a:p>
            <a:r>
              <a:rPr lang="en-GB" dirty="0"/>
              <a:t>STRIPS are used to immunize against interest rate risk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73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Treasury Notes and </a:t>
            </a:r>
            <a:r>
              <a:rPr lang="en-GB" dirty="0" smtClean="0"/>
              <a:t>Bond yields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GB" dirty="0"/>
                  <a:t>(</a:t>
                </a:r>
                <a:r>
                  <a:rPr lang="en-GB" dirty="0" smtClean="0"/>
                  <a:t>INT/M)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[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1−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/>
                              </a:rPr>
                              <m:t>[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1+</m:t>
                                </m:r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/>
                                          </a:rPr>
                                          <m:t>𝑏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n-GB" b="0" i="1" smtClean="0">
                                    <a:latin typeface="Cambria Math"/>
                                  </a:rPr>
                                  <m:t>]^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/>
                                  </a:rPr>
                                  <m:t>𝑚𝑁</m:t>
                                </m:r>
                              </m:sup>
                            </m:sSup>
                          </m:den>
                        </m:f>
                      </m:num>
                      <m:den>
                        <m:f>
                          <m:f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𝑏</m:t>
                                </m:r>
                              </m:sub>
                            </m:sSub>
                          </m:num>
                          <m:den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den>
                    </m:f>
                  </m:oMath>
                </a14:m>
                <a:r>
                  <a:rPr lang="en-GB" dirty="0" smtClean="0"/>
                  <a:t>]</a:t>
                </a:r>
              </a:p>
              <a:p>
                <a:r>
                  <a:rPr lang="en-GB" dirty="0" smtClean="0"/>
                  <a:t>Where</a:t>
                </a:r>
              </a:p>
              <a:p>
                <a:r>
                  <a:rPr lang="en-GB" dirty="0" err="1" smtClean="0"/>
                  <a:t>V</a:t>
                </a:r>
                <a:r>
                  <a:rPr lang="en-GB" baseline="-25000" dirty="0" err="1" smtClean="0"/>
                  <a:t>b</a:t>
                </a:r>
                <a:r>
                  <a:rPr lang="en-GB" dirty="0" smtClean="0"/>
                  <a:t> = Present value of the bond</a:t>
                </a:r>
              </a:p>
              <a:p>
                <a:r>
                  <a:rPr lang="en-GB" dirty="0" smtClean="0"/>
                  <a:t>M = Face value of the bond</a:t>
                </a:r>
              </a:p>
              <a:p>
                <a:r>
                  <a:rPr lang="en-GB" dirty="0" smtClean="0"/>
                  <a:t>INT = Annual interest payment </a:t>
                </a:r>
              </a:p>
              <a:p>
                <a:r>
                  <a:rPr lang="en-GB" dirty="0" smtClean="0"/>
                  <a:t>N = Number of years till maturity</a:t>
                </a:r>
              </a:p>
              <a:p>
                <a:r>
                  <a:rPr lang="en-GB" dirty="0" smtClean="0"/>
                  <a:t>m = Number of times per year interest is paid</a:t>
                </a:r>
              </a:p>
              <a:p>
                <a:r>
                  <a:rPr lang="en-GB" dirty="0" err="1" smtClean="0"/>
                  <a:t>r</a:t>
                </a:r>
                <a:r>
                  <a:rPr lang="en-GB" baseline="-25000" dirty="0" err="1" smtClean="0"/>
                  <a:t>b</a:t>
                </a:r>
                <a:r>
                  <a:rPr lang="en-GB" dirty="0" smtClean="0"/>
                  <a:t> = Interest rate used to discount cash flows on the bond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85" t="-1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27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Accrued interest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When an investor buys T-note or T-bond between coupon payments, the buyer must compensate the seller that portion of the coupon payment accrued between last coupon payment and the settlement date.</a:t>
            </a:r>
          </a:p>
          <a:p>
            <a:endParaRPr lang="en-GB" dirty="0"/>
          </a:p>
          <a:p>
            <a:r>
              <a:rPr lang="en-GB" dirty="0" smtClean="0"/>
              <a:t>Settlement takes place 1 to 2 days after a trade.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889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Accrued interest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That portion of the coupon payment accrued between the last coupon payment and the settlement day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965200" y="3151188"/>
          <a:ext cx="7353300" cy="65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3" imgW="5727700" imgH="508000" progId="Equation.3">
                  <p:embed/>
                </p:oleObj>
              </mc:Choice>
              <mc:Fallback>
                <p:oleObj name="Equation" r:id="rId3" imgW="5727700" imgH="5080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5200" y="3151188"/>
                        <a:ext cx="7353300" cy="652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 type="none" w="med" len="med"/>
                            <a:tailEnd type="none" w="med" len="med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71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Treasury Notes and Bonds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eaLnBrk="0" fontAlgn="base" hangingPunct="0">
              <a:spcAft>
                <a:spcPct val="0"/>
              </a:spcAft>
              <a:buFontTx/>
              <a:buChar char="•"/>
            </a:pPr>
            <a:r>
              <a:rPr lang="en-US" altLang="en-US" sz="2800" kern="0" dirty="0">
                <a:solidFill>
                  <a:srgbClr val="000000"/>
                </a:solidFill>
                <a:latin typeface="Times New Roman"/>
              </a:rPr>
              <a:t>The full (or dirty) price of a T-note or T-bond is the sum of the clean price (</a:t>
            </a:r>
            <a:r>
              <a:rPr lang="en-US" altLang="en-US" sz="2800" b="1" i="1" kern="0" dirty="0" err="1">
                <a:solidFill>
                  <a:srgbClr val="000000"/>
                </a:solidFill>
                <a:latin typeface="Times New Roman"/>
              </a:rPr>
              <a:t>V</a:t>
            </a:r>
            <a:r>
              <a:rPr lang="en-US" altLang="en-US" sz="2800" b="1" i="1" kern="0" baseline="-25000" dirty="0" err="1">
                <a:solidFill>
                  <a:srgbClr val="000000"/>
                </a:solidFill>
                <a:latin typeface="Times New Roman"/>
              </a:rPr>
              <a:t>b</a:t>
            </a:r>
            <a:r>
              <a:rPr lang="en-US" altLang="en-US" sz="2800" kern="0" dirty="0">
                <a:solidFill>
                  <a:srgbClr val="000000"/>
                </a:solidFill>
                <a:latin typeface="Times New Roman"/>
              </a:rPr>
              <a:t>) and the accrued </a:t>
            </a:r>
            <a:r>
              <a:rPr lang="en-US" altLang="en-US" sz="2800" kern="0" dirty="0" smtClean="0">
                <a:solidFill>
                  <a:srgbClr val="000000"/>
                </a:solidFill>
                <a:latin typeface="Times New Roman"/>
              </a:rPr>
              <a:t>interest</a:t>
            </a:r>
          </a:p>
          <a:p>
            <a:pPr lvl="0" eaLnBrk="0" fontAlgn="base" hangingPunct="0">
              <a:spcAft>
                <a:spcPct val="0"/>
              </a:spcAft>
              <a:buFontTx/>
              <a:buChar char="•"/>
            </a:pPr>
            <a:endParaRPr lang="en-US" altLang="en-US" sz="2800" kern="0" dirty="0">
              <a:solidFill>
                <a:srgbClr val="000000"/>
              </a:solidFill>
              <a:latin typeface="Times New Roman"/>
            </a:endParaRPr>
          </a:p>
          <a:p>
            <a:pPr lvl="0" eaLnBrk="0" fontAlgn="base" hangingPunct="0">
              <a:spcAft>
                <a:spcPct val="0"/>
              </a:spcAft>
              <a:buFontTx/>
              <a:buChar char="•"/>
            </a:pPr>
            <a:endParaRPr lang="en-US" altLang="en-US" sz="2800" kern="0" dirty="0">
              <a:solidFill>
                <a:srgbClr val="000000"/>
              </a:solidFill>
              <a:latin typeface="Times New Roman"/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26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Municipal bonds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Municipal bonds (</a:t>
            </a:r>
            <a:r>
              <a:rPr lang="en-GB" dirty="0" err="1"/>
              <a:t>Munis</a:t>
            </a:r>
            <a:r>
              <a:rPr lang="en-GB" dirty="0"/>
              <a:t>) are securities issued by state and local governments</a:t>
            </a:r>
          </a:p>
          <a:p>
            <a:r>
              <a:rPr lang="en-GB" dirty="0"/>
              <a:t>to fund imbalances between expenditures and receipts</a:t>
            </a:r>
          </a:p>
          <a:p>
            <a:r>
              <a:rPr lang="en-GB" dirty="0"/>
              <a:t>to finance long-term capital outlays</a:t>
            </a:r>
          </a:p>
          <a:p>
            <a:r>
              <a:rPr lang="en-GB" dirty="0"/>
              <a:t>Attractive to household investors because interest is exempt from federal and most local income taxes</a:t>
            </a:r>
          </a:p>
          <a:p>
            <a:r>
              <a:rPr lang="en-GB" dirty="0"/>
              <a:t>General obligation (GO) bonds are backed by the full faith and credit of the issuing municipality</a:t>
            </a:r>
          </a:p>
          <a:p>
            <a:r>
              <a:rPr lang="en-GB" dirty="0"/>
              <a:t>Revenue bonds are sold to finance specific revenue generating projects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00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Municipal Bonds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eaLnBrk="0" fontAlgn="base" hangingPunct="0">
              <a:spcAft>
                <a:spcPct val="0"/>
              </a:spcAft>
              <a:buFontTx/>
              <a:buChar char="•"/>
            </a:pPr>
            <a:r>
              <a:rPr lang="en-US" altLang="en-US" sz="2800" kern="0" dirty="0">
                <a:solidFill>
                  <a:srgbClr val="000000"/>
                </a:solidFill>
                <a:latin typeface="Times New Roman"/>
              </a:rPr>
              <a:t>Compare Muni returns with fully taxable corporate bonds by finding the after tax return for corporate bonds: </a:t>
            </a:r>
            <a:r>
              <a:rPr lang="en-US" altLang="en-US" sz="2800" b="1" i="1" kern="0" dirty="0" err="1">
                <a:solidFill>
                  <a:srgbClr val="000000"/>
                </a:solidFill>
                <a:latin typeface="Times New Roman"/>
              </a:rPr>
              <a:t>i</a:t>
            </a:r>
            <a:r>
              <a:rPr lang="en-US" altLang="en-US" sz="2800" b="1" i="1" kern="0" baseline="-25000" dirty="0" err="1">
                <a:solidFill>
                  <a:srgbClr val="000000"/>
                </a:solidFill>
                <a:latin typeface="Times New Roman"/>
              </a:rPr>
              <a:t>a</a:t>
            </a:r>
            <a:r>
              <a:rPr lang="en-US" altLang="en-US" sz="2800" b="1" i="1" kern="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altLang="en-US" sz="2800" b="1" kern="0" dirty="0">
                <a:solidFill>
                  <a:srgbClr val="000000"/>
                </a:solidFill>
                <a:latin typeface="Times New Roman"/>
              </a:rPr>
              <a:t>= </a:t>
            </a:r>
            <a:r>
              <a:rPr lang="en-US" altLang="en-US" sz="2800" b="1" i="1" kern="0" dirty="0" err="1">
                <a:solidFill>
                  <a:srgbClr val="000000"/>
                </a:solidFill>
                <a:latin typeface="Times New Roman"/>
              </a:rPr>
              <a:t>i</a:t>
            </a:r>
            <a:r>
              <a:rPr lang="en-US" altLang="en-US" sz="2800" b="1" i="1" kern="0" baseline="-25000" dirty="0" err="1">
                <a:solidFill>
                  <a:srgbClr val="000000"/>
                </a:solidFill>
                <a:latin typeface="Times New Roman"/>
              </a:rPr>
              <a:t>b</a:t>
            </a:r>
            <a:r>
              <a:rPr lang="en-US" altLang="en-US" sz="2800" b="1" kern="0" dirty="0">
                <a:solidFill>
                  <a:srgbClr val="000000"/>
                </a:solidFill>
                <a:latin typeface="Times New Roman"/>
              </a:rPr>
              <a:t>(1 – </a:t>
            </a:r>
            <a:r>
              <a:rPr lang="en-US" altLang="en-US" sz="2800" b="1" i="1" kern="0" dirty="0">
                <a:solidFill>
                  <a:srgbClr val="000000"/>
                </a:solidFill>
                <a:latin typeface="Times New Roman"/>
              </a:rPr>
              <a:t>t</a:t>
            </a:r>
            <a:r>
              <a:rPr lang="en-US" altLang="en-US" sz="2800" b="1" kern="0" dirty="0">
                <a:solidFill>
                  <a:srgbClr val="000000"/>
                </a:solidFill>
                <a:latin typeface="Times New Roman"/>
              </a:rPr>
              <a:t>)</a:t>
            </a:r>
            <a:endParaRPr lang="en-US" altLang="en-US" sz="2400" b="1" kern="0" dirty="0">
              <a:solidFill>
                <a:srgbClr val="000000"/>
              </a:solidFill>
              <a:latin typeface="Times New Roman"/>
            </a:endParaRPr>
          </a:p>
          <a:p>
            <a:pPr lvl="2" eaLnBrk="0" fontAlgn="base" hangingPunct="0">
              <a:spcAft>
                <a:spcPct val="0"/>
              </a:spcAft>
              <a:buNone/>
            </a:pPr>
            <a:r>
              <a:rPr lang="en-US" altLang="en-US" sz="2000" b="1" i="1" kern="0" dirty="0" err="1">
                <a:solidFill>
                  <a:srgbClr val="000000"/>
                </a:solidFill>
                <a:latin typeface="Times New Roman"/>
              </a:rPr>
              <a:t>i</a:t>
            </a:r>
            <a:r>
              <a:rPr lang="en-US" altLang="en-US" sz="2000" b="1" i="1" kern="0" baseline="-25000" dirty="0" err="1">
                <a:solidFill>
                  <a:srgbClr val="000000"/>
                </a:solidFill>
                <a:latin typeface="Times New Roman"/>
              </a:rPr>
              <a:t>a</a:t>
            </a:r>
            <a:r>
              <a:rPr lang="en-US" altLang="en-US" sz="2000" kern="0" dirty="0">
                <a:solidFill>
                  <a:srgbClr val="000000"/>
                </a:solidFill>
                <a:latin typeface="Times New Roman"/>
              </a:rPr>
              <a:t> = after-tax rate of return on a taxable corporate bond</a:t>
            </a:r>
          </a:p>
          <a:p>
            <a:pPr lvl="2" eaLnBrk="0" fontAlgn="base" hangingPunct="0">
              <a:spcAft>
                <a:spcPct val="0"/>
              </a:spcAft>
              <a:buNone/>
            </a:pPr>
            <a:r>
              <a:rPr lang="en-US" altLang="en-US" sz="2000" b="1" i="1" kern="0" dirty="0" err="1">
                <a:solidFill>
                  <a:srgbClr val="000000"/>
                </a:solidFill>
                <a:latin typeface="Times New Roman"/>
              </a:rPr>
              <a:t>i</a:t>
            </a:r>
            <a:r>
              <a:rPr lang="en-US" altLang="en-US" sz="2000" b="1" i="1" kern="0" baseline="-25000" dirty="0" err="1">
                <a:solidFill>
                  <a:srgbClr val="000000"/>
                </a:solidFill>
                <a:latin typeface="Times New Roman"/>
              </a:rPr>
              <a:t>b</a:t>
            </a:r>
            <a:r>
              <a:rPr lang="en-US" altLang="en-US" sz="2000" kern="0" dirty="0">
                <a:solidFill>
                  <a:srgbClr val="000000"/>
                </a:solidFill>
                <a:latin typeface="Times New Roman"/>
              </a:rPr>
              <a:t> = before-tax rate of return on a taxable bond</a:t>
            </a:r>
          </a:p>
          <a:p>
            <a:pPr lvl="2" eaLnBrk="0" fontAlgn="base" hangingPunct="0">
              <a:spcAft>
                <a:spcPct val="0"/>
              </a:spcAft>
              <a:buNone/>
            </a:pPr>
            <a:r>
              <a:rPr lang="en-US" altLang="en-US" sz="2000" b="1" i="1" kern="0" dirty="0">
                <a:solidFill>
                  <a:srgbClr val="000000"/>
                </a:solidFill>
                <a:latin typeface="Times New Roman"/>
              </a:rPr>
              <a:t>t</a:t>
            </a:r>
            <a:r>
              <a:rPr lang="en-US" altLang="en-US" sz="2000" kern="0" dirty="0">
                <a:solidFill>
                  <a:srgbClr val="000000"/>
                </a:solidFill>
                <a:latin typeface="Times New Roman"/>
              </a:rPr>
              <a:t> = marginal total income tax rate of the bond holder</a:t>
            </a:r>
          </a:p>
          <a:p>
            <a:pPr lvl="0" eaLnBrk="0" fontAlgn="base" hangingPunct="0">
              <a:spcAft>
                <a:spcPct val="0"/>
              </a:spcAft>
              <a:buFontTx/>
              <a:buChar char="•"/>
            </a:pPr>
            <a:r>
              <a:rPr lang="en-US" altLang="en-US" sz="2800" kern="0" dirty="0">
                <a:solidFill>
                  <a:srgbClr val="000000"/>
                </a:solidFill>
                <a:latin typeface="Times New Roman"/>
              </a:rPr>
              <a:t>Alternately, convert Muni interest rates to tax equivalent rates of return: </a:t>
            </a:r>
            <a:r>
              <a:rPr lang="en-US" altLang="en-US" sz="2800" b="1" i="1" kern="0" dirty="0" err="1">
                <a:solidFill>
                  <a:srgbClr val="000000"/>
                </a:solidFill>
                <a:latin typeface="Times New Roman"/>
              </a:rPr>
              <a:t>i</a:t>
            </a:r>
            <a:r>
              <a:rPr lang="en-US" altLang="en-US" sz="2800" b="1" i="1" kern="0" baseline="-25000" dirty="0" err="1">
                <a:solidFill>
                  <a:srgbClr val="000000"/>
                </a:solidFill>
                <a:latin typeface="Times New Roman"/>
              </a:rPr>
              <a:t>b</a:t>
            </a:r>
            <a:r>
              <a:rPr lang="en-US" altLang="en-US" sz="2800" b="1" i="1" kern="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altLang="en-US" sz="2800" b="1" kern="0" dirty="0">
                <a:solidFill>
                  <a:srgbClr val="000000"/>
                </a:solidFill>
                <a:latin typeface="Times New Roman"/>
              </a:rPr>
              <a:t>= </a:t>
            </a:r>
            <a:r>
              <a:rPr lang="en-US" altLang="en-US" sz="2800" b="1" i="1" kern="0" dirty="0" err="1">
                <a:solidFill>
                  <a:srgbClr val="000000"/>
                </a:solidFill>
                <a:latin typeface="Times New Roman"/>
              </a:rPr>
              <a:t>i</a:t>
            </a:r>
            <a:r>
              <a:rPr lang="en-US" altLang="en-US" sz="2800" b="1" i="1" kern="0" baseline="-25000" dirty="0" err="1">
                <a:solidFill>
                  <a:srgbClr val="000000"/>
                </a:solidFill>
                <a:latin typeface="Times New Roman"/>
              </a:rPr>
              <a:t>a</a:t>
            </a:r>
            <a:r>
              <a:rPr lang="en-US" altLang="en-US" sz="2800" b="1" kern="0" dirty="0">
                <a:solidFill>
                  <a:srgbClr val="000000"/>
                </a:solidFill>
                <a:latin typeface="Times New Roman"/>
              </a:rPr>
              <a:t>/(1 – </a:t>
            </a:r>
            <a:r>
              <a:rPr lang="en-US" altLang="en-US" sz="2800" b="1" i="1" kern="0" dirty="0">
                <a:solidFill>
                  <a:srgbClr val="000000"/>
                </a:solidFill>
                <a:latin typeface="Times New Roman"/>
              </a:rPr>
              <a:t>t</a:t>
            </a:r>
            <a:r>
              <a:rPr lang="en-US" altLang="en-US" sz="2800" b="1" kern="0" dirty="0">
                <a:solidFill>
                  <a:srgbClr val="000000"/>
                </a:solidFill>
                <a:latin typeface="Times New Roman"/>
              </a:rPr>
              <a:t>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93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Bond and bond markets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Equity (stocks) and debt (notes, bonds and mortgages) instruments with maturities of more than one year trade in </a:t>
            </a:r>
            <a:r>
              <a:rPr lang="en-GB" b="1" i="1" dirty="0" smtClean="0"/>
              <a:t>capital markets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80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Municipal Bonds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Primary markets</a:t>
            </a:r>
          </a:p>
          <a:p>
            <a:r>
              <a:rPr lang="en-GB" b="1" i="1" dirty="0" smtClean="0"/>
              <a:t>Firm commitment underwriting</a:t>
            </a:r>
            <a:r>
              <a:rPr lang="en-GB" dirty="0" smtClean="0"/>
              <a:t>: Issue of securities by an investment bank</a:t>
            </a:r>
          </a:p>
          <a:p>
            <a:r>
              <a:rPr lang="en-GB" dirty="0" smtClean="0"/>
              <a:t>Investment bank guarantees the issuer a price for newly issued securities by buying the whole issue at a fixed price from the issuer</a:t>
            </a:r>
          </a:p>
          <a:p>
            <a:r>
              <a:rPr lang="en-GB" dirty="0" smtClean="0"/>
              <a:t>It then seeks to resell these securities to suppliers of funds (investors) at a higher price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51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Municipal Bonds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b="1" i="1" dirty="0" smtClean="0"/>
              <a:t>Best efforts underwriting</a:t>
            </a:r>
            <a:r>
              <a:rPr lang="en-GB" dirty="0" smtClean="0"/>
              <a:t>: Issue of securities in which the investment bank does not guarantee a price to the issuer and</a:t>
            </a:r>
          </a:p>
          <a:p>
            <a:r>
              <a:rPr lang="en-GB" dirty="0" smtClean="0"/>
              <a:t>Acts more as a placing or distribution agent on a fee basis related to its success in placing the issue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70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Municipal Bonds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b="1" i="1" dirty="0" smtClean="0"/>
              <a:t>Private placement</a:t>
            </a:r>
            <a:r>
              <a:rPr lang="en-GB" dirty="0" smtClean="0"/>
              <a:t>: A security placed with one or few large institutional buyers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95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Municipal Bonds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b="1" i="1" dirty="0" smtClean="0"/>
              <a:t>Secondary </a:t>
            </a:r>
            <a:r>
              <a:rPr lang="en-GB" b="1" i="1" dirty="0"/>
              <a:t>markets</a:t>
            </a:r>
            <a:r>
              <a:rPr lang="en-GB" dirty="0"/>
              <a:t>: </a:t>
            </a:r>
            <a:r>
              <a:rPr lang="en-GB" dirty="0" err="1"/>
              <a:t>Munis</a:t>
            </a:r>
            <a:r>
              <a:rPr lang="en-GB" dirty="0"/>
              <a:t> trade infrequently due mainly to a lack of information on bond issuers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44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Corporate Bonds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/>
              <a:t>Corporate bonds are long-term bonds issued by corporations</a:t>
            </a:r>
          </a:p>
          <a:p>
            <a:endParaRPr lang="en-GB" dirty="0" smtClean="0"/>
          </a:p>
          <a:p>
            <a:r>
              <a:rPr lang="en-GB" dirty="0" smtClean="0"/>
              <a:t>Bond indenture:  Legal contract that specifies the rights and obligations of the bond issuer and the bond holder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79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Corporate bonds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Bond characteristics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24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Bearer versus Registered bonds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b="1" i="1" dirty="0" smtClean="0"/>
              <a:t>Bearer bonds</a:t>
            </a:r>
            <a:r>
              <a:rPr lang="en-GB" dirty="0" smtClean="0"/>
              <a:t>: Bonds with coupons attached to the bond. </a:t>
            </a:r>
          </a:p>
          <a:p>
            <a:r>
              <a:rPr lang="en-GB" dirty="0" smtClean="0"/>
              <a:t>Holder presents the coupons to the issuer for payments of interest when they come due.</a:t>
            </a:r>
          </a:p>
          <a:p>
            <a:r>
              <a:rPr lang="en-GB" b="1" i="1" dirty="0" smtClean="0"/>
              <a:t>Registered Bond</a:t>
            </a:r>
            <a:r>
              <a:rPr lang="en-GB" dirty="0" smtClean="0"/>
              <a:t>: A bond in which the owner is recorded by the issuer and the coupon payments are mailed to the registered owner. 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11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Term versus Serial bonds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Term Bond: Entire issue matures on a single date.</a:t>
            </a:r>
          </a:p>
          <a:p>
            <a:endParaRPr lang="en-GB" dirty="0"/>
          </a:p>
          <a:p>
            <a:r>
              <a:rPr lang="en-GB" dirty="0" smtClean="0"/>
              <a:t>Serial bonds: issue contains many maturity dates, with a portion of the issue being issue being paid off on each date.</a:t>
            </a:r>
          </a:p>
          <a:p>
            <a:r>
              <a:rPr lang="en-GB" dirty="0" smtClean="0"/>
              <a:t>For economic reasons, many issuers like to avoid a ‘crisis at maturity’.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21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Mortgage bonds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Bonds issued to finance specific projects, which are pledged as collateral for the bond issue.</a:t>
            </a:r>
          </a:p>
          <a:p>
            <a:r>
              <a:rPr lang="en-GB" dirty="0" smtClean="0"/>
              <a:t>Bond holders may legally take title to the collateral to obtain payment on the bonds if the issuer of the mortgage bond defaults</a:t>
            </a:r>
          </a:p>
          <a:p>
            <a:r>
              <a:rPr lang="en-GB" dirty="0" smtClean="0"/>
              <a:t>Equipment trust certificates are bonds collateralized with tangible movable non-real estate property such as railcars and airplanes.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09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Debentures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Bonds backed solely by the general credit worthiness of the issuing firm, unsecured by specific assets or collateral.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5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Long-term debt obligations</a:t>
            </a:r>
          </a:p>
          <a:p>
            <a:endParaRPr lang="en-GB" dirty="0"/>
          </a:p>
          <a:p>
            <a:r>
              <a:rPr lang="en-GB" dirty="0" smtClean="0"/>
              <a:t>Issued by corporations and government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1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Subordinated debentures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Bonds that are unsecured and are junior in their rights to mortgage bonds and regular debentures.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99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Convertible bonds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Bonds that may be exchanged for another security of the issuing firm at the discretion of the bond holder.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11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Corporate Bonds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eaLnBrk="0" fontAlgn="base" hangingPunct="0">
              <a:spcAft>
                <a:spcPct val="0"/>
              </a:spcAft>
              <a:buFontTx/>
              <a:buChar char="•"/>
            </a:pPr>
            <a:r>
              <a:rPr lang="en-US" altLang="en-US" sz="2800" b="1" kern="0" dirty="0" smtClean="0">
                <a:solidFill>
                  <a:srgbClr val="000000"/>
                </a:solidFill>
                <a:latin typeface="Times New Roman"/>
              </a:rPr>
              <a:t>Convertible </a:t>
            </a:r>
            <a:r>
              <a:rPr lang="en-US" altLang="en-US" sz="2800" b="1" kern="0" dirty="0">
                <a:solidFill>
                  <a:srgbClr val="000000"/>
                </a:solidFill>
                <a:latin typeface="Times New Roman"/>
              </a:rPr>
              <a:t>bonds</a:t>
            </a:r>
            <a:r>
              <a:rPr lang="en-US" altLang="en-US" sz="2800" kern="0" dirty="0">
                <a:solidFill>
                  <a:srgbClr val="000000"/>
                </a:solidFill>
                <a:latin typeface="Times New Roman"/>
              </a:rPr>
              <a:t> versus </a:t>
            </a:r>
            <a:r>
              <a:rPr lang="en-US" altLang="en-US" sz="2800" b="1" kern="0" dirty="0">
                <a:solidFill>
                  <a:srgbClr val="000000"/>
                </a:solidFill>
                <a:latin typeface="Times New Roman"/>
              </a:rPr>
              <a:t>non-convertible bonds</a:t>
            </a:r>
          </a:p>
          <a:p>
            <a:pPr lvl="0" eaLnBrk="0" fontAlgn="base" hangingPunct="0">
              <a:spcAft>
                <a:spcPct val="0"/>
              </a:spcAft>
              <a:buFontTx/>
              <a:buChar char="•"/>
            </a:pPr>
            <a:endParaRPr lang="en-US" altLang="en-US" sz="2800" kern="0" dirty="0">
              <a:solidFill>
                <a:srgbClr val="000000"/>
              </a:solidFill>
              <a:latin typeface="Times New Roman"/>
            </a:endParaRPr>
          </a:p>
          <a:p>
            <a:pPr lvl="2" eaLnBrk="0" fontAlgn="base" hangingPunct="0">
              <a:spcAft>
                <a:spcPct val="0"/>
              </a:spcAft>
              <a:buNone/>
            </a:pPr>
            <a:endParaRPr lang="en-US" altLang="en-US" sz="2000" b="1" i="1" kern="0" dirty="0" smtClean="0">
              <a:solidFill>
                <a:srgbClr val="000000"/>
              </a:solidFill>
              <a:latin typeface="Times New Roman"/>
            </a:endParaRPr>
          </a:p>
          <a:p>
            <a:pPr lvl="2" eaLnBrk="0" fontAlgn="base" hangingPunct="0">
              <a:spcAft>
                <a:spcPct val="0"/>
              </a:spcAft>
              <a:buNone/>
            </a:pPr>
            <a:r>
              <a:rPr lang="en-US" altLang="en-US" sz="2800" b="1" i="1" kern="0" dirty="0" err="1" smtClean="0">
                <a:solidFill>
                  <a:srgbClr val="000000"/>
                </a:solidFill>
                <a:latin typeface="Times New Roman"/>
              </a:rPr>
              <a:t>i</a:t>
            </a:r>
            <a:r>
              <a:rPr lang="en-US" altLang="en-US" sz="2800" b="1" i="1" kern="0" baseline="-25000" dirty="0" err="1" smtClean="0">
                <a:solidFill>
                  <a:srgbClr val="000000"/>
                </a:solidFill>
                <a:latin typeface="Times New Roman"/>
              </a:rPr>
              <a:t>cvb</a:t>
            </a:r>
            <a:r>
              <a:rPr lang="en-US" altLang="en-US" sz="2800" kern="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altLang="en-US" sz="2800" kern="0" dirty="0">
                <a:solidFill>
                  <a:srgbClr val="000000"/>
                </a:solidFill>
                <a:latin typeface="Times New Roman"/>
              </a:rPr>
              <a:t>= rate of return on a convertible bond</a:t>
            </a:r>
          </a:p>
          <a:p>
            <a:pPr lvl="2" eaLnBrk="0" fontAlgn="base" hangingPunct="0">
              <a:spcAft>
                <a:spcPct val="0"/>
              </a:spcAft>
              <a:buNone/>
            </a:pPr>
            <a:r>
              <a:rPr lang="en-US" altLang="en-US" sz="2800" b="1" i="1" kern="0" dirty="0" err="1">
                <a:solidFill>
                  <a:srgbClr val="000000"/>
                </a:solidFill>
                <a:latin typeface="Times New Roman"/>
              </a:rPr>
              <a:t>i</a:t>
            </a:r>
            <a:r>
              <a:rPr lang="en-US" altLang="en-US" sz="2800" b="1" i="1" kern="0" baseline="-25000" dirty="0" err="1">
                <a:solidFill>
                  <a:srgbClr val="000000"/>
                </a:solidFill>
                <a:latin typeface="Times New Roman"/>
              </a:rPr>
              <a:t>ncvb</a:t>
            </a:r>
            <a:r>
              <a:rPr lang="en-US" altLang="en-US" sz="2800" kern="0" dirty="0">
                <a:solidFill>
                  <a:srgbClr val="000000"/>
                </a:solidFill>
                <a:latin typeface="Times New Roman"/>
              </a:rPr>
              <a:t> = rate of return on a nonconvertible bond</a:t>
            </a:r>
          </a:p>
          <a:p>
            <a:pPr lvl="2" eaLnBrk="0" fontAlgn="base" hangingPunct="0">
              <a:spcAft>
                <a:spcPct val="0"/>
              </a:spcAft>
              <a:buNone/>
            </a:pPr>
            <a:r>
              <a:rPr lang="en-US" altLang="en-US" sz="2800" b="1" i="1" kern="0" dirty="0" err="1">
                <a:solidFill>
                  <a:srgbClr val="000000"/>
                </a:solidFill>
                <a:latin typeface="Times New Roman"/>
              </a:rPr>
              <a:t>op</a:t>
            </a:r>
            <a:r>
              <a:rPr lang="en-US" altLang="en-US" sz="2800" b="1" i="1" kern="0" baseline="-25000" dirty="0" err="1">
                <a:solidFill>
                  <a:srgbClr val="000000"/>
                </a:solidFill>
                <a:latin typeface="Times New Roman"/>
              </a:rPr>
              <a:t>cvb</a:t>
            </a:r>
            <a:r>
              <a:rPr lang="en-US" altLang="en-US" sz="2800" kern="0" dirty="0">
                <a:solidFill>
                  <a:srgbClr val="000000"/>
                </a:solidFill>
                <a:latin typeface="Times New Roman"/>
              </a:rPr>
              <a:t> = value of the conversion option</a:t>
            </a:r>
          </a:p>
          <a:p>
            <a:pPr lvl="0" eaLnBrk="0" fontAlgn="base" hangingPunct="0">
              <a:spcAft>
                <a:spcPct val="0"/>
              </a:spcAft>
              <a:buFontTx/>
              <a:buChar char="•"/>
            </a:pPr>
            <a:r>
              <a:rPr lang="en-US" altLang="en-US" sz="2800" b="1" kern="0" dirty="0">
                <a:solidFill>
                  <a:srgbClr val="000000"/>
                </a:solidFill>
                <a:latin typeface="Times New Roman"/>
              </a:rPr>
              <a:t>Stock warrants</a:t>
            </a:r>
            <a:r>
              <a:rPr lang="en-US" altLang="en-US" sz="2800" kern="0" dirty="0">
                <a:solidFill>
                  <a:srgbClr val="000000"/>
                </a:solidFill>
                <a:latin typeface="Times New Roman"/>
              </a:rPr>
              <a:t> give bondholders the opportunity to purchase common stock at a </a:t>
            </a:r>
            <a:r>
              <a:rPr lang="en-US" altLang="en-US" sz="2800" kern="0" dirty="0" smtClean="0">
                <a:solidFill>
                  <a:srgbClr val="000000"/>
                </a:solidFill>
                <a:latin typeface="Times New Roman"/>
              </a:rPr>
              <a:t>pre-specified </a:t>
            </a:r>
            <a:r>
              <a:rPr lang="en-US" altLang="en-US" sz="2800" kern="0" dirty="0">
                <a:solidFill>
                  <a:srgbClr val="000000"/>
                </a:solidFill>
                <a:latin typeface="Times New Roman"/>
              </a:rPr>
              <a:t>price</a:t>
            </a:r>
            <a:endParaRPr lang="en-US" altLang="en-US" sz="2800" b="1" kern="0" dirty="0">
              <a:solidFill>
                <a:srgbClr val="000000"/>
              </a:solidFill>
              <a:latin typeface="Times New Roman"/>
            </a:endParaRPr>
          </a:p>
          <a:p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5971200"/>
              </p:ext>
            </p:extLst>
          </p:nvPr>
        </p:nvGraphicFramePr>
        <p:xfrm>
          <a:off x="2895600" y="2286000"/>
          <a:ext cx="23177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Equation" r:id="rId3" imgW="1155700" imgH="254000" progId="Equation.3">
                  <p:embed/>
                </p:oleObj>
              </mc:Choice>
              <mc:Fallback>
                <p:oleObj name="Equation" r:id="rId3" imgW="1155700" imgH="2540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2286000"/>
                        <a:ext cx="231775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44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Corporate Bonds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Callable bonds versus non-callable bonds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 err="1"/>
              <a:t>i</a:t>
            </a:r>
            <a:r>
              <a:rPr lang="en-GB" baseline="-25000" dirty="0" err="1"/>
              <a:t>ncb</a:t>
            </a:r>
            <a:r>
              <a:rPr lang="en-GB" dirty="0"/>
              <a:t> = rate of return on a </a:t>
            </a:r>
            <a:r>
              <a:rPr lang="en-GB" dirty="0" err="1"/>
              <a:t>noncallable</a:t>
            </a:r>
            <a:r>
              <a:rPr lang="en-GB" dirty="0"/>
              <a:t> bond</a:t>
            </a:r>
          </a:p>
          <a:p>
            <a:r>
              <a:rPr lang="en-GB" dirty="0" err="1"/>
              <a:t>i</a:t>
            </a:r>
            <a:r>
              <a:rPr lang="en-GB" baseline="-25000" dirty="0" err="1"/>
              <a:t>cb</a:t>
            </a:r>
            <a:r>
              <a:rPr lang="en-GB" dirty="0"/>
              <a:t> = rate of return on a callable bond</a:t>
            </a:r>
          </a:p>
          <a:p>
            <a:r>
              <a:rPr lang="en-GB" dirty="0" err="1" smtClean="0"/>
              <a:t>op</a:t>
            </a:r>
            <a:r>
              <a:rPr lang="en-GB" baseline="-25000" dirty="0" err="1" smtClean="0"/>
              <a:t>cvb</a:t>
            </a:r>
            <a:r>
              <a:rPr lang="en-GB" dirty="0" smtClean="0"/>
              <a:t> </a:t>
            </a:r>
            <a:r>
              <a:rPr lang="en-GB" dirty="0"/>
              <a:t>= value of the call option</a:t>
            </a:r>
          </a:p>
          <a:p>
            <a:r>
              <a:rPr lang="en-GB" dirty="0"/>
              <a:t>A Sinking fund provision is a requirement that the issuer retire a certain amount of the bond issue early as the bonds approach maturity</a:t>
            </a:r>
          </a:p>
          <a:p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0071597"/>
              </p:ext>
            </p:extLst>
          </p:nvPr>
        </p:nvGraphicFramePr>
        <p:xfrm>
          <a:off x="2743200" y="1905000"/>
          <a:ext cx="28956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Equation" r:id="rId3" imgW="1079032" imgH="253890" progId="Equation.3">
                  <p:embed/>
                </p:oleObj>
              </mc:Choice>
              <mc:Fallback>
                <p:oleObj name="Equation" r:id="rId3" imgW="1079032" imgH="25389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1905000"/>
                        <a:ext cx="28956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52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Corporate Bonds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Primary markets are identical to that of </a:t>
            </a:r>
            <a:r>
              <a:rPr lang="en-GB" dirty="0" err="1"/>
              <a:t>Munis</a:t>
            </a:r>
            <a:endParaRPr lang="en-GB" dirty="0"/>
          </a:p>
          <a:p>
            <a:r>
              <a:rPr lang="en-GB" dirty="0"/>
              <a:t>Secondary markets</a:t>
            </a:r>
          </a:p>
          <a:p>
            <a:r>
              <a:rPr lang="en-GB" dirty="0"/>
              <a:t>the exchange market </a:t>
            </a:r>
          </a:p>
          <a:p>
            <a:r>
              <a:rPr lang="en-GB" dirty="0"/>
              <a:t>the over-the-counter (OTC) market</a:t>
            </a:r>
          </a:p>
          <a:p>
            <a:r>
              <a:rPr lang="en-GB" dirty="0"/>
              <a:t>Bond ratings</a:t>
            </a:r>
          </a:p>
          <a:p>
            <a:r>
              <a:rPr lang="en-GB" dirty="0" smtClean="0"/>
              <a:t>bonds </a:t>
            </a:r>
            <a:r>
              <a:rPr lang="en-GB" dirty="0"/>
              <a:t>are rated by perceived default risk</a:t>
            </a:r>
          </a:p>
          <a:p>
            <a:r>
              <a:rPr lang="en-GB" dirty="0"/>
              <a:t>bonds may be either investment or speculative (i.e., junk) grade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89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Bond Market Indexes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Reflect </a:t>
            </a:r>
            <a:r>
              <a:rPr lang="en-GB" dirty="0"/>
              <a:t>both the monthly capital gain and loss on bonds plus any interest (coupon) income earned</a:t>
            </a:r>
          </a:p>
          <a:p>
            <a:r>
              <a:rPr lang="en-GB" dirty="0"/>
              <a:t>Changes in values of bond indexes can be used by bond traders to evaluate changes in the investment attractiveness of bonds of different types and maturities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90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Bond Market Participants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The major issuers of debt market securities are federal, state and local governments, and corporations</a:t>
            </a:r>
          </a:p>
          <a:p>
            <a:r>
              <a:rPr lang="en-GB" dirty="0"/>
              <a:t>The major purchasers of capital market securities are households, businesses, government units, and foreign investors</a:t>
            </a:r>
          </a:p>
          <a:p>
            <a:r>
              <a:rPr lang="en-GB" dirty="0"/>
              <a:t>businesses and financial firms (e.g., banks, insurance companies, and mutual funds) are the major suppliers of funds for </a:t>
            </a:r>
            <a:r>
              <a:rPr lang="en-GB" dirty="0" err="1"/>
              <a:t>Munis</a:t>
            </a:r>
            <a:r>
              <a:rPr lang="en-GB" dirty="0"/>
              <a:t> and corporate bonds</a:t>
            </a:r>
          </a:p>
          <a:p>
            <a:r>
              <a:rPr lang="en-GB" dirty="0"/>
              <a:t>foreign investors and governments are the major suppliers of funds for T-notes and T-bonds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50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International Bonds and Markets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/>
              <a:t>International bond markets </a:t>
            </a:r>
            <a:r>
              <a:rPr lang="en-GB" dirty="0"/>
              <a:t>involve unregistered bonds that are internationally syndicated, offered simultaneously to investors in several countries, and issued outside of the jurisdiction of any single country</a:t>
            </a:r>
          </a:p>
          <a:p>
            <a:r>
              <a:rPr lang="en-GB" b="1" dirty="0"/>
              <a:t>Eurobonds </a:t>
            </a:r>
            <a:r>
              <a:rPr lang="en-GB" dirty="0"/>
              <a:t>are long-term bonds issued outside the country of the currency in which they are denominated</a:t>
            </a:r>
          </a:p>
          <a:p>
            <a:r>
              <a:rPr lang="en-GB" b="1" dirty="0"/>
              <a:t>Foreign Bonds </a:t>
            </a:r>
            <a:r>
              <a:rPr lang="en-GB" dirty="0"/>
              <a:t>are long-term bonds issued outside of the issuer’s home country</a:t>
            </a:r>
          </a:p>
          <a:p>
            <a:r>
              <a:rPr lang="en-GB" b="1" dirty="0"/>
              <a:t>Brady Bonds </a:t>
            </a:r>
            <a:r>
              <a:rPr lang="en-GB" dirty="0"/>
              <a:t>are bonds swapped for an outstanding loan to a less developed country</a:t>
            </a:r>
          </a:p>
          <a:p>
            <a:r>
              <a:rPr lang="en-GB" b="1" dirty="0"/>
              <a:t>Sovereign Bonds </a:t>
            </a:r>
            <a:r>
              <a:rPr lang="en-GB" dirty="0"/>
              <a:t>are Brady Bonds that have had their underlying collateral removed and the creditworthiness of the country is substituted instead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22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Bond issuers promise to pay a specified amount in the future on maturity of the bond (the face value)</a:t>
            </a:r>
          </a:p>
          <a:p>
            <a:r>
              <a:rPr lang="en-GB" dirty="0" smtClean="0"/>
              <a:t>+</a:t>
            </a:r>
          </a:p>
          <a:p>
            <a:r>
              <a:rPr lang="en-GB" dirty="0" smtClean="0"/>
              <a:t>Coupon interest on the borrowed funds </a:t>
            </a:r>
          </a:p>
          <a:p>
            <a:endParaRPr lang="en-GB" dirty="0"/>
          </a:p>
          <a:p>
            <a:r>
              <a:rPr lang="en-GB" dirty="0" smtClean="0"/>
              <a:t>If terms not met by the bond issuer, bond investor has a claim on the assets of the bond issuer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21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Bond markets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Bonds are issued and traded</a:t>
            </a:r>
          </a:p>
          <a:p>
            <a:endParaRPr lang="en-GB" dirty="0"/>
          </a:p>
          <a:p>
            <a:r>
              <a:rPr lang="en-GB" dirty="0" smtClean="0"/>
              <a:t>Classified into</a:t>
            </a:r>
          </a:p>
          <a:p>
            <a:r>
              <a:rPr lang="en-GB" dirty="0" smtClean="0"/>
              <a:t>1. Treasury notes and bonds</a:t>
            </a:r>
          </a:p>
          <a:p>
            <a:r>
              <a:rPr lang="en-GB" dirty="0" smtClean="0"/>
              <a:t>2. Municipal bonds</a:t>
            </a:r>
          </a:p>
          <a:p>
            <a:r>
              <a:rPr lang="en-GB" dirty="0" smtClean="0"/>
              <a:t>3. Corporate bonds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69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Bond market securities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07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Treasury notes and bonds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Issued by the government</a:t>
            </a:r>
          </a:p>
          <a:p>
            <a:endParaRPr lang="en-GB" dirty="0"/>
          </a:p>
          <a:p>
            <a:r>
              <a:rPr lang="en-GB" dirty="0" smtClean="0"/>
              <a:t>To finance national debt</a:t>
            </a:r>
          </a:p>
          <a:p>
            <a:endParaRPr lang="en-GB" dirty="0"/>
          </a:p>
          <a:p>
            <a:r>
              <a:rPr lang="en-GB" dirty="0" smtClean="0"/>
              <a:t>National debt reflects the historical accumulation of annual federal government deficit or expenditures (G) minus taxes (T) over the last 200-plus years.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7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Treasury notes and bonds</a:t>
            </a: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64995437"/>
              </p:ext>
            </p:extLst>
          </p:nvPr>
        </p:nvGraphicFramePr>
        <p:xfrm>
          <a:off x="2597150" y="2286000"/>
          <a:ext cx="38735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3" imgW="1371600" imgH="431640" progId="Equation.3">
                  <p:embed/>
                </p:oleObj>
              </mc:Choice>
              <mc:Fallback>
                <p:oleObj name="Equation" r:id="rId3" imgW="1371600" imgH="4316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7150" y="2286000"/>
                        <a:ext cx="3873500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76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Treasury notes and bonds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eaLnBrk="0" fontAlgn="base" hangingPunct="0">
              <a:spcAft>
                <a:spcPct val="0"/>
              </a:spcAft>
              <a:buFontTx/>
              <a:buChar char="•"/>
            </a:pPr>
            <a:r>
              <a:rPr lang="en-US" altLang="en-US" sz="2400" b="1" kern="0" dirty="0">
                <a:solidFill>
                  <a:srgbClr val="000000"/>
                </a:solidFill>
                <a:latin typeface="Times New Roman"/>
              </a:rPr>
              <a:t>Default risk free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/>
              </a:rPr>
              <a:t>: backed by the full faith and credit of </a:t>
            </a:r>
            <a:r>
              <a:rPr lang="en-US" altLang="en-US" sz="2400" kern="0" dirty="0" smtClean="0">
                <a:solidFill>
                  <a:srgbClr val="000000"/>
                </a:solidFill>
                <a:latin typeface="Times New Roman"/>
              </a:rPr>
              <a:t>the govt. </a:t>
            </a:r>
            <a:endParaRPr lang="en-US" altLang="en-US" sz="2400" kern="0" dirty="0">
              <a:solidFill>
                <a:srgbClr val="000000"/>
              </a:solidFill>
              <a:latin typeface="Times New Roman"/>
            </a:endParaRPr>
          </a:p>
          <a:p>
            <a:pPr lvl="0" eaLnBrk="0" fontAlgn="base" hangingPunct="0">
              <a:spcAft>
                <a:spcPct val="0"/>
              </a:spcAft>
              <a:buFontTx/>
              <a:buChar char="•"/>
            </a:pPr>
            <a:r>
              <a:rPr lang="en-US" altLang="en-US" sz="2400" b="1" kern="0" dirty="0">
                <a:solidFill>
                  <a:srgbClr val="000000"/>
                </a:solidFill>
                <a:latin typeface="Times New Roman"/>
              </a:rPr>
              <a:t>Low returns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/>
              </a:rPr>
              <a:t>: low interest rates (yields to maturity) reflect low default risk</a:t>
            </a:r>
          </a:p>
          <a:p>
            <a:pPr lvl="0" eaLnBrk="0" fontAlgn="base" hangingPunct="0">
              <a:spcAft>
                <a:spcPct val="0"/>
              </a:spcAft>
              <a:buFontTx/>
              <a:buChar char="•"/>
            </a:pPr>
            <a:r>
              <a:rPr lang="en-US" altLang="en-US" sz="2400" b="1" kern="0" dirty="0">
                <a:solidFill>
                  <a:srgbClr val="000000"/>
                </a:solidFill>
                <a:latin typeface="Times New Roman"/>
              </a:rPr>
              <a:t>Interest rate risk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/>
              </a:rPr>
              <a:t>: because of their long maturity, T-notes and T-bonds experience wider price fluctuations than money market securities when interest rates change</a:t>
            </a:r>
          </a:p>
          <a:p>
            <a:pPr lvl="0" eaLnBrk="0" fontAlgn="base" hangingPunct="0">
              <a:spcAft>
                <a:spcPct val="0"/>
              </a:spcAft>
              <a:buFontTx/>
              <a:buChar char="•"/>
            </a:pPr>
            <a:r>
              <a:rPr lang="en-US" altLang="en-US" sz="2400" b="1" kern="0" dirty="0">
                <a:solidFill>
                  <a:srgbClr val="000000"/>
                </a:solidFill>
                <a:latin typeface="Times New Roman"/>
              </a:rPr>
              <a:t>Liquidity risk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/>
              </a:rPr>
              <a:t>: older issued T-bonds and T-notes trade less frequently than newly issued T-bonds and T-notes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18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130</TotalTime>
  <Words>1670</Words>
  <Application>Microsoft Office PowerPoint</Application>
  <PresentationFormat>On-screen Show (4:3)</PresentationFormat>
  <Paragraphs>231</Paragraphs>
  <Slides>37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Equity</vt:lpstr>
      <vt:lpstr>Equation</vt:lpstr>
      <vt:lpstr>Bond Markets</vt:lpstr>
      <vt:lpstr>Bond and bond markets</vt:lpstr>
      <vt:lpstr>Bonds</vt:lpstr>
      <vt:lpstr>Bonds</vt:lpstr>
      <vt:lpstr>Bond markets</vt:lpstr>
      <vt:lpstr>Bond market securities</vt:lpstr>
      <vt:lpstr>Treasury notes and bonds</vt:lpstr>
      <vt:lpstr>Treasury notes and bonds</vt:lpstr>
      <vt:lpstr>Treasury notes and bonds</vt:lpstr>
      <vt:lpstr>Treasury notes and bonds</vt:lpstr>
      <vt:lpstr>Treasury notes and bonds</vt:lpstr>
      <vt:lpstr>Treasury STRIPS </vt:lpstr>
      <vt:lpstr>Treasury STRIPS </vt:lpstr>
      <vt:lpstr>Treasury Notes and Bond yields</vt:lpstr>
      <vt:lpstr>Accrued interest</vt:lpstr>
      <vt:lpstr>Accrued interest</vt:lpstr>
      <vt:lpstr>Treasury Notes and Bonds</vt:lpstr>
      <vt:lpstr>Municipal bonds</vt:lpstr>
      <vt:lpstr>Municipal Bonds</vt:lpstr>
      <vt:lpstr>Municipal Bonds</vt:lpstr>
      <vt:lpstr>Municipal Bonds</vt:lpstr>
      <vt:lpstr>Municipal Bonds</vt:lpstr>
      <vt:lpstr>Municipal Bonds</vt:lpstr>
      <vt:lpstr>Corporate Bonds</vt:lpstr>
      <vt:lpstr>Corporate bonds</vt:lpstr>
      <vt:lpstr>Bearer versus Registered bonds</vt:lpstr>
      <vt:lpstr>Term versus Serial bonds</vt:lpstr>
      <vt:lpstr>Mortgage bonds</vt:lpstr>
      <vt:lpstr>Debentures</vt:lpstr>
      <vt:lpstr>Subordinated debentures</vt:lpstr>
      <vt:lpstr>Convertible bonds</vt:lpstr>
      <vt:lpstr>Corporate Bonds</vt:lpstr>
      <vt:lpstr>Corporate Bonds</vt:lpstr>
      <vt:lpstr>Corporate Bonds</vt:lpstr>
      <vt:lpstr>Bond Market Indexes</vt:lpstr>
      <vt:lpstr>Bond Market Participants</vt:lpstr>
      <vt:lpstr>International Bonds and Markets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Bond Markets</dc:title>
  <dc:creator>Lakshmi</dc:creator>
  <cp:lastModifiedBy>Lakshmi</cp:lastModifiedBy>
  <cp:revision>16</cp:revision>
  <dcterms:created xsi:type="dcterms:W3CDTF">2006-08-16T00:00:00Z</dcterms:created>
  <dcterms:modified xsi:type="dcterms:W3CDTF">2015-02-17T14:23:30Z</dcterms:modified>
</cp:coreProperties>
</file>