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55"/>
  </p:notesMasterIdLst>
  <p:sldIdLst>
    <p:sldId id="256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304" r:id="rId11"/>
    <p:sldId id="264" r:id="rId12"/>
    <p:sldId id="265" r:id="rId13"/>
    <p:sldId id="305" r:id="rId14"/>
    <p:sldId id="306" r:id="rId15"/>
    <p:sldId id="266" r:id="rId16"/>
    <p:sldId id="267" r:id="rId17"/>
    <p:sldId id="268" r:id="rId18"/>
    <p:sldId id="307" r:id="rId19"/>
    <p:sldId id="308" r:id="rId20"/>
    <p:sldId id="269" r:id="rId21"/>
    <p:sldId id="270" r:id="rId22"/>
    <p:sldId id="271" r:id="rId23"/>
    <p:sldId id="272" r:id="rId24"/>
    <p:sldId id="273" r:id="rId25"/>
    <p:sldId id="309" r:id="rId26"/>
    <p:sldId id="274" r:id="rId27"/>
    <p:sldId id="275" r:id="rId28"/>
    <p:sldId id="276" r:id="rId29"/>
    <p:sldId id="310" r:id="rId30"/>
    <p:sldId id="311" r:id="rId31"/>
    <p:sldId id="312" r:id="rId32"/>
    <p:sldId id="277" r:id="rId33"/>
    <p:sldId id="278" r:id="rId34"/>
    <p:sldId id="279" r:id="rId35"/>
    <p:sldId id="280" r:id="rId36"/>
    <p:sldId id="281" r:id="rId37"/>
    <p:sldId id="284" r:id="rId38"/>
    <p:sldId id="282" r:id="rId39"/>
    <p:sldId id="283" r:id="rId40"/>
    <p:sldId id="285" r:id="rId41"/>
    <p:sldId id="286" r:id="rId42"/>
    <p:sldId id="287" r:id="rId43"/>
    <p:sldId id="288" r:id="rId44"/>
    <p:sldId id="289" r:id="rId45"/>
    <p:sldId id="290" r:id="rId46"/>
    <p:sldId id="291" r:id="rId47"/>
    <p:sldId id="292" r:id="rId48"/>
    <p:sldId id="293" r:id="rId49"/>
    <p:sldId id="294" r:id="rId50"/>
    <p:sldId id="300" r:id="rId51"/>
    <p:sldId id="301" r:id="rId52"/>
    <p:sldId id="302" r:id="rId53"/>
    <p:sldId id="303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0D529C-CC71-47A3-A926-181F6FF95B37}" type="datetimeFigureOut">
              <a:rPr lang="en-GB" smtClean="0"/>
              <a:t>08/03/2015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6CEB2-4A92-4CCF-A1FD-DA6395F5E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520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40807-2022-4A39-8893-0AE5DF394297}" type="datetime1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DA029-1E90-43C5-9BC8-740C09EE6205}" type="datetime1">
              <a:rPr lang="en-US" smtClean="0"/>
              <a:t>3/8/2015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D5B85-C31E-4E4E-81DA-84681DB592C1}" type="datetime1">
              <a:rPr lang="en-US" smtClean="0"/>
              <a:t>3/8/2015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24F3D-08B9-494F-865E-AB03F4E8483D}" type="datetime1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F069F-EB6A-40CB-9381-26E652FD2EA7}" type="datetime1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2A1C4-69A1-4EB1-8F69-D44A76307E2D}" type="datetime1">
              <a:rPr lang="en-US" smtClean="0"/>
              <a:t>3/8/2015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Dr.Lakshmi Kalyanaraman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0A50-AF1E-413A-9E98-AA329F66C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434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B838F-A9C3-4C47-B1A6-21E46D7F36BA}" type="datetime1">
              <a:rPr lang="en-US" smtClean="0"/>
              <a:t>3/8/2015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Dr.Lakshmi Kalyanaraman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0A50-AF1E-413A-9E98-AA329F66C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427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5C866-A814-42F9-98F3-9639A6AED4C4}" type="datetime1">
              <a:rPr lang="en-US" smtClean="0"/>
              <a:t>3/8/2015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Dr.Lakshmi Kalyanaraman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0A50-AF1E-413A-9E98-AA329F66C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351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65B1-F255-49E9-BF94-0B64926D61AF}" type="datetime1">
              <a:rPr lang="en-US" smtClean="0"/>
              <a:t>3/8/2015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Dr.Lakshmi Kalyanaraman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0A50-AF1E-413A-9E98-AA329F66C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551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5B44D-3604-4446-8AC0-381C6CA5AB69}" type="datetime1">
              <a:rPr lang="en-US" smtClean="0"/>
              <a:t>3/8/2015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Dr.Lakshmi Kalyanaraman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0A50-AF1E-413A-9E98-AA329F66C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1194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560C2-1A27-4432-9162-2EB4993E7E6B}" type="datetime1">
              <a:rPr lang="en-US" smtClean="0"/>
              <a:t>3/8/2015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Dr.Lakshmi Kalyanaraman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0A50-AF1E-413A-9E98-AA329F66C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232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7520-BDA7-4000-9C7E-FD0915D34E4D}" type="datetime1">
              <a:rPr lang="en-US" smtClean="0"/>
              <a:t>3/8/2015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302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B174-CB1F-4CB6-8000-06D8D9E14E14}" type="datetime1">
              <a:rPr lang="en-US" smtClean="0"/>
              <a:t>3/8/2015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Dr.Lakshmi Kalyanaraman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0A50-AF1E-413A-9E98-AA329F66C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5586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1774F-3E48-4056-8C3C-9AEFD4F10F6A}" type="datetime1">
              <a:rPr lang="en-US" smtClean="0"/>
              <a:t>3/8/2015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Dr.Lakshmi Kalyanaraman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0A50-AF1E-413A-9E98-AA329F66C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592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1025C-350C-4B15-A7AB-F53B402968DB}" type="datetime1">
              <a:rPr lang="en-US" smtClean="0"/>
              <a:t>3/8/2015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Dr.Lakshmi Kalyanaraman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0A50-AF1E-413A-9E98-AA329F66C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9217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FDFD-930F-4040-B7C1-4E5746FB3ABF}" type="datetime1">
              <a:rPr lang="en-US" smtClean="0"/>
              <a:t>3/8/2015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Dr.Lakshmi Kalyanaraman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0A50-AF1E-413A-9E98-AA329F66C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6506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9CA5-0CED-47C8-B058-B475498AA53B}" type="datetime1">
              <a:rPr lang="en-US" smtClean="0"/>
              <a:t>3/8/2015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Dr.Lakshmi Kalyanaraman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00A50-AF1E-413A-9E98-AA329F66C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16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766B1-3DC1-4AD3-A2C5-55CE63E955E8}" type="datetime1">
              <a:rPr lang="en-US" smtClean="0"/>
              <a:t>3/8/2015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053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11912-1FFB-49C1-989B-1EBB3B04C214}" type="datetime1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031A0-0E67-4EB2-8E04-CB82E84FF835}" type="datetime1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A184-B2DF-4698-896F-02BC0F445DE9}" type="datetime1">
              <a:rPr lang="en-US" smtClean="0"/>
              <a:t>3/8/2015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FC04-55AD-423C-8579-1871B8F6131D}" type="datetime1">
              <a:rPr lang="en-US" smtClean="0"/>
              <a:t>3/8/2015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FF72A-D868-4089-B808-DA61F6074828}" type="datetime1">
              <a:rPr lang="en-US" smtClean="0"/>
              <a:t>3/8/2015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EA092-A4A0-45AE-93CF-B80F250C6D34}" type="datetime1">
              <a:rPr lang="en-US" smtClean="0"/>
              <a:t>3/8/2015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8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EA871-12C1-4315-B8F4-E3FB37579883}" type="datetime1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8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DDFB0-BBBC-4FA6-ACBC-B7B3412863B1}" type="datetime1">
              <a:rPr lang="en-US" smtClean="0"/>
              <a:t>3/8/2015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Dr.Lakshmi Kalyanaraman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00A50-AF1E-413A-9E98-AA329F66C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378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Bond portfolio management strategies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0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Buy-and-Hold Strategy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manager selects a portfolio of bonds based on the objectives and constraints of the client with the intent of holding these bonds to maturity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15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Buy-and-Hold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Find securities with desired levels of </a:t>
            </a:r>
          </a:p>
          <a:p>
            <a:r>
              <a:rPr lang="en-GB" dirty="0" smtClean="0"/>
              <a:t>Credit quality</a:t>
            </a:r>
          </a:p>
          <a:p>
            <a:r>
              <a:rPr lang="en-GB" dirty="0" smtClean="0"/>
              <a:t>Coupon rate</a:t>
            </a:r>
          </a:p>
          <a:p>
            <a:r>
              <a:rPr lang="en-GB" dirty="0" smtClean="0"/>
              <a:t>Term to maturity or duration</a:t>
            </a:r>
          </a:p>
          <a:p>
            <a:r>
              <a:rPr lang="en-GB" dirty="0" smtClean="0"/>
              <a:t>Bond indenture provisions such as call and sinking fund features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26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Buy-and-Hold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Strategy does not restrict the investor to accept whatever the market has to offer not</a:t>
            </a:r>
          </a:p>
          <a:p>
            <a:r>
              <a:rPr lang="en-GB" dirty="0" smtClean="0"/>
              <a:t>Does it imply that selectivity is unimportant</a:t>
            </a:r>
          </a:p>
          <a:p>
            <a:endParaRPr lang="en-GB" dirty="0" smtClean="0"/>
          </a:p>
          <a:p>
            <a:r>
              <a:rPr lang="en-GB" dirty="0" smtClean="0"/>
              <a:t>Attractive high yielding issues with desirable features and quality standards are actively sought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44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Buy-and-Hold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Thus, successful buy-and-hold investors use their knowledge of market and security characteristics to seek out attractive realized yields.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Dr.Lakshmi Kalyanaraman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5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Buy-and-Hold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Bond maturity/duration characteristics should approximate investment horizon to reduce</a:t>
            </a:r>
          </a:p>
          <a:p>
            <a:r>
              <a:rPr lang="en-GB" dirty="0" smtClean="0"/>
              <a:t>Price and reinvestment risk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5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Buy-and-Hold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case of stock portfolio, manager can employ a ‘pure’ buy-and-hold </a:t>
            </a:r>
          </a:p>
          <a:p>
            <a:r>
              <a:rPr lang="en-GB" dirty="0" smtClean="0"/>
              <a:t>In case of bond portfolio, bonds mature.</a:t>
            </a:r>
          </a:p>
          <a:p>
            <a:r>
              <a:rPr lang="en-GB" dirty="0" smtClean="0"/>
              <a:t>Funds from matured issue to be reinvested.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7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Buy-and-Hold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Managers form </a:t>
            </a:r>
            <a:r>
              <a:rPr lang="en-GB" b="1" i="1" dirty="0" smtClean="0"/>
              <a:t>Bond Ladder</a:t>
            </a:r>
          </a:p>
          <a:p>
            <a:r>
              <a:rPr lang="en-GB" dirty="0" smtClean="0"/>
              <a:t>Divide investment funds evenly across the portfolio into instruments that mature at regular intervals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4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Buy-and-Hold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example, a manager with an intermediate term investment focus, instead of investing all of her funds in a five-year zero coupon security</a:t>
            </a:r>
          </a:p>
          <a:p>
            <a:r>
              <a:rPr lang="en-GB" dirty="0" smtClean="0"/>
              <a:t>Which will become a four-year security after one year </a:t>
            </a:r>
          </a:p>
          <a:p>
            <a:r>
              <a:rPr lang="en-GB" dirty="0" smtClean="0"/>
              <a:t>Could follow a laddered approach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96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Buy-and-Hold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Buy equal amounts of bonds maturing in annual intervals between one and nine years</a:t>
            </a:r>
          </a:p>
          <a:p>
            <a:r>
              <a:rPr lang="en-GB" dirty="0" smtClean="0"/>
              <a:t>Hold each bond to maturity</a:t>
            </a:r>
          </a:p>
          <a:p>
            <a:r>
              <a:rPr lang="en-GB" dirty="0" smtClean="0"/>
              <a:t>But reinvest the proceeds from a maturing bond into a new instrument with a maturity at the far end of the ladder, i.e. invest in a new nine-year issue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62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Indexing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GB" dirty="0" smtClean="0"/>
              <a:t>bjective </a:t>
            </a:r>
            <a:r>
              <a:rPr lang="en-GB" dirty="0"/>
              <a:t>is to construct a portfolio of bonds that will equal the performance of a specified bond index </a:t>
            </a:r>
            <a:endParaRPr lang="en-GB" dirty="0" smtClean="0"/>
          </a:p>
          <a:p>
            <a:r>
              <a:rPr lang="en-GB" dirty="0" smtClean="0"/>
              <a:t>Full replication and stratified sampling</a:t>
            </a:r>
          </a:p>
          <a:p>
            <a:r>
              <a:rPr lang="en-GB" dirty="0" smtClean="0"/>
              <a:t>Tracking error measured as the standard deviation of the difference in returns produced by the managed portfolio and the index over time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94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Bond portfolio investment strategies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1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Active management strategies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07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Active management strategies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Produce superior risk-adjusted returns i.e. alpha compared to the index against which her investment performance is measured.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8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Potential sources of alpha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1. Scalability: How large a position can be taken</a:t>
            </a:r>
          </a:p>
          <a:p>
            <a:r>
              <a:rPr lang="en-GB" dirty="0" smtClean="0"/>
              <a:t>2. Sustainability: How far into the future the strategy can be successfully employed</a:t>
            </a:r>
          </a:p>
          <a:p>
            <a:r>
              <a:rPr lang="en-GB" dirty="0" smtClean="0"/>
              <a:t>3. Risk-adjusted performance</a:t>
            </a:r>
          </a:p>
          <a:p>
            <a:r>
              <a:rPr lang="en-GB" dirty="0" smtClean="0"/>
              <a:t>4. Extreme values: How exposed the strategy is to the chance of a large loss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2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Interest-rate </a:t>
            </a:r>
            <a:r>
              <a:rPr lang="en-GB" dirty="0" smtClean="0"/>
              <a:t>anticipation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Riskiest active management strategy</a:t>
            </a:r>
          </a:p>
          <a:p>
            <a:r>
              <a:rPr lang="en-GB" dirty="0" smtClean="0"/>
              <a:t>Relies on uncertain forecasts of future interest rates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69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Bond duration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Measurement of how long in years it takes for the price of a bond to be repaid by its internal cash flows.</a:t>
            </a:r>
          </a:p>
          <a:p>
            <a:r>
              <a:rPr lang="en-GB" dirty="0" smtClean="0"/>
              <a:t>Bonds with higher durations are more risky and have higher price volatility than bonds with lower duration.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Dr.Lakshmi Kalyanaraman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49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Interest-rate anticipation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b="1" i="1" dirty="0"/>
              <a:t>Objective</a:t>
            </a:r>
            <a:r>
              <a:rPr lang="en-GB" dirty="0"/>
              <a:t>:</a:t>
            </a:r>
          </a:p>
          <a:p>
            <a:r>
              <a:rPr lang="en-GB" dirty="0"/>
              <a:t>Preserve capital when interest rate increases</a:t>
            </a:r>
          </a:p>
          <a:p>
            <a:r>
              <a:rPr lang="en-GB" dirty="0"/>
              <a:t>Achieve attractive capital gains when interest rates are expected to </a:t>
            </a:r>
            <a:r>
              <a:rPr lang="en-GB" dirty="0" smtClean="0"/>
              <a:t>decrease</a:t>
            </a:r>
          </a:p>
          <a:p>
            <a:r>
              <a:rPr lang="en-GB" b="1" i="1" dirty="0" smtClean="0"/>
              <a:t>Strategy:</a:t>
            </a:r>
            <a:endParaRPr lang="en-GB" b="1" i="1" dirty="0"/>
          </a:p>
          <a:p>
            <a:r>
              <a:rPr lang="en-GB" dirty="0" smtClean="0"/>
              <a:t>Alter the portfolio duration</a:t>
            </a:r>
          </a:p>
          <a:p>
            <a:r>
              <a:rPr lang="en-GB" dirty="0" smtClean="0"/>
              <a:t>Reduce when interest rate is expected to increase</a:t>
            </a:r>
          </a:p>
          <a:p>
            <a:r>
              <a:rPr lang="en-GB" dirty="0" smtClean="0"/>
              <a:t>Increase when interest rate is expected to fall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3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Interest-rate anticipation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i="1" dirty="0" smtClean="0"/>
              <a:t>Risk:</a:t>
            </a:r>
          </a:p>
          <a:p>
            <a:r>
              <a:rPr lang="en-GB" dirty="0" smtClean="0"/>
              <a:t>When duration shortened, opportunity for capital gains lost if interest rates decline instead of expected rise</a:t>
            </a:r>
          </a:p>
          <a:p>
            <a:r>
              <a:rPr lang="en-GB" dirty="0" smtClean="0"/>
              <a:t>When interest rate at peak, likely that yield curve is downward sloping, bond coupons will decline with maturity.</a:t>
            </a:r>
          </a:p>
          <a:p>
            <a:r>
              <a:rPr lang="en-GB" dirty="0" smtClean="0"/>
              <a:t>Investor is sacrificing current income by shifting from high-coupon short bonds to longer-duration bonds.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58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Interest-rate anticipation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At the same time, portfolio is purposely exposed to greater price volatility that could work against the portfolio if an unexpected rise in yields occurs.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2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Interest-rate anticipation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Once expected future interest rates are determined, procedure relies largely on technical matters</a:t>
            </a:r>
          </a:p>
          <a:p>
            <a:r>
              <a:rPr lang="en-GB" dirty="0" smtClean="0"/>
              <a:t>If you expect interest rates to rise, you want to preserve capital by reducing the duration of your portfolio.</a:t>
            </a:r>
          </a:p>
          <a:p>
            <a:r>
              <a:rPr lang="en-GB" dirty="0" smtClean="0"/>
              <a:t>Popular choice is high-yielding short-term obligations, such as treasury bills.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44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Interest-rate anticipation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Though primary concern is to preserve capital, you would nevertheless look for the best return possible with maturity constraint.</a:t>
            </a:r>
          </a:p>
          <a:p>
            <a:r>
              <a:rPr lang="en-GB" dirty="0" smtClean="0"/>
              <a:t>Liquidity is also important because after interest rates increase, yield may experience a period of stability before they decline, and you would want to shift positions quickly to benefit from higher income and/or capital gains.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93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Passive management strategies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a. Buy and hold</a:t>
            </a:r>
          </a:p>
          <a:p>
            <a:r>
              <a:rPr lang="en-GB" dirty="0" smtClean="0"/>
              <a:t>b. Indexing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78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Interest-rate anticipation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When interest rates are anticipated to decline, you restructure the portfolio to take advantage of potential for capital gains and holding period returns.</a:t>
            </a:r>
          </a:p>
          <a:p>
            <a:r>
              <a:rPr lang="en-GB" dirty="0" smtClean="0"/>
              <a:t>Increase the duration.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5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Valuation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Portfolio manager attempts to select bonds on their intrinsic value</a:t>
            </a:r>
          </a:p>
          <a:p>
            <a:r>
              <a:rPr lang="en-GB" dirty="0" smtClean="0"/>
              <a:t>Buy undervalued</a:t>
            </a:r>
          </a:p>
          <a:p>
            <a:r>
              <a:rPr lang="en-GB" dirty="0" smtClean="0"/>
              <a:t>Sell or ignore overvalued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80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Credit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Involves detailed analysis of the bond issuer to determine expected changes in its default risk </a:t>
            </a:r>
          </a:p>
          <a:p>
            <a:r>
              <a:rPr lang="en-GB" dirty="0" smtClean="0"/>
              <a:t>Rating changes due to</a:t>
            </a:r>
          </a:p>
          <a:p>
            <a:r>
              <a:rPr lang="en-GB" dirty="0" smtClean="0"/>
              <a:t>Internal changes in entity e.g. important financial ratios</a:t>
            </a:r>
          </a:p>
          <a:p>
            <a:r>
              <a:rPr lang="en-GB" dirty="0" smtClean="0"/>
              <a:t>External environment i.e. changes in the firm’s industry and economy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0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Credit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Necessary to project rating changes prior to the announcement by rating agencies because market adjusts rather quickly to rating changes.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08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Yield spread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Assumes normal relationships exist between the yields for bonds in alternative sectors</a:t>
            </a:r>
          </a:p>
          <a:p>
            <a:r>
              <a:rPr lang="en-GB" dirty="0" smtClean="0"/>
              <a:t>E.g. spread between high-grade versus low-grade industrial or between industrial and utility</a:t>
            </a:r>
          </a:p>
          <a:p>
            <a:r>
              <a:rPr lang="en-GB" dirty="0" smtClean="0"/>
              <a:t>When an abnormal relationship occurs, bond manager executes various sector swaps.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40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Yield spread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Spread widens during periods of economic uncertainty and recession because investors require higher risk premium</a:t>
            </a:r>
          </a:p>
          <a:p>
            <a:r>
              <a:rPr lang="en-GB" dirty="0" smtClean="0"/>
              <a:t>Spread declines during periods of economic confidence and expansion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Bond </a:t>
            </a:r>
            <a:r>
              <a:rPr lang="en-GB" dirty="0" smtClean="0"/>
              <a:t>swaps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Involve liquidating a current position and simultaneously buying a different issue in its place with similar attributes but having a chance for improved return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05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Core-plus management strategies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43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Core-plus management strategies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GB" dirty="0" smtClean="0"/>
              <a:t>Combines the two styles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Form of </a:t>
            </a:r>
            <a:r>
              <a:rPr lang="en-GB" b="1" i="1" dirty="0" smtClean="0"/>
              <a:t>enhanced indexing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Places a significant part (i.e. 70 to 80%) of the available funds in a passively managed portfolio of high-grade securities reflecting a broad representation of the overall bond market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01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Core-plus management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Rest </a:t>
            </a:r>
            <a:r>
              <a:rPr lang="en-GB" dirty="0"/>
              <a:t>of the portfolio would be managed actively in one or several additional “plus” sectors, where it is felt that there is a higher probability of achieving positive abnormal rates of return because of potential inefficiencies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4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Active management strategies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A. Interest rate anticipation</a:t>
            </a:r>
          </a:p>
          <a:p>
            <a:r>
              <a:rPr lang="en-GB" dirty="0" smtClean="0"/>
              <a:t>B. Valuation analysis</a:t>
            </a:r>
          </a:p>
          <a:p>
            <a:r>
              <a:rPr lang="en-GB" dirty="0" smtClean="0"/>
              <a:t>C. Credit analysis</a:t>
            </a:r>
          </a:p>
          <a:p>
            <a:r>
              <a:rPr lang="en-GB" dirty="0" smtClean="0"/>
              <a:t>D. Yield spread analysis</a:t>
            </a:r>
          </a:p>
          <a:p>
            <a:r>
              <a:rPr lang="en-GB" dirty="0" smtClean="0"/>
              <a:t>E. Sector/Country analysis</a:t>
            </a:r>
          </a:p>
          <a:p>
            <a:r>
              <a:rPr lang="en-GB" dirty="0" smtClean="0"/>
              <a:t>F. Prepayment/ option analysis</a:t>
            </a:r>
          </a:p>
          <a:p>
            <a:r>
              <a:rPr lang="en-GB" dirty="0" smtClean="0"/>
              <a:t>G. Other (e.g., liquidity, currency, anomaly capture)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82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Matched-funding management strategies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8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Matched-funding management strategies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Form of </a:t>
            </a:r>
            <a:r>
              <a:rPr lang="en-GB" b="1" i="1" dirty="0" smtClean="0"/>
              <a:t>asset-liability management</a:t>
            </a:r>
          </a:p>
          <a:p>
            <a:r>
              <a:rPr lang="en-GB" dirty="0" smtClean="0"/>
              <a:t>Bond characteristics are coordinated with those of the liabilities the investor is obligated to pay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Dedicated portfolios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Dedication refers to bond portfolio management techniques that are used to service a prescribed set of liabilities.</a:t>
            </a:r>
          </a:p>
          <a:p>
            <a:r>
              <a:rPr lang="en-GB" dirty="0" smtClean="0"/>
              <a:t>Two alternatives:</a:t>
            </a:r>
          </a:p>
          <a:p>
            <a:r>
              <a:rPr lang="en-GB" dirty="0" smtClean="0"/>
              <a:t>1. Pure cash-matched dedicated portfolio</a:t>
            </a:r>
          </a:p>
          <a:p>
            <a:r>
              <a:rPr lang="en-GB" dirty="0" smtClean="0"/>
              <a:t>2. Dedication with reinvestment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44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Dedicated portfolios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smtClean="0"/>
              <a:t>Pure cash-matched dedicated portfolio</a:t>
            </a:r>
            <a:r>
              <a:rPr lang="en-GB" dirty="0" smtClean="0"/>
              <a:t>: </a:t>
            </a:r>
          </a:p>
          <a:p>
            <a:r>
              <a:rPr lang="en-GB" dirty="0" smtClean="0"/>
              <a:t>Most conservative</a:t>
            </a:r>
          </a:p>
          <a:p>
            <a:r>
              <a:rPr lang="en-GB" dirty="0" smtClean="0"/>
              <a:t>Develop a stream of payments from coupons, sinking funds and maturing principal payments that exactly match the specified liability schedules.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53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Dedicated portfolios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smtClean="0"/>
              <a:t>Dedication with reinvestment</a:t>
            </a:r>
            <a:r>
              <a:rPr lang="en-GB" dirty="0" smtClean="0"/>
              <a:t>:</a:t>
            </a:r>
          </a:p>
          <a:p>
            <a:r>
              <a:rPr lang="en-GB" dirty="0" smtClean="0"/>
              <a:t>Like pure cash-matched technique</a:t>
            </a:r>
          </a:p>
          <a:p>
            <a:r>
              <a:rPr lang="en-GB" dirty="0" smtClean="0"/>
              <a:t>But allows that bonds and other cash flows do not have to exactly match the liability stream</a:t>
            </a:r>
          </a:p>
          <a:p>
            <a:r>
              <a:rPr lang="en-GB" dirty="0" smtClean="0"/>
              <a:t>Any inflows that precede liability claims can be reinvested at some reasonably conservative rate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93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Dedicated portfolios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Portfolio manager considers a wider set of bonds that may have higher return characteristics</a:t>
            </a:r>
          </a:p>
          <a:p>
            <a:r>
              <a:rPr lang="en-GB" dirty="0" smtClean="0"/>
              <a:t>Assumption of reinvestment within each period and between periods also will generate a higher return for the asset portfolio</a:t>
            </a:r>
          </a:p>
          <a:p>
            <a:r>
              <a:rPr lang="en-GB" dirty="0" smtClean="0"/>
              <a:t>As a result, net cost of portfolio will lower.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7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Immunization strategies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portfolio manager (after client consultation) may decide that the optimal strategy is to immunize the portfolio from interest rate changes</a:t>
            </a:r>
          </a:p>
          <a:p>
            <a:r>
              <a:rPr lang="en-GB" dirty="0"/>
              <a:t>The immunization techniques attempt to derive a specified rate of return during a given investment horizon regardless of what happens to market interest rates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58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Immunization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Components of Interest Rate Risk</a:t>
            </a:r>
          </a:p>
          <a:p>
            <a:r>
              <a:rPr lang="en-GB" dirty="0"/>
              <a:t> Price Risk</a:t>
            </a:r>
          </a:p>
          <a:p>
            <a:r>
              <a:rPr lang="en-GB" dirty="0"/>
              <a:t> Coupon Reinvestment Risk </a:t>
            </a:r>
            <a:endParaRPr lang="en-GB" dirty="0" smtClean="0"/>
          </a:p>
          <a:p>
            <a:r>
              <a:rPr lang="en-GB" dirty="0" smtClean="0"/>
              <a:t>If Duration ˃ Investment horizon, investor faces net price risk</a:t>
            </a:r>
          </a:p>
          <a:p>
            <a:r>
              <a:rPr lang="en-GB" dirty="0" smtClean="0"/>
              <a:t>If Duration </a:t>
            </a:r>
            <a:r>
              <a:rPr lang="en-GB" dirty="0" smtClean="0">
                <a:latin typeface="Calibri"/>
              </a:rPr>
              <a:t>˂ Investment horizon, investor faces net reinvestment risk</a:t>
            </a:r>
          </a:p>
          <a:p>
            <a:r>
              <a:rPr lang="en-GB" dirty="0" smtClean="0">
                <a:latin typeface="Calibri"/>
              </a:rPr>
              <a:t>If Duration = Investment horizon, investor is immunized.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00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Classical Immunization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Immunization is neither a simple nor a passive strategy</a:t>
            </a:r>
          </a:p>
          <a:p>
            <a:r>
              <a:rPr lang="en-GB" dirty="0"/>
              <a:t>An immunized portfolio requires frequent rebalancing because the modified duration of the portfolio always should be equal to the remaining time horizon (except in the case of the zero-coupon bond)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5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Classical Immunization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>
                <a:cs typeface="Times New Roman" charset="0"/>
              </a:rPr>
              <a:t>Duration characteristics</a:t>
            </a:r>
          </a:p>
          <a:p>
            <a:pPr lvl="1">
              <a:lnSpc>
                <a:spcPct val="90000"/>
              </a:lnSpc>
            </a:pPr>
            <a:r>
              <a:rPr lang="en-US" altLang="en-US" smtClean="0">
                <a:cs typeface="Times New Roman" charset="0"/>
              </a:rPr>
              <a:t>Duration declines more slowly than term to maturity, assuming no change in market interest rates</a:t>
            </a:r>
          </a:p>
          <a:p>
            <a:pPr lvl="1">
              <a:lnSpc>
                <a:spcPct val="90000"/>
              </a:lnSpc>
            </a:pPr>
            <a:r>
              <a:rPr lang="en-US" altLang="en-US" smtClean="0">
                <a:cs typeface="Times New Roman" charset="0"/>
              </a:rPr>
              <a:t>Duration changes with a change in market interest rates</a:t>
            </a:r>
          </a:p>
          <a:p>
            <a:pPr lvl="1">
              <a:lnSpc>
                <a:spcPct val="90000"/>
              </a:lnSpc>
            </a:pPr>
            <a:r>
              <a:rPr lang="en-US" altLang="en-US" smtClean="0">
                <a:cs typeface="Times New Roman" charset="0"/>
              </a:rPr>
              <a:t>There is not always a parallel shift of the yield curve</a:t>
            </a:r>
          </a:p>
          <a:p>
            <a:pPr lvl="1">
              <a:lnSpc>
                <a:spcPct val="90000"/>
              </a:lnSpc>
            </a:pPr>
            <a:r>
              <a:rPr lang="en-US" altLang="en-US" smtClean="0">
                <a:cs typeface="Times New Roman" charset="0"/>
              </a:rPr>
              <a:t>Bonds with a specific duration may not be available at an acceptable price</a:t>
            </a:r>
            <a:r>
              <a:rPr lang="en-US" altLang="en-US" smtClean="0"/>
              <a:t>   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98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Core-plus management strategies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A. Enhanced indexing</a:t>
            </a:r>
          </a:p>
          <a:p>
            <a:r>
              <a:rPr lang="en-GB" dirty="0" smtClean="0"/>
              <a:t>B. Active/passive ‘plus’ sectors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73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Matched-Funding Techniques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altLang="en-US" smtClean="0">
                <a:cs typeface="Times New Roman" charset="0"/>
              </a:rPr>
              <a:t>Horizon matching </a:t>
            </a:r>
          </a:p>
          <a:p>
            <a:pPr lvl="1"/>
            <a:r>
              <a:rPr lang="en-US" altLang="en-US" smtClean="0">
                <a:cs typeface="Times New Roman" charset="0"/>
              </a:rPr>
              <a:t>Combination of cash-matching dedication and immunization</a:t>
            </a:r>
          </a:p>
          <a:p>
            <a:pPr lvl="1"/>
            <a:r>
              <a:rPr lang="en-US" altLang="en-US" smtClean="0">
                <a:cs typeface="Times New Roman" charset="0"/>
              </a:rPr>
              <a:t>Important decision is the length of the horizon period</a:t>
            </a:r>
            <a:r>
              <a:rPr lang="en-US" altLang="en-US" smtClean="0"/>
              <a:t>  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30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Contingent Procedures</a:t>
            </a:r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648200"/>
          </a:xfrm>
        </p:spPr>
        <p:txBody>
          <a:bodyPr/>
          <a:lstStyle/>
          <a:p>
            <a:r>
              <a:rPr lang="en-US" altLang="en-US" smtClean="0"/>
              <a:t>A form of structured active management</a:t>
            </a:r>
          </a:p>
          <a:p>
            <a:pPr lvl="1"/>
            <a:r>
              <a:rPr lang="en-US" altLang="en-US" smtClean="0"/>
              <a:t>Constrains the manager if unsuccessful</a:t>
            </a:r>
          </a:p>
          <a:p>
            <a:r>
              <a:rPr lang="en-US" altLang="en-US" smtClean="0"/>
              <a:t>Contingent immunization</a:t>
            </a:r>
          </a:p>
          <a:p>
            <a:pPr lvl="1"/>
            <a:r>
              <a:rPr lang="en-US" altLang="en-US" smtClean="0"/>
              <a:t>duration of portfolio must be maintained at the horizon value</a:t>
            </a:r>
          </a:p>
          <a:p>
            <a:pPr lvl="1"/>
            <a:r>
              <a:rPr lang="en-US" altLang="en-US" smtClean="0"/>
              <a:t>cushion spread is potential return below current market</a:t>
            </a:r>
          </a:p>
          <a:p>
            <a:pPr lvl="1"/>
            <a:r>
              <a:rPr lang="en-US" altLang="en-US" smtClean="0"/>
              <a:t>safety margin</a:t>
            </a:r>
          </a:p>
          <a:p>
            <a:pPr lvl="1"/>
            <a:r>
              <a:rPr lang="en-US" altLang="en-US" smtClean="0"/>
              <a:t>trigger point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53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0259" grpId="0" build="p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altLang="en-US" sz="4000" smtClean="0"/>
              <a:t>Implications of Capital Market Theory and the EMH on Bond Portfolio Management</a:t>
            </a:r>
          </a:p>
        </p:txBody>
      </p:sp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>
                <a:cs typeface="Times New Roman" charset="0"/>
              </a:rPr>
              <a:t>Bonds and Total Portfolio Theory</a:t>
            </a:r>
          </a:p>
          <a:p>
            <a:r>
              <a:rPr lang="en-US" altLang="en-US" smtClean="0">
                <a:cs typeface="Times New Roman" charset="0"/>
              </a:rPr>
              <a:t>Bonds and Capital Market Theory</a:t>
            </a:r>
          </a:p>
          <a:p>
            <a:r>
              <a:rPr lang="en-US" altLang="en-US" smtClean="0">
                <a:cs typeface="Times New Roman" charset="0"/>
              </a:rPr>
              <a:t>Bond Price Behavior in a CAPM Framework</a:t>
            </a:r>
          </a:p>
          <a:p>
            <a:r>
              <a:rPr lang="en-US" altLang="en-US" smtClean="0">
                <a:cs typeface="Times New Roman" charset="0"/>
              </a:rPr>
              <a:t>Bond-Market Efficiency</a:t>
            </a:r>
            <a:r>
              <a:rPr lang="en-US" altLang="en-US" smtClean="0"/>
              <a:t>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064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30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Matched-funded strategies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A. Dedicated: exact cash match</a:t>
            </a:r>
          </a:p>
          <a:p>
            <a:r>
              <a:rPr lang="en-GB" dirty="0" smtClean="0"/>
              <a:t>B. Dedicated: optimal cash match</a:t>
            </a:r>
          </a:p>
          <a:p>
            <a:r>
              <a:rPr lang="en-GB" dirty="0" smtClean="0"/>
              <a:t>C. Classical immunization</a:t>
            </a:r>
          </a:p>
          <a:p>
            <a:r>
              <a:rPr lang="en-GB" dirty="0" smtClean="0"/>
              <a:t>D. Horizon matching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8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Contingent &amp; Structured Strategies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A. Contingent immunization</a:t>
            </a:r>
          </a:p>
          <a:p>
            <a:r>
              <a:rPr lang="en-GB" dirty="0" smtClean="0"/>
              <a:t>B. Structured management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0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Passive investment strategies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3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Passive management strategies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1. Buy-and-hold strategy</a:t>
            </a:r>
          </a:p>
          <a:p>
            <a:r>
              <a:rPr lang="en-GB" dirty="0" smtClean="0"/>
              <a:t>2. Indexing strategy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50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1726</Words>
  <Application>Microsoft Office PowerPoint</Application>
  <PresentationFormat>On-screen Show (4:3)</PresentationFormat>
  <Paragraphs>297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54" baseType="lpstr">
      <vt:lpstr>Office Theme</vt:lpstr>
      <vt:lpstr>Custom Design</vt:lpstr>
      <vt:lpstr>Bond portfolio management strategies</vt:lpstr>
      <vt:lpstr>Bond portfolio investment strategies</vt:lpstr>
      <vt:lpstr>Passive management strategies</vt:lpstr>
      <vt:lpstr>Active management strategies</vt:lpstr>
      <vt:lpstr>Core-plus management strategies</vt:lpstr>
      <vt:lpstr>Matched-funded strategies</vt:lpstr>
      <vt:lpstr>Contingent &amp; Structured Strategies</vt:lpstr>
      <vt:lpstr>Passive investment strategies</vt:lpstr>
      <vt:lpstr>Passive management strategies</vt:lpstr>
      <vt:lpstr>Buy-and-Hold Strategy</vt:lpstr>
      <vt:lpstr>Buy-and-Hold Strategy</vt:lpstr>
      <vt:lpstr>Buy-and-Hold Strategy</vt:lpstr>
      <vt:lpstr>Buy-and-Hold Strategy</vt:lpstr>
      <vt:lpstr>Buy-and-Hold Strategy</vt:lpstr>
      <vt:lpstr>Buy-and-Hold Strategy</vt:lpstr>
      <vt:lpstr>Buy-and-Hold Strategy</vt:lpstr>
      <vt:lpstr>Buy-and-Hold Strategy</vt:lpstr>
      <vt:lpstr>Buy-and-Hold Strategy</vt:lpstr>
      <vt:lpstr>Indexing Strategy</vt:lpstr>
      <vt:lpstr>Active management strategies</vt:lpstr>
      <vt:lpstr>Active management strategies</vt:lpstr>
      <vt:lpstr>Potential sources of alpha</vt:lpstr>
      <vt:lpstr>Interest-rate anticipation</vt:lpstr>
      <vt:lpstr>Bond duration</vt:lpstr>
      <vt:lpstr>Interest-rate anticipation</vt:lpstr>
      <vt:lpstr>Interest-rate anticipation</vt:lpstr>
      <vt:lpstr>Interest-rate anticipation</vt:lpstr>
      <vt:lpstr>Interest-rate anticipation</vt:lpstr>
      <vt:lpstr>Interest-rate anticipation</vt:lpstr>
      <vt:lpstr>Interest-rate anticipation</vt:lpstr>
      <vt:lpstr>Valuation analysis</vt:lpstr>
      <vt:lpstr>Credit analysis</vt:lpstr>
      <vt:lpstr>Credit analysis</vt:lpstr>
      <vt:lpstr>Yield spread analysis</vt:lpstr>
      <vt:lpstr>Yield spread analysis</vt:lpstr>
      <vt:lpstr>Bond swaps</vt:lpstr>
      <vt:lpstr>Core-plus management strategies</vt:lpstr>
      <vt:lpstr>Core-plus management strategies</vt:lpstr>
      <vt:lpstr>Core-plus management strategies</vt:lpstr>
      <vt:lpstr>Matched-funding management strategies</vt:lpstr>
      <vt:lpstr>Matched-funding management strategies</vt:lpstr>
      <vt:lpstr>Dedicated portfolios</vt:lpstr>
      <vt:lpstr>Dedicated portfolios</vt:lpstr>
      <vt:lpstr>Dedicated portfolios</vt:lpstr>
      <vt:lpstr>Dedicated portfolios</vt:lpstr>
      <vt:lpstr>Immunization strategies</vt:lpstr>
      <vt:lpstr>Immunization strategies</vt:lpstr>
      <vt:lpstr>Classical Immunization</vt:lpstr>
      <vt:lpstr>Classical Immunization</vt:lpstr>
      <vt:lpstr>Matched-Funding Techniques</vt:lpstr>
      <vt:lpstr>Contingent Procedures</vt:lpstr>
      <vt:lpstr>Implications of Capital Market Theory and the EMH on Bond Portfolio Management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Lakshmi</dc:creator>
  <cp:lastModifiedBy>Lakshmi</cp:lastModifiedBy>
  <cp:revision>32</cp:revision>
  <dcterms:created xsi:type="dcterms:W3CDTF">2006-08-16T00:00:00Z</dcterms:created>
  <dcterms:modified xsi:type="dcterms:W3CDTF">2015-03-08T19:18:23Z</dcterms:modified>
</cp:coreProperties>
</file>