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3" r:id="rId17"/>
    <p:sldId id="274" r:id="rId18"/>
    <p:sldId id="276" r:id="rId19"/>
    <p:sldId id="275" r:id="rId20"/>
    <p:sldId id="277" r:id="rId2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116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D1074-48F8-4A68-B7AA-BFBF66A6DFA2}" type="datetimeFigureOut">
              <a:rPr lang="en-US" smtClean="0"/>
              <a:pPr/>
              <a:t>11/29/2016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04FE0-C539-430F-812B-277E279D35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6865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F528C-EB75-48F4-971E-564D52CFF601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293D3-BF5B-4AB3-AEE8-30F09D99CF48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F6D1A-4458-429B-9C35-C2997BA68ACB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64B2-C738-4971-BC9F-864E0187067F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AAF4D-8D9F-4446-A2EF-54A8DCA17359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96AF3-B424-403D-A93E-A3D7C8444729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95C00-0838-474D-8582-812B9C015361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DEECF-D7A1-4E24-9062-BC606F602854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2D8F3-F382-4561-BD24-4D3D8CEF0C0D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FE049-528A-42C4-9E30-68D89FC08C9E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36155-AE87-46F9-BF29-42D43C310E0D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6444E-7F47-4070-8070-2F2C0DA7112C}" type="datetime1">
              <a:rPr lang="ar-SA" smtClean="0"/>
              <a:pPr/>
              <a:t>29/02/1438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2051720" y="2420888"/>
            <a:ext cx="5040560" cy="158417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2420888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Boolean Algebra</a:t>
            </a:r>
            <a:endParaRPr lang="ar-SA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Boolean Expressions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dirty="0" smtClean="0"/>
              <a:t>Boolean functions can be represented using expressions made up from variables and Boolean operations (., +, 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</a:t>
            </a:r>
            <a:r>
              <a:rPr lang="en-US" dirty="0" smtClean="0"/>
              <a:t> ). </a:t>
            </a:r>
          </a:p>
          <a:p>
            <a:pPr algn="l" rtl="0">
              <a:buNone/>
            </a:pPr>
            <a:r>
              <a:rPr lang="en-US" dirty="0" smtClean="0"/>
              <a:t>The Boolean expressions in the variables x</a:t>
            </a:r>
            <a:r>
              <a:rPr lang="en-US" baseline="-25000" dirty="0" smtClean="0"/>
              <a:t>1</a:t>
            </a:r>
            <a:r>
              <a:rPr lang="en-US" dirty="0" smtClean="0"/>
              <a:t> , x</a:t>
            </a:r>
            <a:r>
              <a:rPr lang="en-US" baseline="-25000" dirty="0" smtClean="0"/>
              <a:t>2</a:t>
            </a:r>
            <a:r>
              <a:rPr lang="en-US" dirty="0" smtClean="0"/>
              <a:t> , • • • ,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 are defined recursively as</a:t>
            </a:r>
          </a:p>
          <a:p>
            <a:pPr algn="l" rtl="0"/>
            <a:r>
              <a:rPr lang="en-US" dirty="0" smtClean="0"/>
              <a:t>0, 1 , x</a:t>
            </a:r>
            <a:r>
              <a:rPr lang="en-US" baseline="-25000" dirty="0" smtClean="0"/>
              <a:t>1</a:t>
            </a:r>
            <a:r>
              <a:rPr lang="en-US" dirty="0" smtClean="0"/>
              <a:t> , x</a:t>
            </a:r>
            <a:r>
              <a:rPr lang="en-US" baseline="-25000" dirty="0" smtClean="0"/>
              <a:t>2</a:t>
            </a:r>
            <a:r>
              <a:rPr lang="en-US" dirty="0" smtClean="0"/>
              <a:t> , • • • ,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 are Boolean expressions;</a:t>
            </a:r>
          </a:p>
          <a:p>
            <a:pPr algn="l" rtl="0"/>
            <a:r>
              <a:rPr lang="en-US" dirty="0" smtClean="0"/>
              <a:t>if E</a:t>
            </a:r>
            <a:r>
              <a:rPr lang="en-US" baseline="-25000" dirty="0" smtClean="0"/>
              <a:t>1</a:t>
            </a:r>
            <a:r>
              <a:rPr lang="en-US" dirty="0" smtClean="0"/>
              <a:t> and E</a:t>
            </a:r>
            <a:r>
              <a:rPr lang="en-US" baseline="-25000" dirty="0" smtClean="0"/>
              <a:t>2</a:t>
            </a:r>
            <a:r>
              <a:rPr lang="en-US" dirty="0" smtClean="0"/>
              <a:t> are Boolean expressions, then        , (E</a:t>
            </a:r>
            <a:r>
              <a:rPr lang="en-US" baseline="-25000" dirty="0" smtClean="0"/>
              <a:t>1</a:t>
            </a:r>
            <a:r>
              <a:rPr lang="en-US" dirty="0" smtClean="0"/>
              <a:t>.E</a:t>
            </a:r>
            <a:r>
              <a:rPr lang="en-US" baseline="-25000" dirty="0" smtClean="0"/>
              <a:t>2</a:t>
            </a:r>
            <a:r>
              <a:rPr lang="en-US" dirty="0" smtClean="0"/>
              <a:t>), and (E</a:t>
            </a:r>
            <a:r>
              <a:rPr lang="en-US" baseline="-25000" dirty="0" smtClean="0"/>
              <a:t>1</a:t>
            </a:r>
            <a:r>
              <a:rPr lang="en-US" dirty="0" smtClean="0"/>
              <a:t>+E</a:t>
            </a:r>
            <a:r>
              <a:rPr lang="en-US" baseline="-25000" dirty="0" smtClean="0"/>
              <a:t>2</a:t>
            </a:r>
            <a:r>
              <a:rPr lang="en-US" dirty="0" smtClean="0"/>
              <a:t>) are Boolean expressions.</a:t>
            </a:r>
            <a:endParaRPr lang="ar-SA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4368" y="4725144"/>
            <a:ext cx="358899" cy="478532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5</a:t>
            </a:r>
          </a:p>
          <a:p>
            <a:pPr algn="l" rtl="0">
              <a:buNone/>
            </a:pPr>
            <a:r>
              <a:rPr lang="en-US" dirty="0" smtClean="0"/>
              <a:t>Find the values of the Boolean function represented by 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</a:t>
            </a:r>
            <a:r>
              <a:rPr lang="en-US" b="1" u="sng" dirty="0" smtClean="0">
                <a:solidFill>
                  <a:srgbClr val="FF0000"/>
                </a:solidFill>
              </a:rPr>
              <a:t>:</a:t>
            </a:r>
            <a:endParaRPr lang="en-US" b="1" u="sng" dirty="0" smtClean="0">
              <a:solidFill>
                <a:srgbClr val="FF0000"/>
              </a:solidFill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1412776"/>
            <a:ext cx="2527481" cy="432048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Equality of Boolean </a:t>
            </a:r>
            <a:r>
              <a:rPr lang="en-US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Functios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96448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Identities of </a:t>
            </a:r>
            <a:r>
              <a:rPr lang="en-US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Boolean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Algebra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EXAMPLE 8 </a:t>
            </a:r>
          </a:p>
          <a:p>
            <a:pPr algn="l" rtl="0">
              <a:buNone/>
            </a:pPr>
            <a:r>
              <a:rPr lang="en-US" sz="2800" dirty="0" smtClean="0"/>
              <a:t>Show that the distributive law </a:t>
            </a:r>
            <a:r>
              <a:rPr lang="en-US" sz="2800" b="1" dirty="0" smtClean="0">
                <a:solidFill>
                  <a:srgbClr val="00B050"/>
                </a:solidFill>
              </a:rPr>
              <a:t>x(</a:t>
            </a:r>
            <a:r>
              <a:rPr lang="en-US" sz="2800" b="1" dirty="0" err="1" smtClean="0">
                <a:solidFill>
                  <a:srgbClr val="00B050"/>
                </a:solidFill>
              </a:rPr>
              <a:t>y+z</a:t>
            </a:r>
            <a:r>
              <a:rPr lang="en-US" sz="2800" b="1" dirty="0" smtClean="0">
                <a:solidFill>
                  <a:srgbClr val="00B050"/>
                </a:solidFill>
              </a:rPr>
              <a:t>)=</a:t>
            </a:r>
            <a:r>
              <a:rPr lang="en-US" sz="2800" b="1" dirty="0" err="1" smtClean="0">
                <a:solidFill>
                  <a:srgbClr val="00B050"/>
                </a:solidFill>
              </a:rPr>
              <a:t>xy+xz</a:t>
            </a:r>
            <a:r>
              <a:rPr lang="en-US" sz="2800" b="1" dirty="0" smtClean="0">
                <a:solidFill>
                  <a:srgbClr val="00B050"/>
                </a:solidFill>
              </a:rPr>
              <a:t> </a:t>
            </a:r>
            <a:r>
              <a:rPr lang="en-US" sz="2800" dirty="0" smtClean="0"/>
              <a:t>is valid.</a:t>
            </a:r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C00000"/>
                </a:solidFill>
              </a:rPr>
              <a:t>Solution</a:t>
            </a:r>
            <a:r>
              <a:rPr lang="en-US" sz="2800" b="1" u="sng" dirty="0" smtClean="0">
                <a:solidFill>
                  <a:srgbClr val="C00000"/>
                </a:solidFill>
              </a:rPr>
              <a:t>:</a:t>
            </a:r>
            <a:endParaRPr lang="ar-SA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7128792" cy="657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16632"/>
            <a:ext cx="4244280" cy="6669360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9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sz="2800" dirty="0" smtClean="0"/>
              <a:t>Translate the distributive law </a:t>
            </a:r>
            <a:r>
              <a:rPr lang="en-US" sz="2800" b="1" dirty="0" err="1" smtClean="0">
                <a:solidFill>
                  <a:srgbClr val="00B050"/>
                </a:solidFill>
              </a:rPr>
              <a:t>x+yz</a:t>
            </a:r>
            <a:r>
              <a:rPr lang="en-US" sz="2800" b="1" dirty="0" smtClean="0">
                <a:solidFill>
                  <a:srgbClr val="00B050"/>
                </a:solidFill>
              </a:rPr>
              <a:t>=(</a:t>
            </a:r>
            <a:r>
              <a:rPr lang="en-US" sz="2800" b="1" dirty="0" err="1" smtClean="0">
                <a:solidFill>
                  <a:srgbClr val="00B050"/>
                </a:solidFill>
              </a:rPr>
              <a:t>x+y</a:t>
            </a:r>
            <a:r>
              <a:rPr lang="en-US" sz="2800" b="1" dirty="0" smtClean="0">
                <a:solidFill>
                  <a:srgbClr val="00B050"/>
                </a:solidFill>
              </a:rPr>
              <a:t>)(</a:t>
            </a:r>
            <a:r>
              <a:rPr lang="en-US" sz="2800" b="1" dirty="0" err="1" smtClean="0">
                <a:solidFill>
                  <a:srgbClr val="00B050"/>
                </a:solidFill>
              </a:rPr>
              <a:t>x+z</a:t>
            </a:r>
            <a:r>
              <a:rPr lang="en-US" sz="2800" b="1" dirty="0" smtClean="0">
                <a:solidFill>
                  <a:srgbClr val="00B050"/>
                </a:solidFill>
              </a:rPr>
              <a:t>) </a:t>
            </a:r>
            <a:r>
              <a:rPr lang="en-US" sz="2800" dirty="0" smtClean="0"/>
              <a:t>in Table 5 into a logical equivalence.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r>
              <a:rPr lang="en-US" sz="2800" dirty="0" smtClean="0"/>
              <a:t>Put </a:t>
            </a:r>
            <a:r>
              <a:rPr lang="en-US" sz="2800" b="1" dirty="0" err="1" smtClean="0">
                <a:solidFill>
                  <a:srgbClr val="00B050"/>
                </a:solidFill>
              </a:rPr>
              <a:t>x</a:t>
            </a:r>
            <a:r>
              <a:rPr lang="en-US" b="1" dirty="0" err="1" smtClean="0">
                <a:solidFill>
                  <a:srgbClr val="00B050"/>
                </a:solidFill>
              </a:rPr>
              <a:t>≡p</a:t>
            </a:r>
            <a:r>
              <a:rPr lang="en-US" b="1" dirty="0" smtClean="0">
                <a:solidFill>
                  <a:srgbClr val="00B050"/>
                </a:solidFill>
              </a:rPr>
              <a:t>, </a:t>
            </a:r>
            <a:r>
              <a:rPr lang="en-US" b="1" dirty="0" err="1" smtClean="0">
                <a:solidFill>
                  <a:srgbClr val="00B050"/>
                </a:solidFill>
              </a:rPr>
              <a:t>y≡q</a:t>
            </a:r>
            <a:r>
              <a:rPr lang="en-US" b="1" dirty="0" smtClean="0">
                <a:solidFill>
                  <a:srgbClr val="00B050"/>
                </a:solidFill>
              </a:rPr>
              <a:t>, &amp; </a:t>
            </a:r>
            <a:r>
              <a:rPr lang="en-US" b="1" dirty="0" err="1" smtClean="0">
                <a:solidFill>
                  <a:srgbClr val="00B050"/>
                </a:solidFill>
              </a:rPr>
              <a:t>z≡r</a:t>
            </a:r>
            <a:r>
              <a:rPr lang="en-US" b="1" dirty="0" smtClean="0">
                <a:solidFill>
                  <a:srgbClr val="00B050"/>
                </a:solidFill>
              </a:rPr>
              <a:t>, and use </a:t>
            </a:r>
            <a:r>
              <a:rPr lang="en-US" dirty="0" smtClean="0"/>
              <a:t>the translation of Boolean operations </a:t>
            </a:r>
            <a:endParaRPr lang="ar-SA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38600" cy="6192688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This transforms the Boolean identity into the logical equivalence</a:t>
            </a:r>
          </a:p>
          <a:p>
            <a:pPr algn="l" rtl="0">
              <a:buNone/>
            </a:pPr>
            <a:r>
              <a:rPr lang="pt-BR" b="1" dirty="0" smtClean="0">
                <a:solidFill>
                  <a:srgbClr val="7030A0"/>
                </a:solidFill>
              </a:rPr>
              <a:t>pV(q</a:t>
            </a:r>
            <a:r>
              <a:rPr lang="el-GR" b="1" dirty="0" smtClean="0">
                <a:solidFill>
                  <a:srgbClr val="7030A0"/>
                </a:solidFill>
              </a:rPr>
              <a:t>Λ</a:t>
            </a:r>
            <a:r>
              <a:rPr lang="pt-BR" b="1" dirty="0" smtClean="0">
                <a:solidFill>
                  <a:srgbClr val="7030A0"/>
                </a:solidFill>
              </a:rPr>
              <a:t>r)≡(pVq)</a:t>
            </a:r>
            <a:r>
              <a:rPr lang="el-GR" b="1" dirty="0" smtClean="0">
                <a:solidFill>
                  <a:srgbClr val="7030A0"/>
                </a:solidFill>
              </a:rPr>
              <a:t>Λ</a:t>
            </a:r>
            <a:r>
              <a:rPr lang="pt-BR" b="1" dirty="0" smtClean="0">
                <a:solidFill>
                  <a:srgbClr val="7030A0"/>
                </a:solidFill>
              </a:rPr>
              <a:t>(p Vr).</a:t>
            </a:r>
            <a:endParaRPr lang="ar-SA" b="1" dirty="0">
              <a:solidFill>
                <a:srgbClr val="7030A0"/>
              </a:solidFill>
            </a:endParaRPr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1547664" y="4365104"/>
            <a:ext cx="1368152" cy="2304256"/>
          </a:xfrm>
          <a:prstGeom prst="rect">
            <a:avLst/>
          </a:prstGeom>
          <a:ln w="38100" cap="flat" cmpd="thickThin" algn="ctr">
            <a:solidFill>
              <a:srgbClr val="7030A0"/>
            </a:solidFill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≡ F,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≡ T 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. ≡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Λ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≡ V,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ar-SA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ــــــــ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≡ ¬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499992" y="836712"/>
            <a:ext cx="72008" cy="5256584"/>
          </a:xfrm>
          <a:prstGeom prst="line">
            <a:avLst/>
          </a:prstGeom>
          <a:ln w="41275" cmpd="sng">
            <a:prstDash val="sysDot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Duality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/>
          <a:lstStyle/>
          <a:p>
            <a:pPr algn="l" rtl="0"/>
            <a:r>
              <a:rPr lang="en-US" sz="3000" dirty="0" smtClean="0"/>
              <a:t>The dual of a Boolean expression is obtained by interchanging Boolean sums and Boolean products and interchanging Os and 1 s.</a:t>
            </a:r>
          </a:p>
          <a:p>
            <a:pPr algn="l" rtl="0"/>
            <a:r>
              <a:rPr lang="en-US" sz="3000" dirty="0" smtClean="0"/>
              <a:t>Duality of a Boolean function </a:t>
            </a:r>
            <a:r>
              <a:rPr lang="en-US" sz="3000" dirty="0" smtClean="0">
                <a:solidFill>
                  <a:srgbClr val="FF0000"/>
                </a:solidFill>
              </a:rPr>
              <a:t>F</a:t>
            </a:r>
            <a:r>
              <a:rPr lang="en-US" sz="3000" dirty="0" smtClean="0"/>
              <a:t> is denoted by </a:t>
            </a:r>
            <a:r>
              <a:rPr lang="en-US" sz="3000" dirty="0" err="1" smtClean="0">
                <a:solidFill>
                  <a:srgbClr val="FF0000"/>
                </a:solidFill>
              </a:rPr>
              <a:t>F</a:t>
            </a:r>
            <a:r>
              <a:rPr lang="en-US" sz="3000" baseline="30000" dirty="0" err="1" smtClean="0">
                <a:solidFill>
                  <a:srgbClr val="FF0000"/>
                </a:solidFill>
              </a:rPr>
              <a:t>d</a:t>
            </a:r>
            <a:endParaRPr lang="en-US" sz="3000" baseline="30000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grpSp>
        <p:nvGrpSpPr>
          <p:cNvPr id="6" name="Group 5"/>
          <p:cNvGrpSpPr/>
          <p:nvPr/>
        </p:nvGrpSpPr>
        <p:grpSpPr>
          <a:xfrm>
            <a:off x="1691680" y="3284984"/>
            <a:ext cx="3528392" cy="3024336"/>
            <a:chOff x="1619672" y="3501008"/>
            <a:chExt cx="3528392" cy="3024336"/>
          </a:xfrm>
          <a:scene3d>
            <a:camera prst="obliqueTopLeft"/>
            <a:lightRig rig="threePt" dir="t"/>
          </a:scene3d>
        </p:grpSpPr>
        <p:sp>
          <p:nvSpPr>
            <p:cNvPr id="4" name="Content Placeholder 7"/>
            <p:cNvSpPr txBox="1">
              <a:spLocks/>
            </p:cNvSpPr>
            <p:nvPr/>
          </p:nvSpPr>
          <p:spPr>
            <a:xfrm>
              <a:off x="1619672" y="3501008"/>
              <a:ext cx="3528392" cy="2808312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/>
            </a:bodyPr>
            <a:lstStyle/>
            <a:p>
              <a:pPr marL="342900" lvl="0" indent="-342900" algn="ctr" rtl="0">
                <a:spcBef>
                  <a:spcPct val="20000"/>
                </a:spcBef>
              </a:pPr>
              <a:r>
                <a:rPr lang="en-US" sz="2400" b="1" i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Duality</a:t>
              </a: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Content Placeholder 7"/>
            <p:cNvSpPr txBox="1">
              <a:spLocks/>
            </p:cNvSpPr>
            <p:nvPr/>
          </p:nvSpPr>
          <p:spPr>
            <a:xfrm>
              <a:off x="1619672" y="4221088"/>
              <a:ext cx="3528392" cy="2304256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0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interchanged to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0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endParaRPr lang="en-US" sz="2400" b="1" dirty="0" smtClean="0">
                <a:solidFill>
                  <a:srgbClr val="00B050"/>
                </a:solidFill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16</a:t>
            </a:fld>
            <a:endParaRPr lang="ar-S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EXAMPLE 11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endParaRPr lang="en-US" sz="2800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sz="2800" b="1" u="sng" dirty="0" smtClean="0">
              <a:solidFill>
                <a:srgbClr val="FF0000"/>
              </a:solidFill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6" name="Group 5"/>
          <p:cNvGrpSpPr/>
          <p:nvPr/>
        </p:nvGrpSpPr>
        <p:grpSpPr>
          <a:xfrm>
            <a:off x="5652120" y="1484784"/>
            <a:ext cx="3240360" cy="3096344"/>
            <a:chOff x="1619672" y="3501008"/>
            <a:chExt cx="3528392" cy="3024336"/>
          </a:xfrm>
          <a:scene3d>
            <a:camera prst="obliqueTopLeft"/>
            <a:lightRig rig="threePt" dir="t"/>
          </a:scene3d>
        </p:grpSpPr>
        <p:sp>
          <p:nvSpPr>
            <p:cNvPr id="7" name="Content Placeholder 7"/>
            <p:cNvSpPr txBox="1">
              <a:spLocks/>
            </p:cNvSpPr>
            <p:nvPr/>
          </p:nvSpPr>
          <p:spPr>
            <a:xfrm>
              <a:off x="1619672" y="3501008"/>
              <a:ext cx="3528392" cy="2808312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/>
            </a:bodyPr>
            <a:lstStyle/>
            <a:p>
              <a:pPr marL="342900" lvl="0" indent="-342900" algn="ctr" rtl="0">
                <a:spcBef>
                  <a:spcPct val="20000"/>
                </a:spcBef>
              </a:pPr>
              <a:r>
                <a:rPr lang="en-US" sz="2400" b="1" i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Duality</a:t>
              </a: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Content Placeholder 7"/>
            <p:cNvSpPr txBox="1">
              <a:spLocks/>
            </p:cNvSpPr>
            <p:nvPr/>
          </p:nvSpPr>
          <p:spPr>
            <a:xfrm>
              <a:off x="1619672" y="4221088"/>
              <a:ext cx="3528392" cy="2304256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0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interchanged to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0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endParaRPr lang="en-US" sz="2400" b="1" dirty="0" smtClean="0">
                <a:solidFill>
                  <a:srgbClr val="00B050"/>
                </a:solidFill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908720"/>
            <a:ext cx="7535637" cy="504056"/>
          </a:xfrm>
          <a:prstGeom prst="rect">
            <a:avLst/>
          </a:prstGeom>
          <a:noFill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17</a:t>
            </a:fld>
            <a:endParaRPr lang="ar-SA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Duality Principle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An identity between functions represented</a:t>
            </a:r>
          </a:p>
          <a:p>
            <a:pPr algn="l" rtl="0">
              <a:buNone/>
            </a:pPr>
            <a:r>
              <a:rPr lang="en-US" dirty="0" smtClean="0"/>
              <a:t>by Boolean expressions remains valid when the duals of both sides of the identity are taken.</a:t>
            </a:r>
          </a:p>
          <a:p>
            <a:pPr algn="l" rtl="0">
              <a:buNone/>
            </a:pPr>
            <a:r>
              <a:rPr lang="en-US" dirty="0" smtClean="0"/>
              <a:t>This result, called </a:t>
            </a:r>
            <a:r>
              <a:rPr lang="en-US" b="1" i="1" u="sng" dirty="0" smtClean="0">
                <a:solidFill>
                  <a:srgbClr val="00B050"/>
                </a:solidFill>
              </a:rPr>
              <a:t>the duality principle</a:t>
            </a:r>
            <a:r>
              <a:rPr lang="en-US" dirty="0" smtClean="0"/>
              <a:t>, is useful</a:t>
            </a:r>
          </a:p>
          <a:p>
            <a:pPr algn="l" rtl="0">
              <a:buNone/>
            </a:pPr>
            <a:r>
              <a:rPr lang="en-US" dirty="0" smtClean="0"/>
              <a:t>for obtaining new identities.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18</a:t>
            </a:fld>
            <a:endParaRPr lang="ar-SA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5482952" cy="5865515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12 </a:t>
            </a:r>
          </a:p>
          <a:p>
            <a:pPr algn="l" rtl="0">
              <a:buNone/>
            </a:pPr>
            <a:r>
              <a:rPr lang="en-US" dirty="0" smtClean="0"/>
              <a:t>Construct an identity from the absorption law x(</a:t>
            </a:r>
            <a:r>
              <a:rPr lang="en-US" dirty="0" err="1" smtClean="0"/>
              <a:t>x+y</a:t>
            </a:r>
            <a:r>
              <a:rPr lang="en-US" dirty="0" smtClean="0"/>
              <a:t>)=x </a:t>
            </a:r>
            <a:r>
              <a:rPr lang="en-US" b="1" i="1" u="sng" dirty="0" smtClean="0">
                <a:solidFill>
                  <a:srgbClr val="00B050"/>
                </a:solidFill>
              </a:rPr>
              <a:t>by taking duals</a:t>
            </a:r>
            <a:r>
              <a:rPr lang="en-US" dirty="0" smtClean="0"/>
              <a:t>.</a:t>
            </a: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 </a:t>
            </a:r>
          </a:p>
          <a:p>
            <a:pPr>
              <a:buNone/>
            </a:pPr>
            <a:endParaRPr lang="ar-SA" dirty="0"/>
          </a:p>
        </p:txBody>
      </p:sp>
      <p:grpSp>
        <p:nvGrpSpPr>
          <p:cNvPr id="4" name="Group 3"/>
          <p:cNvGrpSpPr/>
          <p:nvPr/>
        </p:nvGrpSpPr>
        <p:grpSpPr>
          <a:xfrm>
            <a:off x="6300192" y="692696"/>
            <a:ext cx="2592288" cy="2592288"/>
            <a:chOff x="1619672" y="3501008"/>
            <a:chExt cx="3528392" cy="3024336"/>
          </a:xfrm>
          <a:scene3d>
            <a:camera prst="obliqueTopLeft"/>
            <a:lightRig rig="threePt" dir="t"/>
          </a:scene3d>
        </p:grpSpPr>
        <p:sp>
          <p:nvSpPr>
            <p:cNvPr id="5" name="Content Placeholder 7"/>
            <p:cNvSpPr txBox="1">
              <a:spLocks/>
            </p:cNvSpPr>
            <p:nvPr/>
          </p:nvSpPr>
          <p:spPr>
            <a:xfrm>
              <a:off x="1619672" y="3501008"/>
              <a:ext cx="3528392" cy="2808312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/>
            </a:bodyPr>
            <a:lstStyle/>
            <a:p>
              <a:pPr marL="342900" lvl="0" indent="-342900" algn="ctr" rtl="0">
                <a:spcBef>
                  <a:spcPct val="20000"/>
                </a:spcBef>
              </a:pPr>
              <a:r>
                <a:rPr lang="en-US" sz="2400" b="1" i="1" u="sng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Duality</a:t>
              </a: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Content Placeholder 7"/>
            <p:cNvSpPr txBox="1">
              <a:spLocks/>
            </p:cNvSpPr>
            <p:nvPr/>
          </p:nvSpPr>
          <p:spPr>
            <a:xfrm>
              <a:off x="1619672" y="4221088"/>
              <a:ext cx="3528392" cy="2304256"/>
            </a:xfrm>
            <a:prstGeom prst="rect">
              <a:avLst/>
            </a:prstGeom>
            <a:ln w="38100" cap="flat" cmpd="thickThin" algn="ctr">
              <a:solidFill>
                <a:srgbClr val="7030A0"/>
              </a:solidFill>
              <a:prstDash val="solid"/>
            </a:ln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lIns="91440" tIns="45720" rIns="91440" bIns="45720" rtlCol="1">
              <a:normAutofit fontScale="77500" lnSpcReduction="20000"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0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interchanged to 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1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1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0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,</a:t>
              </a:r>
            </a:p>
            <a:p>
              <a:pPr marL="342900" lvl="0" indent="-342900" algn="l" rtl="0">
                <a:spcBef>
                  <a:spcPct val="20000"/>
                </a:spcBef>
                <a:buFont typeface="Arial" pitchFamily="34" charset="0"/>
                <a:buChar char="•"/>
                <a:defRPr/>
              </a:pPr>
              <a:r>
                <a:rPr lang="en-US" sz="2400" b="1" dirty="0" smtClean="0">
                  <a:solidFill>
                    <a:srgbClr val="FF0000"/>
                  </a:solidFill>
                </a:rPr>
                <a:t>.</a:t>
              </a:r>
              <a:r>
                <a:rPr lang="en-US" sz="2400" b="1" dirty="0" smtClean="0">
                  <a:solidFill>
                    <a:srgbClr val="00B050"/>
                  </a:solidFill>
                </a:rPr>
                <a:t> interchanged to </a:t>
              </a:r>
              <a:r>
                <a:rPr lang="en-US" sz="2400" b="1" dirty="0" smtClean="0">
                  <a:solidFill>
                    <a:srgbClr val="FF0000"/>
                  </a:solidFill>
                </a:rPr>
                <a:t>+</a:t>
              </a:r>
              <a:endParaRPr lang="en-US" sz="2400" b="1" dirty="0" smtClean="0">
                <a:solidFill>
                  <a:srgbClr val="00B050"/>
                </a:solidFill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ar-SA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19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Boolean Functions</a:t>
            </a:r>
            <a:r>
              <a:rPr lang="ar-SA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l" rtl="0"/>
            <a:r>
              <a:rPr lang="en-US" b="1" dirty="0" smtClean="0"/>
              <a:t>In Boolean algebra we work with the </a:t>
            </a:r>
            <a:r>
              <a:rPr lang="en-US" b="1" u="sng" dirty="0" smtClean="0">
                <a:solidFill>
                  <a:srgbClr val="00B050"/>
                </a:solidFill>
              </a:rPr>
              <a:t>set {0,1}</a:t>
            </a:r>
            <a:r>
              <a:rPr lang="en-US" b="1" dirty="0" smtClean="0">
                <a:solidFill>
                  <a:srgbClr val="00B050"/>
                </a:solidFill>
              </a:rPr>
              <a:t>, </a:t>
            </a:r>
            <a:r>
              <a:rPr lang="en-US" b="1" dirty="0" smtClean="0"/>
              <a:t>where: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0 ≡ F  </a:t>
            </a:r>
            <a:r>
              <a:rPr lang="en-US" b="1" dirty="0" smtClean="0"/>
              <a:t>(False) &amp; </a:t>
            </a:r>
            <a:r>
              <a:rPr lang="en-US" b="1" dirty="0" smtClean="0">
                <a:solidFill>
                  <a:srgbClr val="00B050"/>
                </a:solidFill>
              </a:rPr>
              <a:t>1 ≡ T </a:t>
            </a:r>
            <a:r>
              <a:rPr lang="en-US" b="1" dirty="0" smtClean="0"/>
              <a:t>(True).</a:t>
            </a:r>
          </a:p>
          <a:p>
            <a:pPr algn="l" rtl="0"/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3 Operations used in Boolean Algebra are: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Complementation ( </a:t>
            </a:r>
            <a:r>
              <a:rPr lang="en-US" b="1" baseline="30000" dirty="0" smtClean="0">
                <a:solidFill>
                  <a:srgbClr val="00B050"/>
                </a:solidFill>
              </a:rPr>
              <a:t>-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</a:t>
            </a:r>
            <a:r>
              <a:rPr lang="en-US" b="1" baseline="30000" dirty="0" smtClean="0">
                <a:solidFill>
                  <a:srgbClr val="00B050"/>
                </a:solidFill>
              </a:rPr>
              <a:t> </a:t>
            </a:r>
            <a:r>
              <a:rPr lang="en-US" b="1" dirty="0" smtClean="0"/>
              <a:t>, </a:t>
            </a:r>
            <a:r>
              <a:rPr lang="en-US" b="1" dirty="0" smtClean="0">
                <a:solidFill>
                  <a:srgbClr val="00B050"/>
                </a:solidFill>
              </a:rPr>
              <a:t>¬)</a:t>
            </a:r>
            <a:r>
              <a:rPr lang="en-US" b="1" baseline="30000" dirty="0" smtClean="0"/>
              <a:t>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Boolean sum (</a:t>
            </a:r>
            <a:r>
              <a:rPr lang="en-US" b="1" dirty="0" smtClean="0">
                <a:solidFill>
                  <a:srgbClr val="00B050"/>
                </a:solidFill>
              </a:rPr>
              <a:t>+</a:t>
            </a:r>
            <a:r>
              <a:rPr lang="en-US" b="1" dirty="0" smtClean="0"/>
              <a:t>; </a:t>
            </a:r>
            <a:r>
              <a:rPr lang="en-US" b="1" i="1" dirty="0" smtClean="0">
                <a:solidFill>
                  <a:srgbClr val="00B050"/>
                </a:solidFill>
              </a:rPr>
              <a:t>OR, </a:t>
            </a:r>
            <a:r>
              <a:rPr lang="en-US" b="1" dirty="0" smtClean="0">
                <a:solidFill>
                  <a:srgbClr val="00B050"/>
                </a:solidFill>
              </a:rPr>
              <a:t>V</a:t>
            </a:r>
            <a:r>
              <a:rPr lang="en-US" b="1" dirty="0" smtClean="0"/>
              <a:t>).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Boolean product(</a:t>
            </a:r>
            <a:r>
              <a:rPr lang="en-US" b="1" dirty="0" smtClean="0">
                <a:solidFill>
                  <a:srgbClr val="00B050"/>
                </a:solidFill>
              </a:rPr>
              <a:t>.</a:t>
            </a:r>
            <a:r>
              <a:rPr lang="en-US" b="1" dirty="0" smtClean="0"/>
              <a:t> ; </a:t>
            </a:r>
            <a:r>
              <a:rPr lang="en-US" b="1" i="1" dirty="0" smtClean="0">
                <a:solidFill>
                  <a:srgbClr val="00B050"/>
                </a:solidFill>
              </a:rPr>
              <a:t>AND, </a:t>
            </a:r>
            <a:r>
              <a:rPr lang="el-GR" b="1" dirty="0" smtClean="0">
                <a:solidFill>
                  <a:srgbClr val="00B050"/>
                </a:solidFill>
              </a:rPr>
              <a:t>Λ</a:t>
            </a:r>
            <a:r>
              <a:rPr lang="en-US" b="1" dirty="0" smtClean="0"/>
              <a:t>).</a:t>
            </a:r>
          </a:p>
          <a:p>
            <a:pPr marL="514350" indent="-514350" algn="l" rtl="0"/>
            <a:r>
              <a:rPr lang="en-US" b="1" dirty="0" smtClean="0"/>
              <a:t>Where (</a:t>
            </a:r>
            <a:r>
              <a:rPr lang="en-US" b="1" dirty="0" smtClean="0">
                <a:solidFill>
                  <a:srgbClr val="00B050"/>
                </a:solidFill>
              </a:rPr>
              <a:t>¬, V</a:t>
            </a:r>
            <a:r>
              <a:rPr lang="en-US" b="1" i="1" dirty="0" smtClean="0">
                <a:solidFill>
                  <a:srgbClr val="00B050"/>
                </a:solidFill>
              </a:rPr>
              <a:t>, </a:t>
            </a:r>
            <a:r>
              <a:rPr lang="el-GR" b="1" dirty="0" smtClean="0">
                <a:solidFill>
                  <a:srgbClr val="00B050"/>
                </a:solidFill>
              </a:rPr>
              <a:t>Λ</a:t>
            </a:r>
            <a:r>
              <a:rPr lang="en-US" b="1" dirty="0" smtClean="0"/>
              <a:t>) are the </a:t>
            </a:r>
            <a:r>
              <a:rPr lang="en-US" b="1" i="1" u="sng" dirty="0" smtClean="0">
                <a:solidFill>
                  <a:srgbClr val="00B050"/>
                </a:solidFill>
              </a:rPr>
              <a:t>Logical Operations. </a:t>
            </a:r>
            <a:endParaRPr lang="ar-SA" b="1" i="1" u="sng" dirty="0" smtClean="0"/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l" rtl="0">
              <a:buNone/>
            </a:pPr>
            <a:r>
              <a:rPr lang="en-US" u="sng" dirty="0" smtClean="0">
                <a:solidFill>
                  <a:srgbClr val="7030A0"/>
                </a:solidFill>
              </a:rPr>
              <a:t>Page 756</a:t>
            </a:r>
          </a:p>
          <a:p>
            <a:pPr algn="l" rtl="0"/>
            <a:r>
              <a:rPr lang="en-US" dirty="0" smtClean="0"/>
              <a:t>1(a),</a:t>
            </a:r>
          </a:p>
          <a:p>
            <a:pPr algn="l" rtl="0"/>
            <a:r>
              <a:rPr lang="en-US" dirty="0" smtClean="0"/>
              <a:t>4(</a:t>
            </a:r>
            <a:r>
              <a:rPr lang="en-US" dirty="0" err="1" smtClean="0"/>
              <a:t>a,b</a:t>
            </a:r>
            <a:r>
              <a:rPr lang="en-US" dirty="0" smtClean="0"/>
              <a:t>),</a:t>
            </a:r>
          </a:p>
          <a:p>
            <a:pPr algn="l" rtl="0"/>
            <a:r>
              <a:rPr lang="en-US" dirty="0" smtClean="0"/>
              <a:t>5(a),</a:t>
            </a:r>
          </a:p>
          <a:p>
            <a:pPr algn="l" rtl="0"/>
            <a:r>
              <a:rPr lang="en-US" dirty="0" smtClean="0"/>
              <a:t>11,</a:t>
            </a:r>
          </a:p>
          <a:p>
            <a:pPr algn="l" rtl="0"/>
            <a:r>
              <a:rPr lang="en-US" dirty="0" smtClean="0"/>
              <a:t>28(</a:t>
            </a:r>
            <a:r>
              <a:rPr lang="en-US" dirty="0" err="1" smtClean="0"/>
              <a:t>a,d</a:t>
            </a:r>
            <a:r>
              <a:rPr lang="en-US" smtClean="0"/>
              <a:t>).</a:t>
            </a:r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</a:rPr>
              <a:t>The Operations In Boolean Algebra</a:t>
            </a:r>
            <a:r>
              <a:rPr lang="en-US" b="1" baseline="30000" dirty="0" smtClean="0"/>
              <a:t/>
            </a:r>
            <a:br>
              <a:rPr lang="en-US" b="1" baseline="30000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The complementation of an element, denoted with a bar </a:t>
            </a:r>
            <a:r>
              <a:rPr lang="en-US" b="1" dirty="0" smtClean="0">
                <a:solidFill>
                  <a:srgbClr val="FF0000"/>
                </a:solidFill>
              </a:rPr>
              <a:t>“</a:t>
            </a:r>
            <a:r>
              <a:rPr lang="en-US" b="1" baseline="30000" dirty="0" smtClean="0">
                <a:solidFill>
                  <a:srgbClr val="00B050"/>
                </a:solidFill>
              </a:rPr>
              <a:t>-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</a:t>
            </a:r>
            <a:r>
              <a:rPr lang="en-US" b="1" dirty="0" smtClean="0">
                <a:solidFill>
                  <a:srgbClr val="FF0000"/>
                </a:solidFill>
              </a:rPr>
              <a:t>” </a:t>
            </a:r>
            <a:r>
              <a:rPr lang="en-US" b="1" dirty="0" smtClean="0">
                <a:solidFill>
                  <a:srgbClr val="0070C0"/>
                </a:solidFill>
              </a:rPr>
              <a:t>is defined by:</a:t>
            </a:r>
          </a:p>
          <a:p>
            <a:pPr marL="514350" indent="-514350" algn="l" rtl="0">
              <a:buFont typeface="+mj-lt"/>
              <a:buAutoNum type="arabicPeriod"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The sum 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+</a:t>
            </a:r>
            <a:r>
              <a:rPr lang="en-US" b="1" dirty="0" smtClean="0"/>
              <a:t>; </a:t>
            </a:r>
            <a:r>
              <a:rPr lang="en-US" b="1" i="1" dirty="0" smtClean="0">
                <a:solidFill>
                  <a:srgbClr val="00B050"/>
                </a:solidFill>
              </a:rPr>
              <a:t>OR</a:t>
            </a:r>
            <a:r>
              <a:rPr lang="en-US" b="1" dirty="0" smtClean="0"/>
              <a:t>):</a:t>
            </a:r>
          </a:p>
          <a:p>
            <a:pPr marL="514350" indent="-514350" algn="l" rtl="0">
              <a:buNone/>
            </a:pPr>
            <a:r>
              <a:rPr lang="en-US" b="1" dirty="0" smtClean="0"/>
              <a:t>1+1=1; </a:t>
            </a:r>
            <a:r>
              <a:rPr lang="en-US" b="1" dirty="0" smtClean="0"/>
              <a:t>   </a:t>
            </a:r>
            <a:r>
              <a:rPr lang="en-US" b="1" dirty="0" smtClean="0"/>
              <a:t>1+0=1;  </a:t>
            </a:r>
            <a:r>
              <a:rPr lang="en-US" b="1" dirty="0" smtClean="0"/>
              <a:t>     </a:t>
            </a:r>
            <a:r>
              <a:rPr lang="en-US" b="1" dirty="0" smtClean="0"/>
              <a:t>0+1=1; </a:t>
            </a:r>
            <a:r>
              <a:rPr lang="en-US" b="1" dirty="0" smtClean="0"/>
              <a:t>       </a:t>
            </a:r>
            <a:r>
              <a:rPr lang="en-US" b="1" dirty="0" smtClean="0"/>
              <a:t>0+0=0.</a:t>
            </a:r>
          </a:p>
          <a:p>
            <a:pPr marL="514350" indent="-514350" algn="l" rtl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 algn="l" rtl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3. Boolean product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rgbClr val="00B050"/>
                </a:solidFill>
              </a:rPr>
              <a:t>.</a:t>
            </a:r>
            <a:r>
              <a:rPr lang="en-US" b="1" dirty="0" smtClean="0"/>
              <a:t> ; </a:t>
            </a:r>
            <a:r>
              <a:rPr lang="en-US" b="1" i="1" dirty="0" smtClean="0">
                <a:solidFill>
                  <a:srgbClr val="00B050"/>
                </a:solidFill>
              </a:rPr>
              <a:t>AND</a:t>
            </a:r>
            <a:r>
              <a:rPr lang="en-US" b="1" dirty="0" smtClean="0"/>
              <a:t>).</a:t>
            </a:r>
            <a:endParaRPr lang="ar-SA" b="1" dirty="0" smtClean="0"/>
          </a:p>
          <a:p>
            <a:pPr marL="514350" indent="-514350" algn="l" rtl="0">
              <a:buNone/>
            </a:pPr>
            <a:r>
              <a:rPr lang="en-US" b="1" dirty="0" smtClean="0"/>
              <a:t>1.1=1,  </a:t>
            </a:r>
            <a:r>
              <a:rPr lang="en-US" b="1" dirty="0" smtClean="0"/>
              <a:t>   1.0=0</a:t>
            </a:r>
            <a:r>
              <a:rPr lang="en-US" b="1" dirty="0" smtClean="0"/>
              <a:t>, </a:t>
            </a:r>
            <a:r>
              <a:rPr lang="en-US" b="1" dirty="0" smtClean="0"/>
              <a:t>       </a:t>
            </a:r>
            <a:r>
              <a:rPr lang="en-US" b="1" dirty="0" smtClean="0"/>
              <a:t>0.1=0,  </a:t>
            </a:r>
            <a:r>
              <a:rPr lang="en-US" b="1" dirty="0" smtClean="0"/>
              <a:t>        0.0=0</a:t>
            </a:r>
            <a:endParaRPr lang="en-US" b="1" dirty="0" smtClean="0"/>
          </a:p>
          <a:p>
            <a:pPr marL="514350" indent="-514350" algn="l" rtl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 algn="l" rtl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 rtl="0"/>
            <a:endParaRPr lang="en-US" b="1" dirty="0" smtClean="0">
              <a:solidFill>
                <a:srgbClr val="0070C0"/>
              </a:solidFill>
            </a:endParaRPr>
          </a:p>
          <a:p>
            <a:pPr marL="514350" indent="-514350" algn="l" rtl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3648" y="2420888"/>
            <a:ext cx="907301" cy="465282"/>
          </a:xfrm>
          <a:prstGeom prst="rect">
            <a:avLst/>
          </a:prstGeom>
          <a:noFill/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2420888"/>
            <a:ext cx="792088" cy="45262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Example1:</a:t>
            </a:r>
          </a:p>
          <a:p>
            <a:pPr algn="l" rtl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Find the value of </a:t>
            </a:r>
          </a:p>
          <a:p>
            <a:pPr algn="l" rtl="0">
              <a:buNone/>
            </a:pPr>
            <a:endParaRPr lang="en-US" dirty="0" smtClean="0"/>
          </a:p>
          <a:p>
            <a:pPr algn="l" rtl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Solution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491880" y="1268760"/>
            <a:ext cx="1857806" cy="432048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838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Translation into a Logical Equivalence 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0 ≡ F,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1 ≡ T 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. ≡ </a:t>
            </a:r>
            <a:r>
              <a:rPr lang="el-GR" b="1" dirty="0" smtClean="0">
                <a:solidFill>
                  <a:srgbClr val="00B050"/>
                </a:solidFill>
              </a:rPr>
              <a:t>Λ</a:t>
            </a:r>
            <a:r>
              <a:rPr lang="en-US" b="1" dirty="0" smtClean="0">
                <a:solidFill>
                  <a:srgbClr val="00B050"/>
                </a:solidFill>
              </a:rPr>
              <a:t>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+ ≡ V,</a:t>
            </a:r>
          </a:p>
          <a:p>
            <a:pPr algn="l" rtl="0"/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 </a:t>
            </a:r>
            <a:r>
              <a:rPr lang="en-US" b="1" dirty="0" smtClean="0">
                <a:solidFill>
                  <a:srgbClr val="00B050"/>
                </a:solidFill>
              </a:rPr>
              <a:t>≡ ¬</a:t>
            </a:r>
          </a:p>
          <a:p>
            <a:pPr algn="l" rtl="0"/>
            <a:endParaRPr lang="en-US" b="1" u="sng" dirty="0" smtClean="0">
              <a:solidFill>
                <a:srgbClr val="FF0000"/>
              </a:solidFill>
            </a:endParaRPr>
          </a:p>
          <a:p>
            <a:pPr algn="l" rtl="0"/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2: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b="1" u="sng" dirty="0">
              <a:solidFill>
                <a:srgbClr val="FF0000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6948264" y="1484784"/>
            <a:ext cx="1872208" cy="4248471"/>
          </a:xfrm>
          <a:ln w="38100" cmpd="thickThin">
            <a:solidFill>
              <a:srgbClr val="7030A0"/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0 ≡ F,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1 ≡ T 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. ≡ </a:t>
            </a:r>
            <a:r>
              <a:rPr lang="el-GR" b="1" dirty="0" smtClean="0">
                <a:solidFill>
                  <a:srgbClr val="00B050"/>
                </a:solidFill>
              </a:rPr>
              <a:t>Λ</a:t>
            </a:r>
            <a:r>
              <a:rPr lang="en-US" b="1" dirty="0" smtClean="0">
                <a:solidFill>
                  <a:srgbClr val="00B050"/>
                </a:solidFill>
              </a:rPr>
              <a:t>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+ ≡ V,</a:t>
            </a:r>
          </a:p>
          <a:p>
            <a:pPr algn="l" rtl="0"/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 </a:t>
            </a:r>
            <a:r>
              <a:rPr lang="en-US" b="1" dirty="0" smtClean="0">
                <a:solidFill>
                  <a:srgbClr val="00B050"/>
                </a:solidFill>
              </a:rPr>
              <a:t>≡ ¬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65176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764704"/>
            <a:ext cx="914399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5865515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3: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Solution: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FF0000"/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sp>
        <p:nvSpPr>
          <p:cNvPr id="5" name="Content Placeholder 7"/>
          <p:cNvSpPr>
            <a:spLocks noGrp="1"/>
          </p:cNvSpPr>
          <p:nvPr>
            <p:ph sz="half" idx="2"/>
          </p:nvPr>
        </p:nvSpPr>
        <p:spPr>
          <a:xfrm>
            <a:off x="7092280" y="1700808"/>
            <a:ext cx="1872208" cy="4248471"/>
          </a:xfrm>
          <a:ln w="38100" cmpd="thickThin">
            <a:solidFill>
              <a:srgbClr val="7030A0"/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0 ≡ F,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1 ≡ T 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 . ≡ </a:t>
            </a:r>
            <a:r>
              <a:rPr lang="el-GR" b="1" dirty="0" smtClean="0">
                <a:solidFill>
                  <a:srgbClr val="00B050"/>
                </a:solidFill>
              </a:rPr>
              <a:t>Λ</a:t>
            </a:r>
            <a:r>
              <a:rPr lang="en-US" b="1" dirty="0" smtClean="0">
                <a:solidFill>
                  <a:srgbClr val="00B050"/>
                </a:solidFill>
              </a:rPr>
              <a:t>,</a:t>
            </a:r>
          </a:p>
          <a:p>
            <a:pPr algn="l" rtl="0"/>
            <a:r>
              <a:rPr lang="en-US" b="1" dirty="0" smtClean="0">
                <a:solidFill>
                  <a:srgbClr val="00B050"/>
                </a:solidFill>
              </a:rPr>
              <a:t>+ ≡ V,</a:t>
            </a:r>
          </a:p>
          <a:p>
            <a:pPr algn="l" rtl="0"/>
            <a:r>
              <a:rPr lang="ar-SA" b="1" dirty="0" smtClean="0">
                <a:solidFill>
                  <a:srgbClr val="00B050"/>
                </a:solidFill>
              </a:rPr>
              <a:t> </a:t>
            </a:r>
            <a:r>
              <a:rPr lang="ar-SA" b="1" baseline="30000" dirty="0" smtClean="0">
                <a:solidFill>
                  <a:srgbClr val="00B050"/>
                </a:solidFill>
              </a:rPr>
              <a:t>ــــــــ </a:t>
            </a:r>
            <a:r>
              <a:rPr lang="en-US" b="1" dirty="0" smtClean="0">
                <a:solidFill>
                  <a:srgbClr val="00B050"/>
                </a:solidFill>
              </a:rPr>
              <a:t>≡ ¬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Boolean Expressions and Boolean Functions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l" rtl="0">
              <a:buNone/>
            </a:pPr>
            <a:r>
              <a:rPr lang="en-US" dirty="0" smtClean="0"/>
              <a:t>Let B= {0,1} . Then </a:t>
            </a:r>
            <a:r>
              <a:rPr lang="en-US" dirty="0" err="1" smtClean="0"/>
              <a:t>B</a:t>
            </a:r>
            <a:r>
              <a:rPr lang="en-US" baseline="30000" dirty="0" err="1" smtClean="0"/>
              <a:t>n</a:t>
            </a:r>
            <a:r>
              <a:rPr lang="en-US" dirty="0" smtClean="0"/>
              <a:t>={(x</a:t>
            </a:r>
            <a:r>
              <a:rPr lang="en-US" baseline="-25000" dirty="0" smtClean="0"/>
              <a:t>1</a:t>
            </a:r>
            <a:r>
              <a:rPr lang="en-US" dirty="0" smtClean="0"/>
              <a:t>, x</a:t>
            </a:r>
            <a:r>
              <a:rPr lang="en-US" baseline="-25000" dirty="0" smtClean="0"/>
              <a:t>2</a:t>
            </a:r>
            <a:r>
              <a:rPr lang="en-US" dirty="0" smtClean="0"/>
              <a:t> , • • • ,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n</a:t>
            </a:r>
            <a:r>
              <a:rPr lang="en-US" dirty="0" smtClean="0"/>
              <a:t>)/x</a:t>
            </a:r>
            <a:r>
              <a:rPr lang="en-US" baseline="-25000" dirty="0" smtClean="0"/>
              <a:t>i</a:t>
            </a:r>
            <a:r>
              <a:rPr lang="el-GR" dirty="0" smtClean="0"/>
              <a:t>ϵ</a:t>
            </a:r>
            <a:r>
              <a:rPr lang="en-US" dirty="0" smtClean="0"/>
              <a:t>B for 1 ≤ </a:t>
            </a:r>
            <a:r>
              <a:rPr lang="en-US" dirty="0" err="1" smtClean="0"/>
              <a:t>i</a:t>
            </a:r>
            <a:r>
              <a:rPr lang="en-US" dirty="0" smtClean="0"/>
              <a:t> ≤n} is the set of all possible n -</a:t>
            </a:r>
            <a:r>
              <a:rPr lang="en-US" dirty="0" err="1" smtClean="0"/>
              <a:t>tuples</a:t>
            </a:r>
            <a:r>
              <a:rPr lang="en-US" dirty="0" smtClean="0"/>
              <a:t> of Os and 1s. The variable x is called a Boolean variable if it assumes values only from B , that is, if its only possible values are 0 and 1 . A function from </a:t>
            </a:r>
            <a:r>
              <a:rPr lang="en-US" dirty="0" err="1" smtClean="0"/>
              <a:t>B</a:t>
            </a:r>
            <a:r>
              <a:rPr lang="en-US" baseline="30000" dirty="0" err="1" smtClean="0"/>
              <a:t>n</a:t>
            </a:r>
            <a:r>
              <a:rPr lang="en-US" dirty="0" smtClean="0"/>
              <a:t> to B is called a </a:t>
            </a:r>
            <a:r>
              <a:rPr lang="en-US" b="1" i="1" u="sng" dirty="0" smtClean="0">
                <a:solidFill>
                  <a:srgbClr val="00B050"/>
                </a:solidFill>
              </a:rPr>
              <a:t>Boolean</a:t>
            </a:r>
          </a:p>
          <a:p>
            <a:pPr algn="l" rtl="0">
              <a:buNone/>
            </a:pPr>
            <a:r>
              <a:rPr lang="en-US" b="1" i="1" u="sng" dirty="0" smtClean="0">
                <a:solidFill>
                  <a:srgbClr val="00B050"/>
                </a:solidFill>
              </a:rPr>
              <a:t>function of degree n</a:t>
            </a:r>
            <a:r>
              <a:rPr lang="en-US" dirty="0" smtClean="0"/>
              <a:t>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88640"/>
            <a:ext cx="4038600" cy="6336704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4</a:t>
            </a:r>
          </a:p>
          <a:p>
            <a:pPr algn="l" rtl="0">
              <a:buNone/>
            </a:pPr>
            <a:r>
              <a:rPr lang="en-US" dirty="0" smtClean="0"/>
              <a:t> The function                  from the set of ordered pairs of Boolean variables to the set {0,1}</a:t>
            </a:r>
          </a:p>
          <a:p>
            <a:pPr algn="l" rtl="0">
              <a:buNone/>
            </a:pPr>
            <a:r>
              <a:rPr lang="en-US" dirty="0" smtClean="0"/>
              <a:t>is a </a:t>
            </a:r>
            <a:r>
              <a:rPr lang="en-US" b="1" i="1" dirty="0" smtClean="0">
                <a:solidFill>
                  <a:srgbClr val="00B050"/>
                </a:solidFill>
              </a:rPr>
              <a:t>Boolean function of degree 2 </a:t>
            </a:r>
            <a:r>
              <a:rPr lang="en-US" dirty="0" smtClean="0"/>
              <a:t>with</a:t>
            </a:r>
          </a:p>
          <a:p>
            <a:pPr algn="l" rtl="0">
              <a:buNone/>
            </a:pPr>
            <a:r>
              <a:rPr lang="en-US" dirty="0" smtClean="0"/>
              <a:t> F ( 1,1)=0, F (1,0) = 1 , F (0,1) = 0, and F(0, 0) = 0.</a:t>
            </a:r>
          </a:p>
          <a:p>
            <a:pPr algn="l" rtl="0">
              <a:buNone/>
            </a:pPr>
            <a:r>
              <a:rPr lang="en-US" dirty="0" smtClean="0"/>
              <a:t>We display these values of F in Table 1 .</a:t>
            </a:r>
            <a:endParaRPr lang="ar-SA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836712"/>
            <a:ext cx="1512168" cy="37804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5580112" y="332656"/>
            <a:ext cx="1368152" cy="2304256"/>
          </a:xfrm>
          <a:prstGeom prst="rect">
            <a:avLst/>
          </a:prstGeom>
          <a:ln w="38100" cap="flat" cmpd="thickThin" algn="ctr">
            <a:solidFill>
              <a:srgbClr val="7030A0"/>
            </a:solidFill>
            <a:prstDash val="soli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1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≡ F,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≡ T 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. ≡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Λ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≡ V,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ar-SA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ar-SA" sz="2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ــــــــ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≡ ¬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ar-SA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2708920"/>
            <a:ext cx="2676897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838</Words>
  <Application>Microsoft Office PowerPoint</Application>
  <PresentationFormat>عرض على الشاشة (3:4)‏</PresentationFormat>
  <Paragraphs>162</Paragraphs>
  <Slides>20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20</vt:i4>
      </vt:variant>
    </vt:vector>
  </HeadingPairs>
  <TitlesOfParts>
    <vt:vector size="21" baseType="lpstr">
      <vt:lpstr>سمة Office</vt:lpstr>
      <vt:lpstr>Boolean Algebra</vt:lpstr>
      <vt:lpstr>Boolean Functions </vt:lpstr>
      <vt:lpstr>The Operations In Boolean Algebra </vt:lpstr>
      <vt:lpstr>الشريحة 4</vt:lpstr>
      <vt:lpstr>Translation into a Logical Equivalence </vt:lpstr>
      <vt:lpstr>الشريحة 6</vt:lpstr>
      <vt:lpstr>الشريحة 7</vt:lpstr>
      <vt:lpstr>Boolean Expressions and Boolean Functions</vt:lpstr>
      <vt:lpstr>الشريحة 9</vt:lpstr>
      <vt:lpstr>Boolean Expressions</vt:lpstr>
      <vt:lpstr>الشريحة 11</vt:lpstr>
      <vt:lpstr>Equality of Boolean Functios</vt:lpstr>
      <vt:lpstr>Identities of Boolean Algebra</vt:lpstr>
      <vt:lpstr>الشريحة 14</vt:lpstr>
      <vt:lpstr>الشريحة 15</vt:lpstr>
      <vt:lpstr>Duality</vt:lpstr>
      <vt:lpstr>الشريحة 17</vt:lpstr>
      <vt:lpstr>Duality Principle</vt:lpstr>
      <vt:lpstr>الشريحة 19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Boolean Algebra</dc:title>
  <dc:creator>Zainab</dc:creator>
  <cp:lastModifiedBy>Microsoft</cp:lastModifiedBy>
  <cp:revision>66</cp:revision>
  <dcterms:created xsi:type="dcterms:W3CDTF">2013-02-24T16:52:21Z</dcterms:created>
  <dcterms:modified xsi:type="dcterms:W3CDTF">2016-11-29T10:16:22Z</dcterms:modified>
</cp:coreProperties>
</file>