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71" r:id="rId9"/>
    <p:sldId id="270" r:id="rId10"/>
    <p:sldId id="260" r:id="rId11"/>
    <p:sldId id="261" r:id="rId12"/>
    <p:sldId id="262" r:id="rId13"/>
    <p:sldId id="267" r:id="rId14"/>
    <p:sldId id="268" r:id="rId15"/>
    <p:sldId id="269" r:id="rId16"/>
    <p:sldId id="273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نمط ذو سمات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فسيولوجيا البيئة</a:t>
            </a:r>
            <a:endParaRPr lang="ar-SA" dirty="0"/>
          </a:p>
        </p:txBody>
      </p:sp>
      <p:pic>
        <p:nvPicPr>
          <p:cNvPr id="4" name="صورة 3" descr="093cx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3500438"/>
            <a:ext cx="3143262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تجربة تقدير </a:t>
            </a:r>
            <a:r>
              <a:rPr lang="ar-SA" sz="24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المحتوى</a:t>
            </a:r>
            <a:r>
              <a:rPr lang="ar-SA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المائي لبعض أنواع البذور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70000"/>
              </a:lnSpc>
              <a:buNone/>
            </a:pPr>
            <a:r>
              <a:rPr lang="ar-SA" sz="29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المواد والأدوات:</a:t>
            </a:r>
            <a:endParaRPr lang="en-US" sz="2900" b="1" dirty="0" smtClean="0"/>
          </a:p>
          <a:p>
            <a:pPr lvl="0" algn="just">
              <a:lnSpc>
                <a:spcPct val="170000"/>
              </a:lnSpc>
              <a:buNone/>
            </a:pP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بذور مختلفة ( فول ، ترمس ، قمح ، شعير )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just">
              <a:lnSpc>
                <a:spcPct val="170000"/>
              </a:lnSpc>
              <a:buNone/>
            </a:pP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أطباق بتري زجاجية ( عدد 2) , ميزان , فرن للتجفيف ( 70 – 110 )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م</a:t>
            </a:r>
            <a:endParaRPr lang="ar-SA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 algn="just">
              <a:lnSpc>
                <a:spcPct val="170000"/>
              </a:lnSpc>
              <a:buNone/>
            </a:pPr>
            <a:r>
              <a:rPr lang="ar-SA" sz="29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الطريقة:</a:t>
            </a:r>
            <a:endParaRPr lang="en-US" sz="2900" dirty="0" smtClean="0"/>
          </a:p>
          <a:p>
            <a:pPr algn="just">
              <a:lnSpc>
                <a:spcPct val="170000"/>
              </a:lnSpc>
            </a:pP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لكل مجموعة 20 بذرة ( من نوع واحد )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just">
              <a:lnSpc>
                <a:spcPct val="170000"/>
              </a:lnSpc>
            </a:pP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نأخد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10 بذور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ونوزنها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ونسجل الوزن الرطب و</a:t>
            </a:r>
            <a:r>
              <a:rPr lang="ar-SA" b="1" baseline="-250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just">
              <a:lnSpc>
                <a:spcPct val="170000"/>
              </a:lnSpc>
            </a:pP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نوضع البذور في أطباق بتري الزجاجية وننقلها للفرن لمدة 3 أيام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just">
              <a:lnSpc>
                <a:spcPct val="170000"/>
              </a:lnSpc>
            </a:pP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نوزن البذور بعد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اخراجها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من الفرن ونسجل الوزن الجاف و</a:t>
            </a:r>
            <a:r>
              <a:rPr lang="ar-SA" b="1" baseline="-250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just">
              <a:lnSpc>
                <a:spcPct val="170000"/>
              </a:lnSpc>
              <a:buNone/>
            </a:pPr>
            <a:endParaRPr lang="ar-SA" dirty="0"/>
          </a:p>
        </p:txBody>
      </p:sp>
      <p:pic>
        <p:nvPicPr>
          <p:cNvPr id="5" name="صورة 4" descr="-partly-cloudy-t9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285992"/>
            <a:ext cx="2857521" cy="2314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800" dirty="0" smtClean="0"/>
              <a:t>جدول يوضح تقدير المحتوى المائي لبعض أنواع البذور</a:t>
            </a:r>
            <a:endParaRPr lang="ar-SA" sz="28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1000101" y="1600200"/>
          <a:ext cx="7686700" cy="3916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98100"/>
                <a:gridCol w="1098100"/>
                <a:gridCol w="1098100"/>
                <a:gridCol w="1098100"/>
                <a:gridCol w="1098100"/>
                <a:gridCol w="1098100"/>
                <a:gridCol w="1098100"/>
              </a:tblGrid>
              <a:tr h="3708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نوع البذرة</a:t>
                      </a: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625" marR="47625" marT="0" marB="0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3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مكرر</a:t>
                      </a:r>
                      <a:endParaRPr lang="en-US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625" marR="47625" marT="0" marB="0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و</a:t>
                      </a:r>
                      <a:r>
                        <a:rPr lang="ar-SA" sz="2400" b="1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 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</a:t>
                      </a:r>
                      <a:r>
                        <a:rPr lang="ar-SA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625" marR="47625" marT="0" marB="0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و</a:t>
                      </a:r>
                      <a:r>
                        <a:rPr lang="ar-SA" sz="2400" b="1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 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</a:t>
                      </a:r>
                      <a:r>
                        <a:rPr lang="ar-SA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)</a:t>
                      </a: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625" marR="47625" marT="0" marB="0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و</a:t>
                      </a:r>
                      <a:r>
                        <a:rPr lang="ar-SA" sz="2800" b="1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ar-SA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و</a:t>
                      </a:r>
                      <a:r>
                        <a:rPr lang="ar-SA" sz="2800" b="1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 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</a:t>
                      </a:r>
                      <a:r>
                        <a:rPr lang="ar-SA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)</a:t>
                      </a:r>
                      <a:endParaRPr lang="en-US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625" marR="47625" marT="0" marB="0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المحتوى المائي للوزن الرطب %</a:t>
                      </a: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625" marR="47625" marT="0" marB="0"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المحتوى المائي للوزن الجاف   %</a:t>
                      </a: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625" marR="47625" marT="0" marB="0">
                    <a:solidFill>
                      <a:srgbClr val="FF00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فول</a:t>
                      </a: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625" marR="4762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ترمس</a:t>
                      </a: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625" marR="4762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قمح</a:t>
                      </a: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625" marR="4762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شعير</a:t>
                      </a:r>
                      <a:endParaRPr lang="en-US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625" marR="47625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</a:tr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المتوسط</a:t>
                      </a:r>
                      <a:endParaRPr lang="ar-SA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صورة 1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r="16840"/>
          <a:stretch>
            <a:fillRect/>
          </a:stretch>
        </p:blipFill>
        <p:spPr bwMode="auto">
          <a:xfrm>
            <a:off x="571472" y="500042"/>
            <a:ext cx="7715304" cy="578647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-partly-cloudy-t9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285992"/>
            <a:ext cx="2857521" cy="2314573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تجربة علاقة المحتوى المائي بنسبة الإنبات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957918" cy="504351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ar-SA" sz="1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المواد والأدوات :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ar-SA" sz="1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بذور مختلفة ( فول ، ترمس ، قمح ، شعير )</a:t>
            </a:r>
            <a:endParaRPr lang="en-US" sz="16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ar-SA" sz="1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ماء مقطر, </a:t>
            </a:r>
            <a:r>
              <a:rPr lang="ar-SA" sz="16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هيبو</a:t>
            </a:r>
            <a:r>
              <a:rPr lang="ar-SA" sz="1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16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كلوريد</a:t>
            </a:r>
            <a:r>
              <a:rPr lang="ar-SA" sz="1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الصوديوم ( 5 %) , أطباق بتري ( عدد 2 ) , ورق ترشيح, ملاقط, </a:t>
            </a:r>
            <a:r>
              <a:rPr lang="ar-SA" sz="16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حضان</a:t>
            </a:r>
            <a:r>
              <a:rPr lang="ar-SA" sz="1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( 25 </a:t>
            </a:r>
            <a:r>
              <a:rPr lang="ar-SA" sz="16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م</a:t>
            </a:r>
            <a:r>
              <a:rPr lang="ar-SA" sz="1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) </a:t>
            </a:r>
            <a:endParaRPr lang="en-US" sz="16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ar-SA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ar-SA" sz="1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طريقة العمل :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ar-SA" sz="1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تعقم 20 بذرة من نوع واحد بمحلول </a:t>
            </a:r>
            <a:r>
              <a:rPr lang="ar-SA" sz="16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هيبوكلوريد</a:t>
            </a:r>
            <a:r>
              <a:rPr lang="ar-SA" sz="1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الصوديوم 5 % ثم تغسل البذور عدة مرات بالماء المقطر</a:t>
            </a:r>
            <a:endParaRPr lang="en-US" sz="16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ar-SA" sz="1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توضع أوراق الترشيح في أطباق بتري باستخدام الملاقط توضع البذور على أوراق الترشيح ويصب عليها كمية من الماء تعادل 10 مل للبذور </a:t>
            </a:r>
            <a:r>
              <a:rPr lang="ar-SA" sz="16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البقولية</a:t>
            </a:r>
            <a:r>
              <a:rPr lang="ar-SA" sz="1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و 5 مل للبذور </a:t>
            </a:r>
            <a:r>
              <a:rPr lang="ar-SA" sz="16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النيجيلية</a:t>
            </a:r>
            <a:endParaRPr lang="en-US" sz="16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ar-SA" sz="16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تحضن البذور في درجة حرارة ( 25 – 30 ) </a:t>
            </a:r>
            <a:r>
              <a:rPr lang="ar-SA" sz="16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م</a:t>
            </a:r>
            <a:endParaRPr lang="en-US" sz="1600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نص 6"/>
          <p:cNvSpPr>
            <a:spLocks noGrp="1"/>
          </p:cNvSpPr>
          <p:nvPr>
            <p:ph type="body" sz="half" idx="3"/>
          </p:nvPr>
        </p:nvSpPr>
        <p:spPr>
          <a:xfrm>
            <a:off x="1187624" y="1142984"/>
            <a:ext cx="7499176" cy="1066816"/>
          </a:xfrm>
        </p:spPr>
        <p:txBody>
          <a:bodyPr/>
          <a:lstStyle/>
          <a:p>
            <a:r>
              <a:rPr lang="ar-SA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جدول نسبة الإنبات لجميع أنواع البذور تحت التجربة</a:t>
            </a:r>
            <a:endParaRPr lang="en-US" dirty="0" smtClean="0"/>
          </a:p>
        </p:txBody>
      </p:sp>
      <p:graphicFrame>
        <p:nvGraphicFramePr>
          <p:cNvPr id="10" name="عنصر نائب للمحتوى 9"/>
          <p:cNvGraphicFramePr>
            <a:graphicFrameLocks noGrp="1"/>
          </p:cNvGraphicFramePr>
          <p:nvPr>
            <p:ph sz="half" idx="2"/>
          </p:nvPr>
        </p:nvGraphicFramePr>
        <p:xfrm>
          <a:off x="1115616" y="2564904"/>
          <a:ext cx="7056784" cy="2643205"/>
        </p:xfrm>
        <a:graphic>
          <a:graphicData uri="http://schemas.openxmlformats.org/drawingml/2006/table">
            <a:tbl>
              <a:tblPr rtl="1">
                <a:tableStyleId>{35758FB7-9AC5-4552-8A53-C91805E547FA}</a:tableStyleId>
              </a:tblPr>
              <a:tblGrid>
                <a:gridCol w="1957638"/>
                <a:gridCol w="1415140"/>
                <a:gridCol w="1672203"/>
                <a:gridCol w="2011803"/>
              </a:tblGrid>
              <a:tr h="106384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 dirty="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dirty="0"/>
                        <a:t>نوع البذرة</a:t>
                      </a:r>
                      <a:endParaRPr lang="en-US" sz="20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 dirty="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dirty="0"/>
                        <a:t>عدد البذور الكلي</a:t>
                      </a:r>
                      <a:endParaRPr lang="en-US" sz="20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/>
                        <a:t>عدد البذور النابتة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 dirty="0"/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dirty="0"/>
                        <a:t>نسبة الإنبات %</a:t>
                      </a:r>
                      <a:endParaRPr lang="en-US" sz="20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</a:tr>
              <a:tr h="38429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/>
                        <a:t>ترمس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</a:tr>
              <a:tr h="40538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/>
                        <a:t>شعير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</a:tr>
              <a:tr h="38429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/>
                        <a:t>فول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</a:tr>
              <a:tr h="40538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/>
                        <a:t>قمح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49129" marR="49129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الرسم </a:t>
            </a:r>
            <a:r>
              <a:rPr lang="ar-SA" dirty="0" err="1" smtClean="0"/>
              <a:t>البيانئ</a:t>
            </a:r>
            <a:endParaRPr lang="ar-SA" dirty="0"/>
          </a:p>
        </p:txBody>
      </p:sp>
      <p:pic>
        <p:nvPicPr>
          <p:cNvPr id="26626" name="صورة 2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r="6250"/>
          <a:stretch>
            <a:fillRect/>
          </a:stretch>
        </p:blipFill>
        <p:spPr bwMode="auto">
          <a:xfrm>
            <a:off x="1071538" y="1714488"/>
            <a:ext cx="7215237" cy="471490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جدول يعلق على باب المعمل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</p:nvPr>
        </p:nvGraphicFramePr>
        <p:xfrm>
          <a:off x="4400550" y="1600200"/>
          <a:ext cx="4286250" cy="2225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28750"/>
                <a:gridCol w="1428750"/>
                <a:gridCol w="142875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نوع النبات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و1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و2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فول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ترمس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قمح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شعير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عنصر نائب للمحتوى 4"/>
          <p:cNvGraphicFramePr>
            <a:graphicFrameLocks/>
          </p:cNvGraphicFramePr>
          <p:nvPr/>
        </p:nvGraphicFramePr>
        <p:xfrm>
          <a:off x="5857864" y="3857628"/>
          <a:ext cx="2857500" cy="250569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28750"/>
                <a:gridCol w="1428750"/>
              </a:tblGrid>
              <a:tr h="651492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نوع النبات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عدد البذور النابتة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فول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ترمس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قمح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شعير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-partly-cloudy-t9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285992"/>
            <a:ext cx="2857521" cy="2314573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البيئة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ar-SA" b="1" dirty="0" smtClean="0"/>
              <a:t>تمثل البيئة مجموعة من العوامل المعقدة تتداخل فيما بينها في تأثيرها على جميع الكائنات الحية وتلك العوامل المؤثرة هي :</a:t>
            </a:r>
            <a:endParaRPr lang="en-US" dirty="0" smtClean="0"/>
          </a:p>
          <a:p>
            <a:pPr lvl="0">
              <a:lnSpc>
                <a:spcPct val="160000"/>
              </a:lnSpc>
              <a:buNone/>
            </a:pP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عوامل فيزيائية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>
              <a:lnSpc>
                <a:spcPct val="160000"/>
              </a:lnSpc>
              <a:buNone/>
            </a:pP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عوامل مناخية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>
              <a:lnSpc>
                <a:spcPct val="160000"/>
              </a:lnSpc>
              <a:buNone/>
            </a:pP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عوامل تربة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>
              <a:lnSpc>
                <a:spcPct val="160000"/>
              </a:lnSpc>
              <a:buNone/>
            </a:pP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عوامل موقع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lnSpc>
                <a:spcPct val="160000"/>
              </a:lnSpc>
              <a:buNone/>
            </a:pPr>
            <a:r>
              <a:rPr lang="ar-SA" b="1" dirty="0" smtClean="0"/>
              <a:t>ويستجيب النبات للعوامل البيئية بحيث أن لكل عامل حد أدنى</a:t>
            </a:r>
          </a:p>
          <a:p>
            <a:pPr>
              <a:lnSpc>
                <a:spcPct val="160000"/>
              </a:lnSpc>
              <a:buNone/>
            </a:pPr>
            <a:r>
              <a:rPr lang="ar-SA" b="1" dirty="0" smtClean="0"/>
              <a:t> ( </a:t>
            </a:r>
            <a:r>
              <a:rPr lang="en-US" b="1" dirty="0" smtClean="0"/>
              <a:t>Minimum</a:t>
            </a:r>
            <a:r>
              <a:rPr lang="ar-SA" b="1" dirty="0" smtClean="0"/>
              <a:t>) ، حد أقصى ( </a:t>
            </a:r>
            <a:r>
              <a:rPr lang="en-US" b="1" dirty="0" smtClean="0"/>
              <a:t>Maximum</a:t>
            </a:r>
            <a:r>
              <a:rPr lang="ar-SA" b="1" dirty="0" smtClean="0"/>
              <a:t> ) وحد أمثل </a:t>
            </a:r>
          </a:p>
          <a:p>
            <a:pPr>
              <a:lnSpc>
                <a:spcPct val="160000"/>
              </a:lnSpc>
              <a:buNone/>
            </a:pPr>
            <a:r>
              <a:rPr lang="ar-SA" b="1" dirty="0" smtClean="0"/>
              <a:t>( </a:t>
            </a:r>
            <a:r>
              <a:rPr lang="en-US" b="1" dirty="0" smtClean="0"/>
              <a:t>Optimum</a:t>
            </a:r>
            <a:r>
              <a:rPr lang="ar-SA" b="1" dirty="0" smtClean="0"/>
              <a:t> )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 descr="-partly-cloudy-t9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285992"/>
            <a:ext cx="2857521" cy="2314573"/>
          </a:xfrm>
          <a:prstGeom prst="rect">
            <a:avLst/>
          </a:prstGeom>
        </p:spPr>
      </p:pic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الإجهاد </a:t>
            </a:r>
            <a:r>
              <a:rPr lang="en-US" dirty="0" smtClean="0"/>
              <a:t>stress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ar-SA" b="1" dirty="0" smtClean="0"/>
              <a:t>يستخدم مصطلح الإجهاد في الطبيعة للتعبير عن تأثير قوة ما على جسم وتقاس شدة الإجهاد بكمية القوة المؤثرة على وحدة المساحة من الجسم ( داين / سم </a:t>
            </a:r>
            <a:r>
              <a:rPr lang="ar-SA" b="1" baseline="30000" dirty="0" smtClean="0"/>
              <a:t>2</a:t>
            </a:r>
            <a:r>
              <a:rPr lang="ar-SA" b="1" dirty="0" smtClean="0"/>
              <a:t>)</a:t>
            </a:r>
            <a:endParaRPr lang="en-US" dirty="0" smtClean="0"/>
          </a:p>
          <a:p>
            <a:pPr algn="just">
              <a:lnSpc>
                <a:spcPct val="150000"/>
              </a:lnSpc>
            </a:pPr>
            <a:r>
              <a:rPr lang="ar-SA" b="1" dirty="0" smtClean="0"/>
              <a:t>وعندما يتعرض جسم إلى إجهاد يصبح تحت شد (</a:t>
            </a:r>
            <a:r>
              <a:rPr lang="en-US" b="1" dirty="0" smtClean="0"/>
              <a:t>Strain</a:t>
            </a:r>
            <a:r>
              <a:rPr lang="ar-SA" b="1" dirty="0" smtClean="0"/>
              <a:t> ) والشد هو التغيرات في أبعاد الجسم ، قد يكون الشد عكسياً يزول بإزالة الإجهاد فيوصف الضرر بأنه مرن ( </a:t>
            </a:r>
            <a:r>
              <a:rPr lang="en-US" b="1" dirty="0" smtClean="0"/>
              <a:t>Elastic</a:t>
            </a:r>
            <a:r>
              <a:rPr lang="ar-SA" b="1" dirty="0" smtClean="0"/>
              <a:t> 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-partly-cloudy-t9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285992"/>
            <a:ext cx="2857521" cy="2314573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الإجهاد الحيوي </a:t>
            </a:r>
            <a:r>
              <a:rPr lang="en-US" sz="32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Biological Stress</a:t>
            </a:r>
            <a:r>
              <a:rPr lang="en-US" sz="3200" b="1" dirty="0" smtClean="0"/>
              <a:t>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ar-SA" b="1" dirty="0" smtClean="0"/>
              <a:t>هو العامل البيئي القادر على إحداث ضرر للكائن الحي ( زيادة ماء ، جفاف ، حرارة ، برودة ، ملوحة ، إشعاع )</a:t>
            </a:r>
            <a:endParaRPr lang="en-US" dirty="0" smtClean="0"/>
          </a:p>
          <a:p>
            <a:pPr algn="just">
              <a:buNone/>
            </a:pPr>
            <a:r>
              <a:rPr lang="ar-SA" b="1" dirty="0" smtClean="0"/>
              <a:t>عندما يتعرض الكائن الحي إلى إجهاد بيولوجي يحدث له : </a:t>
            </a:r>
            <a:endParaRPr lang="en-US" dirty="0" smtClean="0"/>
          </a:p>
          <a:p>
            <a:pPr algn="just"/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شد فيزيائي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just"/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شد كيميائي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just">
              <a:buNone/>
            </a:pPr>
            <a:r>
              <a:rPr lang="ar-SA" b="1" dirty="0" smtClean="0"/>
              <a:t>وذلك حسب حساسية الكائن للإجهاد فبعضها حساس وبعضها مقاوم.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 descr="-partly-cloudy-t99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285992"/>
            <a:ext cx="2857521" cy="2314573"/>
          </a:xfrm>
          <a:prstGeom prst="rect">
            <a:avLst/>
          </a:prstGeom>
        </p:spPr>
      </p:pic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إنبات البذور </a:t>
            </a:r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seeds generation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ar-SA" b="1" dirty="0" smtClean="0"/>
              <a:t>البذور مجهزة لمواجهة الظروف البيئية ولذلك فإنها تستطيع أن تدخل في طور سكون تحت الظروف غير الملائمة ( إجهاد </a:t>
            </a:r>
            <a:r>
              <a:rPr lang="en-US" b="1" dirty="0" smtClean="0"/>
              <a:t>Stress</a:t>
            </a:r>
            <a:r>
              <a:rPr lang="ar-SA" b="1" dirty="0" smtClean="0"/>
              <a:t> )، </a:t>
            </a:r>
          </a:p>
          <a:p>
            <a:pPr algn="just">
              <a:lnSpc>
                <a:spcPct val="150000"/>
              </a:lnSpc>
            </a:pPr>
            <a:r>
              <a:rPr lang="ar-SA" b="1" dirty="0" smtClean="0"/>
              <a:t>وإنبات البذور عبارة عن استعادة الجنين الصغير بالبذرة نشاطه مرة أخرى حتى تتمزق أغلفة البذرة وتخرج </a:t>
            </a:r>
            <a:r>
              <a:rPr lang="ar-SA" b="1" dirty="0" err="1" smtClean="0"/>
              <a:t>الرويشة</a:t>
            </a:r>
            <a:r>
              <a:rPr lang="ar-SA" b="1" dirty="0" smtClean="0"/>
              <a:t> </a:t>
            </a:r>
            <a:r>
              <a:rPr lang="ar-SA" b="1" dirty="0" err="1" smtClean="0"/>
              <a:t>والجذير</a:t>
            </a:r>
            <a:r>
              <a:rPr lang="ar-SA" b="1" dirty="0" smtClean="0"/>
              <a:t> منها لتكون البادرة الصغيرة ( قد توجد فترة زمنية بين نضج البذور وإنباتها )</a:t>
            </a:r>
            <a:endParaRPr lang="en-US" dirty="0" smtClean="0"/>
          </a:p>
          <a:p>
            <a:pPr algn="just">
              <a:lnSpc>
                <a:spcPct val="150000"/>
              </a:lnSpc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صورة 23" descr="Untitled-11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17" t="10001" r="10141"/>
          <a:stretch>
            <a:fillRect/>
          </a:stretch>
        </p:blipFill>
        <p:spPr bwMode="auto">
          <a:xfrm>
            <a:off x="285720" y="1714488"/>
            <a:ext cx="278608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الخطوة الأولى في عملية الإنبات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ar-SA" b="1" dirty="0" smtClean="0"/>
              <a:t>عملية تشرب الأنسجة المختلفة في البذرة للماء مما يؤدي إلى انتفاخها وزيادة </a:t>
            </a:r>
            <a:r>
              <a:rPr lang="ar-SA" b="1" dirty="0" err="1" smtClean="0"/>
              <a:t>نفاذية</a:t>
            </a:r>
            <a:r>
              <a:rPr lang="ar-SA" b="1" dirty="0" smtClean="0"/>
              <a:t> الأغشية لغازات </a:t>
            </a:r>
            <a:r>
              <a:rPr lang="en-US" b="1" dirty="0" smtClean="0"/>
              <a:t>CO</a:t>
            </a:r>
            <a:r>
              <a:rPr lang="en-US" b="1" baseline="-25000" dirty="0" smtClean="0"/>
              <a:t>2</a:t>
            </a:r>
            <a:r>
              <a:rPr lang="ar-SA" b="1" dirty="0" smtClean="0"/>
              <a:t> و </a:t>
            </a:r>
            <a:r>
              <a:rPr lang="en-US" b="1" dirty="0" smtClean="0"/>
              <a:t>O</a:t>
            </a:r>
            <a:r>
              <a:rPr lang="en-US" b="1" baseline="-25000" dirty="0" smtClean="0"/>
              <a:t>2</a:t>
            </a:r>
            <a:r>
              <a:rPr lang="ar-SA" b="1" dirty="0" smtClean="0"/>
              <a:t> ويتم </a:t>
            </a:r>
            <a:r>
              <a:rPr lang="ar-SA" b="1" dirty="0" err="1" smtClean="0"/>
              <a:t>الإنتفاخ</a:t>
            </a:r>
            <a:r>
              <a:rPr lang="ar-SA" b="1" dirty="0" smtClean="0"/>
              <a:t> خلال ( 2 – 4 ) ساعات من ابتداء ترطيب البذرة</a:t>
            </a:r>
            <a:endParaRPr lang="en-US" dirty="0" smtClean="0"/>
          </a:p>
          <a:p>
            <a:pPr algn="just">
              <a:lnSpc>
                <a:spcPct val="170000"/>
              </a:lnSpc>
              <a:buNone/>
            </a:pPr>
            <a:r>
              <a:rPr lang="ar-SA" sz="29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الانتفاخ هو :</a:t>
            </a:r>
            <a:endParaRPr lang="en-US" sz="2900" dirty="0" smtClean="0"/>
          </a:p>
          <a:p>
            <a:pPr algn="just">
              <a:lnSpc>
                <a:spcPct val="170000"/>
              </a:lnSpc>
            </a:pPr>
            <a:r>
              <a:rPr lang="ar-SA" b="1" dirty="0" smtClean="0"/>
              <a:t>امتلاء الفراغات الموجودة بين جزيئات المركبات ذات الأوزان الجزيئية المرتفعة ثم يباعد بينها عن طريق فك مناطق الترابط </a:t>
            </a:r>
            <a:r>
              <a:rPr lang="ar-SA" b="1" dirty="0" err="1" smtClean="0"/>
              <a:t>بها</a:t>
            </a:r>
            <a:r>
              <a:rPr lang="ar-SA" b="1" dirty="0" smtClean="0"/>
              <a:t> ليزداد حجم هذه الفراغات وتزداد كمية السائل </a:t>
            </a:r>
            <a:r>
              <a:rPr lang="ar-SA" b="1" dirty="0" err="1" smtClean="0"/>
              <a:t>بها</a:t>
            </a:r>
            <a:endParaRPr lang="en-US" dirty="0" smtClean="0"/>
          </a:p>
          <a:p>
            <a:pPr algn="just">
              <a:lnSpc>
                <a:spcPct val="170000"/>
              </a:lnSpc>
            </a:pPr>
            <a:r>
              <a:rPr lang="ar-SA" b="1" dirty="0" smtClean="0"/>
              <a:t>تتشرب البذرة الماء من جميع سطحها ولكن التشرب يكون أسرع من منطقة النقير ، وتمتص البذور الماء بنسبة ( 30 – 40 ) % لتعمل الماء على طراوة وتشقق </a:t>
            </a:r>
            <a:r>
              <a:rPr lang="ar-SA" b="1" dirty="0" err="1" smtClean="0"/>
              <a:t>القصرة</a:t>
            </a:r>
            <a:r>
              <a:rPr lang="ar-SA" b="1" dirty="0" smtClean="0"/>
              <a:t> والسماح بتبادل الغازات</a:t>
            </a:r>
            <a:endParaRPr lang="en-US" dirty="0" smtClean="0"/>
          </a:p>
          <a:p>
            <a:pPr algn="just">
              <a:lnSpc>
                <a:spcPct val="170000"/>
              </a:lnSpc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الخطوة الثانية في عملية الإنبات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ar-SA" b="1" dirty="0" smtClean="0"/>
              <a:t>خطوة </a:t>
            </a:r>
            <a:r>
              <a:rPr lang="ar-SA" b="1" dirty="0" err="1" smtClean="0"/>
              <a:t>بيوكيميائية</a:t>
            </a:r>
            <a:r>
              <a:rPr lang="ar-SA" b="1" dirty="0" smtClean="0"/>
              <a:t> حيث يبدأ نشاط الإنزيمات والعمليات الكيميائية وعمليات الأكسدة النشطة ، واهم ظرف ملائم لذلك هو توفر الأكسجين حيث تبدأ المواد الغذائية في التحلل بعد انتفاخ البذور </a:t>
            </a:r>
            <a:r>
              <a:rPr lang="ar-SA" b="1" dirty="0" err="1" smtClean="0"/>
              <a:t>لتغدية</a:t>
            </a:r>
            <a:r>
              <a:rPr lang="ar-SA" b="1" dirty="0" smtClean="0"/>
              <a:t> الجنين وتبدأ البذور في التنفس بقوة عند انتفاخها وتمزق </a:t>
            </a:r>
            <a:r>
              <a:rPr lang="ar-SA" b="1" dirty="0" err="1" smtClean="0"/>
              <a:t>القصرة</a:t>
            </a:r>
            <a:r>
              <a:rPr lang="ar-SA" b="1" dirty="0" smtClean="0"/>
              <a:t>  ( لا يبدأ نشاط الإنزيمات إذا كانت رطوبة البذرة أقل من 9% ) ، </a:t>
            </a:r>
            <a:endParaRPr lang="ar-SA" dirty="0"/>
          </a:p>
        </p:txBody>
      </p:sp>
      <p:pic>
        <p:nvPicPr>
          <p:cNvPr id="6" name="صورة 23" descr="Untitled-11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17" t="10001" r="10141"/>
          <a:stretch>
            <a:fillRect/>
          </a:stretch>
        </p:blipFill>
        <p:spPr bwMode="auto">
          <a:xfrm>
            <a:off x="285720" y="1714488"/>
            <a:ext cx="278608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ar-SA" b="1" dirty="0" smtClean="0"/>
              <a:t>وبامتصاص أنسجة البذرة للماء يبدأ نشاط الإنزيمات والعمليات الكيميائية مما يؤدي إلى تحلل الأنسجة المخزنة وانتقال العناصر والمواد الغذائية من أماكن التخزين في </a:t>
            </a:r>
            <a:r>
              <a:rPr lang="ar-SA" b="1" dirty="0" err="1" smtClean="0"/>
              <a:t>الفلقات</a:t>
            </a:r>
            <a:r>
              <a:rPr lang="ar-SA" b="1" dirty="0" smtClean="0"/>
              <a:t> </a:t>
            </a:r>
            <a:r>
              <a:rPr lang="ar-SA" b="1" dirty="0" err="1" smtClean="0"/>
              <a:t>والإندوسبيرم</a:t>
            </a:r>
            <a:r>
              <a:rPr lang="ar-SA" b="1" dirty="0" smtClean="0"/>
              <a:t> إلى المناطق النامية ، كما تبدأ </a:t>
            </a:r>
            <a:r>
              <a:rPr lang="ar-SA" b="1" dirty="0" err="1" smtClean="0"/>
              <a:t>الجبرلينات</a:t>
            </a:r>
            <a:r>
              <a:rPr lang="ar-SA" b="1" dirty="0" smtClean="0"/>
              <a:t> </a:t>
            </a:r>
            <a:r>
              <a:rPr lang="ar-SA" b="1" dirty="0" err="1" smtClean="0"/>
              <a:t>والسايتوكينينات</a:t>
            </a:r>
            <a:r>
              <a:rPr lang="ar-SA" b="1" dirty="0" smtClean="0"/>
              <a:t> في النشاط والتمثيل </a:t>
            </a:r>
            <a:r>
              <a:rPr lang="ar-SA" b="1" dirty="0" err="1" smtClean="0"/>
              <a:t>الأيضي</a:t>
            </a:r>
            <a:r>
              <a:rPr lang="ar-SA" b="1" dirty="0" smtClean="0"/>
              <a:t> </a:t>
            </a:r>
            <a:endParaRPr lang="en-US" dirty="0" smtClean="0"/>
          </a:p>
          <a:p>
            <a:pPr algn="just">
              <a:buNone/>
            </a:pPr>
            <a:endParaRPr lang="ar-SA" dirty="0"/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الخطوة الثانية في عملية الإنبات </a:t>
            </a:r>
            <a:endParaRPr lang="ar-SA" dirty="0"/>
          </a:p>
        </p:txBody>
      </p:sp>
      <p:pic>
        <p:nvPicPr>
          <p:cNvPr id="7" name="صورة 23" descr="Untitled-11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17" t="10001" r="10141"/>
          <a:stretch>
            <a:fillRect/>
          </a:stretch>
        </p:blipFill>
        <p:spPr bwMode="auto">
          <a:xfrm>
            <a:off x="285720" y="1714488"/>
            <a:ext cx="278608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ar-SA" b="1" dirty="0" smtClean="0"/>
              <a:t>حيث يتنبه الجنين والإنزيمات اللازمة لتحرر </a:t>
            </a:r>
            <a:r>
              <a:rPr lang="ar-SA" b="1" dirty="0" err="1" smtClean="0"/>
              <a:t>الجبرلين</a:t>
            </a:r>
            <a:r>
              <a:rPr lang="ar-SA" b="1" dirty="0" smtClean="0"/>
              <a:t> المقيد داخل الجنين لينفرد </a:t>
            </a:r>
            <a:r>
              <a:rPr lang="ar-SA" b="1" dirty="0" err="1" smtClean="0"/>
              <a:t>الجبرلين</a:t>
            </a:r>
            <a:r>
              <a:rPr lang="ar-SA" b="1" dirty="0" smtClean="0"/>
              <a:t> الحر متحركاً ومتنقلاً إلى طبقة </a:t>
            </a:r>
            <a:r>
              <a:rPr lang="ar-SA" b="1" dirty="0" err="1" smtClean="0"/>
              <a:t>الإندوسبيرم</a:t>
            </a:r>
            <a:r>
              <a:rPr lang="ar-SA" b="1" dirty="0" smtClean="0"/>
              <a:t> ( خصوصاً </a:t>
            </a:r>
            <a:r>
              <a:rPr lang="ar-SA" b="1" dirty="0" err="1" smtClean="0"/>
              <a:t>الأليرون</a:t>
            </a:r>
            <a:r>
              <a:rPr lang="ar-SA" b="1" dirty="0" smtClean="0"/>
              <a:t> ) حيث يؤثر على الجينات المكونة للإنزيمات اللازمة لتحلل الغذاء المعقد إلى غذاء بسيط ، مثل تأثيره على تخليق </a:t>
            </a:r>
            <a:r>
              <a:rPr lang="ar-SA" b="1" dirty="0" err="1" smtClean="0"/>
              <a:t>الفا</a:t>
            </a:r>
            <a:r>
              <a:rPr lang="ar-SA" b="1" dirty="0" smtClean="0"/>
              <a:t> </a:t>
            </a:r>
            <a:r>
              <a:rPr lang="ar-SA" b="1" dirty="0" err="1" smtClean="0"/>
              <a:t>أميليز</a:t>
            </a:r>
            <a:r>
              <a:rPr lang="ar-SA" b="1" dirty="0" smtClean="0"/>
              <a:t> حيث يحول </a:t>
            </a:r>
            <a:r>
              <a:rPr lang="ar-SA" b="1" dirty="0" err="1" smtClean="0"/>
              <a:t>النشأ</a:t>
            </a:r>
            <a:r>
              <a:rPr lang="ar-SA" b="1" dirty="0" smtClean="0"/>
              <a:t> إلى سكر فتنتقل هذه المواد البسيطة من الأماكن المخزنة إلى الأماكن </a:t>
            </a:r>
            <a:r>
              <a:rPr lang="ar-SA" b="1" dirty="0" err="1" smtClean="0"/>
              <a:t>المرستيمية</a:t>
            </a:r>
            <a:r>
              <a:rPr lang="ar-SA" b="1" dirty="0" smtClean="0"/>
              <a:t> في الجنين بواسطة </a:t>
            </a:r>
            <a:r>
              <a:rPr lang="ar-SA" b="1" dirty="0" err="1" smtClean="0"/>
              <a:t>الإنتشار</a:t>
            </a:r>
            <a:endParaRPr lang="ar-SA" dirty="0"/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الخطوة الثانية في عملية الإنبات </a:t>
            </a:r>
            <a:endParaRPr lang="ar-SA" dirty="0"/>
          </a:p>
        </p:txBody>
      </p:sp>
      <p:pic>
        <p:nvPicPr>
          <p:cNvPr id="7" name="صورة 23" descr="Untitled-11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17" t="10001" r="10141"/>
          <a:stretch>
            <a:fillRect/>
          </a:stretch>
        </p:blipFill>
        <p:spPr bwMode="auto">
          <a:xfrm>
            <a:off x="285720" y="1714488"/>
            <a:ext cx="278608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573266D03E7A4FA52D5E280DC14EBD" ma:contentTypeVersion="0" ma:contentTypeDescription="Create a new document." ma:contentTypeScope="" ma:versionID="b43a5f20aeacb95ea9bec08c527c09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bdead3c0d938818e388b6da9e757e8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DA16FAA-1C15-4E87-AA33-5D06E7533AE5}"/>
</file>

<file path=customXml/itemProps2.xml><?xml version="1.0" encoding="utf-8"?>
<ds:datastoreItem xmlns:ds="http://schemas.openxmlformats.org/officeDocument/2006/customXml" ds:itemID="{B73FF430-2963-464A-84E0-5FC412F89F15}"/>
</file>

<file path=customXml/itemProps3.xml><?xml version="1.0" encoding="utf-8"?>
<ds:datastoreItem xmlns:ds="http://schemas.openxmlformats.org/officeDocument/2006/customXml" ds:itemID="{9464B8FE-DF74-4067-AA95-5796AAAA1A24}"/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228</TotalTime>
  <Words>706</Words>
  <Application>Microsoft Office PowerPoint</Application>
  <PresentationFormat>عرض على الشاشة (3:4)‏</PresentationFormat>
  <Paragraphs>99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موازنة</vt:lpstr>
      <vt:lpstr>فسيولوجيا البيئة</vt:lpstr>
      <vt:lpstr>البيئة</vt:lpstr>
      <vt:lpstr>الإجهاد stress</vt:lpstr>
      <vt:lpstr>الإجهاد الحيوي Biological Stress  </vt:lpstr>
      <vt:lpstr>إنبات البذور seeds generation</vt:lpstr>
      <vt:lpstr>الخطوة الأولى في عملية الإنبات </vt:lpstr>
      <vt:lpstr>الخطوة الثانية في عملية الإنبات </vt:lpstr>
      <vt:lpstr>الخطوة الثانية في عملية الإنبات </vt:lpstr>
      <vt:lpstr>الخطوة الثانية في عملية الإنبات </vt:lpstr>
      <vt:lpstr>تجربة تقدير المحتوى المائي لبعض أنواع البذور </vt:lpstr>
      <vt:lpstr>جدول يوضح تقدير المحتوى المائي لبعض أنواع البذور</vt:lpstr>
      <vt:lpstr>الشريحة 12</vt:lpstr>
      <vt:lpstr>تجربة علاقة المحتوى المائي بنسبة الإنبات</vt:lpstr>
      <vt:lpstr>الشريحة 14</vt:lpstr>
      <vt:lpstr>الرسم البيانئ</vt:lpstr>
      <vt:lpstr>جدول يعلق على باب المعمل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1</dc:title>
  <dc:creator>العنود الفغم</dc:creator>
  <cp:lastModifiedBy>a</cp:lastModifiedBy>
  <cp:revision>30</cp:revision>
  <dcterms:modified xsi:type="dcterms:W3CDTF">2014-02-10T16:31:10Z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0x010100E5573266D03E7A4FA52D5E280DC14EBD</vt:lpwstr>
  </property>
  <property fmtid="{D5CDD505-2E9C-101B-9397-08002B2CF9AE}" pid="3" name="Order">
    <vt:r8>39300</vt:r8>
  </property>
  <property fmtid="{D5CDD505-2E9C-101B-9397-08002B2CF9AE}" pid="4" name="TemplateUrl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</Properties>
</file>