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71" r:id="rId4"/>
    <p:sldId id="264" r:id="rId5"/>
    <p:sldId id="265" r:id="rId6"/>
    <p:sldId id="267" r:id="rId7"/>
    <p:sldId id="266" r:id="rId8"/>
    <p:sldId id="268" r:id="rId9"/>
    <p:sldId id="259" r:id="rId10"/>
    <p:sldId id="273" r:id="rId11"/>
    <p:sldId id="258" r:id="rId12"/>
    <p:sldId id="260" r:id="rId13"/>
    <p:sldId id="272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7442" autoAdjust="0"/>
    <p:restoredTop sz="94660"/>
  </p:normalViewPr>
  <p:slideViewPr>
    <p:cSldViewPr snapToGrid="0">
      <p:cViewPr>
        <p:scale>
          <a:sx n="60" d="100"/>
          <a:sy n="60" d="100"/>
        </p:scale>
        <p:origin x="-594" y="-3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39A9A-B4B0-4B32-B8CD-2E25E95134C4}" type="datetimeFigureOut">
              <a:rPr lang="en-US" dirty="0"/>
              <a:pPr/>
              <a:t>10/10/2015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18A9-B687-4302-9395-2322403C6656}" type="datetimeFigureOut">
              <a:rPr lang="en-US" dirty="0"/>
              <a:pPr/>
              <a:t>10/10/2015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A684-0CB7-41E9-A4DF-5D1C2CA5BF6F}" type="datetimeFigureOut">
              <a:rPr lang="en-US" dirty="0"/>
              <a:pPr/>
              <a:t>10/10/2015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D7C35-9E19-4518-A4B2-3B09CD8CC756}" type="datetimeFigureOut">
              <a:rPr lang="en-US" dirty="0"/>
              <a:pPr/>
              <a:t>10/10/2015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96DA8-8897-4DDF-BFB6-5D83863C837A}" type="datetimeFigureOut">
              <a:rPr lang="en-US" dirty="0"/>
              <a:pPr/>
              <a:t>10/10/2015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BA708-C5F0-412D-90E2-1919F0D196AE}" type="datetimeFigureOut">
              <a:rPr lang="en-US" dirty="0"/>
              <a:pPr/>
              <a:t>10/10/2015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8F8FA-EF43-4642-9368-3F4E33039BD9}" type="datetimeFigureOut">
              <a:rPr lang="en-US" dirty="0"/>
              <a:pPr/>
              <a:t>10/10/2015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1E721-B01C-4D5D-A3CA-2E5518383F10}" type="datetimeFigureOut">
              <a:rPr lang="en-US" dirty="0"/>
              <a:pPr/>
              <a:t>10/10/2015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513FEF9-69D0-4F8C-A336-59491FBEDC47}" type="datetimeFigureOut">
              <a:rPr lang="en-US" dirty="0"/>
              <a:pPr/>
              <a:t>10/10/2015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E21DC-8981-44E6-BC8C-2BA8F673FFBB}" type="datetimeFigureOut">
              <a:rPr lang="en-US" dirty="0"/>
              <a:pPr/>
              <a:t>10/10/2015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C5D3-0140-4E75-8D7F-C0623D06DFD7}" type="datetimeFigureOut">
              <a:rPr lang="en-US" dirty="0"/>
              <a:pPr/>
              <a:t>10/10/2015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66F9-5B40-48E0-8DFD-99EF944CDD22}" type="datetimeFigureOut">
              <a:rPr lang="en-US" dirty="0"/>
              <a:pPr/>
              <a:t>10/10/2015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8D6B-2C72-4E21-9893-A649C6E2A47D}" type="datetimeFigureOut">
              <a:rPr lang="en-US" dirty="0"/>
              <a:pPr/>
              <a:t>10/10/2015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11C9-A66C-49F0-970E-F7B68D9109A0}" type="datetimeFigureOut">
              <a:rPr lang="en-US" dirty="0"/>
              <a:pPr/>
              <a:t>10/10/2015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AE78-96A2-4A23-B183-3B6DB4374FE7}" type="datetimeFigureOut">
              <a:rPr lang="en-US" dirty="0"/>
              <a:pPr/>
              <a:t>10/10/2015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E0757-B101-4811-9189-10EB2F458E2D}" type="datetimeFigureOut">
              <a:rPr lang="en-US" dirty="0"/>
              <a:pPr/>
              <a:t>10/10/2015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C078-589F-40E3-816C-EE21D62B5BBA}" type="datetimeFigureOut">
              <a:rPr lang="en-US" dirty="0"/>
              <a:pPr/>
              <a:t>10/10/2015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95000"/>
              </a:schemeClr>
            </a:gs>
            <a:gs pos="0">
              <a:schemeClr val="tx1"/>
            </a:gs>
            <a:gs pos="100000">
              <a:schemeClr val="bg2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04436-CA73-4D53-89B4-2A5C7347BF2F}" type="datetimeFigureOut">
              <a:rPr lang="en-US" dirty="0"/>
              <a:pPr/>
              <a:t>10/10/2015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138516"/>
            <a:ext cx="8144134" cy="1968263"/>
          </a:xfrm>
        </p:spPr>
        <p:txBody>
          <a:bodyPr/>
          <a:lstStyle/>
          <a:p>
            <a:pPr algn="ctr"/>
            <a:r>
              <a:rPr lang="en-US" dirty="0" smtClean="0"/>
              <a:t>BOWEL DIVERSION OSTOMY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dirty="0" smtClean="0"/>
              <a:t>Prepared by:</a:t>
            </a:r>
          </a:p>
          <a:p>
            <a:pPr algn="ctr"/>
            <a:r>
              <a:rPr lang="en-US" dirty="0" smtClean="0"/>
              <a:t>DR. IRENE ROCO</a:t>
            </a:r>
          </a:p>
          <a:p>
            <a:pPr algn="ctr"/>
            <a:r>
              <a:rPr lang="en-US" dirty="0" smtClean="0"/>
              <a:t>Asst. Professor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86186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10336724" cy="35993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Consists </a:t>
            </a:r>
            <a:r>
              <a:rPr lang="en-US" dirty="0"/>
              <a:t>of  group of nursing interventions  that may be necessary after fecal diversion surgery</a:t>
            </a:r>
          </a:p>
          <a:p>
            <a:r>
              <a:rPr lang="en-US" dirty="0"/>
              <a:t>Stoma assessment</a:t>
            </a:r>
          </a:p>
          <a:p>
            <a:r>
              <a:rPr lang="en-US" dirty="0"/>
              <a:t>Application of stoma to collect feces and protect skin</a:t>
            </a:r>
          </a:p>
          <a:p>
            <a:r>
              <a:rPr lang="en-US" dirty="0"/>
              <a:t>Promotion of self care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>
                <a:solidFill>
                  <a:schemeClr val="tx1"/>
                </a:solidFill>
              </a:rPr>
              <a:t>OSTOMY MANAGEMENT</a:t>
            </a:r>
          </a:p>
        </p:txBody>
      </p:sp>
    </p:spTree>
    <p:extLst>
      <p:ext uri="{BB962C8B-B14F-4D97-AF65-F5344CB8AC3E}">
        <p14:creationId xmlns:p14="http://schemas.microsoft.com/office/powerpoint/2010/main" xmlns="" val="1594177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81234516"/>
              </p:ext>
            </p:extLst>
          </p:nvPr>
        </p:nvGraphicFramePr>
        <p:xfrm>
          <a:off x="149061" y="1834166"/>
          <a:ext cx="9564282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4020"/>
                <a:gridCol w="3056141"/>
                <a:gridCol w="473412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Assess for: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Normal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Abnormal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Color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Healthy pink, red</a:t>
                      </a:r>
                      <a:r>
                        <a:rPr lang="en-US" baseline="0" dirty="0" smtClean="0"/>
                        <a:t> and slightly moist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Dusky </a:t>
                      </a:r>
                      <a:r>
                        <a:rPr lang="en-US" sz="1800" b="0" i="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dark</a:t>
                      </a:r>
                      <a:r>
                        <a:rPr lang="en-US" dirty="0" smtClean="0"/>
                        <a:t> ( </a:t>
                      </a:r>
                      <a:r>
                        <a:rPr lang="en-US" dirty="0" smtClean="0"/>
                        <a:t>pink / bluish </a:t>
                      </a:r>
                      <a:r>
                        <a:rPr lang="en-US" baseline="0" dirty="0" smtClean="0"/>
                        <a:t> (cyanosis) suggest inadequate circulation to the stoma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Size and shape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New stoma are swollen; swelling decreases in 2-3 weeks or as long as 6 weeks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Failure to recede may indicate blockage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Must remain on the abdominal surface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If stoma retracts, feces may enter the abdominal cavity  and cause peritonitis; </a:t>
                      </a:r>
                    </a:p>
                    <a:p>
                      <a:r>
                        <a:rPr lang="en-US" dirty="0" smtClean="0"/>
                        <a:t>Prolapse must be reported  to the doctor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Stomal</a:t>
                      </a:r>
                      <a:r>
                        <a:rPr lang="en-US" dirty="0" smtClean="0"/>
                        <a:t> bleeding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Slight bleeding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Report other bleeding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Complaints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Burning</a:t>
                      </a:r>
                      <a:r>
                        <a:rPr lang="en-US" baseline="0" dirty="0" smtClean="0"/>
                        <a:t> sensation under the skin may indicate  skin breakdown</a:t>
                      </a:r>
                    </a:p>
                    <a:p>
                      <a:r>
                        <a:rPr lang="en-US" baseline="0" dirty="0" smtClean="0"/>
                        <a:t>Abdominal discomfort / distention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1418" y="141787"/>
            <a:ext cx="2310581" cy="3855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1875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OSTOMY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 be applied for up to 7 days </a:t>
            </a:r>
          </a:p>
          <a:p>
            <a:r>
              <a:rPr lang="en-US" dirty="0" smtClean="0"/>
              <a:t>Twice a week</a:t>
            </a:r>
          </a:p>
          <a:p>
            <a:r>
              <a:rPr lang="en-US" dirty="0" smtClean="0"/>
              <a:t>Change whenever the stool leaks  onto the </a:t>
            </a:r>
            <a:r>
              <a:rPr lang="en-US" dirty="0" err="1" smtClean="0"/>
              <a:t>peristomal</a:t>
            </a:r>
            <a:r>
              <a:rPr lang="en-US" dirty="0" smtClean="0"/>
              <a:t> skin</a:t>
            </a:r>
          </a:p>
          <a:p>
            <a:r>
              <a:rPr lang="en-US" dirty="0" smtClean="0"/>
              <a:t>Every 24 – 48 hrs  if the skin is erythematous, eroded, </a:t>
            </a:r>
            <a:r>
              <a:rPr lang="en-US" dirty="0" smtClean="0"/>
              <a:t>or </a:t>
            </a:r>
            <a:r>
              <a:rPr lang="en-US" dirty="0" smtClean="0"/>
              <a:t>ulcerated</a:t>
            </a:r>
          </a:p>
          <a:p>
            <a:r>
              <a:rPr lang="en-US" dirty="0" smtClean="0"/>
              <a:t>More frequent changes if client complains  of pain or discomfort</a:t>
            </a:r>
          </a:p>
          <a:p>
            <a:r>
              <a:rPr lang="en-US" dirty="0" smtClean="0"/>
              <a:t>The pouch is emptied when it is one third to one half full</a:t>
            </a:r>
          </a:p>
          <a:p>
            <a:r>
              <a:rPr lang="en-US" dirty="0" smtClean="0"/>
              <a:t>If the pouch overfills, it can cause  separation of the skin barrier  and stool comes in contact with the skin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329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OSTOMY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assess and care for </a:t>
            </a:r>
            <a:r>
              <a:rPr lang="en-US" dirty="0" err="1" smtClean="0"/>
              <a:t>peristomal</a:t>
            </a:r>
            <a:r>
              <a:rPr lang="en-US" dirty="0" smtClean="0"/>
              <a:t>  skin</a:t>
            </a:r>
          </a:p>
          <a:p>
            <a:r>
              <a:rPr lang="en-US" dirty="0" smtClean="0"/>
              <a:t>To collect stool for assessment of the amount  and type of output </a:t>
            </a:r>
          </a:p>
          <a:p>
            <a:r>
              <a:rPr lang="en-US" dirty="0" smtClean="0"/>
              <a:t>Minimize odors for the client’s comfort and self esteem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318801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913774" y="2367092"/>
            <a:ext cx="10363826" cy="3424107"/>
          </a:xfrm>
          <a:prstGeom prst="rect">
            <a:avLst/>
          </a:prstGeom>
        </p:spPr>
        <p:txBody>
          <a:bodyPr/>
          <a:lstStyle/>
          <a:p>
            <a:r>
              <a:rPr lang="en-US" b="1" dirty="0" err="1" smtClean="0">
                <a:solidFill>
                  <a:schemeClr val="bg1"/>
                </a:solidFill>
                <a:effectLst/>
              </a:rPr>
              <a:t>Kozier</a:t>
            </a:r>
            <a:r>
              <a:rPr lang="en-US" b="1" dirty="0" smtClean="0">
                <a:solidFill>
                  <a:schemeClr val="bg1"/>
                </a:solidFill>
                <a:effectLst/>
              </a:rPr>
              <a:t> &amp; </a:t>
            </a:r>
            <a:r>
              <a:rPr lang="en-US" b="1" dirty="0" err="1">
                <a:solidFill>
                  <a:schemeClr val="bg1"/>
                </a:solidFill>
                <a:effectLst/>
              </a:rPr>
              <a:t>E</a:t>
            </a:r>
            <a:r>
              <a:rPr lang="en-US" b="1" dirty="0" err="1" smtClean="0">
                <a:solidFill>
                  <a:schemeClr val="bg1"/>
                </a:solidFill>
                <a:effectLst/>
              </a:rPr>
              <a:t>rbs</a:t>
            </a:r>
            <a:r>
              <a:rPr lang="en-US" b="1" dirty="0" smtClean="0">
                <a:solidFill>
                  <a:schemeClr val="bg1"/>
                </a:solidFill>
                <a:effectLst/>
              </a:rPr>
              <a:t>’ Fundamentals of Nursing . Eighth ed. 2008 </a:t>
            </a:r>
            <a:endParaRPr lang="en-US" b="1" dirty="0">
              <a:solidFill>
                <a:schemeClr val="bg1"/>
              </a:solidFill>
              <a:effectLst/>
            </a:endParaRPr>
          </a:p>
          <a:p>
            <a:r>
              <a:rPr lang="en-US" b="1" dirty="0" smtClean="0">
                <a:solidFill>
                  <a:schemeClr val="bg1"/>
                </a:solidFill>
                <a:effectLst/>
              </a:rPr>
              <a:t>Potter </a:t>
            </a:r>
            <a:r>
              <a:rPr lang="en-US" b="1" dirty="0">
                <a:solidFill>
                  <a:schemeClr val="bg1"/>
                </a:solidFill>
                <a:effectLst/>
              </a:rPr>
              <a:t>Perry. Basic Nursing 6th </a:t>
            </a:r>
            <a:r>
              <a:rPr lang="en-US" b="1" dirty="0" err="1" smtClean="0">
                <a:solidFill>
                  <a:schemeClr val="bg1"/>
                </a:solidFill>
                <a:effectLst/>
              </a:rPr>
              <a:t>ed</a:t>
            </a:r>
            <a:r>
              <a:rPr lang="en-US" b="1" dirty="0" smtClean="0">
                <a:solidFill>
                  <a:schemeClr val="bg1"/>
                </a:solidFill>
                <a:effectLst/>
              </a:rPr>
              <a:t>..Mosby, </a:t>
            </a:r>
            <a:r>
              <a:rPr lang="en-US" b="1" dirty="0">
                <a:solidFill>
                  <a:schemeClr val="bg1"/>
                </a:solidFill>
                <a:effectLst/>
              </a:rPr>
              <a:t>Missouri, 2006. 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539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539" y="2129839"/>
            <a:ext cx="6151800" cy="421920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Definition of Bowel Diversion Ostomy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Purpose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Classification 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         a. status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          b.  Anatomic location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         c. surgical construction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Ostomy Management 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          Assessment 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         Ostomy change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References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5220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10336724" cy="35993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 smtClean="0">
                <a:solidFill>
                  <a:schemeClr val="bg1"/>
                </a:solidFill>
              </a:rPr>
              <a:t>OSTOMY </a:t>
            </a:r>
            <a:r>
              <a:rPr lang="en-US" dirty="0" smtClean="0"/>
              <a:t>– an opening for the gastrointestinal, urinary, or respiratory tract into the skin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Divert and drain fecal material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680321" y="3618946"/>
            <a:ext cx="3036498" cy="5175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PURPOSE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22768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CLASSIFICATION OF </a:t>
            </a:r>
            <a:r>
              <a:rPr lang="en-US" dirty="0"/>
              <a:t>BOWEL DIVERSION OSTOMIES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1. Status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a.  </a:t>
            </a:r>
            <a:r>
              <a:rPr lang="en-US" dirty="0" smtClean="0">
                <a:solidFill>
                  <a:schemeClr val="bg1"/>
                </a:solidFill>
              </a:rPr>
              <a:t>Permanent </a:t>
            </a:r>
            <a:r>
              <a:rPr lang="en-US" dirty="0" smtClean="0"/>
              <a:t>– to provide means of elimination when the rectum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or anus is non functional ( birth defect / cancer)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b.  </a:t>
            </a:r>
            <a:r>
              <a:rPr lang="en-US" dirty="0" smtClean="0">
                <a:solidFill>
                  <a:schemeClr val="bg1"/>
                </a:solidFill>
              </a:rPr>
              <a:t>Temporary</a:t>
            </a:r>
            <a:r>
              <a:rPr lang="en-US" dirty="0" smtClean="0"/>
              <a:t> – for traumatic injuries  or inflammatory conditions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of the bowel, allowing the bowel to rest and heal</a:t>
            </a:r>
          </a:p>
        </p:txBody>
      </p:sp>
    </p:spTree>
    <p:extLst>
      <p:ext uri="{BB962C8B-B14F-4D97-AF65-F5344CB8AC3E}">
        <p14:creationId xmlns:p14="http://schemas.microsoft.com/office/powerpoint/2010/main" xmlns="" val="3492179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CLASSIFICATION OF </a:t>
            </a:r>
            <a:r>
              <a:rPr lang="en-US" dirty="0"/>
              <a:t>BOWEL DIVERSION OSTOMIES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TYPES </a:t>
            </a:r>
            <a:r>
              <a:rPr lang="en-US" b="1" dirty="0">
                <a:solidFill>
                  <a:schemeClr val="bg1"/>
                </a:solidFill>
              </a:rPr>
              <a:t>OF INTESTINAL OSTOMY:</a:t>
            </a:r>
          </a:p>
          <a:p>
            <a:pPr marL="457200" indent="-457200">
              <a:buAutoNum type="arabicPeriod"/>
            </a:pPr>
            <a:r>
              <a:rPr lang="en-US" dirty="0"/>
              <a:t>Gastrostomy – opening through the abdominal wall in the stomach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dirty="0" err="1"/>
              <a:t>Jejunostomy</a:t>
            </a:r>
            <a:r>
              <a:rPr lang="en-US" dirty="0"/>
              <a:t> - opening through the abdominal wall in the jejunum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dirty="0"/>
              <a:t>Ileostomy - opening through the abdominal wall in the ileum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dirty="0"/>
              <a:t>Colostomy - opening through the abdominal wall in the colon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342062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CLASSIFICATION OF </a:t>
            </a:r>
            <a:r>
              <a:rPr lang="en-US" dirty="0"/>
              <a:t>BOWEL DIVERSION OSTOMIES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16687728"/>
              </p:ext>
            </p:extLst>
          </p:nvPr>
        </p:nvGraphicFramePr>
        <p:xfrm>
          <a:off x="473747" y="2150260"/>
          <a:ext cx="10027008" cy="430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2537"/>
                <a:gridCol w="2477632"/>
                <a:gridCol w="6046839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Type of drainage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Nursing Responsibility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Ileostomy / ascending colostomy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Liquid fecal drainage; no control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Instruct Client to wear appliance continuously  and take special precaution</a:t>
                      </a:r>
                      <a:r>
                        <a:rPr lang="en-US" baseline="0" dirty="0" smtClean="0"/>
                        <a:t>s to prevent skin breakdown</a:t>
                      </a:r>
                    </a:p>
                    <a:p>
                      <a:r>
                        <a:rPr lang="en-US" baseline="0" dirty="0" smtClean="0"/>
                        <a:t>Odor is minimal because  fewer bacteria are present 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Transverse colostomy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Malodorous, mushy drainage ; liquid has been reabsorbed; no control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Descending colostomy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Solid fecal drainage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sigmoidostomy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Normal or formed consistency ; can be controlled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Client may not have to wear appliance at all times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75564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CLASSIFICATION OF </a:t>
            </a:r>
            <a:r>
              <a:rPr lang="en-US" dirty="0"/>
              <a:t>BOWEL DIVERSION OSTOMIES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598" y="2204137"/>
            <a:ext cx="6148182" cy="35993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3. Construction </a:t>
            </a:r>
            <a:r>
              <a:rPr lang="en-US" dirty="0">
                <a:solidFill>
                  <a:schemeClr val="bg1"/>
                </a:solidFill>
              </a:rPr>
              <a:t>of the stoma</a:t>
            </a:r>
          </a:p>
          <a:p>
            <a:pPr marL="457200" indent="-457200">
              <a:buAutoNum type="alphaLcPeriod"/>
            </a:pPr>
            <a:r>
              <a:rPr lang="en-US" dirty="0" smtClean="0">
                <a:solidFill>
                  <a:schemeClr val="bg1"/>
                </a:solidFill>
              </a:rPr>
              <a:t>single </a:t>
            </a:r>
            <a:r>
              <a:rPr lang="en-US" dirty="0" smtClean="0"/>
              <a:t>– one end of the bowel is brought out  through an abdominal opening </a:t>
            </a:r>
          </a:p>
          <a:p>
            <a:pPr marL="515938" indent="-515938">
              <a:buNone/>
            </a:pPr>
            <a:r>
              <a:rPr lang="en-US" dirty="0" smtClean="0">
                <a:solidFill>
                  <a:schemeClr val="bg1"/>
                </a:solidFill>
              </a:rPr>
              <a:t>b. Loop </a:t>
            </a:r>
            <a:r>
              <a:rPr lang="en-US" dirty="0" smtClean="0"/>
              <a:t>– loop of bowel is brought into the abdominal wall  and </a:t>
            </a:r>
            <a:r>
              <a:rPr lang="en-US" dirty="0"/>
              <a:t>supported </a:t>
            </a:r>
            <a:r>
              <a:rPr lang="en-US" dirty="0" smtClean="0"/>
              <a:t>by a  plastic bridge , or a piece of rubber  tubing; has two openings (proximal and distal)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9884" y="2091813"/>
            <a:ext cx="3048000" cy="2438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8517" y="4530214"/>
            <a:ext cx="4322200" cy="23277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4966" y="5041452"/>
            <a:ext cx="3001992" cy="1816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00612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CLASSIFICATION OF </a:t>
            </a:r>
            <a:r>
              <a:rPr lang="en-US" dirty="0"/>
              <a:t>BOWEL DIVERSION OSTOMIES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598" y="2204137"/>
            <a:ext cx="6148182" cy="35993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3. Construction </a:t>
            </a:r>
            <a:r>
              <a:rPr lang="en-US" dirty="0">
                <a:solidFill>
                  <a:schemeClr val="bg1"/>
                </a:solidFill>
              </a:rPr>
              <a:t>of the stoma</a:t>
            </a:r>
          </a:p>
          <a:p>
            <a:pPr marL="398463" indent="-398463">
              <a:buNone/>
            </a:pPr>
            <a:r>
              <a:rPr lang="en-US" dirty="0" smtClean="0">
                <a:solidFill>
                  <a:schemeClr val="bg1"/>
                </a:solidFill>
              </a:rPr>
              <a:t>c. Divided colostomy </a:t>
            </a:r>
            <a:r>
              <a:rPr lang="en-US" dirty="0" smtClean="0"/>
              <a:t>– two edges of bowel brought out into the abdomen but  separated from each other </a:t>
            </a:r>
          </a:p>
          <a:p>
            <a:pPr marL="398463" indent="-398463">
              <a:buNone/>
            </a:pPr>
            <a:r>
              <a:rPr lang="en-US" dirty="0" smtClean="0">
                <a:solidFill>
                  <a:schemeClr val="bg1"/>
                </a:solidFill>
              </a:rPr>
              <a:t>d.  Double barrel  - </a:t>
            </a:r>
            <a:r>
              <a:rPr lang="en-US" dirty="0" smtClean="0"/>
              <a:t>proximal and distal loops of bowel are  sutured together for  about 10 cm and both ends are brought up into the abdominal wall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1170" y="1527923"/>
            <a:ext cx="4177942" cy="20820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2903" y="3609975"/>
            <a:ext cx="4206209" cy="32480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878529" y="3097161"/>
            <a:ext cx="2418736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Divided colostomy </a:t>
            </a:r>
            <a:r>
              <a:rPr lang="en-US" dirty="0"/>
              <a:t>–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379974" y="5057636"/>
            <a:ext cx="1917291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Double barrel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2429" y="5057636"/>
            <a:ext cx="2060473" cy="1800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81747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OSTOMY APPLIANCE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Consist of :</a:t>
            </a:r>
          </a:p>
          <a:p>
            <a:r>
              <a:rPr lang="en-US" dirty="0" smtClean="0"/>
              <a:t>skin barrier </a:t>
            </a:r>
          </a:p>
          <a:p>
            <a:r>
              <a:rPr lang="en-US" dirty="0" smtClean="0"/>
              <a:t>Pouch – can be closed  or </a:t>
            </a:r>
            <a:r>
              <a:rPr lang="en-US" dirty="0" err="1" smtClean="0"/>
              <a:t>dainable</a:t>
            </a:r>
            <a:r>
              <a:rPr lang="en-US" dirty="0" smtClean="0"/>
              <a:t> </a:t>
            </a:r>
          </a:p>
          <a:p>
            <a:r>
              <a:rPr lang="en-US" dirty="0" smtClean="0"/>
              <a:t>Adjustable Ostomy belt 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8568" y="2179380"/>
            <a:ext cx="5604387" cy="41329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0819" y="4114800"/>
            <a:ext cx="2721051" cy="232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69423235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246</TotalTime>
  <Words>667</Words>
  <Application>Microsoft Office PowerPoint</Application>
  <PresentationFormat>مخصص</PresentationFormat>
  <Paragraphs>110</Paragraphs>
  <Slides>14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Berlin</vt:lpstr>
      <vt:lpstr>BOWEL DIVERSION OSTOMY</vt:lpstr>
      <vt:lpstr>Outline</vt:lpstr>
      <vt:lpstr>Definition</vt:lpstr>
      <vt:lpstr>CLASSIFICATION OF BOWEL DIVERSION OSTOMIES </vt:lpstr>
      <vt:lpstr>CLASSIFICATION OF BOWEL DIVERSION OSTOMIES </vt:lpstr>
      <vt:lpstr>CLASSIFICATION OF BOWEL DIVERSION OSTOMIES </vt:lpstr>
      <vt:lpstr>CLASSIFICATION OF BOWEL DIVERSION OSTOMIES </vt:lpstr>
      <vt:lpstr>CLASSIFICATION OF BOWEL DIVERSION OSTOMIES </vt:lpstr>
      <vt:lpstr>OSTOMY APPLIANCE</vt:lpstr>
      <vt:lpstr>OSTOMY MANAGEMENT</vt:lpstr>
      <vt:lpstr>Assessment</vt:lpstr>
      <vt:lpstr>OSTOMY CHANGE</vt:lpstr>
      <vt:lpstr>PURPOSE OF OSTOMY CHANGE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STOMA MANAGEMENT</dc:title>
  <dc:creator>IRENE ROCO</dc:creator>
  <cp:lastModifiedBy>DELL</cp:lastModifiedBy>
  <cp:revision>21</cp:revision>
  <dcterms:created xsi:type="dcterms:W3CDTF">2015-09-20T13:30:22Z</dcterms:created>
  <dcterms:modified xsi:type="dcterms:W3CDTF">2015-10-10T08:05:37Z</dcterms:modified>
</cp:coreProperties>
</file>