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224"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018ED585-6F9A-4E55-BF04-852C4BC48630}" type="datetimeFigureOut">
              <a:rPr lang="en-US" smtClean="0"/>
              <a:pPr/>
              <a:t>3/1/2015</a:t>
            </a:fld>
            <a:endParaRPr lang="en-US"/>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8A2A6E-9268-4475-85BE-EEC86CE14C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18ED585-6F9A-4E55-BF04-852C4BC48630}" type="datetimeFigureOut">
              <a:rPr lang="en-US" smtClean="0"/>
              <a:pPr/>
              <a:t>3/1/2015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08A2A6E-9268-4475-85BE-EEC86CE14C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18ED585-6F9A-4E55-BF04-852C4BC48630}" type="datetimeFigureOut">
              <a:rPr lang="en-US" smtClean="0"/>
              <a:pPr/>
              <a:t>3/1/2015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08A2A6E-9268-4475-85BE-EEC86CE14C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018ED585-6F9A-4E55-BF04-852C4BC48630}" type="datetimeFigureOut">
              <a:rPr lang="en-US" smtClean="0"/>
              <a:pPr/>
              <a:t>3/1/2015</a:t>
            </a:fld>
            <a:endParaRPr lang="en-US"/>
          </a:p>
        </p:txBody>
      </p:sp>
      <p:sp>
        <p:nvSpPr>
          <p:cNvPr id="5" name="عنصر نائب للتذييل 4"/>
          <p:cNvSpPr>
            <a:spLocks noGrp="1"/>
          </p:cNvSpPr>
          <p:nvPr>
            <p:ph type="ftr" sz="quarter" idx="11"/>
          </p:nvPr>
        </p:nvSpPr>
        <p:spPr>
          <a:xfrm>
            <a:off x="457200" y="6480969"/>
            <a:ext cx="4260056" cy="300831"/>
          </a:xfrm>
        </p:spPr>
        <p:txBody>
          <a:bodyPr/>
          <a:lstStyle/>
          <a:p>
            <a:endParaRPr lang="en-US"/>
          </a:p>
        </p:txBody>
      </p:sp>
      <p:sp>
        <p:nvSpPr>
          <p:cNvPr id="6" name="عنصر نائب لرقم الشريحة 5"/>
          <p:cNvSpPr>
            <a:spLocks noGrp="1"/>
          </p:cNvSpPr>
          <p:nvPr>
            <p:ph type="sldNum" sz="quarter" idx="12"/>
          </p:nvPr>
        </p:nvSpPr>
        <p:spPr/>
        <p:txBody>
          <a:bodyPr/>
          <a:lstStyle/>
          <a:p>
            <a:fld id="{A08A2A6E-9268-4475-85BE-EEC86CE14C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018ED585-6F9A-4E55-BF04-852C4BC48630}" type="datetimeFigureOut">
              <a:rPr lang="en-US" smtClean="0"/>
              <a:pPr/>
              <a:t>3/1/2015</a:t>
            </a:fld>
            <a:endParaRPr lang="en-US"/>
          </a:p>
        </p:txBody>
      </p:sp>
      <p:sp>
        <p:nvSpPr>
          <p:cNvPr id="5" name="عنصر نائب للتذييل 4"/>
          <p:cNvSpPr>
            <a:spLocks noGrp="1"/>
          </p:cNvSpPr>
          <p:nvPr>
            <p:ph type="ftr" sz="quarter" idx="11"/>
          </p:nvPr>
        </p:nvSpPr>
        <p:spPr>
          <a:xfrm>
            <a:off x="2619376" y="6480969"/>
            <a:ext cx="4260056" cy="300831"/>
          </a:xfrm>
        </p:spPr>
        <p:txBody>
          <a:bodyPr/>
          <a:lstStyle/>
          <a:p>
            <a:endParaRPr lang="en-US"/>
          </a:p>
        </p:txBody>
      </p:sp>
      <p:sp>
        <p:nvSpPr>
          <p:cNvPr id="6" name="عنصر نائب لرقم الشريحة 5"/>
          <p:cNvSpPr>
            <a:spLocks noGrp="1"/>
          </p:cNvSpPr>
          <p:nvPr>
            <p:ph type="sldNum" sz="quarter" idx="12"/>
          </p:nvPr>
        </p:nvSpPr>
        <p:spPr>
          <a:xfrm>
            <a:off x="8451056" y="809624"/>
            <a:ext cx="502920" cy="300831"/>
          </a:xfrm>
        </p:spPr>
        <p:txBody>
          <a:bodyPr/>
          <a:lstStyle/>
          <a:p>
            <a:fld id="{A08A2A6E-9268-4475-85BE-EEC86CE14C8B}" type="slidenum">
              <a:rPr lang="en-US" smtClean="0"/>
              <a:pPr/>
              <a:t>‹#›</a:t>
            </a:fld>
            <a:endParaRPr lang="en-US"/>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018ED585-6F9A-4E55-BF04-852C4BC48630}" type="datetimeFigureOut">
              <a:rPr lang="en-US" smtClean="0"/>
              <a:pPr/>
              <a:t>3/1/2015</a:t>
            </a:fld>
            <a:endParaRPr lang="en-US"/>
          </a:p>
        </p:txBody>
      </p:sp>
      <p:sp>
        <p:nvSpPr>
          <p:cNvPr id="6" name="عنصر نائب للتذييل 5"/>
          <p:cNvSpPr>
            <a:spLocks noGrp="1"/>
          </p:cNvSpPr>
          <p:nvPr>
            <p:ph type="ftr" sz="quarter" idx="11"/>
          </p:nvPr>
        </p:nvSpPr>
        <p:spPr>
          <a:xfrm>
            <a:off x="457200" y="6480969"/>
            <a:ext cx="4260056" cy="301752"/>
          </a:xfrm>
        </p:spPr>
        <p:txBody>
          <a:bodyPr/>
          <a:lstStyle/>
          <a:p>
            <a:endParaRPr lang="en-US"/>
          </a:p>
        </p:txBody>
      </p:sp>
      <p:sp>
        <p:nvSpPr>
          <p:cNvPr id="7" name="عنصر نائب لرقم الشريحة 6"/>
          <p:cNvSpPr>
            <a:spLocks noGrp="1"/>
          </p:cNvSpPr>
          <p:nvPr>
            <p:ph type="sldNum" sz="quarter" idx="12"/>
          </p:nvPr>
        </p:nvSpPr>
        <p:spPr>
          <a:xfrm>
            <a:off x="7589520" y="6480969"/>
            <a:ext cx="502920" cy="301752"/>
          </a:xfrm>
        </p:spPr>
        <p:txBody>
          <a:bodyPr/>
          <a:lstStyle/>
          <a:p>
            <a:fld id="{A08A2A6E-9268-4475-85BE-EEC86CE14C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018ED585-6F9A-4E55-BF04-852C4BC48630}" type="datetimeFigureOut">
              <a:rPr lang="en-US" smtClean="0"/>
              <a:pPr/>
              <a:t>3/1/2015</a:t>
            </a:fld>
            <a:endParaRPr lang="en-US"/>
          </a:p>
        </p:txBody>
      </p:sp>
      <p:sp>
        <p:nvSpPr>
          <p:cNvPr id="8" name="عنصر نائب للتذييل 7"/>
          <p:cNvSpPr>
            <a:spLocks noGrp="1"/>
          </p:cNvSpPr>
          <p:nvPr>
            <p:ph type="ftr" sz="quarter" idx="11"/>
          </p:nvPr>
        </p:nvSpPr>
        <p:spPr>
          <a:xfrm>
            <a:off x="457200" y="6480969"/>
            <a:ext cx="4261104" cy="301752"/>
          </a:xfrm>
        </p:spPr>
        <p:txBody>
          <a:bodyPr/>
          <a:lstStyle/>
          <a:p>
            <a:endParaRPr lang="en-US"/>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A08A2A6E-9268-4475-85BE-EEC86CE14C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18ED585-6F9A-4E55-BF04-852C4BC48630}" type="datetimeFigureOut">
              <a:rPr lang="en-US" smtClean="0"/>
              <a:pPr/>
              <a:t>3/1/2015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08A2A6E-9268-4475-85BE-EEC86CE14C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018ED585-6F9A-4E55-BF04-852C4BC48630}" type="datetimeFigureOut">
              <a:rPr lang="en-US" smtClean="0"/>
              <a:pPr/>
              <a:t>3/1/2015</a:t>
            </a:fld>
            <a:endParaRPr lang="en-US"/>
          </a:p>
        </p:txBody>
      </p:sp>
      <p:sp>
        <p:nvSpPr>
          <p:cNvPr id="3" name="عنصر نائب للتذييل 2"/>
          <p:cNvSpPr>
            <a:spLocks noGrp="1"/>
          </p:cNvSpPr>
          <p:nvPr>
            <p:ph type="ftr" sz="quarter" idx="11"/>
          </p:nvPr>
        </p:nvSpPr>
        <p:spPr>
          <a:xfrm>
            <a:off x="457200" y="6481890"/>
            <a:ext cx="4260056" cy="300831"/>
          </a:xfrm>
        </p:spPr>
        <p:txBody>
          <a:bodyPr/>
          <a:lstStyle/>
          <a:p>
            <a:endParaRPr lang="en-US"/>
          </a:p>
        </p:txBody>
      </p:sp>
      <p:sp>
        <p:nvSpPr>
          <p:cNvPr id="4" name="عنصر نائب لرقم الشريحة 3"/>
          <p:cNvSpPr>
            <a:spLocks noGrp="1"/>
          </p:cNvSpPr>
          <p:nvPr>
            <p:ph type="sldNum" sz="quarter" idx="12"/>
          </p:nvPr>
        </p:nvSpPr>
        <p:spPr>
          <a:xfrm>
            <a:off x="7589520" y="6480969"/>
            <a:ext cx="502920" cy="301752"/>
          </a:xfrm>
        </p:spPr>
        <p:txBody>
          <a:bodyPr/>
          <a:lstStyle/>
          <a:p>
            <a:fld id="{A08A2A6E-9268-4475-85BE-EEC86CE14C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018ED585-6F9A-4E55-BF04-852C4BC48630}" type="datetimeFigureOut">
              <a:rPr lang="en-US" smtClean="0"/>
              <a:pPr/>
              <a:t>3/1/2015</a:t>
            </a:fld>
            <a:endParaRPr lang="en-US"/>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A08A2A6E-9268-4475-85BE-EEC86CE14C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018ED585-6F9A-4E55-BF04-852C4BC48630}" type="datetimeFigureOut">
              <a:rPr lang="en-US" smtClean="0"/>
              <a:pPr/>
              <a:t>3/1/2015</a:t>
            </a:fld>
            <a:endParaRPr lang="en-US"/>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A08A2A6E-9268-4475-85BE-EEC86CE14C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8ED585-6F9A-4E55-BF04-852C4BC48630}" type="datetimeFigureOut">
              <a:rPr lang="en-US" smtClean="0"/>
              <a:pPr/>
              <a:t>3/1/2015</a:t>
            </a:fld>
            <a:endParaRPr lang="en-US"/>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8A2A6E-9268-4475-85BE-EEC86CE14C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2214554"/>
            <a:ext cx="7143800" cy="1581142"/>
          </a:xfrm>
        </p:spPr>
        <p:txBody>
          <a:bodyPr>
            <a:noAutofit/>
          </a:bodyPr>
          <a:lstStyle/>
          <a:p>
            <a:pPr algn="l"/>
            <a:r>
              <a:rPr lang="en-US" sz="6000" b="1" dirty="0" smtClean="0"/>
              <a:t>Breast Ultrasound   </a:t>
            </a:r>
            <a:endParaRPr lang="en-US" sz="6000" b="1" dirty="0"/>
          </a:p>
        </p:txBody>
      </p:sp>
      <p:sp>
        <p:nvSpPr>
          <p:cNvPr id="3" name="عنوان فرعي 2"/>
          <p:cNvSpPr>
            <a:spLocks noGrp="1"/>
          </p:cNvSpPr>
          <p:nvPr>
            <p:ph type="subTitle" idx="1"/>
          </p:nvPr>
        </p:nvSpPr>
        <p:spPr>
          <a:xfrm>
            <a:off x="0" y="5572140"/>
            <a:ext cx="7143768" cy="1002508"/>
          </a:xfrm>
        </p:spPr>
        <p:txBody>
          <a:bodyPr/>
          <a:lstStyle/>
          <a:p>
            <a:pPr algn="l"/>
            <a:r>
              <a:rPr lang="en-US" dirty="0" smtClean="0"/>
              <a:t>		LAMYA ALLUHAYDAN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85728"/>
            <a:ext cx="8786874" cy="1143008"/>
          </a:xfrm>
        </p:spPr>
        <p:txBody>
          <a:bodyPr>
            <a:normAutofit/>
          </a:bodyPr>
          <a:lstStyle/>
          <a:p>
            <a:r>
              <a:rPr lang="en-US" sz="5400" dirty="0" smtClean="0"/>
              <a:t>  </a:t>
            </a:r>
            <a:r>
              <a:rPr lang="en-US" sz="5400" dirty="0" smtClean="0"/>
              <a:t>	</a:t>
            </a:r>
            <a:r>
              <a:rPr lang="en-US" sz="5400" dirty="0" smtClean="0"/>
              <a:t> </a:t>
            </a:r>
            <a:r>
              <a:rPr lang="en-US" sz="5400" b="1" dirty="0" smtClean="0"/>
              <a:t>BREAST </a:t>
            </a:r>
            <a:r>
              <a:rPr lang="en-US" sz="5400" b="1" dirty="0" smtClean="0"/>
              <a:t>ANATOMY</a:t>
            </a:r>
            <a:endParaRPr lang="en-US" sz="5400" b="1" dirty="0"/>
          </a:p>
        </p:txBody>
      </p:sp>
      <p:sp>
        <p:nvSpPr>
          <p:cNvPr id="3" name="عنصر نائب للمحتوى 2"/>
          <p:cNvSpPr>
            <a:spLocks noGrp="1"/>
          </p:cNvSpPr>
          <p:nvPr>
            <p:ph idx="1"/>
          </p:nvPr>
        </p:nvSpPr>
        <p:spPr>
          <a:xfrm>
            <a:off x="214282" y="1571612"/>
            <a:ext cx="4900618" cy="4572000"/>
          </a:xfrm>
        </p:spPr>
        <p:txBody>
          <a:bodyPr/>
          <a:lstStyle/>
          <a:p>
            <a:r>
              <a:rPr lang="en-US" b="1" dirty="0" smtClean="0"/>
              <a:t>The breast is a mass of glandular ,fatty  and fibrous tissues.</a:t>
            </a:r>
          </a:p>
          <a:p>
            <a:r>
              <a:rPr lang="en-US" b="1" dirty="0" smtClean="0"/>
              <a:t>Positioned over the pectoral muscles of the chest wall.</a:t>
            </a:r>
          </a:p>
          <a:p>
            <a:r>
              <a:rPr lang="en-US" b="1" dirty="0" smtClean="0"/>
              <a:t>Attached to the chest wall by Cooper’s ligaments.</a:t>
            </a:r>
          </a:p>
          <a:p>
            <a:endParaRPr lang="en-US" dirty="0"/>
          </a:p>
        </p:txBody>
      </p:sp>
      <p:pic>
        <p:nvPicPr>
          <p:cNvPr id="1026" name="Picture 2" descr="C:\Users\Admin\Downloads\d.png"/>
          <p:cNvPicPr>
            <a:picLocks noChangeAspect="1" noChangeArrowheads="1"/>
          </p:cNvPicPr>
          <p:nvPr/>
        </p:nvPicPr>
        <p:blipFill>
          <a:blip r:embed="rId2"/>
          <a:srcRect/>
          <a:stretch>
            <a:fillRect/>
          </a:stretch>
        </p:blipFill>
        <p:spPr bwMode="auto">
          <a:xfrm>
            <a:off x="5429256" y="1714487"/>
            <a:ext cx="3286148" cy="2143141"/>
          </a:xfrm>
          <a:prstGeom prst="rect">
            <a:avLst/>
          </a:prstGeom>
          <a:noFill/>
        </p:spPr>
      </p:pic>
      <p:pic>
        <p:nvPicPr>
          <p:cNvPr id="1027" name="Picture 3" descr="C:\Users\Admin\Downloads\m.png"/>
          <p:cNvPicPr>
            <a:picLocks noChangeAspect="1" noChangeArrowheads="1"/>
          </p:cNvPicPr>
          <p:nvPr/>
        </p:nvPicPr>
        <p:blipFill>
          <a:blip r:embed="rId3"/>
          <a:srcRect/>
          <a:stretch>
            <a:fillRect/>
          </a:stretch>
        </p:blipFill>
        <p:spPr bwMode="auto">
          <a:xfrm>
            <a:off x="5429256" y="4071942"/>
            <a:ext cx="3214710" cy="217172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357166"/>
            <a:ext cx="8572560" cy="6097642"/>
          </a:xfrm>
        </p:spPr>
        <p:txBody>
          <a:bodyPr/>
          <a:lstStyle/>
          <a:p>
            <a:pPr>
              <a:buNone/>
            </a:pPr>
            <a:r>
              <a:rPr lang="en-US" sz="4400" b="1" dirty="0" smtClean="0"/>
              <a:t>The </a:t>
            </a:r>
            <a:r>
              <a:rPr lang="en-US" sz="4400" b="1" dirty="0" smtClean="0">
                <a:solidFill>
                  <a:schemeClr val="accent2">
                    <a:lumMod val="60000"/>
                    <a:lumOff val="40000"/>
                  </a:schemeClr>
                </a:solidFill>
              </a:rPr>
              <a:t>BREAST</a:t>
            </a:r>
            <a:r>
              <a:rPr lang="en-US" sz="4400" b="1" dirty="0" smtClean="0"/>
              <a:t> composed of</a:t>
            </a:r>
          </a:p>
          <a:p>
            <a:pPr>
              <a:buNone/>
            </a:pPr>
            <a:endParaRPr lang="en-US" b="1" dirty="0" smtClean="0"/>
          </a:p>
          <a:p>
            <a:pPr>
              <a:buNone/>
            </a:pPr>
            <a:r>
              <a:rPr lang="en-US" b="1" u="sng" dirty="0" smtClean="0">
                <a:solidFill>
                  <a:srgbClr val="92D050"/>
                </a:solidFill>
              </a:rPr>
              <a:t>  Lobes and Lobules:</a:t>
            </a:r>
          </a:p>
          <a:p>
            <a:pPr marL="521208" indent="-457200">
              <a:buNone/>
            </a:pPr>
            <a:r>
              <a:rPr lang="en-US" sz="2000" b="1" dirty="0" smtClean="0"/>
              <a:t>       - Each breast has 15 to 20 sections (lobes).</a:t>
            </a:r>
          </a:p>
          <a:p>
            <a:pPr marL="521208" indent="-457200">
              <a:buNone/>
            </a:pPr>
            <a:r>
              <a:rPr lang="en-US" sz="2000" b="1" dirty="0" smtClean="0"/>
              <a:t>       - Each lobe made up of many smaller structure(lobules).</a:t>
            </a:r>
          </a:p>
          <a:p>
            <a:pPr marL="521208" indent="-457200">
              <a:buNone/>
            </a:pPr>
            <a:r>
              <a:rPr lang="en-US" sz="2000" b="1" dirty="0" smtClean="0"/>
              <a:t>       - That End in tiny bulbs that produce milk.</a:t>
            </a:r>
          </a:p>
          <a:p>
            <a:pPr marL="521208" indent="-457200">
              <a:buNone/>
            </a:pPr>
            <a:endParaRPr lang="en-US" sz="2000" b="1" dirty="0" smtClean="0"/>
          </a:p>
          <a:p>
            <a:pPr marL="521208" indent="-457200">
              <a:buNone/>
            </a:pPr>
            <a:r>
              <a:rPr lang="en-US" sz="2000" b="1" u="sng" dirty="0" smtClean="0">
                <a:solidFill>
                  <a:srgbClr val="92D050"/>
                </a:solidFill>
              </a:rPr>
              <a:t> </a:t>
            </a:r>
            <a:r>
              <a:rPr lang="en-US" sz="3200" b="1" u="sng" dirty="0" smtClean="0">
                <a:solidFill>
                  <a:srgbClr val="92D050"/>
                </a:solidFill>
              </a:rPr>
              <a:t> Ducts:</a:t>
            </a:r>
          </a:p>
          <a:p>
            <a:pPr marL="521208" indent="-457200">
              <a:buNone/>
            </a:pPr>
            <a:r>
              <a:rPr lang="en-US" sz="2000" b="1" dirty="0" smtClean="0"/>
              <a:t>  - Lobes, lobules &amp; bulbs are linked by network of thin tubes(ducts).</a:t>
            </a:r>
          </a:p>
          <a:p>
            <a:pPr marL="521208" indent="-457200">
              <a:buNone/>
            </a:pPr>
            <a:r>
              <a:rPr lang="en-US" sz="2000" b="1" dirty="0" smtClean="0"/>
              <a:t>  - DUCTS: carry milk from bulbs to the Areola .</a:t>
            </a:r>
          </a:p>
          <a:p>
            <a:pPr marL="521208" indent="-457200">
              <a:buNone/>
            </a:pPr>
            <a:r>
              <a:rPr lang="en-US" sz="2000" b="1" dirty="0" smtClean="0"/>
              <a:t>  - They join together into larger ducts ending at the nipple.</a:t>
            </a:r>
          </a:p>
          <a:p>
            <a:pPr marL="521208" indent="-457200">
              <a:buNone/>
            </a:pPr>
            <a:r>
              <a:rPr lang="en-US" sz="2000" b="1" dirty="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023608"/>
          </a:xfrm>
        </p:spPr>
        <p:txBody>
          <a:bodyPr/>
          <a:lstStyle/>
          <a:p>
            <a:r>
              <a:rPr lang="en-US" b="1" u="sng" dirty="0" smtClean="0"/>
              <a:t>Patient </a:t>
            </a:r>
            <a:r>
              <a:rPr lang="en-US" b="1" u="sng" dirty="0" err="1" smtClean="0"/>
              <a:t>Preparation&amp;Position</a:t>
            </a:r>
            <a:endParaRPr lang="en-US" b="1" u="sng" dirty="0"/>
          </a:p>
        </p:txBody>
      </p:sp>
      <p:sp>
        <p:nvSpPr>
          <p:cNvPr id="3" name="عنصر نائب للمحتوى 2"/>
          <p:cNvSpPr>
            <a:spLocks noGrp="1"/>
          </p:cNvSpPr>
          <p:nvPr>
            <p:ph idx="1"/>
          </p:nvPr>
        </p:nvSpPr>
        <p:spPr>
          <a:xfrm>
            <a:off x="457200" y="1857364"/>
            <a:ext cx="8229600" cy="4286280"/>
          </a:xfrm>
        </p:spPr>
        <p:txBody>
          <a:bodyPr>
            <a:normAutofit/>
          </a:bodyPr>
          <a:lstStyle/>
          <a:p>
            <a:r>
              <a:rPr lang="en-US" sz="2100" b="1" dirty="0" smtClean="0"/>
              <a:t>Not require any special preparation.</a:t>
            </a:r>
          </a:p>
          <a:p>
            <a:r>
              <a:rPr lang="en-US" sz="2100" b="1" dirty="0" smtClean="0"/>
              <a:t>Before the exam begins , examine the breast to get a clear idea of where the mass is and obtain the clinical history.</a:t>
            </a:r>
          </a:p>
          <a:p>
            <a:r>
              <a:rPr lang="en-US" sz="2100" b="1" dirty="0" smtClean="0"/>
              <a:t>Supine oblique or Supine position is recommended to reduce breast thickness and improve visualization of deeper tissues.</a:t>
            </a:r>
          </a:p>
          <a:p>
            <a:r>
              <a:rPr lang="en-US" sz="2100" b="1" dirty="0" smtClean="0"/>
              <a:t>Both arms should be elevated behind the head to stretch the pectorals muscle for better fixation and immobilization of the breast. </a:t>
            </a:r>
          </a:p>
          <a:p>
            <a:r>
              <a:rPr lang="en-US" sz="2100" b="1" dirty="0" smtClean="0"/>
              <a:t>Sittings erect.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089804"/>
          </a:xfrm>
        </p:spPr>
        <p:txBody>
          <a:bodyPr/>
          <a:lstStyle/>
          <a:p>
            <a:r>
              <a:rPr lang="en-US" b="1" dirty="0" smtClean="0"/>
              <a:t> Breast Scanning </a:t>
            </a:r>
            <a:r>
              <a:rPr lang="en-US" b="1" dirty="0" smtClean="0"/>
              <a:t>P</a:t>
            </a:r>
            <a:r>
              <a:rPr lang="en-US" b="1" dirty="0" smtClean="0"/>
              <a:t>rotocol </a:t>
            </a:r>
            <a:endParaRPr lang="en-US" b="1" dirty="0"/>
          </a:p>
        </p:txBody>
      </p:sp>
      <p:sp>
        <p:nvSpPr>
          <p:cNvPr id="3" name="عنصر نائب للمحتوى 2"/>
          <p:cNvSpPr>
            <a:spLocks noGrp="1"/>
          </p:cNvSpPr>
          <p:nvPr>
            <p:ph idx="1"/>
          </p:nvPr>
        </p:nvSpPr>
        <p:spPr>
          <a:xfrm>
            <a:off x="357158" y="1428736"/>
            <a:ext cx="8358246" cy="5026072"/>
          </a:xfrm>
        </p:spPr>
        <p:txBody>
          <a:bodyPr>
            <a:normAutofit/>
          </a:bodyPr>
          <a:lstStyle/>
          <a:p>
            <a:r>
              <a:rPr lang="en-US" sz="2100" dirty="0" smtClean="0"/>
              <a:t>Linear array transducer, frequency should 7.5 MHz or higher</a:t>
            </a:r>
          </a:p>
          <a:p>
            <a:r>
              <a:rPr lang="en-US" sz="2100" dirty="0" smtClean="0"/>
              <a:t>Begin the scanning in 12 o’clock position, so the base of the transducer toward the nipple and the end of the transducer facing outward so that the nipple area is closest to the top the imaging screen. </a:t>
            </a:r>
          </a:p>
          <a:p>
            <a:r>
              <a:rPr lang="en-US" sz="2100" dirty="0" smtClean="0"/>
              <a:t>Transducer orientation is set up so that the breast is viewed in section from the nipple outward where the orientation notch if located.</a:t>
            </a:r>
          </a:p>
          <a:p>
            <a:r>
              <a:rPr lang="en-US" sz="2100" dirty="0" smtClean="0"/>
              <a:t>Scan around the breast in clock-wise manner , covering all anatomy including the axillaries region.</a:t>
            </a:r>
          </a:p>
          <a:p>
            <a:r>
              <a:rPr lang="en-US" sz="2100" dirty="0" smtClean="0"/>
              <a:t>Always sweep through the </a:t>
            </a:r>
            <a:r>
              <a:rPr lang="en-US" sz="2100" dirty="0" err="1" smtClean="0"/>
              <a:t>exilla</a:t>
            </a:r>
            <a:r>
              <a:rPr lang="en-US" sz="2100" dirty="0" smtClean="0"/>
              <a:t> to look for enlarge nodes</a:t>
            </a:r>
          </a:p>
          <a:p>
            <a:r>
              <a:rPr lang="en-US" sz="2100" dirty="0" smtClean="0"/>
              <a:t>Scan the nipple in longitudinal and transverse section.</a:t>
            </a:r>
          </a:p>
          <a:p>
            <a:r>
              <a:rPr lang="en-US" sz="2100" dirty="0" smtClean="0"/>
              <a:t>Scanning the other breast regions in </a:t>
            </a:r>
            <a:r>
              <a:rPr lang="en-US" sz="2100" dirty="0" err="1" smtClean="0"/>
              <a:t>long.&amp;trans</a:t>
            </a:r>
            <a:r>
              <a:rPr lang="en-US" sz="2100" dirty="0" smtClean="0"/>
              <a:t>. Planes if it necessary.</a:t>
            </a:r>
          </a:p>
          <a:p>
            <a:endParaRPr lang="en-US" sz="2100" dirty="0" smtClean="0"/>
          </a:p>
          <a:p>
            <a:endParaRPr lang="en-US" sz="2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161242"/>
          </a:xfrm>
        </p:spPr>
        <p:txBody>
          <a:bodyPr>
            <a:normAutofit/>
          </a:bodyPr>
          <a:lstStyle/>
          <a:p>
            <a:pPr algn="ctr"/>
            <a:r>
              <a:rPr lang="en-US" sz="4800" b="1" u="sng" dirty="0" smtClean="0"/>
              <a:t>Required Image:</a:t>
            </a:r>
            <a:endParaRPr lang="en-US" sz="4800" b="1" u="sng" dirty="0"/>
          </a:p>
        </p:txBody>
      </p:sp>
      <p:sp>
        <p:nvSpPr>
          <p:cNvPr id="3" name="عنصر نائب للمحتوى 2"/>
          <p:cNvSpPr>
            <a:spLocks noGrp="1"/>
          </p:cNvSpPr>
          <p:nvPr>
            <p:ph idx="1"/>
          </p:nvPr>
        </p:nvSpPr>
        <p:spPr>
          <a:xfrm>
            <a:off x="457200" y="2285992"/>
            <a:ext cx="8229600" cy="3571900"/>
          </a:xfrm>
        </p:spPr>
        <p:txBody>
          <a:bodyPr>
            <a:normAutofit/>
          </a:bodyPr>
          <a:lstStyle/>
          <a:p>
            <a:r>
              <a:rPr lang="en-US" sz="2400" b="1" dirty="0" smtClean="0"/>
              <a:t>12 o’clock image(RT or LT)</a:t>
            </a:r>
          </a:p>
          <a:p>
            <a:r>
              <a:rPr lang="en-US" sz="2400" b="1" dirty="0" smtClean="0"/>
              <a:t>3  </a:t>
            </a:r>
            <a:r>
              <a:rPr lang="en-US" sz="2400" b="1" dirty="0" smtClean="0"/>
              <a:t>o’clock image (RT or LT</a:t>
            </a:r>
            <a:r>
              <a:rPr lang="en-US" sz="2400" b="1" dirty="0" smtClean="0"/>
              <a:t>)</a:t>
            </a:r>
          </a:p>
          <a:p>
            <a:r>
              <a:rPr lang="en-US" sz="2400" b="1" dirty="0" smtClean="0"/>
              <a:t>6  o’clock </a:t>
            </a:r>
            <a:r>
              <a:rPr lang="en-US" sz="2400" b="1" dirty="0" smtClean="0"/>
              <a:t>image (RT or LT</a:t>
            </a:r>
            <a:r>
              <a:rPr lang="en-US" sz="2400" b="1" dirty="0" smtClean="0"/>
              <a:t>)</a:t>
            </a:r>
          </a:p>
          <a:p>
            <a:r>
              <a:rPr lang="en-US" sz="2400" b="1" dirty="0" smtClean="0"/>
              <a:t>9  </a:t>
            </a:r>
            <a:r>
              <a:rPr lang="en-US" sz="2400" b="1" dirty="0" smtClean="0"/>
              <a:t>o’clock image (RT or LT</a:t>
            </a:r>
            <a:r>
              <a:rPr lang="en-US" sz="2400" b="1" dirty="0" smtClean="0"/>
              <a:t>)</a:t>
            </a:r>
          </a:p>
          <a:p>
            <a:r>
              <a:rPr lang="en-US" sz="2400" b="1" dirty="0" smtClean="0"/>
              <a:t>TRANS&amp;LONG image through the nipple(RT&amp;LT).</a:t>
            </a:r>
          </a:p>
          <a:p>
            <a:r>
              <a:rPr lang="en-US" sz="2400" b="1" dirty="0" smtClean="0"/>
              <a:t>TRANS&amp;LONG image of the auxiliary region(RT&amp;LT).</a:t>
            </a:r>
          </a:p>
          <a:p>
            <a:pPr>
              <a:buNone/>
            </a:pPr>
            <a:endParaRPr lang="en-US" sz="2400" dirty="0" smtClean="0"/>
          </a:p>
          <a:p>
            <a:endParaRPr lang="en-US" sz="2400" dirty="0" smtClean="0"/>
          </a:p>
          <a:p>
            <a:endParaRPr lang="en-US" sz="2400" dirty="0" smtClean="0"/>
          </a:p>
          <a:p>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u="sng" dirty="0" smtClean="0"/>
              <a:t>Normal </a:t>
            </a:r>
            <a:r>
              <a:rPr lang="en-US" b="1" u="sng" dirty="0" err="1" smtClean="0"/>
              <a:t>sonographic</a:t>
            </a:r>
            <a:r>
              <a:rPr lang="en-US" b="1" u="sng" dirty="0" smtClean="0"/>
              <a:t> appearance </a:t>
            </a:r>
            <a:endParaRPr lang="en-US" b="1" u="sng" dirty="0"/>
          </a:p>
        </p:txBody>
      </p:sp>
      <p:sp>
        <p:nvSpPr>
          <p:cNvPr id="3" name="عنصر نائب للمحتوى 2"/>
          <p:cNvSpPr>
            <a:spLocks noGrp="1"/>
          </p:cNvSpPr>
          <p:nvPr>
            <p:ph idx="1"/>
          </p:nvPr>
        </p:nvSpPr>
        <p:spPr/>
        <p:txBody>
          <a:bodyPr>
            <a:normAutofit/>
          </a:bodyPr>
          <a:lstStyle/>
          <a:p>
            <a:r>
              <a:rPr lang="en-US" sz="2000" b="1" dirty="0" smtClean="0">
                <a:solidFill>
                  <a:srgbClr val="92D050"/>
                </a:solidFill>
              </a:rPr>
              <a:t> Skin and retro mammary layer</a:t>
            </a:r>
            <a:r>
              <a:rPr lang="en-US" sz="2000" dirty="0" smtClean="0">
                <a:solidFill>
                  <a:srgbClr val="92D050"/>
                </a:solidFill>
              </a:rPr>
              <a:t>: </a:t>
            </a:r>
            <a:r>
              <a:rPr lang="en-US" sz="2000" dirty="0" err="1" smtClean="0"/>
              <a:t>hyperechoic</a:t>
            </a:r>
            <a:r>
              <a:rPr lang="en-US" sz="2000" dirty="0" smtClean="0"/>
              <a:t> lines (2mm thick).</a:t>
            </a:r>
          </a:p>
          <a:p>
            <a:r>
              <a:rPr lang="en-US" sz="2000" b="1" dirty="0" smtClean="0">
                <a:solidFill>
                  <a:srgbClr val="92D050"/>
                </a:solidFill>
              </a:rPr>
              <a:t> Nipple: </a:t>
            </a:r>
            <a:r>
              <a:rPr lang="en-US" sz="2000" dirty="0" err="1" smtClean="0"/>
              <a:t>hyperechoic</a:t>
            </a:r>
            <a:r>
              <a:rPr lang="en-US" sz="2000" dirty="0" smtClean="0"/>
              <a:t> + internal nipple appearance is quite variable </a:t>
            </a:r>
          </a:p>
          <a:p>
            <a:r>
              <a:rPr lang="en-US" sz="2000" b="1" dirty="0" smtClean="0">
                <a:solidFill>
                  <a:srgbClr val="92D050"/>
                </a:solidFill>
              </a:rPr>
              <a:t> Areola: </a:t>
            </a:r>
            <a:r>
              <a:rPr lang="en-US" sz="2000" dirty="0" smtClean="0"/>
              <a:t>slightly less </a:t>
            </a:r>
            <a:r>
              <a:rPr lang="en-US" sz="2000" dirty="0" err="1" smtClean="0"/>
              <a:t>echogenic</a:t>
            </a:r>
            <a:r>
              <a:rPr lang="en-US" sz="2000" dirty="0" smtClean="0"/>
              <a:t> than the nipple and the skin</a:t>
            </a:r>
          </a:p>
          <a:p>
            <a:r>
              <a:rPr lang="en-US" sz="2000" b="1" dirty="0" smtClean="0"/>
              <a:t> </a:t>
            </a:r>
            <a:r>
              <a:rPr lang="en-US" sz="2000" b="1" dirty="0" smtClean="0">
                <a:solidFill>
                  <a:srgbClr val="92D050"/>
                </a:solidFill>
              </a:rPr>
              <a:t>G</a:t>
            </a:r>
            <a:r>
              <a:rPr lang="en-US" sz="2000" b="1" dirty="0" smtClean="0">
                <a:solidFill>
                  <a:srgbClr val="92D050"/>
                </a:solidFill>
              </a:rPr>
              <a:t>landular tissue </a:t>
            </a:r>
            <a:r>
              <a:rPr lang="en-US" sz="2000" b="1" dirty="0" smtClean="0">
                <a:solidFill>
                  <a:srgbClr val="92D050"/>
                </a:solidFill>
              </a:rPr>
              <a:t>(the mammary layer):</a:t>
            </a:r>
            <a:r>
              <a:rPr lang="en-US" sz="2000" dirty="0" smtClean="0">
                <a:solidFill>
                  <a:srgbClr val="92D050"/>
                </a:solidFill>
              </a:rPr>
              <a:t> </a:t>
            </a:r>
            <a:r>
              <a:rPr lang="en-US" sz="2000" dirty="0" err="1" smtClean="0"/>
              <a:t>hyperechogenic</a:t>
            </a:r>
            <a:r>
              <a:rPr lang="en-US" sz="2000" dirty="0" smtClean="0"/>
              <a:t> </a:t>
            </a:r>
          </a:p>
          <a:p>
            <a:r>
              <a:rPr lang="en-US" sz="2000" b="1" dirty="0" smtClean="0">
                <a:solidFill>
                  <a:srgbClr val="92D050"/>
                </a:solidFill>
              </a:rPr>
              <a:t>Fat: </a:t>
            </a:r>
            <a:r>
              <a:rPr lang="en-US" sz="2000" dirty="0" smtClean="0"/>
              <a:t>seen anterior to the pre-mammary fascia + appears </a:t>
            </a:r>
            <a:r>
              <a:rPr lang="en-US" sz="2000" dirty="0" err="1" smtClean="0"/>
              <a:t>hypoechogenic</a:t>
            </a:r>
            <a:r>
              <a:rPr lang="en-US" sz="2000" dirty="0" smtClean="0"/>
              <a:t> </a:t>
            </a:r>
          </a:p>
          <a:p>
            <a:r>
              <a:rPr lang="en-US" sz="2000" b="1" dirty="0" smtClean="0">
                <a:solidFill>
                  <a:srgbClr val="92D050"/>
                </a:solidFill>
              </a:rPr>
              <a:t>Cooper’s ligaments</a:t>
            </a:r>
            <a:r>
              <a:rPr lang="en-US" sz="2000" dirty="0" smtClean="0">
                <a:solidFill>
                  <a:srgbClr val="92D050"/>
                </a:solidFill>
              </a:rPr>
              <a:t>: </a:t>
            </a:r>
            <a:r>
              <a:rPr lang="en-US" sz="2000" dirty="0" smtClean="0"/>
              <a:t>seen as </a:t>
            </a:r>
            <a:r>
              <a:rPr lang="en-US" sz="2000" dirty="0" err="1" smtClean="0"/>
              <a:t>hyperechoic</a:t>
            </a:r>
            <a:r>
              <a:rPr lang="en-US" sz="2000" dirty="0" smtClean="0"/>
              <a:t> band coursing the subcutaneous fat.</a:t>
            </a:r>
          </a:p>
          <a:p>
            <a:r>
              <a:rPr lang="en-US" sz="2000" b="1" dirty="0" err="1" smtClean="0">
                <a:solidFill>
                  <a:srgbClr val="92D050"/>
                </a:solidFill>
              </a:rPr>
              <a:t>Pectoralis</a:t>
            </a:r>
            <a:r>
              <a:rPr lang="en-US" sz="2000" b="1" dirty="0" smtClean="0">
                <a:solidFill>
                  <a:srgbClr val="92D050"/>
                </a:solidFill>
              </a:rPr>
              <a:t> muscle: </a:t>
            </a:r>
            <a:r>
              <a:rPr lang="en-US" sz="2000" dirty="0" smtClean="0"/>
              <a:t>posterior structure seen as </a:t>
            </a:r>
            <a:r>
              <a:rPr lang="en-US" sz="2000" dirty="0" err="1" smtClean="0"/>
              <a:t>hypoechogenic</a:t>
            </a:r>
            <a:r>
              <a:rPr lang="en-US" sz="2000" dirty="0" smtClean="0"/>
              <a:t> </a:t>
            </a:r>
          </a:p>
          <a:p>
            <a:r>
              <a:rPr lang="en-US" sz="2000" b="1" dirty="0" smtClean="0">
                <a:solidFill>
                  <a:srgbClr val="92D050"/>
                </a:solidFill>
              </a:rPr>
              <a:t>Breast implants : </a:t>
            </a:r>
            <a:r>
              <a:rPr lang="en-US" sz="2000" dirty="0" smtClean="0"/>
              <a:t>Bags containing </a:t>
            </a:r>
            <a:r>
              <a:rPr lang="en-US" sz="2000" dirty="0" err="1" smtClean="0"/>
              <a:t>silicon,the</a:t>
            </a:r>
            <a:r>
              <a:rPr lang="en-US" sz="2000" dirty="0" smtClean="0"/>
              <a:t> silicon is echo free but conduct sound faster speed than normal soft tissue.   </a:t>
            </a:r>
          </a:p>
          <a:p>
            <a:pPr>
              <a:buNone/>
            </a:pPr>
            <a:endParaRPr lang="en-US" sz="2400" dirty="0" smtClean="0"/>
          </a:p>
          <a:p>
            <a:endParaRPr lang="en-US"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643446"/>
            <a:ext cx="6072230" cy="1399032"/>
          </a:xfrm>
        </p:spPr>
        <p:txBody>
          <a:bodyPr>
            <a:noAutofit/>
          </a:bodyPr>
          <a:lstStyle/>
          <a:p>
            <a:r>
              <a:rPr lang="en-US" sz="8800" b="1" dirty="0" smtClean="0">
                <a:solidFill>
                  <a:srgbClr val="92D050"/>
                </a:solidFill>
              </a:rPr>
              <a:t>The End</a:t>
            </a:r>
            <a:endParaRPr lang="en-US" sz="8800" b="1" dirty="0">
              <a:solidFill>
                <a:srgbClr val="92D05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225</TotalTime>
  <Words>471</Words>
  <Application>Microsoft Office PowerPoint</Application>
  <PresentationFormat>عرض على الشاشة (3:4)‏</PresentationFormat>
  <Paragraphs>51</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حيوية</vt:lpstr>
      <vt:lpstr>Breast Ultrasound   </vt:lpstr>
      <vt:lpstr>    BREAST ANATOMY</vt:lpstr>
      <vt:lpstr>الشريحة 3</vt:lpstr>
      <vt:lpstr>Patient Preparation&amp;Position</vt:lpstr>
      <vt:lpstr> Breast Scanning Protocol </vt:lpstr>
      <vt:lpstr>Required Image:</vt:lpstr>
      <vt:lpstr>Normal sonographic appearance </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 Ultrasound</dc:title>
  <dc:creator>Admin</dc:creator>
  <cp:lastModifiedBy>Admin</cp:lastModifiedBy>
  <cp:revision>24</cp:revision>
  <dcterms:created xsi:type="dcterms:W3CDTF">2015-03-01T17:24:47Z</dcterms:created>
  <dcterms:modified xsi:type="dcterms:W3CDTF">2015-03-01T21:11:32Z</dcterms:modified>
</cp:coreProperties>
</file>