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3" r:id="rId7"/>
    <p:sldId id="264" r:id="rId8"/>
    <p:sldId id="261" r:id="rId9"/>
    <p:sldId id="265" r:id="rId10"/>
    <p:sldId id="262"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5" d="100"/>
          <a:sy n="75" d="100"/>
        </p:scale>
        <p:origin x="54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ar-SA" smtClean="0"/>
              <a:t>انقر لتحرير نمط العنوان الرئيسي</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ar-SA" smtClean="0"/>
              <a:t>انقر لتحرير نمط العنوان الرئيسي</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9/8/2015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9/8/2015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1"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692398" y="1871131"/>
            <a:ext cx="6815669" cy="1214969"/>
          </a:xfrm>
        </p:spPr>
        <p:txBody>
          <a:bodyPr/>
          <a:lstStyle/>
          <a:p>
            <a:r>
              <a:rPr lang="ar-SA" sz="3600" b="1" dirty="0">
                <a:cs typeface="PT Bold Broken" panose="02010400000000000000" pitchFamily="2" charset="-78"/>
              </a:rPr>
              <a:t>برامج الإرشاد </a:t>
            </a:r>
            <a:r>
              <a:rPr lang="ar-SA" sz="3600" b="1" dirty="0" smtClean="0">
                <a:cs typeface="PT Bold Broken" panose="02010400000000000000" pitchFamily="2" charset="-78"/>
              </a:rPr>
              <a:t>لذوي </a:t>
            </a:r>
            <a:r>
              <a:rPr lang="ar-SA" sz="3600" b="1" dirty="0">
                <a:cs typeface="PT Bold Broken" panose="02010400000000000000" pitchFamily="2" charset="-78"/>
              </a:rPr>
              <a:t>الاحتياجات </a:t>
            </a:r>
            <a:r>
              <a:rPr lang="ar-SA" sz="3600" b="1" dirty="0" smtClean="0">
                <a:cs typeface="PT Bold Broken" panose="02010400000000000000" pitchFamily="2" charset="-78"/>
              </a:rPr>
              <a:t>الخاصة</a:t>
            </a:r>
            <a:endParaRPr lang="ar-SA" sz="6000" dirty="0">
              <a:cs typeface="PT Bold Broken" panose="02010400000000000000" pitchFamily="2" charset="-78"/>
            </a:endParaRPr>
          </a:p>
        </p:txBody>
      </p:sp>
      <p:sp>
        <p:nvSpPr>
          <p:cNvPr id="3" name="عنوان فرعي 2"/>
          <p:cNvSpPr>
            <a:spLocks noGrp="1"/>
          </p:cNvSpPr>
          <p:nvPr>
            <p:ph type="subTitle" idx="1"/>
          </p:nvPr>
        </p:nvSpPr>
        <p:spPr/>
        <p:txBody>
          <a:bodyPr>
            <a:normAutofit/>
          </a:bodyPr>
          <a:lstStyle/>
          <a:p>
            <a:r>
              <a:rPr lang="ar-SA" sz="2800" dirty="0" smtClean="0">
                <a:latin typeface="Sakkal Majalla" panose="02000000000000000000" pitchFamily="2" charset="-78"/>
                <a:cs typeface="Sakkal Majalla" panose="02000000000000000000" pitchFamily="2" charset="-78"/>
              </a:rPr>
              <a:t>د. وداد بنت عبدالرحمن أباحسين</a:t>
            </a:r>
          </a:p>
          <a:p>
            <a:r>
              <a:rPr lang="ar-SA" sz="2800" dirty="0" smtClean="0">
                <a:latin typeface="Sakkal Majalla" panose="02000000000000000000" pitchFamily="2" charset="-78"/>
                <a:cs typeface="Sakkal Majalla" panose="02000000000000000000" pitchFamily="2" charset="-78"/>
              </a:rPr>
              <a:t>الفصل الأول 1436هـ</a:t>
            </a:r>
          </a:p>
        </p:txBody>
      </p:sp>
    </p:spTree>
    <p:extLst>
      <p:ext uri="{BB962C8B-B14F-4D97-AF65-F5344CB8AC3E}">
        <p14:creationId xmlns:p14="http://schemas.microsoft.com/office/powerpoint/2010/main" val="2242675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سادساً: خطوات التنفيذ </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lnSpcReduction="10000"/>
          </a:bodyPr>
          <a:lstStyle/>
          <a:p>
            <a:pPr algn="ctr"/>
            <a:r>
              <a:rPr lang="ar-SA" dirty="0" smtClean="0">
                <a:latin typeface="Sakkal Majalla" panose="02000000000000000000" pitchFamily="2" charset="-78"/>
                <a:cs typeface="Sakkal Majalla" panose="02000000000000000000" pitchFamily="2" charset="-78"/>
              </a:rPr>
              <a:t>تمر </a:t>
            </a:r>
            <a:r>
              <a:rPr lang="ar-SA" dirty="0">
                <a:latin typeface="Sakkal Majalla" panose="02000000000000000000" pitchFamily="2" charset="-78"/>
                <a:cs typeface="Sakkal Majalla" panose="02000000000000000000" pitchFamily="2" charset="-78"/>
              </a:rPr>
              <a:t>عملية تنفيذ البرنامج الإرشادي بثلاث مراحل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أ- مرحلة البدء: وهي المرحلة التي يتم خلالها التعارف بين المسترشد والمرشد النفسي , وعادة ما تستغرق جلسة واحدة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ب-مرحلة العمل البناء: وتستغرق الجلسات الأولى منها في توضيح طبيعة المشكلة وأسبابها وآثارها على الفرد حالياً وفي المستقبل , ثم يقوم المرشد النفسي بتحديد الأهداف الإجرائية المطلوب تحقيقها بحيث تبدأ بأكثرها أهمية ثم التي تليها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ج-مرحلة الإنهاء: والهدف منها الوقوف على الأهداف التي حققها البرنامج وتهيئة المسترشدين لأنها البرنامج , وعادة ما يتم ذلك في الجلسات الأخيرة.</a:t>
            </a:r>
            <a:endParaRPr lang="en-US" dirty="0">
              <a:latin typeface="Sakkal Majalla" panose="02000000000000000000" pitchFamily="2" charset="-78"/>
              <a:cs typeface="Sakkal Majalla" panose="02000000000000000000" pitchFamily="2" charset="-78"/>
            </a:endParaRPr>
          </a:p>
          <a:p>
            <a:endParaRPr lang="en-US"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280114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سابعاً: مرحلة </a:t>
            </a:r>
            <a:r>
              <a:rPr lang="ar-SA" sz="3600" b="1" dirty="0" smtClean="0">
                <a:latin typeface="Sakkal Majalla" panose="02000000000000000000" pitchFamily="2" charset="-78"/>
                <a:cs typeface="PT Bold Broken" panose="02010400000000000000" pitchFamily="2" charset="-78"/>
              </a:rPr>
              <a:t>المتابعة</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a:bodyPr>
          <a:lstStyle/>
          <a:p>
            <a:pPr marL="0" indent="0">
              <a:buNone/>
            </a:pPr>
            <a:r>
              <a:rPr lang="ar-SA" dirty="0">
                <a:latin typeface="Sakkal Majalla" panose="02000000000000000000" pitchFamily="2" charset="-78"/>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algn="ctr"/>
            <a:r>
              <a:rPr lang="ar-SA" dirty="0" smtClean="0">
                <a:latin typeface="Sakkal Majalla" panose="02000000000000000000" pitchFamily="2" charset="-78"/>
                <a:cs typeface="Sakkal Majalla" panose="02000000000000000000" pitchFamily="2" charset="-78"/>
              </a:rPr>
              <a:t>تتضمن </a:t>
            </a:r>
            <a:r>
              <a:rPr lang="ar-SA" dirty="0">
                <a:latin typeface="Sakkal Majalla" panose="02000000000000000000" pitchFamily="2" charset="-78"/>
                <a:cs typeface="Sakkal Majalla" panose="02000000000000000000" pitchFamily="2" charset="-78"/>
              </a:rPr>
              <a:t>هذه المرحلة الوقوف على مدى استمرار التحسن الذي تم بفعل البرنامج الإرشادي المستخدم وذلك من خلال متابعة المسترشد في المواقف المختلفة </a:t>
            </a:r>
            <a:endParaRPr lang="en-US" dirty="0">
              <a:latin typeface="Sakkal Majalla" panose="02000000000000000000" pitchFamily="2" charset="-78"/>
              <a:cs typeface="Sakkal Majalla" panose="02000000000000000000" pitchFamily="2" charset="-78"/>
            </a:endParaRPr>
          </a:p>
          <a:p>
            <a:pPr marL="0" indent="0">
              <a:buNone/>
            </a:pPr>
            <a:endParaRPr lang="ar-SA" dirty="0"/>
          </a:p>
        </p:txBody>
      </p:sp>
    </p:spTree>
    <p:extLst>
      <p:ext uri="{BB962C8B-B14F-4D97-AF65-F5344CB8AC3E}">
        <p14:creationId xmlns:p14="http://schemas.microsoft.com/office/powerpoint/2010/main" val="3466978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ثامناً: تقويم </a:t>
            </a:r>
            <a:r>
              <a:rPr lang="ar-SA" sz="3600" b="1" dirty="0" smtClean="0">
                <a:latin typeface="Sakkal Majalla" panose="02000000000000000000" pitchFamily="2" charset="-78"/>
                <a:cs typeface="PT Bold Broken" panose="02010400000000000000" pitchFamily="2" charset="-78"/>
              </a:rPr>
              <a:t>البرنامج</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a:bodyPr>
          <a:lstStyle/>
          <a:p>
            <a:pPr algn="ctr"/>
            <a:r>
              <a:rPr lang="ar-SA" dirty="0" smtClean="0">
                <a:latin typeface="Sakkal Majalla" panose="02000000000000000000" pitchFamily="2" charset="-78"/>
                <a:cs typeface="Sakkal Majalla" panose="02000000000000000000" pitchFamily="2" charset="-78"/>
              </a:rPr>
              <a:t>تتضمن </a:t>
            </a:r>
            <a:r>
              <a:rPr lang="ar-SA" dirty="0">
                <a:latin typeface="Sakkal Majalla" panose="02000000000000000000" pitchFamily="2" charset="-78"/>
                <a:cs typeface="Sakkal Majalla" panose="02000000000000000000" pitchFamily="2" charset="-78"/>
              </a:rPr>
              <a:t>عملية التقويم كل من تقييم الفعالية , والتعديل , ويتم تقييم فعالية البرنامج من خلال المقارنة بين سلوك الحالة قبل وبعد البرنامج ,أما التعديل فيهدف إلى إدخال التعديلات المناسبة لجعل البرنامج أكثر فعالية في المرات التالية .</a:t>
            </a:r>
            <a:endParaRPr lang="en-US" dirty="0">
              <a:latin typeface="Sakkal Majalla" panose="02000000000000000000" pitchFamily="2" charset="-78"/>
              <a:cs typeface="Sakkal Majalla" panose="02000000000000000000" pitchFamily="2" charset="-78"/>
            </a:endParaRPr>
          </a:p>
          <a:p>
            <a:r>
              <a:rPr lang="en-US" dirty="0">
                <a:latin typeface="Sakkal Majalla" panose="02000000000000000000" pitchFamily="2" charset="-78"/>
                <a:cs typeface="Sakkal Majalla" panose="02000000000000000000" pitchFamily="2" charset="-78"/>
              </a:rPr>
              <a:t> </a:t>
            </a:r>
          </a:p>
          <a:p>
            <a:endParaRPr lang="ar-SA" dirty="0"/>
          </a:p>
        </p:txBody>
      </p:sp>
    </p:spTree>
    <p:extLst>
      <p:ext uri="{BB962C8B-B14F-4D97-AF65-F5344CB8AC3E}">
        <p14:creationId xmlns:p14="http://schemas.microsoft.com/office/powerpoint/2010/main" val="593152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smtClean="0">
                <a:cs typeface="PT Bold Broken" panose="02010400000000000000" pitchFamily="2" charset="-78"/>
              </a:rPr>
              <a:t>البرنامج الإرشادي</a:t>
            </a:r>
            <a:endParaRPr lang="ar-SA" dirty="0">
              <a:cs typeface="PT Bold Broken" panose="02010400000000000000" pitchFamily="2" charset="-78"/>
            </a:endParaRPr>
          </a:p>
        </p:txBody>
      </p:sp>
      <p:sp>
        <p:nvSpPr>
          <p:cNvPr id="3" name="عنصر نائب للمحتوى 2"/>
          <p:cNvSpPr>
            <a:spLocks noGrp="1"/>
          </p:cNvSpPr>
          <p:nvPr>
            <p:ph idx="1"/>
          </p:nvPr>
        </p:nvSpPr>
        <p:spPr/>
        <p:txBody>
          <a:bodyPr>
            <a:normAutofit/>
          </a:bodyPr>
          <a:lstStyle/>
          <a:p>
            <a:pPr algn="ctr"/>
            <a:r>
              <a:rPr lang="ar-SA" sz="2600" dirty="0" smtClean="0">
                <a:latin typeface="Sakkal Majalla" panose="02000000000000000000" pitchFamily="2" charset="-78"/>
                <a:cs typeface="Sakkal Majalla" panose="02000000000000000000" pitchFamily="2" charset="-78"/>
              </a:rPr>
              <a:t>تختلف </a:t>
            </a:r>
            <a:r>
              <a:rPr lang="ar-SA" sz="2600" dirty="0">
                <a:latin typeface="Sakkal Majalla" panose="02000000000000000000" pitchFamily="2" charset="-78"/>
                <a:cs typeface="Sakkal Majalla" panose="02000000000000000000" pitchFamily="2" charset="-78"/>
              </a:rPr>
              <a:t>طبيعة البرنامج الإرشادي لذوي الاحتياجات الخاصة وأسرهم تبعاً لعاملين أساسيين هما :</a:t>
            </a:r>
            <a:endParaRPr lang="en-US" sz="2600" dirty="0">
              <a:latin typeface="Sakkal Majalla" panose="02000000000000000000" pitchFamily="2" charset="-78"/>
              <a:cs typeface="Sakkal Majalla" panose="02000000000000000000" pitchFamily="2" charset="-78"/>
            </a:endParaRPr>
          </a:p>
          <a:p>
            <a:pPr algn="ctr"/>
            <a:r>
              <a:rPr lang="ar-SA" sz="2600" dirty="0">
                <a:latin typeface="Sakkal Majalla" panose="02000000000000000000" pitchFamily="2" charset="-78"/>
                <a:cs typeface="Sakkal Majalla" panose="02000000000000000000" pitchFamily="2" charset="-78"/>
              </a:rPr>
              <a:t>1-نوع ومستوى المشكلة التي يهدف إلى مواجهتها البرنامج الإرشادي (انفعالية – سلوكية – تربوية .. وغيرها ) وفيما يتعلق بمستوى المشكلة فالبرنامج الإرشادي يختلف حسب درجة حدة المشكلة (بسيطة – متوسطة – شديدة - مزمنة)</a:t>
            </a:r>
            <a:endParaRPr lang="en-US" sz="2600" dirty="0">
              <a:latin typeface="Sakkal Majalla" panose="02000000000000000000" pitchFamily="2" charset="-78"/>
              <a:cs typeface="Sakkal Majalla" panose="02000000000000000000" pitchFamily="2" charset="-78"/>
            </a:endParaRPr>
          </a:p>
          <a:p>
            <a:pPr algn="ctr"/>
            <a:r>
              <a:rPr lang="ar-SA" sz="2600" dirty="0">
                <a:latin typeface="Sakkal Majalla" panose="02000000000000000000" pitchFamily="2" charset="-78"/>
                <a:cs typeface="Sakkal Majalla" panose="02000000000000000000" pitchFamily="2" charset="-78"/>
              </a:rPr>
              <a:t>2-طريقة تطبيق البرنامج الإرشادي سوف يطبق بشكل فردي أم جماعي أمام الاستراتيجية فتختلف من استراتيجية وقائية أو إنمائية أو تأهيلية</a:t>
            </a:r>
            <a:r>
              <a:rPr lang="ar-SA" sz="2600" dirty="0" smtClean="0">
                <a:latin typeface="Sakkal Majalla" panose="02000000000000000000" pitchFamily="2" charset="-78"/>
                <a:cs typeface="Sakkal Majalla" panose="02000000000000000000" pitchFamily="2" charset="-78"/>
              </a:rPr>
              <a:t>.</a:t>
            </a:r>
            <a:endParaRPr lang="en-US" sz="2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21906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dirty="0" smtClean="0">
                <a:cs typeface="PT Bold Broken" panose="02010400000000000000" pitchFamily="2" charset="-78"/>
              </a:rPr>
              <a:t>أسس البرنامج الإرشادي</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lnSpcReduction="10000"/>
          </a:bodyPr>
          <a:lstStyle/>
          <a:p>
            <a:pPr algn="ctr"/>
            <a:r>
              <a:rPr lang="ar-SA" sz="2600" dirty="0" smtClean="0">
                <a:latin typeface="Sakkal Majalla" panose="02000000000000000000" pitchFamily="2" charset="-78"/>
                <a:cs typeface="Sakkal Majalla" panose="02000000000000000000" pitchFamily="2" charset="-78"/>
              </a:rPr>
              <a:t>أ-الأسس </a:t>
            </a:r>
            <a:r>
              <a:rPr lang="ar-SA" sz="2600" dirty="0">
                <a:latin typeface="Sakkal Majalla" panose="02000000000000000000" pitchFamily="2" charset="-78"/>
                <a:cs typeface="Sakkal Majalla" panose="02000000000000000000" pitchFamily="2" charset="-78"/>
              </a:rPr>
              <a:t>العامة: حيث يجب أن يتقبل التلميذ دون قيد أو شرط وأن يرعي حقه في الإرشاد.</a:t>
            </a:r>
            <a:endParaRPr lang="en-US" sz="2600" dirty="0">
              <a:latin typeface="Sakkal Majalla" panose="02000000000000000000" pitchFamily="2" charset="-78"/>
              <a:cs typeface="Sakkal Majalla" panose="02000000000000000000" pitchFamily="2" charset="-78"/>
            </a:endParaRPr>
          </a:p>
          <a:p>
            <a:pPr algn="ctr"/>
            <a:r>
              <a:rPr lang="ar-SA" sz="2600" dirty="0">
                <a:latin typeface="Sakkal Majalla" panose="02000000000000000000" pitchFamily="2" charset="-78"/>
                <a:cs typeface="Sakkal Majalla" panose="02000000000000000000" pitchFamily="2" charset="-78"/>
              </a:rPr>
              <a:t>ب-الأسس الفلسفية: أي النظرية العلمية التي يقوم عليها البرنامج (تحليل نفسي – سلوكية – معرفية – إنسانية ... أو غيرها ) </a:t>
            </a:r>
            <a:endParaRPr lang="en-US" sz="2600" dirty="0">
              <a:latin typeface="Sakkal Majalla" panose="02000000000000000000" pitchFamily="2" charset="-78"/>
              <a:cs typeface="Sakkal Majalla" panose="02000000000000000000" pitchFamily="2" charset="-78"/>
            </a:endParaRPr>
          </a:p>
          <a:p>
            <a:pPr algn="ctr"/>
            <a:r>
              <a:rPr lang="ar-SA" sz="2600" dirty="0">
                <a:latin typeface="Sakkal Majalla" panose="02000000000000000000" pitchFamily="2" charset="-78"/>
                <a:cs typeface="Sakkal Majalla" panose="02000000000000000000" pitchFamily="2" charset="-78"/>
              </a:rPr>
              <a:t>ج-الأسس النفسية والتربوية: حيث يجب أن يراعي المرشد النفسي كل من الخصائص العامة للنمو ومطالب النمو في المرحلة التي يمر بها الفرد ذوي الاحتياجات الخاصة.</a:t>
            </a:r>
            <a:endParaRPr lang="en-US" sz="2600" dirty="0">
              <a:latin typeface="Sakkal Majalla" panose="02000000000000000000" pitchFamily="2" charset="-78"/>
              <a:cs typeface="Sakkal Majalla" panose="02000000000000000000" pitchFamily="2" charset="-78"/>
            </a:endParaRPr>
          </a:p>
          <a:p>
            <a:pPr algn="ctr"/>
            <a:r>
              <a:rPr lang="ar-SA" sz="2600" dirty="0">
                <a:latin typeface="Sakkal Majalla" panose="02000000000000000000" pitchFamily="2" charset="-78"/>
                <a:cs typeface="Sakkal Majalla" panose="02000000000000000000" pitchFamily="2" charset="-78"/>
              </a:rPr>
              <a:t>د-الأسس الفسيولوجية: وتهتم بمعرفة أثر الجوانب الفسيولوجية على سلوك الأفراد وخاصة ما يتعلق فيها بالجهاز العصبي والجهاز الغددي.</a:t>
            </a:r>
            <a:endParaRPr lang="en-US" sz="2600" dirty="0">
              <a:latin typeface="Sakkal Majalla" panose="02000000000000000000" pitchFamily="2" charset="-78"/>
              <a:cs typeface="Sakkal Majalla" panose="02000000000000000000" pitchFamily="2" charset="-78"/>
            </a:endParaRPr>
          </a:p>
          <a:p>
            <a:pPr marL="0" indent="0" algn="ctr">
              <a:buNone/>
            </a:pPr>
            <a:endParaRPr lang="en-US" sz="2600" dirty="0">
              <a:latin typeface="Sakkal Majalla" panose="02000000000000000000" pitchFamily="2" charset="-78"/>
              <a:cs typeface="Sakkal Majalla" panose="02000000000000000000" pitchFamily="2" charset="-78"/>
            </a:endParaRPr>
          </a:p>
          <a:p>
            <a:endParaRPr lang="ar-SA" dirty="0"/>
          </a:p>
        </p:txBody>
      </p:sp>
    </p:spTree>
    <p:extLst>
      <p:ext uri="{BB962C8B-B14F-4D97-AF65-F5344CB8AC3E}">
        <p14:creationId xmlns:p14="http://schemas.microsoft.com/office/powerpoint/2010/main" val="1757674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cs typeface="PT Bold Broken" panose="02010400000000000000" pitchFamily="2" charset="-78"/>
              </a:rPr>
              <a:t>التخطيط العام </a:t>
            </a:r>
            <a:r>
              <a:rPr lang="ar-SA" sz="3600" b="1" dirty="0" smtClean="0">
                <a:cs typeface="PT Bold Broken" panose="02010400000000000000" pitchFamily="2" charset="-78"/>
              </a:rPr>
              <a:t>للبرنامج</a:t>
            </a:r>
            <a:endParaRPr lang="ar-SA" sz="3600" dirty="0">
              <a:cs typeface="PT Bold Broken" panose="02010400000000000000" pitchFamily="2" charset="-78"/>
            </a:endParaRPr>
          </a:p>
        </p:txBody>
      </p:sp>
      <p:sp>
        <p:nvSpPr>
          <p:cNvPr id="3" name="عنصر نائب للمحتوى 2"/>
          <p:cNvSpPr>
            <a:spLocks noGrp="1"/>
          </p:cNvSpPr>
          <p:nvPr>
            <p:ph sz="half" idx="1"/>
          </p:nvPr>
        </p:nvSpPr>
        <p:spPr/>
        <p:txBody>
          <a:bodyPr>
            <a:noAutofit/>
          </a:bodyPr>
          <a:lstStyle/>
          <a:p>
            <a:pPr lvl="0" algn="ctr"/>
            <a:r>
              <a:rPr lang="ar-SA" b="1" dirty="0" smtClean="0">
                <a:latin typeface="Sakkal Majalla" panose="02000000000000000000" pitchFamily="2" charset="-78"/>
                <a:cs typeface="Sakkal Majalla" panose="02000000000000000000" pitchFamily="2" charset="-78"/>
              </a:rPr>
              <a:t>محتوى </a:t>
            </a:r>
            <a:r>
              <a:rPr lang="ar-SA" b="1" dirty="0">
                <a:latin typeface="Sakkal Majalla" panose="02000000000000000000" pitchFamily="2" charset="-78"/>
                <a:cs typeface="Sakkal Majalla" panose="02000000000000000000" pitchFamily="2" charset="-78"/>
              </a:rPr>
              <a:t>جلسات البرنامج</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تقويم البرنامج</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المتابعة</a:t>
            </a:r>
            <a:endParaRPr lang="en-US" b="1" dirty="0">
              <a:latin typeface="Sakkal Majalla" panose="02000000000000000000" pitchFamily="2" charset="-78"/>
              <a:cs typeface="Sakkal Majalla" panose="02000000000000000000" pitchFamily="2" charset="-78"/>
            </a:endParaRPr>
          </a:p>
          <a:p>
            <a:pPr algn="ctr"/>
            <a:r>
              <a:rPr lang="ar-SA" b="1" dirty="0">
                <a:latin typeface="Sakkal Majalla" panose="02000000000000000000" pitchFamily="2" charset="-78"/>
                <a:cs typeface="Sakkal Majalla" panose="02000000000000000000" pitchFamily="2" charset="-78"/>
              </a:rPr>
              <a:t>تحقق الأهداف الإجرائية</a:t>
            </a:r>
            <a:endParaRPr lang="ar-SA" b="1" dirty="0">
              <a:latin typeface="Sakkal Majalla" panose="02000000000000000000" pitchFamily="2" charset="-78"/>
              <a:cs typeface="Sakkal Majalla" panose="02000000000000000000" pitchFamily="2" charset="-78"/>
            </a:endParaRPr>
          </a:p>
        </p:txBody>
      </p:sp>
      <p:sp>
        <p:nvSpPr>
          <p:cNvPr id="4" name="عنصر نائب للمحتوى 3"/>
          <p:cNvSpPr>
            <a:spLocks noGrp="1"/>
          </p:cNvSpPr>
          <p:nvPr>
            <p:ph sz="half" idx="2"/>
          </p:nvPr>
        </p:nvSpPr>
        <p:spPr/>
        <p:txBody>
          <a:bodyPr/>
          <a:lstStyle/>
          <a:p>
            <a:pPr algn="ctr"/>
            <a:r>
              <a:rPr lang="ar-SA" b="1" dirty="0">
                <a:latin typeface="Sakkal Majalla" panose="02000000000000000000" pitchFamily="2" charset="-78"/>
                <a:cs typeface="Sakkal Majalla" panose="02000000000000000000" pitchFamily="2" charset="-78"/>
              </a:rPr>
              <a:t>الأهداف العامة</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الأهداف الإجرائية</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الأهداف التعليمية</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الفئات الارشادية</a:t>
            </a:r>
            <a:endParaRPr lang="en-US" b="1" dirty="0">
              <a:latin typeface="Sakkal Majalla" panose="02000000000000000000" pitchFamily="2" charset="-78"/>
              <a:cs typeface="Sakkal Majalla" panose="02000000000000000000" pitchFamily="2" charset="-78"/>
            </a:endParaRPr>
          </a:p>
          <a:p>
            <a:pPr lvl="0" algn="ctr"/>
            <a:r>
              <a:rPr lang="ar-SA" b="1" dirty="0">
                <a:latin typeface="Sakkal Majalla" panose="02000000000000000000" pitchFamily="2" charset="-78"/>
                <a:cs typeface="Sakkal Majalla" panose="02000000000000000000" pitchFamily="2" charset="-78"/>
              </a:rPr>
              <a:t>الأدوات والوسائل المستخدمة</a:t>
            </a:r>
            <a:endParaRPr lang="en-US" b="1" dirty="0">
              <a:latin typeface="Sakkal Majalla" panose="02000000000000000000" pitchFamily="2" charset="-78"/>
              <a:cs typeface="Sakkal Majalla" panose="02000000000000000000" pitchFamily="2" charset="-78"/>
            </a:endParaRPr>
          </a:p>
          <a:p>
            <a:endParaRPr lang="ar-SA" dirty="0"/>
          </a:p>
        </p:txBody>
      </p:sp>
    </p:spTree>
    <p:extLst>
      <p:ext uri="{BB962C8B-B14F-4D97-AF65-F5344CB8AC3E}">
        <p14:creationId xmlns:p14="http://schemas.microsoft.com/office/powerpoint/2010/main" val="97748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ثانياً: الهدف من </a:t>
            </a:r>
            <a:r>
              <a:rPr lang="ar-SA" sz="3600" b="1" dirty="0" smtClean="0">
                <a:latin typeface="Sakkal Majalla" panose="02000000000000000000" pitchFamily="2" charset="-78"/>
                <a:cs typeface="PT Bold Broken" panose="02010400000000000000" pitchFamily="2" charset="-78"/>
              </a:rPr>
              <a:t>البرنامج</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a:bodyPr>
          <a:lstStyle/>
          <a:p>
            <a:pPr algn="ctr"/>
            <a:r>
              <a:rPr lang="ar-SA" dirty="0" smtClean="0">
                <a:latin typeface="Sakkal Majalla" panose="02000000000000000000" pitchFamily="2" charset="-78"/>
                <a:cs typeface="Sakkal Majalla" panose="02000000000000000000" pitchFamily="2" charset="-78"/>
              </a:rPr>
              <a:t>لأي </a:t>
            </a:r>
            <a:r>
              <a:rPr lang="ar-SA" dirty="0">
                <a:latin typeface="Sakkal Majalla" panose="02000000000000000000" pitchFamily="2" charset="-78"/>
                <a:cs typeface="Sakkal Majalla" panose="02000000000000000000" pitchFamily="2" charset="-78"/>
              </a:rPr>
              <a:t>برنامج إرشادي هدفان: عام وإجرائي، ويتحدد الهدف العام للبرنامج في ضوء المشكلة التي يحاول التعامل معها فإذا كان الفرد المقصود بالبرنامج يعاني من الخجل أو القلق الاجتماعي فإن الهدف الأساسي يجب أن ينصب على مساعدته على التغلب على اضطرابه أما الهدف الإجرائي فيتم من خلال تنمية عدد من المهارات التي تؤدي به في النهاية إلى أن يصبح أقل خجلاً </a:t>
            </a:r>
            <a:endParaRPr lang="en-US" dirty="0">
              <a:latin typeface="Sakkal Majalla" panose="02000000000000000000" pitchFamily="2" charset="-78"/>
              <a:cs typeface="Sakkal Majalla" panose="02000000000000000000" pitchFamily="2" charset="-78"/>
            </a:endParaRPr>
          </a:p>
          <a:p>
            <a:endParaRPr lang="ar-SA" dirty="0"/>
          </a:p>
        </p:txBody>
      </p:sp>
    </p:spTree>
    <p:extLst>
      <p:ext uri="{BB962C8B-B14F-4D97-AF65-F5344CB8AC3E}">
        <p14:creationId xmlns:p14="http://schemas.microsoft.com/office/powerpoint/2010/main" val="766532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ثالثاً: أهمية </a:t>
            </a:r>
            <a:r>
              <a:rPr lang="ar-SA" sz="3600" b="1" dirty="0" smtClean="0">
                <a:latin typeface="Sakkal Majalla" panose="02000000000000000000" pitchFamily="2" charset="-78"/>
                <a:cs typeface="PT Bold Broken" panose="02010400000000000000" pitchFamily="2" charset="-78"/>
              </a:rPr>
              <a:t>البرنامج</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a:bodyPr>
          <a:lstStyle/>
          <a:p>
            <a:pPr algn="ctr"/>
            <a:r>
              <a:rPr lang="ar-SA" dirty="0" smtClean="0">
                <a:latin typeface="Sakkal Majalla" panose="02000000000000000000" pitchFamily="2" charset="-78"/>
                <a:cs typeface="Sakkal Majalla" panose="02000000000000000000" pitchFamily="2" charset="-78"/>
              </a:rPr>
              <a:t>تتحدد </a:t>
            </a:r>
            <a:r>
              <a:rPr lang="ar-SA" dirty="0">
                <a:latin typeface="Sakkal Majalla" panose="02000000000000000000" pitchFamily="2" charset="-78"/>
                <a:cs typeface="Sakkal Majalla" panose="02000000000000000000" pitchFamily="2" charset="-78"/>
              </a:rPr>
              <a:t>أهمية البرنامج في ضوء عاملين أساسيين هما: </a:t>
            </a:r>
            <a:endParaRPr lang="ar-SA" dirty="0" smtClean="0">
              <a:latin typeface="Sakkal Majalla" panose="02000000000000000000" pitchFamily="2" charset="-78"/>
              <a:cs typeface="Sakkal Majalla" panose="02000000000000000000" pitchFamily="2" charset="-78"/>
            </a:endParaRPr>
          </a:p>
          <a:p>
            <a:pPr algn="ctr"/>
            <a:r>
              <a:rPr lang="ar-SA" dirty="0" smtClean="0">
                <a:latin typeface="Sakkal Majalla" panose="02000000000000000000" pitchFamily="2" charset="-78"/>
                <a:cs typeface="Sakkal Majalla" panose="02000000000000000000" pitchFamily="2" charset="-78"/>
              </a:rPr>
              <a:t>مدى </a:t>
            </a:r>
            <a:r>
              <a:rPr lang="ar-SA" dirty="0">
                <a:latin typeface="Sakkal Majalla" panose="02000000000000000000" pitchFamily="2" charset="-78"/>
                <a:cs typeface="Sakkal Majalla" panose="02000000000000000000" pitchFamily="2" charset="-78"/>
              </a:rPr>
              <a:t>شيوع المشكلة بين التلاميذ ذوي الاحتياجات الخاصة </a:t>
            </a:r>
            <a:endParaRPr lang="ar-SA" dirty="0" smtClean="0">
              <a:latin typeface="Sakkal Majalla" panose="02000000000000000000" pitchFamily="2" charset="-78"/>
              <a:cs typeface="Sakkal Majalla" panose="02000000000000000000" pitchFamily="2" charset="-78"/>
            </a:endParaRPr>
          </a:p>
          <a:p>
            <a:pPr algn="ctr"/>
            <a:r>
              <a:rPr lang="ar-SA" dirty="0" smtClean="0">
                <a:latin typeface="Sakkal Majalla" panose="02000000000000000000" pitchFamily="2" charset="-78"/>
                <a:cs typeface="Sakkal Majalla" panose="02000000000000000000" pitchFamily="2" charset="-78"/>
              </a:rPr>
              <a:t>ومدى </a:t>
            </a:r>
            <a:r>
              <a:rPr lang="ar-SA" dirty="0">
                <a:latin typeface="Sakkal Majalla" panose="02000000000000000000" pitchFamily="2" charset="-78"/>
                <a:cs typeface="Sakkal Majalla" panose="02000000000000000000" pitchFamily="2" charset="-78"/>
              </a:rPr>
              <a:t>حدتها في نفس الوقت </a:t>
            </a:r>
            <a:endParaRPr lang="en-US" dirty="0">
              <a:latin typeface="Sakkal Majalla" panose="02000000000000000000" pitchFamily="2" charset="-78"/>
              <a:cs typeface="Sakkal Majalla" panose="02000000000000000000" pitchFamily="2" charset="-78"/>
            </a:endParaRPr>
          </a:p>
          <a:p>
            <a:pPr marL="0" indent="0">
              <a:buNone/>
            </a:pPr>
            <a:r>
              <a:rPr lang="ar-SA" dirty="0"/>
              <a:t> </a:t>
            </a:r>
            <a:endParaRPr lang="en-US" dirty="0"/>
          </a:p>
          <a:p>
            <a:endParaRPr lang="ar-SA" dirty="0"/>
          </a:p>
        </p:txBody>
      </p:sp>
    </p:spTree>
    <p:extLst>
      <p:ext uri="{BB962C8B-B14F-4D97-AF65-F5344CB8AC3E}">
        <p14:creationId xmlns:p14="http://schemas.microsoft.com/office/powerpoint/2010/main" val="926211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رابعاً: التخطيط العام </a:t>
            </a:r>
            <a:r>
              <a:rPr lang="ar-SA" sz="3600" b="1" dirty="0" smtClean="0">
                <a:latin typeface="Sakkal Majalla" panose="02000000000000000000" pitchFamily="2" charset="-78"/>
                <a:cs typeface="PT Bold Broken" panose="02010400000000000000" pitchFamily="2" charset="-78"/>
              </a:rPr>
              <a:t>للبرنامج</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fontScale="92500"/>
          </a:bodyPr>
          <a:lstStyle/>
          <a:p>
            <a:pPr algn="ctr"/>
            <a:r>
              <a:rPr lang="ar-SA" dirty="0" smtClean="0">
                <a:latin typeface="Sakkal Majalla" panose="02000000000000000000" pitchFamily="2" charset="-78"/>
                <a:cs typeface="Sakkal Majalla" panose="02000000000000000000" pitchFamily="2" charset="-78"/>
              </a:rPr>
              <a:t>تشمل </a:t>
            </a:r>
            <a:r>
              <a:rPr lang="ar-SA" dirty="0">
                <a:latin typeface="Sakkal Majalla" panose="02000000000000000000" pitchFamily="2" charset="-78"/>
                <a:cs typeface="Sakkal Majalla" panose="02000000000000000000" pitchFamily="2" charset="-78"/>
              </a:rPr>
              <a:t>عملية تخطيط البرنامج على تحديد الأهداف العامة والإجرائية والإجراءات العملية لتنفيذ البرنامج والتي </a:t>
            </a:r>
            <a:r>
              <a:rPr lang="ar-SA" dirty="0" smtClean="0">
                <a:latin typeface="Sakkal Majalla" panose="02000000000000000000" pitchFamily="2" charset="-78"/>
                <a:cs typeface="Sakkal Majalla" panose="02000000000000000000" pitchFamily="2" charset="-78"/>
              </a:rPr>
              <a:t>تتضمن:</a:t>
            </a:r>
          </a:p>
          <a:p>
            <a:pPr algn="ctr"/>
            <a:r>
              <a:rPr lang="ar-SA" dirty="0" smtClean="0">
                <a:latin typeface="Sakkal Majalla" panose="02000000000000000000" pitchFamily="2" charset="-78"/>
                <a:cs typeface="Sakkal Majalla" panose="02000000000000000000" pitchFamily="2" charset="-78"/>
              </a:rPr>
              <a:t>الإعداد </a:t>
            </a:r>
            <a:r>
              <a:rPr lang="ar-SA" dirty="0">
                <a:latin typeface="Sakkal Majalla" panose="02000000000000000000" pitchFamily="2" charset="-78"/>
                <a:cs typeface="Sakkal Majalla" panose="02000000000000000000" pitchFamily="2" charset="-78"/>
              </a:rPr>
              <a:t>المبدئي للبرنامج </a:t>
            </a:r>
            <a:endParaRPr lang="ar-SA" dirty="0" smtClean="0">
              <a:latin typeface="Sakkal Majalla" panose="02000000000000000000" pitchFamily="2" charset="-78"/>
              <a:cs typeface="Sakkal Majalla" panose="02000000000000000000" pitchFamily="2" charset="-78"/>
            </a:endParaRPr>
          </a:p>
          <a:p>
            <a:pPr algn="ctr"/>
            <a:r>
              <a:rPr lang="ar-SA" dirty="0" smtClean="0">
                <a:latin typeface="Sakkal Majalla" panose="02000000000000000000" pitchFamily="2" charset="-78"/>
                <a:cs typeface="Sakkal Majalla" panose="02000000000000000000" pitchFamily="2" charset="-78"/>
              </a:rPr>
              <a:t>والفنيات </a:t>
            </a:r>
            <a:r>
              <a:rPr lang="ar-SA" dirty="0">
                <a:latin typeface="Sakkal Majalla" panose="02000000000000000000" pitchFamily="2" charset="-78"/>
                <a:cs typeface="Sakkal Majalla" panose="02000000000000000000" pitchFamily="2" charset="-78"/>
              </a:rPr>
              <a:t>الإرشادية المستخدمة </a:t>
            </a:r>
            <a:r>
              <a:rPr lang="ar-SA" dirty="0" smtClean="0">
                <a:latin typeface="Sakkal Majalla" panose="02000000000000000000" pitchFamily="2" charset="-78"/>
                <a:cs typeface="Sakkal Majalla" panose="02000000000000000000" pitchFamily="2" charset="-78"/>
              </a:rPr>
              <a:t>فيه</a:t>
            </a:r>
          </a:p>
          <a:p>
            <a:pPr algn="ctr"/>
            <a:r>
              <a:rPr lang="ar-SA" dirty="0" smtClean="0">
                <a:latin typeface="Sakkal Majalla" panose="02000000000000000000" pitchFamily="2" charset="-78"/>
                <a:cs typeface="Sakkal Majalla" panose="02000000000000000000" pitchFamily="2" charset="-78"/>
              </a:rPr>
              <a:t>والمدى </a:t>
            </a:r>
            <a:r>
              <a:rPr lang="ar-SA" dirty="0">
                <a:latin typeface="Sakkal Majalla" panose="02000000000000000000" pitchFamily="2" charset="-78"/>
                <a:cs typeface="Sakkal Majalla" panose="02000000000000000000" pitchFamily="2" charset="-78"/>
              </a:rPr>
              <a:t>الزمني </a:t>
            </a:r>
            <a:r>
              <a:rPr lang="ar-SA" dirty="0" smtClean="0">
                <a:latin typeface="Sakkal Majalla" panose="02000000000000000000" pitchFamily="2" charset="-78"/>
                <a:cs typeface="Sakkal Majalla" panose="02000000000000000000" pitchFamily="2" charset="-78"/>
              </a:rPr>
              <a:t>له</a:t>
            </a:r>
          </a:p>
          <a:p>
            <a:pPr algn="ctr"/>
            <a:r>
              <a:rPr lang="ar-SA" dirty="0" smtClean="0">
                <a:latin typeface="Sakkal Majalla" panose="02000000000000000000" pitchFamily="2" charset="-78"/>
                <a:cs typeface="Sakkal Majalla" panose="02000000000000000000" pitchFamily="2" charset="-78"/>
              </a:rPr>
              <a:t>وعدد </a:t>
            </a:r>
            <a:r>
              <a:rPr lang="ar-SA" dirty="0">
                <a:latin typeface="Sakkal Majalla" panose="02000000000000000000" pitchFamily="2" charset="-78"/>
                <a:cs typeface="Sakkal Majalla" panose="02000000000000000000" pitchFamily="2" charset="-78"/>
              </a:rPr>
              <a:t>الجلسات ومدة كل </a:t>
            </a:r>
            <a:r>
              <a:rPr lang="ar-SA" dirty="0" smtClean="0">
                <a:latin typeface="Sakkal Majalla" panose="02000000000000000000" pitchFamily="2" charset="-78"/>
                <a:cs typeface="Sakkal Majalla" panose="02000000000000000000" pitchFamily="2" charset="-78"/>
              </a:rPr>
              <a:t>جلسة</a:t>
            </a:r>
          </a:p>
          <a:p>
            <a:pPr algn="ctr"/>
            <a:r>
              <a:rPr lang="ar-SA" smtClean="0">
                <a:latin typeface="Sakkal Majalla" panose="02000000000000000000" pitchFamily="2" charset="-78"/>
                <a:cs typeface="Sakkal Majalla" panose="02000000000000000000" pitchFamily="2" charset="-78"/>
              </a:rPr>
              <a:t>ومكان </a:t>
            </a:r>
            <a:r>
              <a:rPr lang="ar-SA" dirty="0">
                <a:latin typeface="Sakkal Majalla" panose="02000000000000000000" pitchFamily="2" charset="-78"/>
                <a:cs typeface="Sakkal Majalla" panose="02000000000000000000" pitchFamily="2" charset="-78"/>
              </a:rPr>
              <a:t>التنفيذ والأدوات المطلوبة وإجراءات </a:t>
            </a:r>
            <a:r>
              <a:rPr lang="ar-SA">
                <a:latin typeface="Sakkal Majalla" panose="02000000000000000000" pitchFamily="2" charset="-78"/>
                <a:cs typeface="Sakkal Majalla" panose="02000000000000000000" pitchFamily="2" charset="-78"/>
              </a:rPr>
              <a:t>تقويم </a:t>
            </a:r>
            <a:r>
              <a:rPr lang="ar-SA" smtClean="0">
                <a:latin typeface="Sakkal Majalla" panose="02000000000000000000" pitchFamily="2" charset="-78"/>
                <a:cs typeface="Sakkal Majalla" panose="02000000000000000000" pitchFamily="2" charset="-78"/>
              </a:rPr>
              <a:t>البرنامج</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والشكل التالي يوضح التخطيط العام لبرنامج إرشادي</a:t>
            </a:r>
            <a:r>
              <a:rPr lang="ar-SA" dirty="0" smtClean="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569764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600" b="1" dirty="0">
                <a:latin typeface="Sakkal Majalla" panose="02000000000000000000" pitchFamily="2" charset="-78"/>
                <a:cs typeface="PT Bold Broken" panose="02010400000000000000" pitchFamily="2" charset="-78"/>
              </a:rPr>
              <a:t>خامساً: متطلبات </a:t>
            </a:r>
            <a:r>
              <a:rPr lang="ar-SA" sz="3600" b="1" dirty="0" smtClean="0">
                <a:latin typeface="Sakkal Majalla" panose="02000000000000000000" pitchFamily="2" charset="-78"/>
                <a:cs typeface="PT Bold Broken" panose="02010400000000000000" pitchFamily="2" charset="-78"/>
              </a:rPr>
              <a:t>البرنامج</a:t>
            </a:r>
            <a:endParaRPr lang="ar-SA" sz="3600" dirty="0">
              <a:cs typeface="PT Bold Broken" panose="02010400000000000000" pitchFamily="2" charset="-78"/>
            </a:endParaRPr>
          </a:p>
        </p:txBody>
      </p:sp>
      <p:sp>
        <p:nvSpPr>
          <p:cNvPr id="3" name="عنصر نائب للمحتوى 2"/>
          <p:cNvSpPr>
            <a:spLocks noGrp="1"/>
          </p:cNvSpPr>
          <p:nvPr>
            <p:ph idx="1"/>
          </p:nvPr>
        </p:nvSpPr>
        <p:spPr/>
        <p:txBody>
          <a:bodyPr>
            <a:normAutofit fontScale="85000" lnSpcReduction="20000"/>
          </a:bodyPr>
          <a:lstStyle/>
          <a:p>
            <a:pPr algn="ctr"/>
            <a:r>
              <a:rPr lang="ar-SA" b="1" dirty="0" smtClean="0">
                <a:latin typeface="Sakkal Majalla" panose="02000000000000000000" pitchFamily="2" charset="-78"/>
                <a:cs typeface="Sakkal Majalla" panose="02000000000000000000" pitchFamily="2" charset="-78"/>
              </a:rPr>
              <a:t>يحتاج </a:t>
            </a:r>
            <a:r>
              <a:rPr lang="ar-SA" b="1" dirty="0">
                <a:latin typeface="Sakkal Majalla" panose="02000000000000000000" pitchFamily="2" charset="-78"/>
                <a:cs typeface="Sakkal Majalla" panose="02000000000000000000" pitchFamily="2" charset="-78"/>
              </a:rPr>
              <a:t>البرنامج الإرشادي إلى ما يلي:</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أ-مرشد نفسي ذو خبرة جيدة: لا يجب أن يقتصر المرشد النفسي على ما تلقاه في مرحلة الدراسة الجامعية , وعليه أن يمزج العلم بالخبرة والتدريب الجيد , والدافعية القوية , كما يجب أن يواكب الثورة العلمية.</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ب-أدوات البرنامج: يحتاج المرشد النفسي إلى عدد من الأدوات والوسائل كالاختبارات التشخيصية , واختبارات الذكاء وغيرها , وأشرطة الكاسيت أو الفيديو , والنشرات التوضيحية , والكتيبات , والرسوم البيانية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ج-تحديد الفنيات الإرشادية المستخدمة: حيث يحتاج أي برنامج لعدد من الفنيات الإرشادية المستمدة من النظرية أو النظريات التي يقوم عليها البرنامج الإرشادي , كالتعزيز , والاسترخاء , والنمذجة والتشكيل والتسلسل , والواجبات المنزلية , التعريض , ولعب الدور وغيرها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د-محتوى الجلسات الإرشادية: يجب أن تتضمن كل جلسة هدفاً إجرائياً واحداً يتم تحقيقه على أكمل وجه , فالطفل الذي يعاني من الخجل يمكن تدريبه على المبادأة  بالتفاعل (كهدف إجرائي) باستخدام </a:t>
            </a:r>
            <a:r>
              <a:rPr lang="ar-SA" dirty="0" err="1">
                <a:latin typeface="Sakkal Majalla" panose="02000000000000000000" pitchFamily="2" charset="-78"/>
                <a:cs typeface="Sakkal Majalla" panose="02000000000000000000" pitchFamily="2" charset="-78"/>
              </a:rPr>
              <a:t>النمذجة</a:t>
            </a:r>
            <a:r>
              <a:rPr lang="ar-SA" dirty="0">
                <a:latin typeface="Sakkal Majalla" panose="02000000000000000000" pitchFamily="2" charset="-78"/>
                <a:cs typeface="Sakkal Majalla" panose="02000000000000000000" pitchFamily="2" charset="-78"/>
              </a:rPr>
              <a:t> أو لعب الدور أو الواجبات المنزلية </a:t>
            </a:r>
            <a:endParaRPr lang="en-US" dirty="0">
              <a:latin typeface="Sakkal Majalla" panose="02000000000000000000" pitchFamily="2" charset="-78"/>
              <a:cs typeface="Sakkal Majalla" panose="02000000000000000000" pitchFamily="2" charset="-78"/>
            </a:endParaRPr>
          </a:p>
          <a:p>
            <a:pPr marL="0" indent="0" algn="ctr">
              <a:buNone/>
            </a:pPr>
            <a:endParaRPr lang="en-US" dirty="0"/>
          </a:p>
        </p:txBody>
      </p:sp>
    </p:spTree>
    <p:extLst>
      <p:ext uri="{BB962C8B-B14F-4D97-AF65-F5344CB8AC3E}">
        <p14:creationId xmlns:p14="http://schemas.microsoft.com/office/powerpoint/2010/main" val="1801888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latin typeface="Sakkal Majalla" panose="02000000000000000000" pitchFamily="2" charset="-78"/>
                <a:cs typeface="Sakkal Majalla" panose="02000000000000000000" pitchFamily="2" charset="-78"/>
              </a:rPr>
              <a:t>زمن </a:t>
            </a:r>
            <a:r>
              <a:rPr lang="ar-SA" b="1" dirty="0" smtClean="0">
                <a:latin typeface="Sakkal Majalla" panose="02000000000000000000" pitchFamily="2" charset="-78"/>
                <a:cs typeface="Sakkal Majalla" panose="02000000000000000000" pitchFamily="2" charset="-78"/>
              </a:rPr>
              <a:t>البرنامج</a:t>
            </a:r>
            <a:endParaRPr lang="ar-SA" dirty="0"/>
          </a:p>
        </p:txBody>
      </p:sp>
      <p:sp>
        <p:nvSpPr>
          <p:cNvPr id="3" name="عنصر نائب للمحتوى 2"/>
          <p:cNvSpPr>
            <a:spLocks noGrp="1"/>
          </p:cNvSpPr>
          <p:nvPr>
            <p:ph idx="1"/>
          </p:nvPr>
        </p:nvSpPr>
        <p:spPr/>
        <p:txBody>
          <a:bodyPr>
            <a:normAutofit/>
          </a:bodyPr>
          <a:lstStyle/>
          <a:p>
            <a:pPr algn="ctr"/>
            <a:r>
              <a:rPr lang="ar-SA" dirty="0" smtClean="0">
                <a:latin typeface="Sakkal Majalla" panose="02000000000000000000" pitchFamily="2" charset="-78"/>
                <a:cs typeface="Sakkal Majalla" panose="02000000000000000000" pitchFamily="2" charset="-78"/>
              </a:rPr>
              <a:t>يجب </a:t>
            </a:r>
            <a:r>
              <a:rPr lang="ar-SA" dirty="0">
                <a:latin typeface="Sakkal Majalla" panose="02000000000000000000" pitchFamily="2" charset="-78"/>
                <a:cs typeface="Sakkal Majalla" panose="02000000000000000000" pitchFamily="2" charset="-78"/>
              </a:rPr>
              <a:t>أن يقوم المرشد النفسي بتحديد ما يلي:</a:t>
            </a:r>
            <a:endParaRPr lang="en-US" dirty="0">
              <a:latin typeface="Sakkal Majalla" panose="02000000000000000000" pitchFamily="2" charset="-78"/>
              <a:cs typeface="Sakkal Majalla" panose="02000000000000000000" pitchFamily="2" charset="-78"/>
            </a:endParaRPr>
          </a:p>
          <a:p>
            <a:pPr algn="ctr"/>
            <a:r>
              <a:rPr lang="ar-SA" b="1" dirty="0">
                <a:latin typeface="Sakkal Majalla" panose="02000000000000000000" pitchFamily="2" charset="-78"/>
                <a:cs typeface="Sakkal Majalla" panose="02000000000000000000" pitchFamily="2" charset="-78"/>
              </a:rPr>
              <a:t>عدد جلسات البرنامج:</a:t>
            </a:r>
            <a:r>
              <a:rPr lang="ar-SA" dirty="0">
                <a:latin typeface="Sakkal Majalla" panose="02000000000000000000" pitchFamily="2" charset="-78"/>
                <a:cs typeface="Sakkal Majalla" panose="02000000000000000000" pitchFamily="2" charset="-78"/>
              </a:rPr>
              <a:t> وتتراوح عادة بين 12-20جلسة سواء كانت فردية أو جماعية , وتتغير وفقاً لحدة المشكلة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هـ - زمن كل جلسة ويفضل ألا تزيد عن 45 دقيقة للأطفال في الإرشاد الفردي , ومن 60-90دقيقة في الإرشاد الجماعي .</a:t>
            </a:r>
            <a:endParaRPr lang="en-US" dirty="0">
              <a:latin typeface="Sakkal Majalla" panose="02000000000000000000" pitchFamily="2" charset="-78"/>
              <a:cs typeface="Sakkal Majalla" panose="02000000000000000000" pitchFamily="2" charset="-78"/>
            </a:endParaRPr>
          </a:p>
          <a:p>
            <a:pPr algn="ctr"/>
            <a:r>
              <a:rPr lang="ar-SA" dirty="0">
                <a:latin typeface="Sakkal Majalla" panose="02000000000000000000" pitchFamily="2" charset="-78"/>
                <a:cs typeface="Sakkal Majalla" panose="02000000000000000000" pitchFamily="2" charset="-78"/>
              </a:rPr>
              <a:t> و- مكان التنفيذ : يجب أن يتم تنفيذ البرنامج في غرفة الإرشاد النفسي , على أن يتوفر فيها كل الشروط المناسبة من : إضاءة وتهوية , والبعد عن الإزعاج , والسرية , والمقعد المريح</a:t>
            </a:r>
            <a:endParaRPr lang="en-US" dirty="0">
              <a:latin typeface="Sakkal Majalla" panose="02000000000000000000" pitchFamily="2" charset="-78"/>
              <a:cs typeface="Sakkal Majalla" panose="02000000000000000000" pitchFamily="2" charset="-78"/>
            </a:endParaRPr>
          </a:p>
          <a:p>
            <a:pPr marL="0" indent="0">
              <a:buNone/>
            </a:pPr>
            <a:endParaRPr lang="en-US" dirty="0"/>
          </a:p>
          <a:p>
            <a:endParaRPr lang="ar-SA" dirty="0"/>
          </a:p>
        </p:txBody>
      </p:sp>
    </p:spTree>
    <p:extLst>
      <p:ext uri="{BB962C8B-B14F-4D97-AF65-F5344CB8AC3E}">
        <p14:creationId xmlns:p14="http://schemas.microsoft.com/office/powerpoint/2010/main" val="13578615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382</TotalTime>
  <Words>732</Words>
  <Application>Microsoft Office PowerPoint</Application>
  <PresentationFormat>ملء الشاشة</PresentationFormat>
  <Paragraphs>59</Paragraphs>
  <Slides>12</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12</vt:i4>
      </vt:variant>
    </vt:vector>
  </HeadingPairs>
  <TitlesOfParts>
    <vt:vector size="18" baseType="lpstr">
      <vt:lpstr>Arial</vt:lpstr>
      <vt:lpstr>Garamond</vt:lpstr>
      <vt:lpstr>PT Bold Broken</vt:lpstr>
      <vt:lpstr>Sakkal Majalla</vt:lpstr>
      <vt:lpstr>Times New Roman</vt:lpstr>
      <vt:lpstr>عضوي</vt:lpstr>
      <vt:lpstr>برامج الإرشاد لذوي الاحتياجات الخاصة</vt:lpstr>
      <vt:lpstr>البرنامج الإرشادي</vt:lpstr>
      <vt:lpstr>أسس البرنامج الإرشادي</vt:lpstr>
      <vt:lpstr>التخطيط العام للبرنامج</vt:lpstr>
      <vt:lpstr>ثانياً: الهدف من البرنامج</vt:lpstr>
      <vt:lpstr>ثالثاً: أهمية البرنامج</vt:lpstr>
      <vt:lpstr>رابعاً: التخطيط العام للبرنامج</vt:lpstr>
      <vt:lpstr>خامساً: متطلبات البرنامج</vt:lpstr>
      <vt:lpstr>زمن البرنامج</vt:lpstr>
      <vt:lpstr>سادساً: خطوات التنفيذ </vt:lpstr>
      <vt:lpstr>سابعاً: مرحلة المتابعة</vt:lpstr>
      <vt:lpstr>ثامناً: تقويم البرنامج</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برامج الإرشاد النفسي لذوي الاحتياجات الخاصة</dc:title>
  <dc:creator>وداد</dc:creator>
  <cp:lastModifiedBy>وداد</cp:lastModifiedBy>
  <cp:revision>8</cp:revision>
  <dcterms:created xsi:type="dcterms:W3CDTF">2015-09-07T21:22:44Z</dcterms:created>
  <dcterms:modified xsi:type="dcterms:W3CDTF">2015-09-08T03:45:09Z</dcterms:modified>
</cp:coreProperties>
</file>